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9" r:id="rId4"/>
    <p:sldId id="260" r:id="rId5"/>
    <p:sldId id="261" r:id="rId6"/>
    <p:sldId id="258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8780"/>
    <p:restoredTop sz="81386"/>
  </p:normalViewPr>
  <p:slideViewPr>
    <p:cSldViewPr snapToGrid="0" snapToObjects="1">
      <p:cViewPr varScale="1">
        <p:scale>
          <a:sx n="89" d="100"/>
          <a:sy n="89" d="100"/>
        </p:scale>
        <p:origin x="1824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A303C97-4289-F540-8658-437FB2356794}" type="datetimeFigureOut">
              <a:rPr lang="en-GB" smtClean="0"/>
              <a:t>22/09/2021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9F3397E-5ED9-DC4D-B041-AFF18D7CAD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65536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base" hangingPunct="0"/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9F3397E-5ED9-DC4D-B041-AFF18D7CADF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320044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 fontAlgn="base" hangingPunct="0">
              <a:lnSpc>
                <a:spcPct val="115000"/>
              </a:lnSpc>
              <a:spcAft>
                <a:spcPts val="600"/>
              </a:spcAft>
            </a:pP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 fontAlgn="base" hangingPunct="0">
              <a:lnSpc>
                <a:spcPct val="115000"/>
              </a:lnSpc>
              <a:spcAft>
                <a:spcPts val="600"/>
              </a:spcAft>
            </a:pPr>
            <a:endParaRPr lang="en-GB" dirty="0"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Demonstrate a critical understanding of the complexities involved in defining terrorism and emergencies and analyse past incidents.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Critically evaluate policy, legislation and the multi-agency public service response to civil and terrorism threats in the United Kingdom.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9F3397E-5ED9-DC4D-B041-AFF18D7CADF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7513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17F13E-E1DA-F441-A496-E8C86867AA9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422FA11-06ED-E64B-96ED-794788B82D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DE27D3-2E3A-694A-8C33-7BFB5EC5B2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FF431-C348-794B-81C3-5EC236379CB3}" type="datetimeFigureOut">
              <a:rPr lang="en-GB" smtClean="0"/>
              <a:t>22/09/2021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4BC708-86C8-A44E-97D7-4828D56623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C814E3-DB60-CA48-8CFD-ADB7983EE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A3314-4AD6-6B4B-9D89-EC7E130CD0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10705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4AC255-3681-6946-AC11-03CD9BCFFF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DF1DB2-BB4A-DB4B-A9A0-D83BD356DF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FFAD45-6394-6B40-8FAE-4B60D05C4A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FF431-C348-794B-81C3-5EC236379CB3}" type="datetimeFigureOut">
              <a:rPr lang="en-GB" smtClean="0"/>
              <a:t>22/09/2021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1CD47E-3445-9C4D-A3D5-EC24998A04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0083ED-0D26-8D4C-9862-D5C83CE4B2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A3314-4AD6-6B4B-9D89-EC7E130CD0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69318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80C884-6404-764F-8D29-DBC3C474C5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FAA9014-F162-1341-BE1D-CC67782C181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475329-567B-B544-845B-2BC774C3E4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FF431-C348-794B-81C3-5EC236379CB3}" type="datetimeFigureOut">
              <a:rPr lang="en-GB" smtClean="0"/>
              <a:t>22/09/2021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BB4C97-0CD2-9A42-8DEE-64E9A8492E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8F68A5-B56D-484E-9AAE-4A3F1C21A5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A3314-4AD6-6B4B-9D89-EC7E130CD0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43440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8B0C93-C385-204A-B3CD-0DB7BAE85D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2D32BC-5372-C54C-8C4B-9F6E571F015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A6DAC5-FB19-0F48-A00D-60B78C7D75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5DE83E-3A9B-A240-89AA-7AF906AB03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FF431-C348-794B-81C3-5EC236379CB3}" type="datetimeFigureOut">
              <a:rPr lang="en-GB" smtClean="0"/>
              <a:t>22/09/2021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517A1BE-523C-3445-A249-BE7BF8149B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36B76D-0C69-BA48-B9C0-CC46330389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A3314-4AD6-6B4B-9D89-EC7E130CD0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96217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0D378D-443A-C044-A216-B84B3D3360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E33FAF-5971-B445-8DB9-7402A44D8E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79D053-61BE-904F-82FC-AF49CD5FDE8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CE9F185-F97E-C345-99F6-81BB0EEF03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123D431-7C6A-C142-98B5-4472DBE1D75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1934689-CC70-0F4A-B408-08B30ED53C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FF431-C348-794B-81C3-5EC236379CB3}" type="datetimeFigureOut">
              <a:rPr lang="en-GB" smtClean="0"/>
              <a:t>22/09/2021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7625E7F-D689-7445-BFB9-E1BAF0D2E4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73A0C83-54A9-AC4C-B116-9D8CED8295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A3314-4AD6-6B4B-9D89-EC7E130CD0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46338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85A49B-931A-2F4C-BF37-0CF14384F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ACF4081-606E-7547-A28A-B9E636C672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FF431-C348-794B-81C3-5EC236379CB3}" type="datetimeFigureOut">
              <a:rPr lang="en-GB" smtClean="0"/>
              <a:t>22/09/2021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8B25495-50F0-B643-A835-D03916776C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339D72-AAAA-6647-8EB6-619E669C80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A3314-4AD6-6B4B-9D89-EC7E130CD0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56270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7040087-FD17-2647-A834-1AD17BD3ED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FF431-C348-794B-81C3-5EC236379CB3}" type="datetimeFigureOut">
              <a:rPr lang="en-GB" smtClean="0"/>
              <a:t>22/09/2021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1AE1BD5-193D-074B-9160-A35F2D147E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44AB0A7-09F2-8E42-A6A6-042B3A7C85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A3314-4AD6-6B4B-9D89-EC7E130CD0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90734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826164-D088-5D4B-B6C7-A3D4705CDC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80A1D1-1443-F24F-9AE0-FEC8D7D0B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8F594E3-3646-AC42-9356-B06E33CB5CC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4F5FF42-08C6-6440-BC76-416B6477D7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FF431-C348-794B-81C3-5EC236379CB3}" type="datetimeFigureOut">
              <a:rPr lang="en-GB" smtClean="0"/>
              <a:t>22/09/2021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C921E0-B863-BA4B-BA5D-8CE955EFF2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16FE6E8-6180-714C-B710-4577656900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A3314-4AD6-6B4B-9D89-EC7E130CD0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6341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EE2B20-2C31-074A-9D13-50E5E3F1D9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EDD892E-92A0-F84E-9D99-80FB6F5084A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99527C9-4C4D-0240-8718-339B909204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0DC7CB-0BBF-F648-B59C-B71A6F58C9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FF431-C348-794B-81C3-5EC236379CB3}" type="datetimeFigureOut">
              <a:rPr lang="en-GB" smtClean="0"/>
              <a:t>22/09/2021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61FCEA3-5DD4-2A4C-8081-B75B1B626E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DDF7F4-E24B-DD41-902D-43B517140A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A3314-4AD6-6B4B-9D89-EC7E130CD0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977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988322-3576-2D44-87A1-BA86E28947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D31E5F0-CA9C-DC49-96D8-066B4D37A25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C708AD-56C2-AB40-B6AF-0B981FAC17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FF431-C348-794B-81C3-5EC236379CB3}" type="datetimeFigureOut">
              <a:rPr lang="en-GB" smtClean="0"/>
              <a:t>22/09/2021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7DF608-5C8C-CD40-AED4-E5E239E566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1E6C70-C928-AD42-B40A-0E35A99552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A3314-4AD6-6B4B-9D89-EC7E130CD0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41608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66B2BE3-3DD2-CF4F-A059-18CF416D87C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2EC607B-38F4-6647-A2AB-DB547F4FAAB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903B8D-03C5-9D46-BA56-6E87E443A3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FF431-C348-794B-81C3-5EC236379CB3}" type="datetimeFigureOut">
              <a:rPr lang="en-GB" smtClean="0"/>
              <a:t>22/09/2021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CFA854-AC41-6848-A53E-34C10640DF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EE1A82-D9E1-FD40-ACA4-98E1F21291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A3314-4AD6-6B4B-9D89-EC7E130CD0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01132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E93A85A-8A13-D74A-B9A7-23B886736F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F8173B-CB54-424A-9523-AED5BBABF32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C28A98-B589-4C4E-A890-BACEBB06C35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7FF431-C348-794B-81C3-5EC236379CB3}" type="datetimeFigureOut">
              <a:rPr lang="en-GB" smtClean="0"/>
              <a:t>22/09/2021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78F72E-9069-D74B-AAF7-779051147F4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3683B6-7491-794F-8CFB-E4470681774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6A3314-4AD6-6B4B-9D89-EC7E130CD0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44921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3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hyperlink" Target="mailto:r.Lloyd@uwtsd.ac.uk" TargetMode="External"/><Relationship Id="rId5" Type="http://schemas.openxmlformats.org/officeDocument/2006/relationships/image" Target="../media/image2.jpe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microsoft.com/office/2007/relationships/media" Target="../media/media4.m4a"/><Relationship Id="rId7" Type="http://schemas.openxmlformats.org/officeDocument/2006/relationships/image" Target="../media/image7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notesSlide" Target="../notesSlides/notesSlide1.xml"/><Relationship Id="rId5" Type="http://schemas.openxmlformats.org/officeDocument/2006/relationships/slideLayout" Target="../slideLayouts/slideLayout2.xml"/><Relationship Id="rId10" Type="http://schemas.openxmlformats.org/officeDocument/2006/relationships/image" Target="../media/image3.png"/><Relationship Id="rId4" Type="http://schemas.openxmlformats.org/officeDocument/2006/relationships/audio" Target="../media/media4.m4a"/><Relationship Id="rId9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1.wdp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2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11.jpeg"/><Relationship Id="rId5" Type="http://schemas.openxmlformats.org/officeDocument/2006/relationships/image" Target="../media/image10.png"/><Relationship Id="rId4" Type="http://schemas.openxmlformats.org/officeDocument/2006/relationships/notesSlide" Target="../notesSlides/notesSlide2.xml"/><Relationship Id="rId9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.pn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microsoft.com/office/2007/relationships/hdphoto" Target="../media/hdphoto1.wdp"/><Relationship Id="rId5" Type="http://schemas.openxmlformats.org/officeDocument/2006/relationships/image" Target="../media/image12.png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7.png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16.png"/><Relationship Id="rId5" Type="http://schemas.openxmlformats.org/officeDocument/2006/relationships/image" Target="../media/image15.jpeg"/><Relationship Id="rId4" Type="http://schemas.openxmlformats.org/officeDocument/2006/relationships/image" Target="../media/image14.png"/><Relationship Id="rId9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1.jpeg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20.png"/><Relationship Id="rId5" Type="http://schemas.openxmlformats.org/officeDocument/2006/relationships/hyperlink" Target="mailto:r.lloyd@uwtsd.ac.uk" TargetMode="External"/><Relationship Id="rId4" Type="http://schemas.openxmlformats.org/officeDocument/2006/relationships/image" Target="../media/image1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0" name="Rectangle 72">
            <a:extLst>
              <a:ext uri="{FF2B5EF4-FFF2-40B4-BE49-F238E27FC236}">
                <a16:creationId xmlns:a16="http://schemas.microsoft.com/office/drawing/2014/main" id="{0A597D97-203B-498B-95D3-E90DC961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Terror in the UK: Timeline of attacks | UK News | Sky News">
            <a:extLst>
              <a:ext uri="{FF2B5EF4-FFF2-40B4-BE49-F238E27FC236}">
                <a16:creationId xmlns:a16="http://schemas.microsoft.com/office/drawing/2014/main" id="{7C971DD8-D78C-7149-9175-CE272AD7552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642" b="16121"/>
          <a:stretch/>
        </p:blipFill>
        <p:spPr bwMode="auto">
          <a:xfrm>
            <a:off x="4267201" y="10"/>
            <a:ext cx="7924800" cy="33832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treatham terrorism attack police investigated for 'dangerous driving' | UK  news | The Guardian">
            <a:extLst>
              <a:ext uri="{FF2B5EF4-FFF2-40B4-BE49-F238E27FC236}">
                <a16:creationId xmlns:a16="http://schemas.microsoft.com/office/drawing/2014/main" id="{D7BAE6FA-95FA-4941-8EB3-BA2E51F734E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87" r="2" b="24386"/>
          <a:stretch/>
        </p:blipFill>
        <p:spPr bwMode="auto">
          <a:xfrm>
            <a:off x="4650916" y="3474720"/>
            <a:ext cx="7555832" cy="3383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 useBgFill="1">
        <p:nvSpPr>
          <p:cNvPr id="1031" name="Freeform: Shape 74">
            <a:extLst>
              <a:ext uri="{FF2B5EF4-FFF2-40B4-BE49-F238E27FC236}">
                <a16:creationId xmlns:a16="http://schemas.microsoft.com/office/drawing/2014/main" id="{6A6EF10E-DF41-4BD3-8EB4-6F646531DC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244272" cy="6858000"/>
          </a:xfrm>
          <a:custGeom>
            <a:avLst/>
            <a:gdLst>
              <a:gd name="connsiteX0" fmla="*/ 0 w 6244272"/>
              <a:gd name="connsiteY0" fmla="*/ 0 h 6858000"/>
              <a:gd name="connsiteX1" fmla="*/ 732568 w 6244272"/>
              <a:gd name="connsiteY1" fmla="*/ 0 h 6858000"/>
              <a:gd name="connsiteX2" fmla="*/ 947849 w 6244272"/>
              <a:gd name="connsiteY2" fmla="*/ 0 h 6858000"/>
              <a:gd name="connsiteX3" fmla="*/ 1823619 w 6244272"/>
              <a:gd name="connsiteY3" fmla="*/ 0 h 6858000"/>
              <a:gd name="connsiteX4" fmla="*/ 5235673 w 6244272"/>
              <a:gd name="connsiteY4" fmla="*/ 0 h 6858000"/>
              <a:gd name="connsiteX5" fmla="*/ 4933297 w 6244272"/>
              <a:gd name="connsiteY5" fmla="*/ 110269 h 6858000"/>
              <a:gd name="connsiteX6" fmla="*/ 4976910 w 6244272"/>
              <a:gd name="connsiteY6" fmla="*/ 135168 h 6858000"/>
              <a:gd name="connsiteX7" fmla="*/ 5238580 w 6244272"/>
              <a:gd name="connsiteY7" fmla="*/ 71141 h 6858000"/>
              <a:gd name="connsiteX8" fmla="*/ 5290914 w 6244272"/>
              <a:gd name="connsiteY8" fmla="*/ 88927 h 6858000"/>
              <a:gd name="connsiteX9" fmla="*/ 5264747 w 6244272"/>
              <a:gd name="connsiteY9" fmla="*/ 163625 h 6858000"/>
              <a:gd name="connsiteX10" fmla="*/ 5151357 w 6244272"/>
              <a:gd name="connsiteY10" fmla="*/ 192082 h 6858000"/>
              <a:gd name="connsiteX11" fmla="*/ 4974002 w 6244272"/>
              <a:gd name="connsiteY11" fmla="*/ 373491 h 6858000"/>
              <a:gd name="connsiteX12" fmla="*/ 5241488 w 6244272"/>
              <a:gd name="connsiteY12" fmla="*/ 352148 h 6858000"/>
              <a:gd name="connsiteX13" fmla="*/ 5288007 w 6244272"/>
              <a:gd name="connsiteY13" fmla="*/ 394834 h 6858000"/>
              <a:gd name="connsiteX14" fmla="*/ 5305452 w 6244272"/>
              <a:gd name="connsiteY14" fmla="*/ 451747 h 6858000"/>
              <a:gd name="connsiteX15" fmla="*/ 5383953 w 6244272"/>
              <a:gd name="connsiteY15" fmla="*/ 359262 h 6858000"/>
              <a:gd name="connsiteX16" fmla="*/ 5450825 w 6244272"/>
              <a:gd name="connsiteY16" fmla="*/ 334364 h 6858000"/>
              <a:gd name="connsiteX17" fmla="*/ 5471177 w 6244272"/>
              <a:gd name="connsiteY17" fmla="*/ 416176 h 6858000"/>
              <a:gd name="connsiteX18" fmla="*/ 5410121 w 6244272"/>
              <a:gd name="connsiteY18" fmla="*/ 505101 h 6858000"/>
              <a:gd name="connsiteX19" fmla="*/ 5247303 w 6244272"/>
              <a:gd name="connsiteY19" fmla="*/ 558458 h 6858000"/>
              <a:gd name="connsiteX20" fmla="*/ 5421750 w 6244272"/>
              <a:gd name="connsiteY20" fmla="*/ 558458 h 6858000"/>
              <a:gd name="connsiteX21" fmla="*/ 5622364 w 6244272"/>
              <a:gd name="connsiteY21" fmla="*/ 522887 h 6858000"/>
              <a:gd name="connsiteX22" fmla="*/ 5834608 w 6244272"/>
              <a:gd name="connsiteY22" fmla="*/ 533558 h 6858000"/>
              <a:gd name="connsiteX23" fmla="*/ 6035223 w 6244272"/>
              <a:gd name="connsiteY23" fmla="*/ 462417 h 6858000"/>
              <a:gd name="connsiteX24" fmla="*/ 6238745 w 6244272"/>
              <a:gd name="connsiteY24" fmla="*/ 465975 h 6858000"/>
              <a:gd name="connsiteX25" fmla="*/ 5337434 w 6244272"/>
              <a:gd name="connsiteY25" fmla="*/ 910606 h 6858000"/>
              <a:gd name="connsiteX26" fmla="*/ 5381046 w 6244272"/>
              <a:gd name="connsiteY26" fmla="*/ 921277 h 6858000"/>
              <a:gd name="connsiteX27" fmla="*/ 5439195 w 6244272"/>
              <a:gd name="connsiteY27" fmla="*/ 949734 h 6858000"/>
              <a:gd name="connsiteX28" fmla="*/ 5395583 w 6244272"/>
              <a:gd name="connsiteY28" fmla="*/ 1006647 h 6858000"/>
              <a:gd name="connsiteX29" fmla="*/ 5160079 w 6244272"/>
              <a:gd name="connsiteY29" fmla="*/ 1113358 h 6858000"/>
              <a:gd name="connsiteX30" fmla="*/ 5101930 w 6244272"/>
              <a:gd name="connsiteY30" fmla="*/ 1220069 h 6858000"/>
              <a:gd name="connsiteX31" fmla="*/ 5174617 w 6244272"/>
              <a:gd name="connsiteY31" fmla="*/ 1209399 h 6858000"/>
              <a:gd name="connsiteX32" fmla="*/ 5238580 w 6244272"/>
              <a:gd name="connsiteY32" fmla="*/ 1230741 h 6858000"/>
              <a:gd name="connsiteX33" fmla="*/ 5212414 w 6244272"/>
              <a:gd name="connsiteY33" fmla="*/ 1365909 h 6858000"/>
              <a:gd name="connsiteX34" fmla="*/ 4878056 w 6244272"/>
              <a:gd name="connsiteY34" fmla="*/ 1540204 h 6858000"/>
              <a:gd name="connsiteX35" fmla="*/ 4848982 w 6244272"/>
              <a:gd name="connsiteY35" fmla="*/ 1597117 h 6858000"/>
              <a:gd name="connsiteX36" fmla="*/ 4889686 w 6244272"/>
              <a:gd name="connsiteY36" fmla="*/ 1636245 h 6858000"/>
              <a:gd name="connsiteX37" fmla="*/ 4997261 w 6244272"/>
              <a:gd name="connsiteY37" fmla="*/ 1657587 h 6858000"/>
              <a:gd name="connsiteX38" fmla="*/ 4846074 w 6244272"/>
              <a:gd name="connsiteY38" fmla="*/ 1849668 h 6858000"/>
              <a:gd name="connsiteX39" fmla="*/ 4790832 w 6244272"/>
              <a:gd name="connsiteY39" fmla="*/ 1903025 h 6858000"/>
              <a:gd name="connsiteX40" fmla="*/ 4694886 w 6244272"/>
              <a:gd name="connsiteY40" fmla="*/ 1984836 h 6858000"/>
              <a:gd name="connsiteX41" fmla="*/ 4694886 w 6244272"/>
              <a:gd name="connsiteY41" fmla="*/ 2013292 h 6858000"/>
              <a:gd name="connsiteX42" fmla="*/ 4822814 w 6244272"/>
              <a:gd name="connsiteY42" fmla="*/ 2102219 h 6858000"/>
              <a:gd name="connsiteX43" fmla="*/ 5055411 w 6244272"/>
              <a:gd name="connsiteY43" fmla="*/ 2077320 h 6858000"/>
              <a:gd name="connsiteX44" fmla="*/ 4712331 w 6244272"/>
              <a:gd name="connsiteY44" fmla="*/ 2208931 h 6858000"/>
              <a:gd name="connsiteX45" fmla="*/ 5822979 w 6244272"/>
              <a:gd name="connsiteY45" fmla="*/ 1892353 h 6858000"/>
              <a:gd name="connsiteX46" fmla="*/ 5753200 w 6244272"/>
              <a:gd name="connsiteY46" fmla="*/ 1974165 h 6858000"/>
              <a:gd name="connsiteX47" fmla="*/ 5363601 w 6244272"/>
              <a:gd name="connsiteY47" fmla="*/ 2191146 h 6858000"/>
              <a:gd name="connsiteX48" fmla="*/ 5253118 w 6244272"/>
              <a:gd name="connsiteY48" fmla="*/ 2326314 h 6858000"/>
              <a:gd name="connsiteX49" fmla="*/ 5136819 w 6244272"/>
              <a:gd name="connsiteY49" fmla="*/ 2401012 h 6858000"/>
              <a:gd name="connsiteX50" fmla="*/ 4974002 w 6244272"/>
              <a:gd name="connsiteY50" fmla="*/ 2401012 h 6858000"/>
              <a:gd name="connsiteX51" fmla="*/ 4857704 w 6244272"/>
              <a:gd name="connsiteY51" fmla="*/ 2518395 h 6858000"/>
              <a:gd name="connsiteX52" fmla="*/ 4976910 w 6244272"/>
              <a:gd name="connsiteY52" fmla="*/ 2543294 h 6858000"/>
              <a:gd name="connsiteX53" fmla="*/ 5116467 w 6244272"/>
              <a:gd name="connsiteY53" fmla="*/ 2525509 h 6858000"/>
              <a:gd name="connsiteX54" fmla="*/ 5273470 w 6244272"/>
              <a:gd name="connsiteY54" fmla="*/ 2564636 h 6858000"/>
              <a:gd name="connsiteX55" fmla="*/ 5418843 w 6244272"/>
              <a:gd name="connsiteY55" fmla="*/ 2532623 h 6858000"/>
              <a:gd name="connsiteX56" fmla="*/ 5593290 w 6244272"/>
              <a:gd name="connsiteY56" fmla="*/ 2553965 h 6858000"/>
              <a:gd name="connsiteX57" fmla="*/ 5648532 w 6244272"/>
              <a:gd name="connsiteY57" fmla="*/ 2692689 h 6858000"/>
              <a:gd name="connsiteX58" fmla="*/ 5665976 w 6244272"/>
              <a:gd name="connsiteY58" fmla="*/ 2703362 h 6858000"/>
              <a:gd name="connsiteX59" fmla="*/ 5988704 w 6244272"/>
              <a:gd name="connsiteY59" fmla="*/ 2923898 h 6858000"/>
              <a:gd name="connsiteX60" fmla="*/ 6078835 w 6244272"/>
              <a:gd name="connsiteY60" fmla="*/ 2941684 h 6858000"/>
              <a:gd name="connsiteX61" fmla="*/ 5546771 w 6244272"/>
              <a:gd name="connsiteY61" fmla="*/ 3329402 h 6858000"/>
              <a:gd name="connsiteX62" fmla="*/ 5904388 w 6244272"/>
              <a:gd name="connsiteY62" fmla="*/ 3229805 h 6858000"/>
              <a:gd name="connsiteX63" fmla="*/ 5953814 w 6244272"/>
              <a:gd name="connsiteY63" fmla="*/ 3393429 h 6858000"/>
              <a:gd name="connsiteX64" fmla="*/ 5785182 w 6244272"/>
              <a:gd name="connsiteY64" fmla="*/ 3539269 h 6858000"/>
              <a:gd name="connsiteX65" fmla="*/ 5724125 w 6244272"/>
              <a:gd name="connsiteY65" fmla="*/ 3827390 h 6858000"/>
              <a:gd name="connsiteX66" fmla="*/ 5753200 w 6244272"/>
              <a:gd name="connsiteY66" fmla="*/ 4090612 h 6858000"/>
              <a:gd name="connsiteX67" fmla="*/ 5825886 w 6244272"/>
              <a:gd name="connsiteY67" fmla="*/ 4172424 h 6858000"/>
              <a:gd name="connsiteX68" fmla="*/ 5930554 w 6244272"/>
              <a:gd name="connsiteY68" fmla="*/ 4321821 h 6858000"/>
              <a:gd name="connsiteX69" fmla="*/ 5994519 w 6244272"/>
              <a:gd name="connsiteY69" fmla="*/ 4414305 h 6858000"/>
              <a:gd name="connsiteX70" fmla="*/ 6218393 w 6244272"/>
              <a:gd name="connsiteY70" fmla="*/ 4378734 h 6858000"/>
              <a:gd name="connsiteX71" fmla="*/ 5918925 w 6244272"/>
              <a:gd name="connsiteY71" fmla="*/ 4613499 h 6858000"/>
              <a:gd name="connsiteX72" fmla="*/ 6160243 w 6244272"/>
              <a:gd name="connsiteY72" fmla="*/ 4585042 h 6858000"/>
              <a:gd name="connsiteX73" fmla="*/ 6238745 w 6244272"/>
              <a:gd name="connsiteY73" fmla="*/ 4602828 h 6858000"/>
              <a:gd name="connsiteX74" fmla="*/ 6195133 w 6244272"/>
              <a:gd name="connsiteY74" fmla="*/ 4677526 h 6858000"/>
              <a:gd name="connsiteX75" fmla="*/ 6017778 w 6244272"/>
              <a:gd name="connsiteY75" fmla="*/ 4805580 h 6858000"/>
              <a:gd name="connsiteX76" fmla="*/ 5651439 w 6244272"/>
              <a:gd name="connsiteY76" fmla="*/ 5154171 h 6858000"/>
              <a:gd name="connsiteX77" fmla="*/ 6006149 w 6244272"/>
              <a:gd name="connsiteY77" fmla="*/ 4994104 h 6858000"/>
              <a:gd name="connsiteX78" fmla="*/ 5633994 w 6244272"/>
              <a:gd name="connsiteY78" fmla="*/ 5353367 h 6858000"/>
              <a:gd name="connsiteX79" fmla="*/ 5552586 w 6244272"/>
              <a:gd name="connsiteY79" fmla="*/ 5474306 h 6858000"/>
              <a:gd name="connsiteX80" fmla="*/ 5383953 w 6244272"/>
              <a:gd name="connsiteY80" fmla="*/ 5769542 h 6858000"/>
              <a:gd name="connsiteX81" fmla="*/ 5392675 w 6244272"/>
              <a:gd name="connsiteY81" fmla="*/ 5801555 h 6858000"/>
              <a:gd name="connsiteX82" fmla="*/ 5584568 w 6244272"/>
              <a:gd name="connsiteY82" fmla="*/ 5755314 h 6858000"/>
              <a:gd name="connsiteX83" fmla="*/ 5334526 w 6244272"/>
              <a:gd name="connsiteY83" fmla="*/ 6004307 h 6858000"/>
              <a:gd name="connsiteX84" fmla="*/ 5075763 w 6244272"/>
              <a:gd name="connsiteY84" fmla="*/ 6196388 h 6858000"/>
              <a:gd name="connsiteX85" fmla="*/ 5258933 w 6244272"/>
              <a:gd name="connsiteY85" fmla="*/ 6167932 h 6858000"/>
              <a:gd name="connsiteX86" fmla="*/ 5511881 w 6244272"/>
              <a:gd name="connsiteY86" fmla="*/ 6057663 h 6858000"/>
              <a:gd name="connsiteX87" fmla="*/ 5599105 w 6244272"/>
              <a:gd name="connsiteY87" fmla="*/ 6100347 h 6858000"/>
              <a:gd name="connsiteX88" fmla="*/ 5360693 w 6244272"/>
              <a:gd name="connsiteY88" fmla="*/ 6281757 h 6858000"/>
              <a:gd name="connsiteX89" fmla="*/ 5224043 w 6244272"/>
              <a:gd name="connsiteY89" fmla="*/ 6367127 h 6858000"/>
              <a:gd name="connsiteX90" fmla="*/ 5168801 w 6244272"/>
              <a:gd name="connsiteY90" fmla="*/ 6431153 h 6858000"/>
              <a:gd name="connsiteX91" fmla="*/ 5011799 w 6244272"/>
              <a:gd name="connsiteY91" fmla="*/ 6658805 h 6858000"/>
              <a:gd name="connsiteX92" fmla="*/ 4651275 w 6244272"/>
              <a:gd name="connsiteY92" fmla="*/ 6858000 h 6858000"/>
              <a:gd name="connsiteX93" fmla="*/ 1823619 w 6244272"/>
              <a:gd name="connsiteY93" fmla="*/ 6858000 h 6858000"/>
              <a:gd name="connsiteX94" fmla="*/ 947849 w 6244272"/>
              <a:gd name="connsiteY94" fmla="*/ 6858000 h 6858000"/>
              <a:gd name="connsiteX95" fmla="*/ 732568 w 6244272"/>
              <a:gd name="connsiteY95" fmla="*/ 6858000 h 6858000"/>
              <a:gd name="connsiteX96" fmla="*/ 0 w 6244272"/>
              <a:gd name="connsiteY9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</a:cxnLst>
            <a:rect l="l" t="t" r="r" b="b"/>
            <a:pathLst>
              <a:path w="6244272" h="6858000">
                <a:moveTo>
                  <a:pt x="0" y="0"/>
                </a:moveTo>
                <a:lnTo>
                  <a:pt x="732568" y="0"/>
                </a:lnTo>
                <a:lnTo>
                  <a:pt x="947849" y="0"/>
                </a:lnTo>
                <a:lnTo>
                  <a:pt x="1823619" y="0"/>
                </a:lnTo>
                <a:lnTo>
                  <a:pt x="5235673" y="0"/>
                </a:lnTo>
                <a:cubicBezTo>
                  <a:pt x="5133912" y="35571"/>
                  <a:pt x="5035058" y="78255"/>
                  <a:pt x="4933297" y="110269"/>
                </a:cubicBezTo>
                <a:cubicBezTo>
                  <a:pt x="4947835" y="145839"/>
                  <a:pt x="4962372" y="138725"/>
                  <a:pt x="4976910" y="135168"/>
                </a:cubicBezTo>
                <a:cubicBezTo>
                  <a:pt x="5064133" y="120941"/>
                  <a:pt x="5154264" y="110269"/>
                  <a:pt x="5238580" y="71141"/>
                </a:cubicBezTo>
                <a:cubicBezTo>
                  <a:pt x="5258933" y="64027"/>
                  <a:pt x="5282192" y="64027"/>
                  <a:pt x="5290914" y="88927"/>
                </a:cubicBezTo>
                <a:cubicBezTo>
                  <a:pt x="5305452" y="124497"/>
                  <a:pt x="5285100" y="145839"/>
                  <a:pt x="5264747" y="163625"/>
                </a:cubicBezTo>
                <a:cubicBezTo>
                  <a:pt x="5229858" y="195638"/>
                  <a:pt x="5189154" y="188525"/>
                  <a:pt x="5151357" y="192082"/>
                </a:cubicBezTo>
                <a:cubicBezTo>
                  <a:pt x="5046689" y="209867"/>
                  <a:pt x="4997261" y="259665"/>
                  <a:pt x="4974002" y="373491"/>
                </a:cubicBezTo>
                <a:cubicBezTo>
                  <a:pt x="5064133" y="327250"/>
                  <a:pt x="5154264" y="384162"/>
                  <a:pt x="5241488" y="352148"/>
                </a:cubicBezTo>
                <a:cubicBezTo>
                  <a:pt x="5264747" y="345034"/>
                  <a:pt x="5299637" y="355706"/>
                  <a:pt x="5288007" y="394834"/>
                </a:cubicBezTo>
                <a:cubicBezTo>
                  <a:pt x="5276378" y="430405"/>
                  <a:pt x="5238580" y="458860"/>
                  <a:pt x="5305452" y="451747"/>
                </a:cubicBezTo>
                <a:cubicBezTo>
                  <a:pt x="5354879" y="448189"/>
                  <a:pt x="5369416" y="405504"/>
                  <a:pt x="5383953" y="359262"/>
                </a:cubicBezTo>
                <a:cubicBezTo>
                  <a:pt x="5395583" y="334364"/>
                  <a:pt x="5427565" y="320135"/>
                  <a:pt x="5450825" y="334364"/>
                </a:cubicBezTo>
                <a:cubicBezTo>
                  <a:pt x="5479899" y="348592"/>
                  <a:pt x="5471177" y="387720"/>
                  <a:pt x="5471177" y="416176"/>
                </a:cubicBezTo>
                <a:cubicBezTo>
                  <a:pt x="5474085" y="469532"/>
                  <a:pt x="5450825" y="494431"/>
                  <a:pt x="5410121" y="505101"/>
                </a:cubicBezTo>
                <a:cubicBezTo>
                  <a:pt x="5360693" y="519330"/>
                  <a:pt x="5311267" y="537116"/>
                  <a:pt x="5247303" y="558458"/>
                </a:cubicBezTo>
                <a:cubicBezTo>
                  <a:pt x="5317082" y="594028"/>
                  <a:pt x="5369416" y="586915"/>
                  <a:pt x="5421750" y="558458"/>
                </a:cubicBezTo>
                <a:cubicBezTo>
                  <a:pt x="5485714" y="526444"/>
                  <a:pt x="5570030" y="483759"/>
                  <a:pt x="5622364" y="522887"/>
                </a:cubicBezTo>
                <a:cubicBezTo>
                  <a:pt x="5700865" y="579800"/>
                  <a:pt x="5764829" y="544229"/>
                  <a:pt x="5834608" y="533558"/>
                </a:cubicBezTo>
                <a:cubicBezTo>
                  <a:pt x="5979982" y="512216"/>
                  <a:pt x="5889850" y="480203"/>
                  <a:pt x="6035223" y="462417"/>
                </a:cubicBezTo>
                <a:cubicBezTo>
                  <a:pt x="6093372" y="455303"/>
                  <a:pt x="6154429" y="426847"/>
                  <a:pt x="6238745" y="465975"/>
                </a:cubicBezTo>
                <a:cubicBezTo>
                  <a:pt x="5857868" y="672284"/>
                  <a:pt x="5677606" y="658055"/>
                  <a:pt x="5337434" y="910606"/>
                </a:cubicBezTo>
                <a:cubicBezTo>
                  <a:pt x="5351971" y="935506"/>
                  <a:pt x="5366508" y="924835"/>
                  <a:pt x="5381046" y="921277"/>
                </a:cubicBezTo>
                <a:cubicBezTo>
                  <a:pt x="5404305" y="917720"/>
                  <a:pt x="5433380" y="903491"/>
                  <a:pt x="5439195" y="949734"/>
                </a:cubicBezTo>
                <a:cubicBezTo>
                  <a:pt x="5442103" y="985305"/>
                  <a:pt x="5424657" y="1003089"/>
                  <a:pt x="5395583" y="1006647"/>
                </a:cubicBezTo>
                <a:cubicBezTo>
                  <a:pt x="5311267" y="1020875"/>
                  <a:pt x="5235673" y="1070674"/>
                  <a:pt x="5160079" y="1113358"/>
                </a:cubicBezTo>
                <a:cubicBezTo>
                  <a:pt x="5125190" y="1131144"/>
                  <a:pt x="5087393" y="1156043"/>
                  <a:pt x="5101930" y="1220069"/>
                </a:cubicBezTo>
                <a:cubicBezTo>
                  <a:pt x="5131004" y="1237855"/>
                  <a:pt x="5151357" y="1212955"/>
                  <a:pt x="5174617" y="1209399"/>
                </a:cubicBezTo>
                <a:cubicBezTo>
                  <a:pt x="5197876" y="1205842"/>
                  <a:pt x="5253118" y="1220069"/>
                  <a:pt x="5238580" y="1230741"/>
                </a:cubicBezTo>
                <a:cubicBezTo>
                  <a:pt x="5171709" y="1269868"/>
                  <a:pt x="5293822" y="1365909"/>
                  <a:pt x="5212414" y="1365909"/>
                </a:cubicBezTo>
                <a:cubicBezTo>
                  <a:pt x="5078671" y="1365909"/>
                  <a:pt x="5005984" y="1536647"/>
                  <a:pt x="4878056" y="1540204"/>
                </a:cubicBezTo>
                <a:cubicBezTo>
                  <a:pt x="4857704" y="1540204"/>
                  <a:pt x="4848982" y="1572219"/>
                  <a:pt x="4848982" y="1597117"/>
                </a:cubicBezTo>
                <a:cubicBezTo>
                  <a:pt x="4848982" y="1629132"/>
                  <a:pt x="4869333" y="1632688"/>
                  <a:pt x="4889686" y="1636245"/>
                </a:cubicBezTo>
                <a:cubicBezTo>
                  <a:pt x="4921668" y="1639802"/>
                  <a:pt x="4956557" y="1597117"/>
                  <a:pt x="4997261" y="1657587"/>
                </a:cubicBezTo>
                <a:cubicBezTo>
                  <a:pt x="4921668" y="1693158"/>
                  <a:pt x="4843167" y="1728729"/>
                  <a:pt x="4846074" y="1849668"/>
                </a:cubicBezTo>
                <a:cubicBezTo>
                  <a:pt x="4846074" y="1881683"/>
                  <a:pt x="4814092" y="1895910"/>
                  <a:pt x="4790832" y="1903025"/>
                </a:cubicBezTo>
                <a:cubicBezTo>
                  <a:pt x="4750128" y="1917252"/>
                  <a:pt x="4718146" y="1938595"/>
                  <a:pt x="4694886" y="1984836"/>
                </a:cubicBezTo>
                <a:cubicBezTo>
                  <a:pt x="4694886" y="1995507"/>
                  <a:pt x="4694886" y="2002622"/>
                  <a:pt x="4694886" y="2013292"/>
                </a:cubicBezTo>
                <a:cubicBezTo>
                  <a:pt x="4700701" y="2123562"/>
                  <a:pt x="4758850" y="2120004"/>
                  <a:pt x="4822814" y="2102219"/>
                </a:cubicBezTo>
                <a:cubicBezTo>
                  <a:pt x="4898408" y="2080877"/>
                  <a:pt x="4974002" y="2038192"/>
                  <a:pt x="5055411" y="2077320"/>
                </a:cubicBezTo>
                <a:cubicBezTo>
                  <a:pt x="4942020" y="2130676"/>
                  <a:pt x="4817000" y="2134233"/>
                  <a:pt x="4712331" y="2208931"/>
                </a:cubicBezTo>
                <a:cubicBezTo>
                  <a:pt x="5101930" y="2223159"/>
                  <a:pt x="5445010" y="1984836"/>
                  <a:pt x="5822979" y="1892353"/>
                </a:cubicBezTo>
                <a:cubicBezTo>
                  <a:pt x="5811349" y="1952823"/>
                  <a:pt x="5779367" y="1967051"/>
                  <a:pt x="5753200" y="1974165"/>
                </a:cubicBezTo>
                <a:cubicBezTo>
                  <a:pt x="5613642" y="2020407"/>
                  <a:pt x="5491529" y="2112891"/>
                  <a:pt x="5363601" y="2191146"/>
                </a:cubicBezTo>
                <a:cubicBezTo>
                  <a:pt x="5311267" y="2223159"/>
                  <a:pt x="5273470" y="2258731"/>
                  <a:pt x="5253118" y="2326314"/>
                </a:cubicBezTo>
                <a:cubicBezTo>
                  <a:pt x="5235673" y="2390340"/>
                  <a:pt x="5200783" y="2418796"/>
                  <a:pt x="5136819" y="2401012"/>
                </a:cubicBezTo>
                <a:cubicBezTo>
                  <a:pt x="5084485" y="2386784"/>
                  <a:pt x="5029243" y="2393898"/>
                  <a:pt x="4974002" y="2401012"/>
                </a:cubicBezTo>
                <a:cubicBezTo>
                  <a:pt x="4912946" y="2408126"/>
                  <a:pt x="4843167" y="2479267"/>
                  <a:pt x="4857704" y="2518395"/>
                </a:cubicBezTo>
                <a:cubicBezTo>
                  <a:pt x="4886778" y="2582422"/>
                  <a:pt x="4936205" y="2550408"/>
                  <a:pt x="4976910" y="2543294"/>
                </a:cubicBezTo>
                <a:cubicBezTo>
                  <a:pt x="5026336" y="2536181"/>
                  <a:pt x="5116467" y="2518395"/>
                  <a:pt x="5116467" y="2525509"/>
                </a:cubicBezTo>
                <a:cubicBezTo>
                  <a:pt x="5148450" y="2685576"/>
                  <a:pt x="5221136" y="2564636"/>
                  <a:pt x="5273470" y="2564636"/>
                </a:cubicBezTo>
                <a:cubicBezTo>
                  <a:pt x="5322897" y="2564636"/>
                  <a:pt x="5372323" y="2546851"/>
                  <a:pt x="5418843" y="2532623"/>
                </a:cubicBezTo>
                <a:cubicBezTo>
                  <a:pt x="5479899" y="2514837"/>
                  <a:pt x="5535140" y="2546851"/>
                  <a:pt x="5593290" y="2553965"/>
                </a:cubicBezTo>
                <a:cubicBezTo>
                  <a:pt x="5645624" y="2561080"/>
                  <a:pt x="5616550" y="2653563"/>
                  <a:pt x="5648532" y="2692689"/>
                </a:cubicBezTo>
                <a:cubicBezTo>
                  <a:pt x="5654346" y="2703362"/>
                  <a:pt x="5660161" y="2703362"/>
                  <a:pt x="5665976" y="2703362"/>
                </a:cubicBezTo>
                <a:cubicBezTo>
                  <a:pt x="5683421" y="2980812"/>
                  <a:pt x="5988704" y="2913227"/>
                  <a:pt x="5988704" y="2923898"/>
                </a:cubicBezTo>
                <a:cubicBezTo>
                  <a:pt x="6014871" y="2941684"/>
                  <a:pt x="6046853" y="2899000"/>
                  <a:pt x="6078835" y="2941684"/>
                </a:cubicBezTo>
                <a:cubicBezTo>
                  <a:pt x="5942185" y="3137322"/>
                  <a:pt x="5732847" y="3183563"/>
                  <a:pt x="5546771" y="3329402"/>
                </a:cubicBezTo>
                <a:cubicBezTo>
                  <a:pt x="5700865" y="3379202"/>
                  <a:pt x="5790997" y="3208463"/>
                  <a:pt x="5904388" y="3229805"/>
                </a:cubicBezTo>
                <a:cubicBezTo>
                  <a:pt x="5959629" y="3283162"/>
                  <a:pt x="5793904" y="3368530"/>
                  <a:pt x="5953814" y="3393429"/>
                </a:cubicBezTo>
                <a:cubicBezTo>
                  <a:pt x="5884036" y="3439672"/>
                  <a:pt x="5834608" y="3485914"/>
                  <a:pt x="5785182" y="3539269"/>
                </a:cubicBezTo>
                <a:cubicBezTo>
                  <a:pt x="5700865" y="3635309"/>
                  <a:pt x="5683421" y="3699337"/>
                  <a:pt x="5724125" y="3827390"/>
                </a:cubicBezTo>
                <a:cubicBezTo>
                  <a:pt x="5750293" y="3912759"/>
                  <a:pt x="5788089" y="3991015"/>
                  <a:pt x="5753200" y="4090612"/>
                </a:cubicBezTo>
                <a:cubicBezTo>
                  <a:pt x="5729940" y="4158196"/>
                  <a:pt x="5738663" y="4204438"/>
                  <a:pt x="5825886" y="4172424"/>
                </a:cubicBezTo>
                <a:cubicBezTo>
                  <a:pt x="5918925" y="4140411"/>
                  <a:pt x="5953814" y="4200882"/>
                  <a:pt x="5930554" y="4321821"/>
                </a:cubicBezTo>
                <a:cubicBezTo>
                  <a:pt x="5916018" y="4400076"/>
                  <a:pt x="5930554" y="4424975"/>
                  <a:pt x="5994519" y="4414305"/>
                </a:cubicBezTo>
                <a:cubicBezTo>
                  <a:pt x="6064297" y="4403633"/>
                  <a:pt x="6131169" y="4353835"/>
                  <a:pt x="6218393" y="4378734"/>
                </a:cubicBezTo>
                <a:cubicBezTo>
                  <a:pt x="6148614" y="4521016"/>
                  <a:pt x="6000333" y="4478331"/>
                  <a:pt x="5918925" y="4613499"/>
                </a:cubicBezTo>
                <a:cubicBezTo>
                  <a:pt x="6014871" y="4613499"/>
                  <a:pt x="6090465" y="4613499"/>
                  <a:pt x="6160243" y="4585042"/>
                </a:cubicBezTo>
                <a:cubicBezTo>
                  <a:pt x="6189318" y="4574373"/>
                  <a:pt x="6221300" y="4560144"/>
                  <a:pt x="6238745" y="4602828"/>
                </a:cubicBezTo>
                <a:cubicBezTo>
                  <a:pt x="6259098" y="4652628"/>
                  <a:pt x="6218393" y="4670412"/>
                  <a:pt x="6195133" y="4677526"/>
                </a:cubicBezTo>
                <a:cubicBezTo>
                  <a:pt x="6128261" y="4702425"/>
                  <a:pt x="6075928" y="4759339"/>
                  <a:pt x="6017778" y="4805580"/>
                </a:cubicBezTo>
                <a:cubicBezTo>
                  <a:pt x="5892758" y="4905177"/>
                  <a:pt x="5756107" y="4990547"/>
                  <a:pt x="5651439" y="5154171"/>
                </a:cubicBezTo>
                <a:cubicBezTo>
                  <a:pt x="5782275" y="5111487"/>
                  <a:pt x="5881128" y="5011889"/>
                  <a:pt x="6006149" y="4994104"/>
                </a:cubicBezTo>
                <a:cubicBezTo>
                  <a:pt x="5898572" y="5143500"/>
                  <a:pt x="5761922" y="5243097"/>
                  <a:pt x="5633994" y="5353367"/>
                </a:cubicBezTo>
                <a:cubicBezTo>
                  <a:pt x="5596197" y="5385379"/>
                  <a:pt x="5558400" y="5406721"/>
                  <a:pt x="5552586" y="5474306"/>
                </a:cubicBezTo>
                <a:cubicBezTo>
                  <a:pt x="5535140" y="5605917"/>
                  <a:pt x="5488622" y="5712629"/>
                  <a:pt x="5383953" y="5769542"/>
                </a:cubicBezTo>
                <a:cubicBezTo>
                  <a:pt x="5383953" y="5769542"/>
                  <a:pt x="5389768" y="5790884"/>
                  <a:pt x="5392675" y="5801555"/>
                </a:cubicBezTo>
                <a:cubicBezTo>
                  <a:pt x="5456640" y="5805112"/>
                  <a:pt x="5506066" y="5726858"/>
                  <a:pt x="5584568" y="5755314"/>
                </a:cubicBezTo>
                <a:cubicBezTo>
                  <a:pt x="5506066" y="5862025"/>
                  <a:pt x="5442103" y="5954508"/>
                  <a:pt x="5334526" y="6004307"/>
                </a:cubicBezTo>
                <a:cubicBezTo>
                  <a:pt x="5247303" y="6043434"/>
                  <a:pt x="5139727" y="6068335"/>
                  <a:pt x="5075763" y="6196388"/>
                </a:cubicBezTo>
                <a:cubicBezTo>
                  <a:pt x="5148450" y="6221287"/>
                  <a:pt x="5203691" y="6189274"/>
                  <a:pt x="5258933" y="6167932"/>
                </a:cubicBezTo>
                <a:cubicBezTo>
                  <a:pt x="5343249" y="6132361"/>
                  <a:pt x="5427565" y="6093234"/>
                  <a:pt x="5511881" y="6057663"/>
                </a:cubicBezTo>
                <a:cubicBezTo>
                  <a:pt x="5543864" y="6043434"/>
                  <a:pt x="5578753" y="6036320"/>
                  <a:pt x="5599105" y="6100347"/>
                </a:cubicBezTo>
                <a:cubicBezTo>
                  <a:pt x="5491529" y="6114575"/>
                  <a:pt x="5427565" y="6199945"/>
                  <a:pt x="5360693" y="6281757"/>
                </a:cubicBezTo>
                <a:cubicBezTo>
                  <a:pt x="5322897" y="6327999"/>
                  <a:pt x="5290914" y="6388469"/>
                  <a:pt x="5224043" y="6367127"/>
                </a:cubicBezTo>
                <a:cubicBezTo>
                  <a:pt x="5189154" y="6356456"/>
                  <a:pt x="5165894" y="6388469"/>
                  <a:pt x="5168801" y="6431153"/>
                </a:cubicBezTo>
                <a:cubicBezTo>
                  <a:pt x="5183339" y="6580550"/>
                  <a:pt x="5099022" y="6630349"/>
                  <a:pt x="5011799" y="6658805"/>
                </a:cubicBezTo>
                <a:cubicBezTo>
                  <a:pt x="4883871" y="6701489"/>
                  <a:pt x="4770480" y="6786859"/>
                  <a:pt x="4651275" y="6858000"/>
                </a:cubicBezTo>
                <a:lnTo>
                  <a:pt x="1823619" y="6858000"/>
                </a:lnTo>
                <a:lnTo>
                  <a:pt x="947849" y="6858000"/>
                </a:lnTo>
                <a:lnTo>
                  <a:pt x="732568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1829E1-5C3B-D940-9D2B-25AE62AB1E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0966" y="2285039"/>
            <a:ext cx="3992700" cy="4206881"/>
          </a:xfrm>
        </p:spPr>
        <p:txBody>
          <a:bodyPr>
            <a:normAutofit fontScale="90000"/>
          </a:bodyPr>
          <a:lstStyle/>
          <a:p>
            <a:pPr algn="l">
              <a:spcAft>
                <a:spcPts val="600"/>
              </a:spcAft>
            </a:pPr>
            <a:r>
              <a:rPr lang="en-US" sz="4400" cap="all" dirty="0">
                <a:latin typeface="Arial Rounded MT Bold" panose="020F0704030504030204" pitchFamily="34" charset="77"/>
              </a:rPr>
              <a:t>Croeso </a:t>
            </a:r>
            <a:br>
              <a:rPr lang="en-US" sz="4400" cap="all" dirty="0">
                <a:latin typeface="Arial Rounded MT Bold" panose="020F0704030504030204" pitchFamily="34" charset="77"/>
              </a:rPr>
            </a:br>
            <a:r>
              <a:rPr lang="en-US" sz="4400" cap="all" dirty="0">
                <a:latin typeface="Arial Rounded MT Bold" panose="020F0704030504030204" pitchFamily="34" charset="77"/>
              </a:rPr>
              <a:t>Welcome</a:t>
            </a:r>
            <a:br>
              <a:rPr lang="en-US" sz="4400" cap="all" dirty="0">
                <a:latin typeface="Arial Rounded MT Bold" panose="020F0704030504030204" pitchFamily="34" charset="77"/>
              </a:rPr>
            </a:br>
            <a:br>
              <a:rPr lang="en-US" sz="4400" cap="all" dirty="0">
                <a:latin typeface="Arial Rounded MT Bold" panose="020F0704030504030204" pitchFamily="34" charset="77"/>
              </a:rPr>
            </a:br>
            <a:br>
              <a:rPr lang="en-US" sz="4400" cap="all" dirty="0">
                <a:latin typeface="Arial Rounded MT Bold" panose="020F0704030504030204" pitchFamily="34" charset="77"/>
              </a:rPr>
            </a:br>
            <a:r>
              <a:rPr lang="en-US" sz="4400" cap="all" dirty="0">
                <a:latin typeface="Arial Rounded MT Bold" panose="020F0704030504030204" pitchFamily="34" charset="77"/>
              </a:rPr>
              <a:t>BMPs5004</a:t>
            </a:r>
            <a:br>
              <a:rPr lang="en-US" sz="4400" cap="all" dirty="0">
                <a:latin typeface="Arial Rounded MT Bold" panose="020F0704030504030204" pitchFamily="34" charset="77"/>
              </a:rPr>
            </a:br>
            <a:r>
              <a:rPr lang="en-US" sz="4400" cap="all" dirty="0">
                <a:latin typeface="Arial Rounded MT Bold" panose="020F0704030504030204" pitchFamily="34" charset="77"/>
              </a:rPr>
              <a:t>Terrorism &amp; Public Service Responses</a:t>
            </a:r>
            <a:br>
              <a:rPr lang="en-US" sz="4400" cap="all" dirty="0"/>
            </a:br>
            <a:br>
              <a:rPr lang="en-US" sz="4400" cap="all" dirty="0"/>
            </a:br>
            <a:br>
              <a:rPr lang="en-US" sz="1800" cap="all" dirty="0"/>
            </a:br>
            <a:r>
              <a:rPr lang="en-US" sz="1600" cap="all" dirty="0">
                <a:latin typeface="Arial Rounded MT Bold" panose="020F0704030504030204" pitchFamily="34" charset="77"/>
              </a:rPr>
              <a:t>L</a:t>
            </a:r>
            <a:r>
              <a:rPr lang="en-US" sz="1600" dirty="0">
                <a:latin typeface="Arial Rounded MT Bold" panose="020F0704030504030204" pitchFamily="34" charset="77"/>
              </a:rPr>
              <a:t>ecturer: Rhiannon Lloyd</a:t>
            </a:r>
            <a:br>
              <a:rPr lang="en-US" sz="1600" dirty="0">
                <a:latin typeface="Arial Rounded MT Bold" panose="020F0704030504030204" pitchFamily="34" charset="77"/>
              </a:rPr>
            </a:br>
            <a:r>
              <a:rPr lang="en-US" sz="1600" dirty="0">
                <a:latin typeface="Arial Rounded MT Bold" panose="020F0704030504030204" pitchFamily="34" charset="77"/>
              </a:rPr>
              <a:t>Email: </a:t>
            </a:r>
            <a:r>
              <a:rPr lang="en-US" sz="1600" dirty="0">
                <a:latin typeface="Arial Rounded MT Bold" panose="020F0704030504030204" pitchFamily="34" charset="77"/>
                <a:hlinkClick r:id="rId6"/>
              </a:rPr>
              <a:t>r.lloyd@uwtsd.ac.uk</a:t>
            </a:r>
            <a:r>
              <a:rPr lang="en-US" sz="1600" dirty="0">
                <a:latin typeface="Arial Rounded MT Bold" panose="020F0704030504030204" pitchFamily="34" charset="77"/>
              </a:rPr>
              <a:t>  </a:t>
            </a:r>
            <a:endParaRPr lang="en-GB" sz="4400" dirty="0">
              <a:latin typeface="Arial Rounded MT Bold" panose="020F0704030504030204" pitchFamily="34" charset="77"/>
            </a:endParaRPr>
          </a:p>
        </p:txBody>
      </p:sp>
      <p:pic>
        <p:nvPicPr>
          <p:cNvPr id="3" name="Audio Recording 22 Sep 2021 at 13:55:45" descr="Audio Recording 22 Sep 2021 at 13:55:45">
            <a:hlinkClick r:id="" action="ppaction://media"/>
            <a:extLst>
              <a:ext uri="{FF2B5EF4-FFF2-40B4-BE49-F238E27FC236}">
                <a16:creationId xmlns:a16="http://schemas.microsoft.com/office/drawing/2014/main" id="{D007687F-1874-B149-A1D5-6FE6ACF040D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147425" y="3575679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7505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66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9AF8B089-1A89-B347-9F88-80484B457B07}"/>
              </a:ext>
            </a:extLst>
          </p:cNvPr>
          <p:cNvSpPr/>
          <p:nvPr/>
        </p:nvSpPr>
        <p:spPr>
          <a:xfrm>
            <a:off x="9154136" y="2383480"/>
            <a:ext cx="2204426" cy="1973010"/>
          </a:xfrm>
          <a:prstGeom prst="round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21D843D8-4696-C542-B039-740568C5D4E7}"/>
              </a:ext>
            </a:extLst>
          </p:cNvPr>
          <p:cNvSpPr/>
          <p:nvPr/>
        </p:nvSpPr>
        <p:spPr>
          <a:xfrm>
            <a:off x="9154136" y="4558854"/>
            <a:ext cx="2204426" cy="1895925"/>
          </a:xfrm>
          <a:prstGeom prst="round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8CAED706-1BAE-4F46-AAF3-9109CB65E897}"/>
              </a:ext>
            </a:extLst>
          </p:cNvPr>
          <p:cNvSpPr/>
          <p:nvPr/>
        </p:nvSpPr>
        <p:spPr>
          <a:xfrm>
            <a:off x="9154136" y="242759"/>
            <a:ext cx="2204426" cy="1945453"/>
          </a:xfrm>
          <a:prstGeom prst="round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Pentagon 4">
            <a:extLst>
              <a:ext uri="{FF2B5EF4-FFF2-40B4-BE49-F238E27FC236}">
                <a16:creationId xmlns:a16="http://schemas.microsoft.com/office/drawing/2014/main" id="{68882992-8182-314D-B1E0-560FC0814280}"/>
              </a:ext>
            </a:extLst>
          </p:cNvPr>
          <p:cNvSpPr/>
          <p:nvPr/>
        </p:nvSpPr>
        <p:spPr>
          <a:xfrm>
            <a:off x="158496" y="312417"/>
            <a:ext cx="7961376" cy="1097915"/>
          </a:xfrm>
          <a:prstGeom prst="homePlate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16D11C-B376-334E-B451-4249B6B017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8328" y="198594"/>
            <a:ext cx="10515600" cy="13255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  <a:latin typeface="Arial Rounded MT Bold" panose="020F0704030504030204" pitchFamily="34" charset="77"/>
              </a:rPr>
              <a:t>Course Structure 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F35DB2B9-F9E0-224B-92BC-B8FE901AA38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11187802"/>
              </p:ext>
            </p:extLst>
          </p:nvPr>
        </p:nvGraphicFramePr>
        <p:xfrm>
          <a:off x="158496" y="1614108"/>
          <a:ext cx="8107680" cy="504529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26920">
                  <a:extLst>
                    <a:ext uri="{9D8B030D-6E8A-4147-A177-3AD203B41FA5}">
                      <a16:colId xmlns:a16="http://schemas.microsoft.com/office/drawing/2014/main" val="3817589008"/>
                    </a:ext>
                  </a:extLst>
                </a:gridCol>
                <a:gridCol w="2026920">
                  <a:extLst>
                    <a:ext uri="{9D8B030D-6E8A-4147-A177-3AD203B41FA5}">
                      <a16:colId xmlns:a16="http://schemas.microsoft.com/office/drawing/2014/main" val="3994051352"/>
                    </a:ext>
                  </a:extLst>
                </a:gridCol>
                <a:gridCol w="2026920">
                  <a:extLst>
                    <a:ext uri="{9D8B030D-6E8A-4147-A177-3AD203B41FA5}">
                      <a16:colId xmlns:a16="http://schemas.microsoft.com/office/drawing/2014/main" val="3202542524"/>
                    </a:ext>
                  </a:extLst>
                </a:gridCol>
                <a:gridCol w="2026920">
                  <a:extLst>
                    <a:ext uri="{9D8B030D-6E8A-4147-A177-3AD203B41FA5}">
                      <a16:colId xmlns:a16="http://schemas.microsoft.com/office/drawing/2014/main" val="594020456"/>
                    </a:ext>
                  </a:extLst>
                </a:gridCol>
              </a:tblGrid>
              <a:tr h="1143286">
                <a:tc>
                  <a:txBody>
                    <a:bodyPr/>
                    <a:lstStyle/>
                    <a:p>
                      <a:r>
                        <a:rPr lang="en-GB" dirty="0"/>
                        <a:t> </a:t>
                      </a: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latin typeface="Arial Rounded MT Bold" panose="020F0704030504030204" pitchFamily="34" charset="77"/>
                        </a:rPr>
                        <a:t>Type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latin typeface="Arial Rounded MT Bold" panose="020F0704030504030204" pitchFamily="34" charset="77"/>
                        </a:rPr>
                        <a:t> Location</a:t>
                      </a: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latin typeface="Arial Rounded MT Bold" panose="020F0704030504030204" pitchFamily="34" charset="77"/>
                        </a:rPr>
                        <a:t>Time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48449625"/>
                  </a:ext>
                </a:extLst>
              </a:tr>
              <a:tr h="1143286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Thursday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Pre-recorded </a:t>
                      </a:r>
                      <a:r>
                        <a:rPr lang="en-GB" sz="2000" u="sng" dirty="0"/>
                        <a:t>Lecture</a:t>
                      </a:r>
                      <a:br>
                        <a:rPr lang="en-GB" sz="2000" dirty="0"/>
                      </a:br>
                      <a:r>
                        <a:rPr lang="en-GB" sz="2000" dirty="0"/>
                        <a:t>for the following week</a:t>
                      </a:r>
                      <a:br>
                        <a:rPr lang="en-GB" sz="2000" dirty="0"/>
                      </a:b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Moodle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After 09:00hrs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80134982"/>
                  </a:ext>
                </a:extLst>
              </a:tr>
              <a:tr h="1143286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Mondays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u="sng" dirty="0"/>
                        <a:t>Tutorial</a:t>
                      </a:r>
                    </a:p>
                    <a:p>
                      <a:pPr algn="ctr"/>
                      <a:br>
                        <a:rPr lang="en-GB" sz="2000" dirty="0"/>
                      </a:br>
                      <a:r>
                        <a:rPr lang="en-GB" sz="2000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Microsoft Teams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12:00hrs-13:00hrs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0749967"/>
                  </a:ext>
                </a:extLst>
              </a:tr>
              <a:tr h="1143286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Thursdays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u="sng" dirty="0"/>
                        <a:t>Workshop</a:t>
                      </a:r>
                      <a:br>
                        <a:rPr lang="en-GB" sz="2000" dirty="0"/>
                      </a:b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On Campus  (AS501)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09:00hrs-11:00hrs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52357457"/>
                  </a:ext>
                </a:extLst>
              </a:tr>
            </a:tbl>
          </a:graphicData>
        </a:graphic>
      </p:graphicFrame>
      <p:pic>
        <p:nvPicPr>
          <p:cNvPr id="2050" name="Picture 2" descr="Moodle (@moodle) | Twitter">
            <a:extLst>
              <a:ext uri="{FF2B5EF4-FFF2-40B4-BE49-F238E27FC236}">
                <a16:creationId xmlns:a16="http://schemas.microsoft.com/office/drawing/2014/main" id="{77820F2F-62D7-6A46-96C9-F29060AC07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40729" y="572369"/>
            <a:ext cx="1283816" cy="1283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Microsoft Teams - Wikipedia">
            <a:extLst>
              <a:ext uri="{FF2B5EF4-FFF2-40B4-BE49-F238E27FC236}">
                <a16:creationId xmlns:a16="http://schemas.microsoft.com/office/drawing/2014/main" id="{8D0CC6C7-5A62-D947-922A-7030CC91E9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36640" y="2763522"/>
            <a:ext cx="1307593" cy="12121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4,770 Lecture room Vector Images, Lecture room Illustrations | Depositphotos">
            <a:extLst>
              <a:ext uri="{FF2B5EF4-FFF2-40B4-BE49-F238E27FC236}">
                <a16:creationId xmlns:a16="http://schemas.microsoft.com/office/drawing/2014/main" id="{AF7810AD-F8BD-F346-8984-7FA3E0D00A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59577" y="4816888"/>
            <a:ext cx="1393544" cy="13798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Audio Recording 22 Sep 2021 at 14:02:46" descr="Audio Recording 22 Sep 2021 at 14:02:46">
            <a:hlinkClick r:id="" action="ppaction://media"/>
            <a:extLst>
              <a:ext uri="{FF2B5EF4-FFF2-40B4-BE49-F238E27FC236}">
                <a16:creationId xmlns:a16="http://schemas.microsoft.com/office/drawing/2014/main" id="{4DCD8788-1DDD-7B48-ADFE-45276E03E1D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6723864" y="415764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01939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7568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7" name="Rectangle 76">
            <a:extLst>
              <a:ext uri="{FF2B5EF4-FFF2-40B4-BE49-F238E27FC236}">
                <a16:creationId xmlns:a16="http://schemas.microsoft.com/office/drawing/2014/main" id="{D2B783EE-0239-4717-BBEA-8C9EAC61C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9" name="Oval 78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20569" y="1364732"/>
            <a:ext cx="947488" cy="921785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102" name="Picture 6" descr="Critical thinking - Research &amp; Learning Online">
            <a:extLst>
              <a:ext uri="{FF2B5EF4-FFF2-40B4-BE49-F238E27FC236}">
                <a16:creationId xmlns:a16="http://schemas.microsoft.com/office/drawing/2014/main" id="{FBB7BBB0-15CF-1D40-A879-7EF005EA06E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740"/>
          <a:stretch/>
        </p:blipFill>
        <p:spPr bwMode="auto">
          <a:xfrm>
            <a:off x="8498481" y="3202257"/>
            <a:ext cx="3707216" cy="3568569"/>
          </a:xfrm>
          <a:custGeom>
            <a:avLst/>
            <a:gdLst/>
            <a:ahLst/>
            <a:cxnLst/>
            <a:rect l="l" t="t" r="r" b="b"/>
            <a:pathLst>
              <a:path w="4290741" h="4130271">
                <a:moveTo>
                  <a:pt x="2503809" y="0"/>
                </a:moveTo>
                <a:cubicBezTo>
                  <a:pt x="3157405" y="0"/>
                  <a:pt x="3752509" y="250434"/>
                  <a:pt x="4198398" y="660580"/>
                </a:cubicBezTo>
                <a:lnTo>
                  <a:pt x="4290741" y="751286"/>
                </a:lnTo>
                <a:lnTo>
                  <a:pt x="4290741" y="4130271"/>
                </a:lnTo>
                <a:lnTo>
                  <a:pt x="604508" y="4130271"/>
                </a:lnTo>
                <a:lnTo>
                  <a:pt x="461940" y="3953232"/>
                </a:lnTo>
                <a:cubicBezTo>
                  <a:pt x="171051" y="3544183"/>
                  <a:pt x="0" y="3043971"/>
                  <a:pt x="0" y="2503809"/>
                </a:cubicBezTo>
                <a:cubicBezTo>
                  <a:pt x="0" y="1120992"/>
                  <a:pt x="1120992" y="0"/>
                  <a:pt x="2503809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1" name="Arc 80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759070" flipV="1">
            <a:off x="6034138" y="-673140"/>
            <a:ext cx="4021193" cy="402119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F07EEE9-070E-C943-82BC-F6B70065F4F9}"/>
              </a:ext>
            </a:extLst>
          </p:cNvPr>
          <p:cNvSpPr/>
          <p:nvPr/>
        </p:nvSpPr>
        <p:spPr>
          <a:xfrm>
            <a:off x="4667250" y="1854314"/>
            <a:ext cx="5462586" cy="38375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 fontAlgn="base" hangingPunct="0">
              <a:lnSpc>
                <a:spcPct val="115000"/>
              </a:lnSpc>
              <a:spcAft>
                <a:spcPts val="1000"/>
              </a:spcAft>
            </a:pP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  <p:sp>
        <p:nvSpPr>
          <p:cNvPr id="17" name="Pentagon 16">
            <a:extLst>
              <a:ext uri="{FF2B5EF4-FFF2-40B4-BE49-F238E27FC236}">
                <a16:creationId xmlns:a16="http://schemas.microsoft.com/office/drawing/2014/main" id="{AD2BFBD8-702A-F64A-BADE-3AA97597A041}"/>
              </a:ext>
            </a:extLst>
          </p:cNvPr>
          <p:cNvSpPr/>
          <p:nvPr/>
        </p:nvSpPr>
        <p:spPr>
          <a:xfrm>
            <a:off x="140563" y="276980"/>
            <a:ext cx="5555731" cy="1202577"/>
          </a:xfrm>
          <a:prstGeom prst="homePlate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5FC0DD4-CA9B-4E46-ABC3-46B614599EC2}"/>
              </a:ext>
            </a:extLst>
          </p:cNvPr>
          <p:cNvSpPr txBox="1"/>
          <p:nvPr/>
        </p:nvSpPr>
        <p:spPr>
          <a:xfrm>
            <a:off x="265955" y="548366"/>
            <a:ext cx="465772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solidFill>
                  <a:schemeClr val="bg1"/>
                </a:solidFill>
                <a:latin typeface="Arial Rounded MT Bold" panose="020F0704030504030204" pitchFamily="34" charset="77"/>
              </a:rPr>
              <a:t>Aims</a:t>
            </a:r>
            <a:endParaRPr lang="en-GB" sz="3600" dirty="0">
              <a:solidFill>
                <a:schemeClr val="bg1"/>
              </a:solidFill>
              <a:latin typeface="Arial Rounded MT Bold" panose="020F0704030504030204" pitchFamily="34" charset="77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6D8FAA61-3855-7646-B5E4-67BBB98A12CB}"/>
              </a:ext>
            </a:extLst>
          </p:cNvPr>
          <p:cNvSpPr/>
          <p:nvPr/>
        </p:nvSpPr>
        <p:spPr>
          <a:xfrm>
            <a:off x="187135" y="2136385"/>
            <a:ext cx="332975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1. What is terrorism? </a:t>
            </a:r>
            <a:endParaRPr lang="en-GB" sz="2400" b="1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21D4267-B2EB-DA42-A0AF-FD39811721BF}"/>
              </a:ext>
            </a:extLst>
          </p:cNvPr>
          <p:cNvSpPr/>
          <p:nvPr/>
        </p:nvSpPr>
        <p:spPr>
          <a:xfrm>
            <a:off x="140563" y="3379895"/>
            <a:ext cx="6096000" cy="83099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2. Why people use terrorism as a political, religious or ideological tool? </a:t>
            </a:r>
            <a:endParaRPr lang="en-GB" sz="2400" b="1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2891179-BFC3-7246-AE93-4EEA149F231A}"/>
              </a:ext>
            </a:extLst>
          </p:cNvPr>
          <p:cNvSpPr/>
          <p:nvPr/>
        </p:nvSpPr>
        <p:spPr>
          <a:xfrm>
            <a:off x="120690" y="4887396"/>
            <a:ext cx="679240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defRPr/>
            </a:pPr>
            <a:r>
              <a:rPr lang="en-GB" sz="2400" dirty="0">
                <a:latin typeface="Arial Rounded MT Bold" panose="020F0704030504030204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3. What is the role and responsibilities of the public services when dealing with terrorist events?</a:t>
            </a:r>
          </a:p>
        </p:txBody>
      </p:sp>
      <p:pic>
        <p:nvPicPr>
          <p:cNvPr id="4106" name="Picture 10" descr="Suspected far-right terrorist in Leeds charged with series of offences |  The Independent | The Independent">
            <a:extLst>
              <a:ext uri="{FF2B5EF4-FFF2-40B4-BE49-F238E27FC236}">
                <a16:creationId xmlns:a16="http://schemas.microsoft.com/office/drawing/2014/main" id="{7DF6651C-3109-C04E-B8BA-E1AA0DFE1D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2195595"/>
            <a:ext cx="2994352" cy="22142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Easy Ways to Boost Children's Critical Thinking Abilities | Resilient  Educator">
            <a:extLst>
              <a:ext uri="{FF2B5EF4-FFF2-40B4-BE49-F238E27FC236}">
                <a16:creationId xmlns:a16="http://schemas.microsoft.com/office/drawing/2014/main" id="{88A66F6B-7A2C-1444-B8B1-843AA35CBEA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4" r="16516" b="1"/>
          <a:stretch/>
        </p:blipFill>
        <p:spPr bwMode="auto">
          <a:xfrm>
            <a:off x="7929563" y="116223"/>
            <a:ext cx="4139170" cy="3006424"/>
          </a:xfrm>
          <a:custGeom>
            <a:avLst/>
            <a:gdLst/>
            <a:ahLst/>
            <a:cxnLst/>
            <a:rect l="l" t="t" r="r" b="b"/>
            <a:pathLst>
              <a:path w="3519312" h="3007909">
                <a:moveTo>
                  <a:pt x="519780" y="0"/>
                </a:moveTo>
                <a:lnTo>
                  <a:pt x="2999532" y="0"/>
                </a:lnTo>
                <a:lnTo>
                  <a:pt x="3003921" y="3989"/>
                </a:lnTo>
                <a:cubicBezTo>
                  <a:pt x="3322356" y="322424"/>
                  <a:pt x="3519312" y="762338"/>
                  <a:pt x="3519312" y="1248253"/>
                </a:cubicBezTo>
                <a:cubicBezTo>
                  <a:pt x="3519312" y="2220084"/>
                  <a:pt x="2731487" y="3007909"/>
                  <a:pt x="1759656" y="3007909"/>
                </a:cubicBezTo>
                <a:cubicBezTo>
                  <a:pt x="787826" y="3007909"/>
                  <a:pt x="0" y="2220084"/>
                  <a:pt x="0" y="1248253"/>
                </a:cubicBezTo>
                <a:cubicBezTo>
                  <a:pt x="0" y="762338"/>
                  <a:pt x="196957" y="322424"/>
                  <a:pt x="515392" y="3989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Audio Recording 22 Sep 2021 at 14:05:01" descr="Audio Recording 22 Sep 2021 at 14:05:01">
            <a:hlinkClick r:id="" action="ppaction://media"/>
            <a:extLst>
              <a:ext uri="{FF2B5EF4-FFF2-40B4-BE49-F238E27FC236}">
                <a16:creationId xmlns:a16="http://schemas.microsoft.com/office/drawing/2014/main" id="{9F01FE9F-958F-8241-B546-2BB62DAE121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2422697" y="450125"/>
            <a:ext cx="812800" cy="812800"/>
          </a:xfrm>
          <a:prstGeom prst="rect">
            <a:avLst/>
          </a:prstGeom>
        </p:spPr>
      </p:pic>
      <p:pic>
        <p:nvPicPr>
          <p:cNvPr id="4" name="Audio Recording 22 Sep 2021 at 14:15:34" descr="Audio Recording 22 Sep 2021 at 14:15:34">
            <a:hlinkClick r:id="" action="ppaction://media"/>
            <a:extLst>
              <a:ext uri="{FF2B5EF4-FFF2-40B4-BE49-F238E27FC236}">
                <a16:creationId xmlns:a16="http://schemas.microsoft.com/office/drawing/2014/main" id="{BBE5911A-8BD6-2444-A341-CA1B83AE545E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3766114" y="47186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31914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051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2828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7316481C-0A49-4796-812B-0D64F063B7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A5271697-90F1-4A23-8EF2-0179F2EAFA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"/>
            <a:ext cx="606972" cy="3233984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7" name="Group 76">
            <a:extLst>
              <a:ext uri="{FF2B5EF4-FFF2-40B4-BE49-F238E27FC236}">
                <a16:creationId xmlns:a16="http://schemas.microsoft.com/office/drawing/2014/main" id="{0924561D-756D-410B-973A-E68C2552C2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88720" y="73152"/>
            <a:ext cx="1178966" cy="232963"/>
            <a:chOff x="7763256" y="73152"/>
            <a:chExt cx="1178966" cy="232963"/>
          </a:xfrm>
        </p:grpSpPr>
        <p:sp>
          <p:nvSpPr>
            <p:cNvPr id="78" name="Rectangle 64">
              <a:extLst>
                <a:ext uri="{FF2B5EF4-FFF2-40B4-BE49-F238E27FC236}">
                  <a16:creationId xmlns:a16="http://schemas.microsoft.com/office/drawing/2014/main" id="{77AF0971-0074-4E4E-9318-C1990C6FF2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263077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9" name="Rectangle 66">
              <a:extLst>
                <a:ext uri="{FF2B5EF4-FFF2-40B4-BE49-F238E27FC236}">
                  <a16:creationId xmlns:a16="http://schemas.microsoft.com/office/drawing/2014/main" id="{0849707A-24B1-45E4-8493-5DC15C578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263077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0" name="Rectangle 64">
              <a:extLst>
                <a:ext uri="{FF2B5EF4-FFF2-40B4-BE49-F238E27FC236}">
                  <a16:creationId xmlns:a16="http://schemas.microsoft.com/office/drawing/2014/main" id="{E0FFD705-F03C-46B0-ABB9-3C24E09312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138122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1" name="Rectangle 66">
              <a:extLst>
                <a:ext uri="{FF2B5EF4-FFF2-40B4-BE49-F238E27FC236}">
                  <a16:creationId xmlns:a16="http://schemas.microsoft.com/office/drawing/2014/main" id="{520B12C0-88D0-4F6F-9F29-38E4D1D610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138122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2" name="Rectangle 64">
              <a:extLst>
                <a:ext uri="{FF2B5EF4-FFF2-40B4-BE49-F238E27FC236}">
                  <a16:creationId xmlns:a16="http://schemas.microsoft.com/office/drawing/2014/main" id="{DEDD5A45-3641-4FE7-8375-EECF2DC9D0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13167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3" name="Rectangle 66">
              <a:extLst>
                <a:ext uri="{FF2B5EF4-FFF2-40B4-BE49-F238E27FC236}">
                  <a16:creationId xmlns:a16="http://schemas.microsoft.com/office/drawing/2014/main" id="{89BF55CA-60FC-479D-A85E-48626FC135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13167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4" name="Rectangle 64">
              <a:extLst>
                <a:ext uri="{FF2B5EF4-FFF2-40B4-BE49-F238E27FC236}">
                  <a16:creationId xmlns:a16="http://schemas.microsoft.com/office/drawing/2014/main" id="{5AFBE5BF-E87A-408F-BBBD-44C3D04C04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88211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5" name="Rectangle 66">
              <a:extLst>
                <a:ext uri="{FF2B5EF4-FFF2-40B4-BE49-F238E27FC236}">
                  <a16:creationId xmlns:a16="http://schemas.microsoft.com/office/drawing/2014/main" id="{1C27CF92-D148-45C8-88B6-F450B63DF1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88211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6" name="Rectangle 64">
              <a:extLst>
                <a:ext uri="{FF2B5EF4-FFF2-40B4-BE49-F238E27FC236}">
                  <a16:creationId xmlns:a16="http://schemas.microsoft.com/office/drawing/2014/main" id="{51CA2232-D147-480C-B1EE-665EE6ACC7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3256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7" name="Rectangle 66">
              <a:extLst>
                <a:ext uri="{FF2B5EF4-FFF2-40B4-BE49-F238E27FC236}">
                  <a16:creationId xmlns:a16="http://schemas.microsoft.com/office/drawing/2014/main" id="{7E67D92D-1CA9-43CE-8150-DF504F2BF0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3256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8" name="Rectangle 64">
              <a:extLst>
                <a:ext uri="{FF2B5EF4-FFF2-40B4-BE49-F238E27FC236}">
                  <a16:creationId xmlns:a16="http://schemas.microsoft.com/office/drawing/2014/main" id="{7B273169-B674-4C50-A14D-A943B99792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887854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9" name="Rectangle 66">
              <a:extLst>
                <a:ext uri="{FF2B5EF4-FFF2-40B4-BE49-F238E27FC236}">
                  <a16:creationId xmlns:a16="http://schemas.microsoft.com/office/drawing/2014/main" id="{DF6183FA-653E-4533-9A0B-D249EC0B15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887854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0" name="Rectangle 64">
              <a:extLst>
                <a:ext uri="{FF2B5EF4-FFF2-40B4-BE49-F238E27FC236}">
                  <a16:creationId xmlns:a16="http://schemas.microsoft.com/office/drawing/2014/main" id="{A82EFE58-AAB0-4925-A176-6FF36BF878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762899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1" name="Rectangle 66">
              <a:extLst>
                <a:ext uri="{FF2B5EF4-FFF2-40B4-BE49-F238E27FC236}">
                  <a16:creationId xmlns:a16="http://schemas.microsoft.com/office/drawing/2014/main" id="{3122AE75-4DBB-4E14-B0CA-DD1EAD89CE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762899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2" name="Rectangle 64">
              <a:extLst>
                <a:ext uri="{FF2B5EF4-FFF2-40B4-BE49-F238E27FC236}">
                  <a16:creationId xmlns:a16="http://schemas.microsoft.com/office/drawing/2014/main" id="{4ED7E672-90FC-4E8C-9C43-3AAE391C6C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37944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3" name="Rectangle 66">
              <a:extLst>
                <a:ext uri="{FF2B5EF4-FFF2-40B4-BE49-F238E27FC236}">
                  <a16:creationId xmlns:a16="http://schemas.microsoft.com/office/drawing/2014/main" id="{A5C0019E-5136-4C5E-A223-1E1717FD47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37944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4" name="Rectangle 64">
              <a:extLst>
                <a:ext uri="{FF2B5EF4-FFF2-40B4-BE49-F238E27FC236}">
                  <a16:creationId xmlns:a16="http://schemas.microsoft.com/office/drawing/2014/main" id="{29705F60-CFE6-47C5-96E5-05E7731FC8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512988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Rectangle 66">
              <a:extLst>
                <a:ext uri="{FF2B5EF4-FFF2-40B4-BE49-F238E27FC236}">
                  <a16:creationId xmlns:a16="http://schemas.microsoft.com/office/drawing/2014/main" id="{090E047C-18BC-4180-8D10-9F18F517BA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512988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Rectangle 64">
              <a:extLst>
                <a:ext uri="{FF2B5EF4-FFF2-40B4-BE49-F238E27FC236}">
                  <a16:creationId xmlns:a16="http://schemas.microsoft.com/office/drawing/2014/main" id="{A153194A-C8B1-46DB-9C6B-9847B06FAE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8033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Rectangle 66">
              <a:extLst>
                <a:ext uri="{FF2B5EF4-FFF2-40B4-BE49-F238E27FC236}">
                  <a16:creationId xmlns:a16="http://schemas.microsoft.com/office/drawing/2014/main" id="{5C0235EA-4E98-43EA-9AAE-2BD893DEAF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8033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122" name="Picture 2" descr="Why You Need to Check for Understanding - Executive Leadership Consulting">
            <a:extLst>
              <a:ext uri="{FF2B5EF4-FFF2-40B4-BE49-F238E27FC236}">
                <a16:creationId xmlns:a16="http://schemas.microsoft.com/office/drawing/2014/main" id="{903DB86B-A591-F64E-A648-B276D5B41F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157136" y="248821"/>
            <a:ext cx="5131811" cy="29848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9" name="Rectangle 98">
            <a:extLst>
              <a:ext uri="{FF2B5EF4-FFF2-40B4-BE49-F238E27FC236}">
                <a16:creationId xmlns:a16="http://schemas.microsoft.com/office/drawing/2014/main" id="{D9F5512A-48E1-4C07-B75E-3CCC517B68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3233650"/>
            <a:ext cx="606972" cy="36243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124" name="Picture 4" descr="Streatham terror attack: Metropolitan Police Counter Terrorism Command  leading investigation - MyLondon">
            <a:extLst>
              <a:ext uri="{FF2B5EF4-FFF2-40B4-BE49-F238E27FC236}">
                <a16:creationId xmlns:a16="http://schemas.microsoft.com/office/drawing/2014/main" id="{A172D318-ACF4-1749-A87E-3712AC70F6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73740" y="3482471"/>
            <a:ext cx="4698603" cy="3126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2" name="Pentagon 31">
            <a:extLst>
              <a:ext uri="{FF2B5EF4-FFF2-40B4-BE49-F238E27FC236}">
                <a16:creationId xmlns:a16="http://schemas.microsoft.com/office/drawing/2014/main" id="{7B26F746-D8DD-B349-9B59-4A1E430B6CD2}"/>
              </a:ext>
            </a:extLst>
          </p:cNvPr>
          <p:cNvSpPr/>
          <p:nvPr/>
        </p:nvSpPr>
        <p:spPr>
          <a:xfrm>
            <a:off x="158391" y="246888"/>
            <a:ext cx="5555731" cy="1202577"/>
          </a:xfrm>
          <a:prstGeom prst="homePlate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16D11C-B376-334E-B451-4249B6B017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485" y="-1926562"/>
            <a:ext cx="4484335" cy="307239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200" dirty="0">
                <a:solidFill>
                  <a:schemeClr val="bg1"/>
                </a:solidFill>
                <a:latin typeface="Arial Rounded MT Bold" panose="020F0704030504030204" pitchFamily="34" charset="77"/>
              </a:rPr>
              <a:t>Learning Outcomes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8521656-D0DB-BE4C-AA80-4824D8D74FBE}"/>
              </a:ext>
            </a:extLst>
          </p:cNvPr>
          <p:cNvSpPr/>
          <p:nvPr/>
        </p:nvSpPr>
        <p:spPr>
          <a:xfrm>
            <a:off x="881838" y="2188361"/>
            <a:ext cx="5131811" cy="45890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lvl="0" indent="-285750" fontAlgn="base" hangingPunct="0">
              <a:lnSpc>
                <a:spcPct val="115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>
                <a:latin typeface="Arial Rounded MT Bold" panose="020F0704030504030204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Complexities involved in defining terror, terrorists, terrorism as well as emergencies.</a:t>
            </a:r>
            <a:br>
              <a:rPr lang="en-GB" dirty="0">
                <a:latin typeface="Arial Rounded MT Bold" panose="020F0704030504030204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dirty="0">
              <a:latin typeface="Arial Rounded MT Bold" panose="020F0704030504030204" pitchFamily="34" charset="77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fontAlgn="base" hangingPunct="0">
              <a:lnSpc>
                <a:spcPct val="115000"/>
              </a:lnSpc>
              <a:spcAft>
                <a:spcPts val="600"/>
              </a:spcAft>
            </a:pPr>
            <a:endParaRPr lang="en-GB" dirty="0">
              <a:latin typeface="Arial Rounded MT Bold" panose="020F0704030504030204" pitchFamily="34" charset="77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lvl="0" indent="-285750" fontAlgn="base" hangingPunct="0">
              <a:lnSpc>
                <a:spcPct val="115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>
                <a:latin typeface="Arial Rounded MT Bold" panose="020F0704030504030204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Public services’ roles in combatting terrorism </a:t>
            </a:r>
          </a:p>
          <a:p>
            <a:pPr lvl="0" fontAlgn="base" hangingPunct="0">
              <a:lnSpc>
                <a:spcPct val="115000"/>
              </a:lnSpc>
              <a:spcAft>
                <a:spcPts val="600"/>
              </a:spcAft>
            </a:pPr>
            <a:endParaRPr lang="en-GB" dirty="0">
              <a:latin typeface="Arial Rounded MT Bold" panose="020F0704030504030204" pitchFamily="34" charset="77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fontAlgn="base" hangingPunct="0">
              <a:lnSpc>
                <a:spcPct val="115000"/>
              </a:lnSpc>
              <a:spcAft>
                <a:spcPts val="600"/>
              </a:spcAft>
            </a:pPr>
            <a:endParaRPr lang="en-GB" dirty="0">
              <a:latin typeface="Arial Rounded MT Bold" panose="020F0704030504030204" pitchFamily="34" charset="77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lvl="0" indent="-285750" fontAlgn="base" hangingPunct="0">
              <a:lnSpc>
                <a:spcPct val="115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>
                <a:latin typeface="Arial Rounded MT Bold" panose="020F0704030504030204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Legislation, strategies, policy and the multi-agency public service response to civil and terrorism threats in the United Kingdom.</a:t>
            </a:r>
            <a:endParaRPr lang="en-GB" dirty="0">
              <a:latin typeface="Arial Rounded MT Bold" panose="020F0704030504030204" pitchFamily="34" charset="77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074" name="Picture 2" descr="Blue Sticky Notes Png Image - Blue Sticky Note Png, Transparent Png -  kindpng">
            <a:extLst>
              <a:ext uri="{FF2B5EF4-FFF2-40B4-BE49-F238E27FC236}">
                <a16:creationId xmlns:a16="http://schemas.microsoft.com/office/drawing/2014/main" id="{B9F73E67-0E91-104A-B5AF-1FA184BE09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alphaModFix/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artisticCrisscrossEtching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37375" y="2188361"/>
            <a:ext cx="1895059" cy="2603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581E749-FFC4-5842-971C-B5838B9A6C93}"/>
              </a:ext>
            </a:extLst>
          </p:cNvPr>
          <p:cNvSpPr txBox="1"/>
          <p:nvPr/>
        </p:nvSpPr>
        <p:spPr>
          <a:xfrm>
            <a:off x="9729788" y="2843213"/>
            <a:ext cx="155915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  <a:latin typeface="Bradley Hand" pitchFamily="2" charset="77"/>
              </a:rPr>
              <a:t>Please read module handbook </a:t>
            </a:r>
          </a:p>
        </p:txBody>
      </p:sp>
      <p:pic>
        <p:nvPicPr>
          <p:cNvPr id="5" name="Audio Recording 22 Sep 2021 at 14:21:13" descr="Audio Recording 22 Sep 2021 at 14:21:13">
            <a:hlinkClick r:id="" action="ppaction://media"/>
            <a:extLst>
              <a:ext uri="{FF2B5EF4-FFF2-40B4-BE49-F238E27FC236}">
                <a16:creationId xmlns:a16="http://schemas.microsoft.com/office/drawing/2014/main" id="{6B3C2494-E3B0-424F-B38F-5B254F0A697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4453164" y="48484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7103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756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entagon 4">
            <a:extLst>
              <a:ext uri="{FF2B5EF4-FFF2-40B4-BE49-F238E27FC236}">
                <a16:creationId xmlns:a16="http://schemas.microsoft.com/office/drawing/2014/main" id="{68882992-8182-314D-B1E0-560FC0814280}"/>
              </a:ext>
            </a:extLst>
          </p:cNvPr>
          <p:cNvSpPr/>
          <p:nvPr/>
        </p:nvSpPr>
        <p:spPr>
          <a:xfrm>
            <a:off x="158496" y="312417"/>
            <a:ext cx="7961376" cy="1097915"/>
          </a:xfrm>
          <a:prstGeom prst="homePlate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16D11C-B376-334E-B451-4249B6B017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8328" y="198594"/>
            <a:ext cx="10515600" cy="13255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  <a:latin typeface="Arial Rounded MT Bold" panose="020F0704030504030204" pitchFamily="34" charset="77"/>
              </a:rPr>
              <a:t>Assessments 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F35DB2B9-F9E0-224B-92BC-B8FE901AA38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09831842"/>
              </p:ext>
            </p:extLst>
          </p:nvPr>
        </p:nvGraphicFramePr>
        <p:xfrm>
          <a:off x="158496" y="2025142"/>
          <a:ext cx="8107680" cy="342985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26920">
                  <a:extLst>
                    <a:ext uri="{9D8B030D-6E8A-4147-A177-3AD203B41FA5}">
                      <a16:colId xmlns:a16="http://schemas.microsoft.com/office/drawing/2014/main" val="3817589008"/>
                    </a:ext>
                  </a:extLst>
                </a:gridCol>
                <a:gridCol w="2026920">
                  <a:extLst>
                    <a:ext uri="{9D8B030D-6E8A-4147-A177-3AD203B41FA5}">
                      <a16:colId xmlns:a16="http://schemas.microsoft.com/office/drawing/2014/main" val="3994051352"/>
                    </a:ext>
                  </a:extLst>
                </a:gridCol>
                <a:gridCol w="2026920">
                  <a:extLst>
                    <a:ext uri="{9D8B030D-6E8A-4147-A177-3AD203B41FA5}">
                      <a16:colId xmlns:a16="http://schemas.microsoft.com/office/drawing/2014/main" val="3202542524"/>
                    </a:ext>
                  </a:extLst>
                </a:gridCol>
                <a:gridCol w="2026920">
                  <a:extLst>
                    <a:ext uri="{9D8B030D-6E8A-4147-A177-3AD203B41FA5}">
                      <a16:colId xmlns:a16="http://schemas.microsoft.com/office/drawing/2014/main" val="594020456"/>
                    </a:ext>
                  </a:extLst>
                </a:gridCol>
              </a:tblGrid>
              <a:tr h="1143286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latin typeface="Arial Rounded MT Bold" panose="020F0704030504030204" pitchFamily="34" charset="77"/>
                        </a:rPr>
                        <a:t>Mode of Assessment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latin typeface="Arial Rounded MT Bold" panose="020F0704030504030204" pitchFamily="34" charset="77"/>
                        </a:rPr>
                        <a:t>Volume  </a:t>
                      </a: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latin typeface="Arial Rounded MT Bold" panose="020F0704030504030204" pitchFamily="34" charset="77"/>
                        </a:rPr>
                        <a:t>Submission Date </a:t>
                      </a:r>
                      <a:br>
                        <a:rPr lang="en-GB" sz="2000" dirty="0">
                          <a:latin typeface="Arial Rounded MT Bold" panose="020F0704030504030204" pitchFamily="34" charset="77"/>
                        </a:rPr>
                      </a:br>
                      <a:endParaRPr lang="en-GB" sz="2000" dirty="0">
                        <a:latin typeface="Arial Rounded MT Bold" panose="020F0704030504030204" pitchFamily="34" charset="77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48449625"/>
                  </a:ext>
                </a:extLst>
              </a:tr>
              <a:tr h="1143286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Assessment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Written assignment (50%)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2,500 words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Friday 5</a:t>
                      </a:r>
                      <a:r>
                        <a:rPr lang="en-GB" sz="2000" baseline="30000" dirty="0"/>
                        <a:t>th</a:t>
                      </a:r>
                      <a:r>
                        <a:rPr lang="en-GB" sz="2000" dirty="0"/>
                        <a:t> November 2021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80134982"/>
                  </a:ext>
                </a:extLst>
              </a:tr>
              <a:tr h="1143286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Assessment 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Written assignment (50%)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2,500 words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Friday 7</a:t>
                      </a:r>
                      <a:r>
                        <a:rPr lang="en-GB" sz="2000" baseline="30000" dirty="0"/>
                        <a:t>th</a:t>
                      </a:r>
                      <a:r>
                        <a:rPr lang="en-GB" sz="2000" dirty="0"/>
                        <a:t> January 2022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0749967"/>
                  </a:ext>
                </a:extLst>
              </a:tr>
            </a:tbl>
          </a:graphicData>
        </a:graphic>
      </p:graphicFrame>
      <p:pic>
        <p:nvPicPr>
          <p:cNvPr id="8194" name="Picture 2" descr="Abstract Submission Deadline - Blue Date Icon Png - 770x656 PNG Download -  PNGkit">
            <a:extLst>
              <a:ext uri="{FF2B5EF4-FFF2-40B4-BE49-F238E27FC236}">
                <a16:creationId xmlns:a16="http://schemas.microsoft.com/office/drawing/2014/main" id="{8C66EEFE-EFB6-AA49-908A-9302665A7D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34425" y="312417"/>
            <a:ext cx="3009900" cy="2705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Blue Sticky Notes Png Image - Blue Sticky Note Png, Transparent Png -  kindpng">
            <a:extLst>
              <a:ext uri="{FF2B5EF4-FFF2-40B4-BE49-F238E27FC236}">
                <a16:creationId xmlns:a16="http://schemas.microsoft.com/office/drawing/2014/main" id="{855C91FD-DE5E-A447-970C-3E9F0ECC53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alphaModFix/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artisticCrisscrossEtching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34425" y="3257550"/>
            <a:ext cx="3009900" cy="2603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BDCC9D3-6F83-5249-A73E-10736EE62F0D}"/>
              </a:ext>
            </a:extLst>
          </p:cNvPr>
          <p:cNvSpPr txBox="1"/>
          <p:nvPr/>
        </p:nvSpPr>
        <p:spPr>
          <a:xfrm>
            <a:off x="8989219" y="3740071"/>
            <a:ext cx="25003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Bradley Hand" pitchFamily="2" charset="77"/>
              </a:rPr>
              <a:t>Please read Assessment Sheets on Moodle</a:t>
            </a:r>
          </a:p>
        </p:txBody>
      </p:sp>
      <p:pic>
        <p:nvPicPr>
          <p:cNvPr id="8" name="Audio Recording 22 Sep 2021 at 13:21:26" descr="Audio Recording 22 Sep 2021 at 13:21:26">
            <a:hlinkClick r:id="" action="ppaction://media"/>
            <a:extLst>
              <a:ext uri="{FF2B5EF4-FFF2-40B4-BE49-F238E27FC236}">
                <a16:creationId xmlns:a16="http://schemas.microsoft.com/office/drawing/2014/main" id="{987F633A-75CD-5643-9B40-E7E3253F107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4660900" y="44162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79488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606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53" name="Picture 9" descr="Icon Note Taking Stock Illustrations – 253 Icon Note Taking Stock  Illustrations, Vectors &amp; Clipart - Dreamstime">
            <a:extLst>
              <a:ext uri="{FF2B5EF4-FFF2-40B4-BE49-F238E27FC236}">
                <a16:creationId xmlns:a16="http://schemas.microsoft.com/office/drawing/2014/main" id="{C6DF371F-33EB-604A-BCE5-B42752007AC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368720" y="1586021"/>
            <a:ext cx="2410198" cy="2410198"/>
          </a:xfrm>
          <a:custGeom>
            <a:avLst/>
            <a:gdLst/>
            <a:ahLst/>
            <a:cxnLst/>
            <a:rect l="l" t="t" r="r" b="b"/>
            <a:pathLst>
              <a:path w="2849586" h="2849586">
                <a:moveTo>
                  <a:pt x="1424793" y="0"/>
                </a:moveTo>
                <a:cubicBezTo>
                  <a:pt x="2211684" y="0"/>
                  <a:pt x="2849586" y="637902"/>
                  <a:pt x="2849586" y="1424793"/>
                </a:cubicBezTo>
                <a:cubicBezTo>
                  <a:pt x="2849586" y="2211684"/>
                  <a:pt x="2211684" y="2849586"/>
                  <a:pt x="1424793" y="2849586"/>
                </a:cubicBezTo>
                <a:cubicBezTo>
                  <a:pt x="637902" y="2849586"/>
                  <a:pt x="0" y="2211684"/>
                  <a:pt x="0" y="1424793"/>
                </a:cubicBezTo>
                <a:cubicBezTo>
                  <a:pt x="0" y="637902"/>
                  <a:pt x="637902" y="0"/>
                  <a:pt x="1424793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Silent Mode PNG Images, Silent Mode Clipart Free Download">
            <a:extLst>
              <a:ext uri="{FF2B5EF4-FFF2-40B4-BE49-F238E27FC236}">
                <a16:creationId xmlns:a16="http://schemas.microsoft.com/office/drawing/2014/main" id="{BD80A7C3-9D74-2946-BB49-327E71DD507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4" r="2" b="2"/>
          <a:stretch/>
        </p:blipFill>
        <p:spPr bwMode="auto">
          <a:xfrm>
            <a:off x="368720" y="4171908"/>
            <a:ext cx="2410198" cy="2410198"/>
          </a:xfrm>
          <a:custGeom>
            <a:avLst/>
            <a:gdLst/>
            <a:ahLst/>
            <a:cxnLst/>
            <a:rect l="l" t="t" r="r" b="b"/>
            <a:pathLst>
              <a:path w="2849586" h="2849586">
                <a:moveTo>
                  <a:pt x="1424793" y="0"/>
                </a:moveTo>
                <a:cubicBezTo>
                  <a:pt x="2211684" y="0"/>
                  <a:pt x="2849586" y="637902"/>
                  <a:pt x="2849586" y="1424793"/>
                </a:cubicBezTo>
                <a:cubicBezTo>
                  <a:pt x="2849586" y="2211684"/>
                  <a:pt x="2211684" y="2849586"/>
                  <a:pt x="1424793" y="2849586"/>
                </a:cubicBezTo>
                <a:cubicBezTo>
                  <a:pt x="637902" y="2849586"/>
                  <a:pt x="0" y="2211684"/>
                  <a:pt x="0" y="1424793"/>
                </a:cubicBezTo>
                <a:cubicBezTo>
                  <a:pt x="0" y="637902"/>
                  <a:pt x="637902" y="0"/>
                  <a:pt x="1424793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Advice That Every Student Entrepreneur Needs to Hear">
            <a:extLst>
              <a:ext uri="{FF2B5EF4-FFF2-40B4-BE49-F238E27FC236}">
                <a16:creationId xmlns:a16="http://schemas.microsoft.com/office/drawing/2014/main" id="{50C88EE0-A420-0042-8429-2ABA72FB318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162" r="27576" b="-3"/>
          <a:stretch/>
        </p:blipFill>
        <p:spPr bwMode="auto">
          <a:xfrm>
            <a:off x="3257883" y="1697679"/>
            <a:ext cx="2410198" cy="2410198"/>
          </a:xfrm>
          <a:custGeom>
            <a:avLst/>
            <a:gdLst/>
            <a:ahLst/>
            <a:cxnLst/>
            <a:rect l="l" t="t" r="r" b="b"/>
            <a:pathLst>
              <a:path w="2849586" h="2849586">
                <a:moveTo>
                  <a:pt x="1424793" y="0"/>
                </a:moveTo>
                <a:cubicBezTo>
                  <a:pt x="2211684" y="0"/>
                  <a:pt x="2849586" y="637902"/>
                  <a:pt x="2849586" y="1424793"/>
                </a:cubicBezTo>
                <a:cubicBezTo>
                  <a:pt x="2849586" y="2211684"/>
                  <a:pt x="2211684" y="2849586"/>
                  <a:pt x="1424793" y="2849586"/>
                </a:cubicBezTo>
                <a:cubicBezTo>
                  <a:pt x="637902" y="2849586"/>
                  <a:pt x="0" y="2211684"/>
                  <a:pt x="0" y="1424793"/>
                </a:cubicBezTo>
                <a:cubicBezTo>
                  <a:pt x="0" y="637902"/>
                  <a:pt x="637902" y="0"/>
                  <a:pt x="1424793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7" descr="Blue Laptop Icon Clip Art at Clker.com - vector clip art online, royalty  free &amp; public domain">
            <a:extLst>
              <a:ext uri="{FF2B5EF4-FFF2-40B4-BE49-F238E27FC236}">
                <a16:creationId xmlns:a16="http://schemas.microsoft.com/office/drawing/2014/main" id="{70D1904C-2DAB-B74E-8B74-98F5C6A17CE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3344647" y="4171908"/>
            <a:ext cx="2410198" cy="2410198"/>
          </a:xfrm>
          <a:custGeom>
            <a:avLst/>
            <a:gdLst/>
            <a:ahLst/>
            <a:cxnLst/>
            <a:rect l="l" t="t" r="r" b="b"/>
            <a:pathLst>
              <a:path w="2849586" h="2849586">
                <a:moveTo>
                  <a:pt x="1424793" y="0"/>
                </a:moveTo>
                <a:cubicBezTo>
                  <a:pt x="2211684" y="0"/>
                  <a:pt x="2849586" y="637902"/>
                  <a:pt x="2849586" y="1424793"/>
                </a:cubicBezTo>
                <a:cubicBezTo>
                  <a:pt x="2849586" y="2211684"/>
                  <a:pt x="2211684" y="2849586"/>
                  <a:pt x="1424793" y="2849586"/>
                </a:cubicBezTo>
                <a:cubicBezTo>
                  <a:pt x="637902" y="2849586"/>
                  <a:pt x="0" y="2211684"/>
                  <a:pt x="0" y="1424793"/>
                </a:cubicBezTo>
                <a:cubicBezTo>
                  <a:pt x="0" y="637902"/>
                  <a:pt x="637902" y="0"/>
                  <a:pt x="1424793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Pentagon 23">
            <a:extLst>
              <a:ext uri="{FF2B5EF4-FFF2-40B4-BE49-F238E27FC236}">
                <a16:creationId xmlns:a16="http://schemas.microsoft.com/office/drawing/2014/main" id="{0389BE4B-74BD-9C40-A846-DFE50F58A776}"/>
              </a:ext>
            </a:extLst>
          </p:cNvPr>
          <p:cNvSpPr/>
          <p:nvPr/>
        </p:nvSpPr>
        <p:spPr>
          <a:xfrm>
            <a:off x="158496" y="312417"/>
            <a:ext cx="7961376" cy="1097915"/>
          </a:xfrm>
          <a:prstGeom prst="homePlate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F08AFB5-7FC4-004D-9FD8-16F90E26DAA0}"/>
              </a:ext>
            </a:extLst>
          </p:cNvPr>
          <p:cNvSpPr txBox="1"/>
          <p:nvPr/>
        </p:nvSpPr>
        <p:spPr>
          <a:xfrm>
            <a:off x="442912" y="599764"/>
            <a:ext cx="467201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  <a:latin typeface="Arial Rounded MT Bold" panose="020F0704030504030204" pitchFamily="34" charset="77"/>
              </a:rPr>
              <a:t>Remember...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D3E993B-D80C-684A-B35C-A07F2B9619FB}"/>
              </a:ext>
            </a:extLst>
          </p:cNvPr>
          <p:cNvSpPr txBox="1"/>
          <p:nvPr/>
        </p:nvSpPr>
        <p:spPr>
          <a:xfrm>
            <a:off x="6644640" y="5997331"/>
            <a:ext cx="70591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solidFill>
                  <a:schemeClr val="accent1">
                    <a:lumMod val="75000"/>
                  </a:schemeClr>
                </a:solidFill>
                <a:latin typeface="Arial Rounded MT Bold" panose="020F0704030504030204" pitchFamily="34" charset="77"/>
              </a:rPr>
              <a:t>Mwynhau! Enjoy!</a:t>
            </a:r>
          </a:p>
        </p:txBody>
      </p:sp>
      <p:pic>
        <p:nvPicPr>
          <p:cNvPr id="3" name="Picture 2" descr="A picture containing diagram&#10;&#10;Description automatically generated">
            <a:extLst>
              <a:ext uri="{FF2B5EF4-FFF2-40B4-BE49-F238E27FC236}">
                <a16:creationId xmlns:a16="http://schemas.microsoft.com/office/drawing/2014/main" id="{628ADB9D-9526-7342-9E9C-2D0384A3489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57074" y="2254999"/>
            <a:ext cx="5966206" cy="3281782"/>
          </a:xfrm>
          <a:prstGeom prst="rect">
            <a:avLst/>
          </a:prstGeom>
        </p:spPr>
      </p:pic>
      <p:pic>
        <p:nvPicPr>
          <p:cNvPr id="10" name="Audio Recording 22 Sep 2021 at 13:23:12" descr="Audio Recording 22 Sep 2021 at 13:23:12">
            <a:hlinkClick r:id="" action="ppaction://media"/>
            <a:extLst>
              <a:ext uri="{FF2B5EF4-FFF2-40B4-BE49-F238E27FC236}">
                <a16:creationId xmlns:a16="http://schemas.microsoft.com/office/drawing/2014/main" id="{08693C4E-BD68-B448-8903-D3201F47D24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2938247" y="446464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91558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6800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15BA2192-8162-ED40-A2AC-152ADDA11D28}"/>
              </a:ext>
            </a:extLst>
          </p:cNvPr>
          <p:cNvSpPr/>
          <p:nvPr/>
        </p:nvSpPr>
        <p:spPr>
          <a:xfrm>
            <a:off x="3350811" y="2919520"/>
            <a:ext cx="755904" cy="3834384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Pentagon 5">
            <a:extLst>
              <a:ext uri="{FF2B5EF4-FFF2-40B4-BE49-F238E27FC236}">
                <a16:creationId xmlns:a16="http://schemas.microsoft.com/office/drawing/2014/main" id="{04D6DCC6-C99D-814C-8925-DCDEE4AF2576}"/>
              </a:ext>
            </a:extLst>
          </p:cNvPr>
          <p:cNvSpPr/>
          <p:nvPr/>
        </p:nvSpPr>
        <p:spPr>
          <a:xfrm>
            <a:off x="3350811" y="2371344"/>
            <a:ext cx="3121152" cy="743712"/>
          </a:xfrm>
          <a:prstGeom prst="homePlat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Pentagon 6">
            <a:extLst>
              <a:ext uri="{FF2B5EF4-FFF2-40B4-BE49-F238E27FC236}">
                <a16:creationId xmlns:a16="http://schemas.microsoft.com/office/drawing/2014/main" id="{5FE74F00-4B97-1449-9FF5-1880CCE60D7F}"/>
              </a:ext>
            </a:extLst>
          </p:cNvPr>
          <p:cNvSpPr/>
          <p:nvPr/>
        </p:nvSpPr>
        <p:spPr>
          <a:xfrm rot="10800000">
            <a:off x="369160" y="2853975"/>
            <a:ext cx="2981651" cy="743712"/>
          </a:xfrm>
          <a:prstGeom prst="homePlat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0ACD850-AF5F-C244-85A1-D4C2D7AFBA91}"/>
              </a:ext>
            </a:extLst>
          </p:cNvPr>
          <p:cNvSpPr txBox="1"/>
          <p:nvPr/>
        </p:nvSpPr>
        <p:spPr>
          <a:xfrm>
            <a:off x="4257833" y="2512367"/>
            <a:ext cx="28407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Arial Rounded MT Bold" panose="020F0704030504030204" pitchFamily="34" charset="77"/>
              </a:rPr>
              <a:t>Help</a:t>
            </a:r>
            <a:r>
              <a:rPr lang="en-GB" sz="2400" dirty="0">
                <a:latin typeface="Arial Rounded MT Bold" panose="020F0704030504030204" pitchFamily="34" charset="77"/>
              </a:rPr>
              <a:t>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BAD3AE9-CA51-764A-BD18-4152A34AAEFF}"/>
              </a:ext>
            </a:extLst>
          </p:cNvPr>
          <p:cNvSpPr txBox="1"/>
          <p:nvPr/>
        </p:nvSpPr>
        <p:spPr>
          <a:xfrm>
            <a:off x="1423322" y="2994998"/>
            <a:ext cx="15781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Arial Rounded MT Bold" panose="020F0704030504030204" pitchFamily="34" charset="77"/>
              </a:rPr>
              <a:t>Support</a:t>
            </a:r>
          </a:p>
        </p:txBody>
      </p:sp>
      <p:sp>
        <p:nvSpPr>
          <p:cNvPr id="11" name="Pentagon 10">
            <a:extLst>
              <a:ext uri="{FF2B5EF4-FFF2-40B4-BE49-F238E27FC236}">
                <a16:creationId xmlns:a16="http://schemas.microsoft.com/office/drawing/2014/main" id="{2E046B45-27EA-194D-B723-524B8C8D4D77}"/>
              </a:ext>
            </a:extLst>
          </p:cNvPr>
          <p:cNvSpPr/>
          <p:nvPr/>
        </p:nvSpPr>
        <p:spPr>
          <a:xfrm>
            <a:off x="3350811" y="3317854"/>
            <a:ext cx="3121152" cy="743712"/>
          </a:xfrm>
          <a:prstGeom prst="homePlat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8A34C96-C5EB-044E-B955-01062ED1673F}"/>
              </a:ext>
            </a:extLst>
          </p:cNvPr>
          <p:cNvSpPr txBox="1"/>
          <p:nvPr/>
        </p:nvSpPr>
        <p:spPr>
          <a:xfrm>
            <a:off x="4246923" y="3429000"/>
            <a:ext cx="20848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Arial Rounded MT Bold" panose="020F0704030504030204" pitchFamily="34" charset="77"/>
              </a:rPr>
              <a:t>Guidance</a:t>
            </a:r>
            <a:r>
              <a:rPr lang="en-GB" dirty="0"/>
              <a:t> </a:t>
            </a:r>
          </a:p>
        </p:txBody>
      </p:sp>
      <p:sp>
        <p:nvSpPr>
          <p:cNvPr id="12" name="Pentagon 11">
            <a:extLst>
              <a:ext uri="{FF2B5EF4-FFF2-40B4-BE49-F238E27FC236}">
                <a16:creationId xmlns:a16="http://schemas.microsoft.com/office/drawing/2014/main" id="{F2457A3C-BDA3-2F48-9EAB-420675C191B0}"/>
              </a:ext>
            </a:extLst>
          </p:cNvPr>
          <p:cNvSpPr/>
          <p:nvPr/>
        </p:nvSpPr>
        <p:spPr>
          <a:xfrm>
            <a:off x="266235" y="357461"/>
            <a:ext cx="6513930" cy="1097915"/>
          </a:xfrm>
          <a:prstGeom prst="homePlate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E856689-B636-9D41-AFD1-0EC2578298A0}"/>
              </a:ext>
            </a:extLst>
          </p:cNvPr>
          <p:cNvSpPr txBox="1"/>
          <p:nvPr/>
        </p:nvSpPr>
        <p:spPr>
          <a:xfrm>
            <a:off x="548352" y="600082"/>
            <a:ext cx="5949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  <a:latin typeface="Arial Rounded MT Bold" panose="020F0704030504030204" pitchFamily="34" charset="77"/>
              </a:rPr>
              <a:t>Speak to me!</a:t>
            </a:r>
          </a:p>
        </p:txBody>
      </p:sp>
      <p:pic>
        <p:nvPicPr>
          <p:cNvPr id="1026" name="Picture 2" descr="Microsoft Outlook New Vector Logo - Logowik.com">
            <a:extLst>
              <a:ext uri="{FF2B5EF4-FFF2-40B4-BE49-F238E27FC236}">
                <a16:creationId xmlns:a16="http://schemas.microsoft.com/office/drawing/2014/main" id="{9BC56B40-FE29-8946-A569-5AEF0AAB5B3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8777" y="2233526"/>
            <a:ext cx="2428012" cy="1828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822845A-2824-5F49-8945-AEC6770ED397}"/>
              </a:ext>
            </a:extLst>
          </p:cNvPr>
          <p:cNvSpPr txBox="1"/>
          <p:nvPr/>
        </p:nvSpPr>
        <p:spPr>
          <a:xfrm>
            <a:off x="6508251" y="4216711"/>
            <a:ext cx="6434137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Email: </a:t>
            </a:r>
            <a:r>
              <a:rPr lang="en-GB" sz="2800" dirty="0">
                <a:hlinkClick r:id="rId5"/>
              </a:rPr>
              <a:t>r.lloyd@uwtsd.ac.uk</a:t>
            </a:r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r>
              <a:rPr lang="en-GB" sz="2800" dirty="0"/>
              <a:t>Location:  Swansea Business Campus</a:t>
            </a:r>
          </a:p>
          <a:p>
            <a:r>
              <a:rPr lang="en-GB" sz="2800" dirty="0"/>
              <a:t>Room:   AS204</a:t>
            </a:r>
          </a:p>
        </p:txBody>
      </p:sp>
      <p:pic>
        <p:nvPicPr>
          <p:cNvPr id="13" name="Picture 12" descr="A sign on a window&#10;&#10;Description automatically generated with low confidence">
            <a:extLst>
              <a:ext uri="{FF2B5EF4-FFF2-40B4-BE49-F238E27FC236}">
                <a16:creationId xmlns:a16="http://schemas.microsoft.com/office/drawing/2014/main" id="{CCD658CF-BB0B-9F49-A1C6-FE429BC3827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353" y="3890665"/>
            <a:ext cx="1291108" cy="1449431"/>
          </a:xfrm>
          <a:prstGeom prst="rect">
            <a:avLst/>
          </a:prstGeom>
        </p:spPr>
      </p:pic>
      <p:pic>
        <p:nvPicPr>
          <p:cNvPr id="14" name="Picture 2" descr="Student Hwb | University of Wales Trinity Saint David">
            <a:extLst>
              <a:ext uri="{FF2B5EF4-FFF2-40B4-BE49-F238E27FC236}">
                <a16:creationId xmlns:a16="http://schemas.microsoft.com/office/drawing/2014/main" id="{DC707F48-2104-7A48-B301-C65A7344EB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0514" y="5133457"/>
            <a:ext cx="1295347" cy="1295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Audio Recording 22 Sep 2021 at 13:27:09" descr="Audio Recording 22 Sep 2021 at 13:27:09">
            <a:hlinkClick r:id="" action="ppaction://media"/>
            <a:extLst>
              <a:ext uri="{FF2B5EF4-FFF2-40B4-BE49-F238E27FC236}">
                <a16:creationId xmlns:a16="http://schemas.microsoft.com/office/drawing/2014/main" id="{F39AD990-5030-514A-8606-FD45675165F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3445033" y="455292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89053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6752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entagon 4">
            <a:extLst>
              <a:ext uri="{FF2B5EF4-FFF2-40B4-BE49-F238E27FC236}">
                <a16:creationId xmlns:a16="http://schemas.microsoft.com/office/drawing/2014/main" id="{68882992-8182-314D-B1E0-560FC0814280}"/>
              </a:ext>
            </a:extLst>
          </p:cNvPr>
          <p:cNvSpPr/>
          <p:nvPr/>
        </p:nvSpPr>
        <p:spPr>
          <a:xfrm>
            <a:off x="158496" y="312417"/>
            <a:ext cx="7961376" cy="1097915"/>
          </a:xfrm>
          <a:prstGeom prst="homePlate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16D11C-B376-334E-B451-4249B6B017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8328" y="198594"/>
            <a:ext cx="10515600" cy="13255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  <a:latin typeface="Arial Rounded MT Bold" panose="020F0704030504030204" pitchFamily="34" charset="77"/>
              </a:rPr>
              <a:t>Next Sessions:   </a:t>
            </a:r>
          </a:p>
        </p:txBody>
      </p:sp>
      <p:graphicFrame>
        <p:nvGraphicFramePr>
          <p:cNvPr id="6" name="Table 4">
            <a:extLst>
              <a:ext uri="{FF2B5EF4-FFF2-40B4-BE49-F238E27FC236}">
                <a16:creationId xmlns:a16="http://schemas.microsoft.com/office/drawing/2014/main" id="{35AAAE59-764F-6C4A-AA4E-01037E51FC4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70559866"/>
              </p:ext>
            </p:extLst>
          </p:nvPr>
        </p:nvGraphicFramePr>
        <p:xfrm>
          <a:off x="158496" y="1972439"/>
          <a:ext cx="8107680" cy="45731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26920">
                  <a:extLst>
                    <a:ext uri="{9D8B030D-6E8A-4147-A177-3AD203B41FA5}">
                      <a16:colId xmlns:a16="http://schemas.microsoft.com/office/drawing/2014/main" val="3817589008"/>
                    </a:ext>
                  </a:extLst>
                </a:gridCol>
                <a:gridCol w="2026920">
                  <a:extLst>
                    <a:ext uri="{9D8B030D-6E8A-4147-A177-3AD203B41FA5}">
                      <a16:colId xmlns:a16="http://schemas.microsoft.com/office/drawing/2014/main" val="3994051352"/>
                    </a:ext>
                  </a:extLst>
                </a:gridCol>
                <a:gridCol w="2026920">
                  <a:extLst>
                    <a:ext uri="{9D8B030D-6E8A-4147-A177-3AD203B41FA5}">
                      <a16:colId xmlns:a16="http://schemas.microsoft.com/office/drawing/2014/main" val="3202542524"/>
                    </a:ext>
                  </a:extLst>
                </a:gridCol>
                <a:gridCol w="2026920">
                  <a:extLst>
                    <a:ext uri="{9D8B030D-6E8A-4147-A177-3AD203B41FA5}">
                      <a16:colId xmlns:a16="http://schemas.microsoft.com/office/drawing/2014/main" val="594020456"/>
                    </a:ext>
                  </a:extLst>
                </a:gridCol>
              </a:tblGrid>
              <a:tr h="1143286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latin typeface="Arial Rounded MT Bold" panose="020F0704030504030204" pitchFamily="34" charset="77"/>
                        </a:rPr>
                        <a:t>Mode of Study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latin typeface="Arial Rounded MT Bold" panose="020F0704030504030204" pitchFamily="34" charset="77"/>
                        </a:rPr>
                        <a:t> Location</a:t>
                      </a: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latin typeface="Arial Rounded MT Bold" panose="020F0704030504030204" pitchFamily="34" charset="77"/>
                        </a:rPr>
                        <a:t>Time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48449625"/>
                  </a:ext>
                </a:extLst>
              </a:tr>
              <a:tr h="1143286">
                <a:tc>
                  <a:txBody>
                    <a:bodyPr/>
                    <a:lstStyle/>
                    <a:p>
                      <a:pPr algn="ctr"/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80134982"/>
                  </a:ext>
                </a:extLst>
              </a:tr>
              <a:tr h="1143286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Monday 27</a:t>
                      </a:r>
                      <a:r>
                        <a:rPr lang="en-GB" sz="2000" baseline="30000" dirty="0"/>
                        <a:t>th</a:t>
                      </a:r>
                      <a:r>
                        <a:rPr lang="en-GB" sz="2000" dirty="0"/>
                        <a:t> September 2021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Tutorial</a:t>
                      </a:r>
                    </a:p>
                    <a:p>
                      <a:pPr algn="ctr"/>
                      <a:br>
                        <a:rPr lang="en-GB" sz="2000" dirty="0"/>
                      </a:br>
                      <a:r>
                        <a:rPr lang="en-GB" sz="2000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Microsoft Teams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12:00hrs-13:00hrs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0749967"/>
                  </a:ext>
                </a:extLst>
              </a:tr>
              <a:tr h="1143286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Thursday 30</a:t>
                      </a:r>
                      <a:r>
                        <a:rPr lang="en-GB" sz="2000" baseline="30000" dirty="0"/>
                        <a:t>th</a:t>
                      </a:r>
                      <a:r>
                        <a:rPr lang="en-GB" sz="2000" dirty="0"/>
                        <a:t> September  2021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Workshop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On Campus  (AS501)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09:00hrs-11:00hrs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52357457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A3FF9E6F-3112-2D47-82C3-547BFABC47EC}"/>
              </a:ext>
            </a:extLst>
          </p:cNvPr>
          <p:cNvSpPr txBox="1"/>
          <p:nvPr/>
        </p:nvSpPr>
        <p:spPr>
          <a:xfrm>
            <a:off x="8534399" y="1858139"/>
            <a:ext cx="378618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/>
              <a:t>Monday 27</a:t>
            </a:r>
            <a:r>
              <a:rPr lang="en-GB" b="1" u="sng" baseline="30000" dirty="0"/>
              <a:t>th</a:t>
            </a:r>
            <a:r>
              <a:rPr lang="en-GB" b="1" u="sng" dirty="0"/>
              <a:t> September 2021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Meet the class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Introductions/ Questions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Expectations: Mine &amp; Yours!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Set the task for Thursday 30</a:t>
            </a:r>
            <a:r>
              <a:rPr lang="en-GB" baseline="30000" dirty="0"/>
              <a:t>th</a:t>
            </a:r>
            <a:r>
              <a:rPr lang="en-GB" dirty="0"/>
              <a:t> September 2021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r>
              <a:rPr lang="en-GB" b="1" u="sng" dirty="0"/>
              <a:t>Thursday 30</a:t>
            </a:r>
            <a:r>
              <a:rPr lang="en-GB" b="1" u="sng" baseline="30000" dirty="0"/>
              <a:t>th</a:t>
            </a:r>
            <a:r>
              <a:rPr lang="en-GB" b="1" u="sng" dirty="0"/>
              <a:t> September 2021</a:t>
            </a:r>
            <a:r>
              <a:rPr lang="en-GB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What is Terrorism?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464E96A4-836A-4D47-B621-DD644041A859}"/>
              </a:ext>
            </a:extLst>
          </p:cNvPr>
          <p:cNvSpPr txBox="1">
            <a:spLocks/>
          </p:cNvSpPr>
          <p:nvPr/>
        </p:nvSpPr>
        <p:spPr>
          <a:xfrm>
            <a:off x="8491537" y="5333843"/>
            <a:ext cx="3700463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800" dirty="0">
                <a:latin typeface="Arial Rounded MT Bold" panose="020F0704030504030204" pitchFamily="34" charset="77"/>
              </a:rPr>
              <a:t>Diolch yn fawr </a:t>
            </a:r>
            <a:br>
              <a:rPr lang="en-GB" sz="1800" dirty="0">
                <a:latin typeface="Arial Rounded MT Bold" panose="020F0704030504030204" pitchFamily="34" charset="77"/>
              </a:rPr>
            </a:br>
            <a:r>
              <a:rPr lang="en-GB" sz="1800" dirty="0">
                <a:latin typeface="Arial Rounded MT Bold" panose="020F0704030504030204" pitchFamily="34" charset="77"/>
              </a:rPr>
              <a:t>Thank you very much </a:t>
            </a:r>
            <a:br>
              <a:rPr lang="en-GB" dirty="0"/>
            </a:br>
            <a:endParaRPr lang="en-GB" dirty="0"/>
          </a:p>
        </p:txBody>
      </p:sp>
      <p:pic>
        <p:nvPicPr>
          <p:cNvPr id="3" name="Audio Recording 22 Sep 2021 at 14:09:29" descr="Audio Recording 22 Sep 2021 at 14:09:29">
            <a:hlinkClick r:id="" action="ppaction://media"/>
            <a:extLst>
              <a:ext uri="{FF2B5EF4-FFF2-40B4-BE49-F238E27FC236}">
                <a16:creationId xmlns:a16="http://schemas.microsoft.com/office/drawing/2014/main" id="{A4C8D9BB-EB81-994D-8693-BAA3C1C1819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618038" y="47194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1781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491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663</TotalTime>
  <Words>341</Words>
  <Application>Microsoft Macintosh PowerPoint</Application>
  <PresentationFormat>Widescreen</PresentationFormat>
  <Paragraphs>85</Paragraphs>
  <Slides>8</Slides>
  <Notes>2</Notes>
  <HiddenSlides>0</HiddenSlides>
  <MMClips>9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Arial</vt:lpstr>
      <vt:lpstr>Arial Rounded MT Bold</vt:lpstr>
      <vt:lpstr>Bradley Hand</vt:lpstr>
      <vt:lpstr>Calibri</vt:lpstr>
      <vt:lpstr>Calibri Light</vt:lpstr>
      <vt:lpstr>Office Theme</vt:lpstr>
      <vt:lpstr>Croeso  Welcome   BMPs5004 Terrorism &amp; Public Service Responses   Lecturer: Rhiannon Lloyd Email: r.lloyd@uwtsd.ac.uk  </vt:lpstr>
      <vt:lpstr>Course Structure </vt:lpstr>
      <vt:lpstr>PowerPoint Presentation</vt:lpstr>
      <vt:lpstr>Learning Outcomes </vt:lpstr>
      <vt:lpstr>Assessments </vt:lpstr>
      <vt:lpstr>PowerPoint Presentation</vt:lpstr>
      <vt:lpstr>PowerPoint Presentation</vt:lpstr>
      <vt:lpstr>Next Sessions: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Croeso  Welcome   BMPL5002 Policing Terrorism    Lecturer: Rhiannon Lloyd  </dc:title>
  <dc:creator>Rhiannon Lloyd</dc:creator>
  <cp:lastModifiedBy>Rhiannon Lloyd</cp:lastModifiedBy>
  <cp:revision>18</cp:revision>
  <dcterms:created xsi:type="dcterms:W3CDTF">2021-09-17T20:02:30Z</dcterms:created>
  <dcterms:modified xsi:type="dcterms:W3CDTF">2021-09-22T13:56:16Z</dcterms:modified>
</cp:coreProperties>
</file>