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charts/chart2.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1" i="0" u="none" strike="noStrike">
                <a:solidFill>
                  <a:srgbClr val="1A1A1A"/>
                </a:solidFill>
                <a:latin typeface="Calibri"/>
              </a:defRPr>
            </a:pPr>
            <a:r>
              <a:rPr lang="en-GB" sz="1300" b="1" i="0" u="none" strike="noStrike">
                <a:solidFill>
                  <a:srgbClr val="1A1A1A"/>
                </a:solidFill>
                <a:latin typeface="Calibri"/>
              </a:rPr>
              <a:t>How the £43,000 Is Allocated</a:t>
            </a:r>
          </a:p>
        </c:rich>
      </c:tx>
      <c:overlay val="0"/>
    </c:title>
    <c:autoTitleDeleted val="0"/>
    <c:plotArea>
      <c:layout/>
      <c:doughnutChart>
        <c:varyColors val="1"/>
        <c:ser>
          <c:idx val="0"/>
          <c:order val="0"/>
          <c:tx>
            <c:strRef>
              <c:f>Sheet1!$B$1</c:f>
              <c:strCache>
                <c:ptCount val="1"/>
                <c:pt idx="0">
                  <c:v>Cost Allocation</c:v>
                </c:pt>
              </c:strCache>
            </c:strRef>
          </c:tx>
          <c:spPr>
            <a:solidFill>
              <a:schemeClr val="accent1"/>
            </a:solidFill>
            <a:ln w="9525" cap="flat">
              <a:solidFill>
                <a:srgbClr val="F9F9F9"/>
              </a:solidFill>
              <a:prstDash val="solid"/>
              <a:round/>
            </a:ln>
            <a:effectLst/>
          </c:spPr>
          <c:dPt>
            <c:idx val="0"/>
            <c:bubble3D val="0"/>
            <c:spPr>
              <a:solidFill>
                <a:srgbClr val="6E1E39"/>
              </a:solidFill>
              <a:effectLst/>
            </c:spPr>
            <c:extLst>
              <c:ext xmlns:c16="http://schemas.microsoft.com/office/drawing/2014/chart" uri="{C3380CC4-5D6E-409C-BE32-E72D297353CC}">
                <c16:uniqueId val="{00000001-9EFC-4A46-9FC2-31A9737A2339}"/>
              </c:ext>
            </c:extLst>
          </c:dPt>
          <c:dPt>
            <c:idx val="1"/>
            <c:bubble3D val="0"/>
            <c:spPr>
              <a:solidFill>
                <a:srgbClr val="B78A4A"/>
              </a:solidFill>
              <a:effectLst/>
            </c:spPr>
            <c:extLst>
              <c:ext xmlns:c16="http://schemas.microsoft.com/office/drawing/2014/chart" uri="{C3380CC4-5D6E-409C-BE32-E72D297353CC}">
                <c16:uniqueId val="{00000003-9EFC-4A46-9FC2-31A9737A2339}"/>
              </c:ext>
            </c:extLst>
          </c:dPt>
          <c:dPt>
            <c:idx val="2"/>
            <c:bubble3D val="0"/>
            <c:spPr>
              <a:solidFill>
                <a:srgbClr val="C79CAE"/>
              </a:solidFill>
              <a:effectLst/>
            </c:spPr>
            <c:extLst>
              <c:ext xmlns:c16="http://schemas.microsoft.com/office/drawing/2014/chart" uri="{C3380CC4-5D6E-409C-BE32-E72D297353CC}">
                <c16:uniqueId val="{00000005-9EFC-4A46-9FC2-31A9737A2339}"/>
              </c:ext>
            </c:extLst>
          </c:dPt>
          <c:dLbls>
            <c:dLbl>
              <c:idx val="0"/>
              <c:numFmt formatCode="\£#,##0" sourceLinked="0"/>
              <c:spPr/>
              <c:txPr>
                <a:bodyPr/>
                <a:lstStyle/>
                <a:p>
                  <a:pPr>
                    <a:defRPr sz="1050" b="0" i="0" u="none" strike="noStrike">
                      <a:solidFill>
                        <a:srgbClr val="FFFFFF"/>
                      </a:solidFill>
                      <a:latin typeface="Arial"/>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EFC-4A46-9FC2-31A9737A2339}"/>
                </c:ext>
              </c:extLst>
            </c:dLbl>
            <c:dLbl>
              <c:idx val="1"/>
              <c:numFmt formatCode="\£#,##0" sourceLinked="0"/>
              <c:spPr/>
              <c:txPr>
                <a:bodyPr/>
                <a:lstStyle/>
                <a:p>
                  <a:pPr>
                    <a:defRPr sz="1050" b="0" i="0" u="none" strike="noStrike">
                      <a:solidFill>
                        <a:srgbClr val="FFFFFF"/>
                      </a:solidFill>
                      <a:latin typeface="Arial"/>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EFC-4A46-9FC2-31A9737A2339}"/>
                </c:ext>
              </c:extLst>
            </c:dLbl>
            <c:dLbl>
              <c:idx val="2"/>
              <c:numFmt formatCode="\£#,##0" sourceLinked="0"/>
              <c:spPr/>
              <c:txPr>
                <a:bodyPr/>
                <a:lstStyle/>
                <a:p>
                  <a:pPr>
                    <a:defRPr sz="1050" b="0" i="0" u="none" strike="noStrike">
                      <a:solidFill>
                        <a:srgbClr val="FFFFFF"/>
                      </a:solidFill>
                      <a:latin typeface="Arial"/>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EFC-4A46-9FC2-31A9737A2339}"/>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showLegendKey val="0"/>
            <c:showVal val="0"/>
            <c:showCatName val="1"/>
            <c:showSerName val="0"/>
            <c:showPercent val="1"/>
            <c:showBubbleSize val="0"/>
            <c:showLeaderLines val="0"/>
            <c:extLst>
              <c:ext xmlns:c15="http://schemas.microsoft.com/office/drawing/2012/chart" uri="{CE6537A1-D6FC-4f65-9D91-7224C49458BB}"/>
            </c:extLst>
          </c:dLbls>
          <c:cat>
            <c:strRef>
              <c:f>Sheet1!$A$2:$A$4</c:f>
              <c:strCache>
                <c:ptCount val="3"/>
                <c:pt idx="0">
                  <c:v>Product &amp; Tech</c:v>
                </c:pt>
                <c:pt idx="1">
                  <c:v>Brand &amp; Marketing</c:v>
                </c:pt>
                <c:pt idx="2">
                  <c:v>Operations &amp; Legal</c:v>
                </c:pt>
              </c:strCache>
            </c:strRef>
          </c:cat>
          <c:val>
            <c:numRef>
              <c:f>Sheet1!$B$2:$B$4</c:f>
              <c:numCache>
                <c:formatCode>General</c:formatCode>
                <c:ptCount val="3"/>
                <c:pt idx="0">
                  <c:v>20000</c:v>
                </c:pt>
                <c:pt idx="1">
                  <c:v>9700</c:v>
                </c:pt>
                <c:pt idx="2">
                  <c:v>13300</c:v>
                </c:pt>
              </c:numCache>
            </c:numRef>
          </c:val>
          <c:extLst>
            <c:ext xmlns:c16="http://schemas.microsoft.com/office/drawing/2014/chart" uri="{C3380CC4-5D6E-409C-BE32-E72D297353CC}">
              <c16:uniqueId val="{00000006-9EFC-4A46-9FC2-31A9737A2339}"/>
            </c:ext>
          </c:extLst>
        </c:ser>
        <c:dLbls>
          <c:showLegendKey val="0"/>
          <c:showVal val="0"/>
          <c:showCatName val="0"/>
          <c:showSerName val="0"/>
          <c:showPercent val="0"/>
          <c:showBubbleSize val="0"/>
          <c:showLeaderLines val="0"/>
        </c:dLbls>
        <c:firstSliceAng val="0"/>
        <c:holeSize val="55"/>
      </c:doughnutChart>
      <c:spPr>
        <a:noFill/>
        <a:ln>
          <a:noFill/>
        </a:ln>
        <a:effectLst/>
      </c:spPr>
    </c:plotArea>
    <c:legend>
      <c:legendPos val="b"/>
      <c:overlay val="0"/>
      <c:txPr>
        <a:bodyPr/>
        <a:lstStyle/>
        <a:p>
          <a:pPr>
            <a:defRPr sz="1050">
              <a:solidFill>
                <a:srgbClr val="1A1A1A"/>
              </a:solidFill>
            </a:defRPr>
          </a:pPr>
          <a:endParaRPr lang="en-US"/>
        </a:p>
      </c:txPr>
    </c:legend>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lineChart>
        <c:grouping val="standard"/>
        <c:varyColors val="0"/>
        <c:ser>
          <c:idx val="0"/>
          <c:order val="0"/>
          <c:tx>
            <c:strRef>
              <c:f>Sheet1!$B$1</c:f>
              <c:strCache>
                <c:ptCount val="1"/>
                <c:pt idx="0">
                  <c:v>Total Cost</c:v>
                </c:pt>
              </c:strCache>
            </c:strRef>
          </c:tx>
          <c:spPr>
            <a:ln w="38100" cap="flat">
              <a:solidFill>
                <a:srgbClr val="1A1A1A"/>
              </a:solidFill>
              <a:prstDash val="solid"/>
              <a:round/>
            </a:ln>
            <a:effectLst/>
          </c:spPr>
          <c:marker>
            <c:symbol val="circle"/>
            <c:size val="7"/>
            <c:spPr>
              <a:solidFill>
                <a:srgbClr val="1A1A1A"/>
              </a:solidFill>
              <a:ln w="9525" cap="flat">
                <a:solidFill>
                  <a:srgbClr val="1A1A1A"/>
                </a:solidFill>
                <a:prstDash val="solid"/>
                <a:round/>
              </a:ln>
              <a:effectLst/>
            </c:spPr>
          </c:marker>
          <c:cat>
            <c:strRef>
              <c:f>Sheet1!$A$2:$A$7</c:f>
              <c:strCache>
                <c:ptCount val="6"/>
                <c:pt idx="0">
                  <c:v>Jan</c:v>
                </c:pt>
                <c:pt idx="1">
                  <c:v>Feb</c:v>
                </c:pt>
                <c:pt idx="2">
                  <c:v>Mar</c:v>
                </c:pt>
                <c:pt idx="3">
                  <c:v>Apr</c:v>
                </c:pt>
                <c:pt idx="4">
                  <c:v>May</c:v>
                </c:pt>
                <c:pt idx="5">
                  <c:v>Jun</c:v>
                </c:pt>
              </c:strCache>
            </c:strRef>
          </c:cat>
          <c:val>
            <c:numRef>
              <c:f>Sheet1!$B$2:$B$7</c:f>
              <c:numCache>
                <c:formatCode>General</c:formatCode>
                <c:ptCount val="6"/>
                <c:pt idx="0">
                  <c:v>8100</c:v>
                </c:pt>
                <c:pt idx="1">
                  <c:v>8750</c:v>
                </c:pt>
                <c:pt idx="2">
                  <c:v>9100</c:v>
                </c:pt>
                <c:pt idx="3">
                  <c:v>9750</c:v>
                </c:pt>
                <c:pt idx="4">
                  <c:v>10100</c:v>
                </c:pt>
                <c:pt idx="5">
                  <c:v>10700</c:v>
                </c:pt>
              </c:numCache>
            </c:numRef>
          </c:val>
          <c:smooth val="0"/>
          <c:extLst>
            <c:ext xmlns:c16="http://schemas.microsoft.com/office/drawing/2014/chart" uri="{C3380CC4-5D6E-409C-BE32-E72D297353CC}">
              <c16:uniqueId val="{00000000-054F-4D23-988A-6021DCD9E3E9}"/>
            </c:ext>
          </c:extLst>
        </c:ser>
        <c:ser>
          <c:idx val="1"/>
          <c:order val="1"/>
          <c:tx>
            <c:strRef>
              <c:f>Sheet1!$C$1</c:f>
              <c:strCache>
                <c:ptCount val="1"/>
                <c:pt idx="0">
                  <c:v>Revenue</c:v>
                </c:pt>
              </c:strCache>
            </c:strRef>
          </c:tx>
          <c:spPr>
            <a:ln w="38100" cap="flat">
              <a:solidFill>
                <a:srgbClr val="6E1E39"/>
              </a:solidFill>
              <a:prstDash val="solid"/>
              <a:round/>
            </a:ln>
            <a:effectLst/>
          </c:spPr>
          <c:marker>
            <c:symbol val="circle"/>
            <c:size val="7"/>
            <c:spPr>
              <a:solidFill>
                <a:srgbClr val="6E1E39"/>
              </a:solidFill>
              <a:ln w="9525" cap="flat">
                <a:solidFill>
                  <a:srgbClr val="6E1E39"/>
                </a:solidFill>
                <a:prstDash val="solid"/>
                <a:round/>
              </a:ln>
              <a:effectLst/>
            </c:spPr>
          </c:marker>
          <c:cat>
            <c:strRef>
              <c:f>Sheet1!$A$2:$A$7</c:f>
              <c:strCache>
                <c:ptCount val="6"/>
                <c:pt idx="0">
                  <c:v>Jan</c:v>
                </c:pt>
                <c:pt idx="1">
                  <c:v>Feb</c:v>
                </c:pt>
                <c:pt idx="2">
                  <c:v>Mar</c:v>
                </c:pt>
                <c:pt idx="3">
                  <c:v>Apr</c:v>
                </c:pt>
                <c:pt idx="4">
                  <c:v>May</c:v>
                </c:pt>
                <c:pt idx="5">
                  <c:v>Jun</c:v>
                </c:pt>
              </c:strCache>
            </c:strRef>
          </c:cat>
          <c:val>
            <c:numRef>
              <c:f>Sheet1!$C$2:$C$7</c:f>
              <c:numCache>
                <c:formatCode>General</c:formatCode>
                <c:ptCount val="6"/>
                <c:pt idx="0">
                  <c:v>1500</c:v>
                </c:pt>
                <c:pt idx="1">
                  <c:v>3000</c:v>
                </c:pt>
                <c:pt idx="2">
                  <c:v>4500</c:v>
                </c:pt>
                <c:pt idx="3">
                  <c:v>6300</c:v>
                </c:pt>
                <c:pt idx="4">
                  <c:v>7500</c:v>
                </c:pt>
                <c:pt idx="5">
                  <c:v>13500</c:v>
                </c:pt>
              </c:numCache>
            </c:numRef>
          </c:val>
          <c:smooth val="0"/>
          <c:extLst>
            <c:ext xmlns:c16="http://schemas.microsoft.com/office/drawing/2014/chart" uri="{C3380CC4-5D6E-409C-BE32-E72D297353CC}">
              <c16:uniqueId val="{00000001-054F-4D23-988A-6021DCD9E3E9}"/>
            </c:ext>
          </c:extLst>
        </c:ser>
        <c:dLbls>
          <c:showLegendKey val="0"/>
          <c:showVal val="0"/>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100" b="0" i="0" u="none" strike="noStrike">
                <a:solidFill>
                  <a:srgbClr val="5A5A5A"/>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12700" cap="flat">
              <a:solidFill>
                <a:srgbClr val="EDEDED"/>
              </a:solidFill>
              <a:prstDash val="solid"/>
              <a:round/>
            </a:ln>
          </c:spPr>
        </c:majorGridlines>
        <c:numFmt formatCode="\£#,##0"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A5A5A"/>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100">
              <a:solidFill>
                <a:srgbClr val="1A1A1A"/>
              </a:solidFill>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1026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I'm Ramona Solomon. Today I'll be presenting HydroTrack, a hydration app for office workers. I'll cover the idea, how the business is structured, the market landscape, our marketing approach, and the funding we're seeking. This should take about 8-10 minutes.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HydroTrack helps office workers track their water intake with AI recommendations that adapt to their body, schedule and even the weather. Three things set us apart: the AI properly personalises rather than just reminding on a timer, we're built specifically for desk-based work rather than health tracking in general, and sustainability is baked into the model through charity donations and plastic-saved tracking. Our core audience is office workers aged 22 to 40.</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We're setting HydroTrack up as a Private Limited Company registered in the UK, which protects the founders from personal liability as we take on investment. Because we handle personal health data, UK GDPR compliance is built in from day one. On structure, we're deliberately flat: the CEO owns overall direction, with three department heads (Technology, Product and Marketing), each running a small, focused team.</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what that looks like visually. The CEO sits at the top, with the CTO, CPO and CMO reporting in, each leading a small team in their area: Technology, Product and Marketing. This keeps the business quick to make decisions and easy to communicate across.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Starting with the external factors affecting the business. Politically, government focus on workplace wellbeing works in our favour. Economically, our target users have more disposable income, and the freemium model removes any barrier to just trying the app. Socially, there's growing interest in health among younger office workers, and desk-based work means people often forget to drink water during the day.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technology side, smartphones and wearables make our AI-driven approach practical in a way it wasn't a few years ago. Environmentally, rising awareness of plastic waste plays directly into our reusable-bottle messaging. And legally, we have to stay UK GDPR compliant given we handle health data, and meet both Apple and Google's app store requirements before we can even launch.</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strategies do most of the work for us. First, social and digital content: LinkedIn, Instagram and TikTok, backed by paid ads and low-cost hydration challenges that get people sharing their own progress. Second, corporate wellness partnerships, which give us access to whole groups of office workers through their employers in one move, with email marketing handling onboarding after they sign up.</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We're seeking £35,000 in investment. That sits alongside £43,000 in combined one-off setup and first-month running costs, split roughly into three areas: £20,000 for product and technology, £9,700 for brand and marketing, and £13,300 for operations and legal. The gap between the two figures is covered by founder contribution and early revenue as we scale.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chart shows exactly where the £35,000 figure comes from. Costs start at £8,100 a month and rise gradually as we grow, while revenue climbs faster, overtaking cost in June: £13,500 against £10,700, a profit of £2,800. The £35,000 is simply the £12,000 startup cost plus the cumulative losses from January to May, which come to £23,000.</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bring it together, office workers are dehydrated, underserved by generic health apps, and increasingly conscious of sustainability. HydroTrack speaks to all three at once. £35,000 gets us from idea to break-even within six months, backed by a clear structure and a flat, focused team. Thank you, I'd love to take your questions.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1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45132A"/>
        </a:solidFill>
        <a:effectLst/>
      </p:bgPr>
    </p:bg>
    <p:spTree>
      <p:nvGrpSpPr>
        <p:cNvPr id="1" name=""/>
        <p:cNvGrpSpPr/>
        <p:nvPr/>
      </p:nvGrpSpPr>
      <p:grpSpPr>
        <a:xfrm>
          <a:off x="0" y="0"/>
          <a:ext cx="0" cy="0"/>
          <a:chOff x="0" y="0"/>
          <a:chExt cx="0" cy="0"/>
        </a:xfrm>
      </p:grpSpPr>
      <p:pic>
        <p:nvPicPr>
          <p:cNvPr id="2" name="Image 0" descr="/home/claude/work/icons/droplet_6E1E39.png"/>
          <p:cNvPicPr>
            <a:picLocks noChangeAspect="1"/>
          </p:cNvPicPr>
          <p:nvPr/>
        </p:nvPicPr>
        <p:blipFill>
          <a:blip r:embed="rId3">
            <a:alphaModFix amt="45000"/>
          </a:blip>
          <a:stretch>
            <a:fillRect/>
          </a:stretch>
        </p:blipFill>
        <p:spPr>
          <a:xfrm>
            <a:off x="8778240" y="2377440"/>
            <a:ext cx="4206240" cy="4206240"/>
          </a:xfrm>
          <a:prstGeom prst="rect">
            <a:avLst/>
          </a:prstGeom>
        </p:spPr>
      </p:pic>
      <p:pic>
        <p:nvPicPr>
          <p:cNvPr id="3" name="Image 1" descr="/home/claude/work/icons/droplet_FFFFFF.png"/>
          <p:cNvPicPr>
            <a:picLocks noChangeAspect="1"/>
          </p:cNvPicPr>
          <p:nvPr/>
        </p:nvPicPr>
        <p:blipFill>
          <a:blip r:embed="rId4"/>
          <a:stretch>
            <a:fillRect/>
          </a:stretch>
        </p:blipFill>
        <p:spPr>
          <a:xfrm>
            <a:off x="640080" y="685800"/>
            <a:ext cx="457200" cy="457200"/>
          </a:xfrm>
          <a:prstGeom prst="rect">
            <a:avLst/>
          </a:prstGeom>
        </p:spPr>
      </p:pic>
      <p:sp>
        <p:nvSpPr>
          <p:cNvPr id="4" name="Text 0"/>
          <p:cNvSpPr/>
          <p:nvPr/>
        </p:nvSpPr>
        <p:spPr>
          <a:xfrm>
            <a:off x="1188720" y="621792"/>
            <a:ext cx="5486400" cy="548640"/>
          </a:xfrm>
          <a:prstGeom prst="rect">
            <a:avLst/>
          </a:prstGeom>
          <a:noFill/>
          <a:ln/>
        </p:spPr>
        <p:txBody>
          <a:bodyPr wrap="square" rtlCol="0" anchor="ctr"/>
          <a:lstStyle/>
          <a:p>
            <a:pPr marL="0" indent="0">
              <a:buNone/>
            </a:pPr>
            <a:r>
              <a:rPr lang="en-US" sz="2000" b="1" kern="0" spc="300" dirty="0">
                <a:solidFill>
                  <a:srgbClr val="FFFFFF"/>
                </a:solidFill>
                <a:latin typeface="Cambria" pitchFamily="34" charset="0"/>
                <a:ea typeface="Cambria" pitchFamily="34" charset="-122"/>
                <a:cs typeface="Cambria" pitchFamily="34" charset="-120"/>
              </a:rPr>
              <a:t>HYDROTRACK</a:t>
            </a:r>
            <a:endParaRPr lang="en-US" sz="2000" dirty="0"/>
          </a:p>
        </p:txBody>
      </p:sp>
      <p:sp>
        <p:nvSpPr>
          <p:cNvPr id="5" name="Text 1"/>
          <p:cNvSpPr/>
          <p:nvPr/>
        </p:nvSpPr>
        <p:spPr>
          <a:xfrm>
            <a:off x="640080" y="2377440"/>
            <a:ext cx="9144000" cy="1005840"/>
          </a:xfrm>
          <a:prstGeom prst="rect">
            <a:avLst/>
          </a:prstGeom>
          <a:noFill/>
          <a:ln/>
        </p:spPr>
        <p:txBody>
          <a:bodyPr wrap="square" rtlCol="0" anchor="ctr"/>
          <a:lstStyle/>
          <a:p>
            <a:pPr marL="0" indent="0">
              <a:buNone/>
            </a:pPr>
            <a:r>
              <a:rPr lang="en-US" sz="5400" b="1" dirty="0">
                <a:solidFill>
                  <a:srgbClr val="FFFFFF"/>
                </a:solidFill>
                <a:latin typeface="Cambria" pitchFamily="34" charset="0"/>
                <a:ea typeface="Cambria" pitchFamily="34" charset="-122"/>
                <a:cs typeface="Cambria" pitchFamily="34" charset="-120"/>
              </a:rPr>
              <a:t>Business Plan</a:t>
            </a:r>
            <a:endParaRPr lang="en-US" sz="5400" dirty="0"/>
          </a:p>
        </p:txBody>
      </p:sp>
      <p:sp>
        <p:nvSpPr>
          <p:cNvPr id="6" name="Text 2"/>
          <p:cNvSpPr/>
          <p:nvPr/>
        </p:nvSpPr>
        <p:spPr>
          <a:xfrm>
            <a:off x="658368" y="3246120"/>
            <a:ext cx="7772400" cy="457200"/>
          </a:xfrm>
          <a:prstGeom prst="rect">
            <a:avLst/>
          </a:prstGeom>
          <a:noFill/>
          <a:ln/>
        </p:spPr>
        <p:txBody>
          <a:bodyPr wrap="square" rtlCol="0" anchor="ctr"/>
          <a:lstStyle/>
          <a:p>
            <a:pPr marL="0" indent="0">
              <a:buNone/>
            </a:pPr>
            <a:r>
              <a:rPr lang="en-US" sz="1800" i="1" dirty="0">
                <a:solidFill>
                  <a:srgbClr val="E4C9D3"/>
                </a:solidFill>
                <a:latin typeface="Calibri" pitchFamily="34" charset="0"/>
                <a:ea typeface="Calibri" pitchFamily="34" charset="-122"/>
                <a:cs typeface="Calibri" pitchFamily="34" charset="-120"/>
              </a:rPr>
              <a:t>A smarter way for office workers to stay hydrated</a:t>
            </a:r>
            <a:endParaRPr lang="en-US" sz="1800" dirty="0"/>
          </a:p>
        </p:txBody>
      </p:sp>
      <p:sp>
        <p:nvSpPr>
          <p:cNvPr id="7" name="Text 3"/>
          <p:cNvSpPr/>
          <p:nvPr/>
        </p:nvSpPr>
        <p:spPr>
          <a:xfrm>
            <a:off x="658368" y="4343400"/>
            <a:ext cx="2834640" cy="292608"/>
          </a:xfrm>
          <a:prstGeom prst="rect">
            <a:avLst/>
          </a:prstGeom>
          <a:noFill/>
          <a:ln/>
        </p:spPr>
        <p:txBody>
          <a:bodyPr wrap="square" rtlCol="0" anchor="ctr"/>
          <a:lstStyle/>
          <a:p>
            <a:pPr marL="0" indent="0">
              <a:buNone/>
            </a:pPr>
            <a:r>
              <a:rPr lang="en-US" sz="1050" b="1" kern="0" spc="100" dirty="0">
                <a:solidFill>
                  <a:srgbClr val="C79CAE"/>
                </a:solidFill>
                <a:latin typeface="Calibri" pitchFamily="34" charset="0"/>
                <a:ea typeface="Calibri" pitchFamily="34" charset="-122"/>
                <a:cs typeface="Calibri" pitchFamily="34" charset="-120"/>
              </a:rPr>
              <a:t>PROGRAMME OF STUDY</a:t>
            </a:r>
            <a:endParaRPr lang="en-US" sz="1050" dirty="0"/>
          </a:p>
        </p:txBody>
      </p:sp>
      <p:sp>
        <p:nvSpPr>
          <p:cNvPr id="8" name="Text 4"/>
          <p:cNvSpPr/>
          <p:nvPr/>
        </p:nvSpPr>
        <p:spPr>
          <a:xfrm>
            <a:off x="3520440" y="4325112"/>
            <a:ext cx="6858000" cy="292608"/>
          </a:xfrm>
          <a:prstGeom prst="rect">
            <a:avLst/>
          </a:prstGeom>
          <a:noFill/>
          <a:ln/>
        </p:spPr>
        <p:txBody>
          <a:bodyPr wrap="square" rtlCol="0" anchor="ctr"/>
          <a:lstStyle/>
          <a:p>
            <a:pPr marL="0" indent="0">
              <a:buNone/>
            </a:pPr>
            <a:r>
              <a:rPr lang="en-US" sz="1350" dirty="0">
                <a:solidFill>
                  <a:srgbClr val="FFFFFF"/>
                </a:solidFill>
                <a:latin typeface="Calibri" pitchFamily="34" charset="0"/>
                <a:ea typeface="Calibri" pitchFamily="34" charset="-122"/>
                <a:cs typeface="Calibri" pitchFamily="34" charset="-120"/>
              </a:rPr>
              <a:t>BA (Hons) Business Management</a:t>
            </a:r>
            <a:endParaRPr lang="en-US" sz="1350" dirty="0"/>
          </a:p>
        </p:txBody>
      </p:sp>
      <p:sp>
        <p:nvSpPr>
          <p:cNvPr id="9" name="Text 5"/>
          <p:cNvSpPr/>
          <p:nvPr/>
        </p:nvSpPr>
        <p:spPr>
          <a:xfrm>
            <a:off x="658368" y="4727448"/>
            <a:ext cx="2834640" cy="292608"/>
          </a:xfrm>
          <a:prstGeom prst="rect">
            <a:avLst/>
          </a:prstGeom>
          <a:noFill/>
          <a:ln/>
        </p:spPr>
        <p:txBody>
          <a:bodyPr wrap="square" rtlCol="0" anchor="ctr"/>
          <a:lstStyle/>
          <a:p>
            <a:pPr marL="0" indent="0">
              <a:buNone/>
            </a:pPr>
            <a:r>
              <a:rPr lang="en-US" sz="1050" b="1" kern="0" spc="100" dirty="0">
                <a:solidFill>
                  <a:srgbClr val="C79CAE"/>
                </a:solidFill>
                <a:latin typeface="Calibri" pitchFamily="34" charset="0"/>
                <a:ea typeface="Calibri" pitchFamily="34" charset="-122"/>
                <a:cs typeface="Calibri" pitchFamily="34" charset="-120"/>
              </a:rPr>
              <a:t>MODULE</a:t>
            </a:r>
            <a:endParaRPr lang="en-US" sz="1050" dirty="0"/>
          </a:p>
        </p:txBody>
      </p:sp>
      <p:sp>
        <p:nvSpPr>
          <p:cNvPr id="10" name="Text 6"/>
          <p:cNvSpPr/>
          <p:nvPr/>
        </p:nvSpPr>
        <p:spPr>
          <a:xfrm>
            <a:off x="3520440" y="4709160"/>
            <a:ext cx="6858000" cy="292608"/>
          </a:xfrm>
          <a:prstGeom prst="rect">
            <a:avLst/>
          </a:prstGeom>
          <a:noFill/>
          <a:ln/>
        </p:spPr>
        <p:txBody>
          <a:bodyPr wrap="square" rtlCol="0" anchor="ctr"/>
          <a:lstStyle/>
          <a:p>
            <a:pPr marL="0" indent="0">
              <a:buNone/>
            </a:pPr>
            <a:r>
              <a:rPr lang="en-US" sz="1350" dirty="0">
                <a:solidFill>
                  <a:srgbClr val="FFFFFF"/>
                </a:solidFill>
                <a:latin typeface="Calibri" pitchFamily="34" charset="0"/>
                <a:ea typeface="Calibri" pitchFamily="34" charset="-122"/>
                <a:cs typeface="Calibri" pitchFamily="34" charset="-120"/>
              </a:rPr>
              <a:t>Enterprise &amp; Entrepreneurship</a:t>
            </a:r>
            <a:endParaRPr lang="en-US" sz="1350" dirty="0"/>
          </a:p>
        </p:txBody>
      </p:sp>
      <p:sp>
        <p:nvSpPr>
          <p:cNvPr id="11" name="Text 7"/>
          <p:cNvSpPr/>
          <p:nvPr/>
        </p:nvSpPr>
        <p:spPr>
          <a:xfrm>
            <a:off x="658368" y="5111496"/>
            <a:ext cx="2834640" cy="292608"/>
          </a:xfrm>
          <a:prstGeom prst="rect">
            <a:avLst/>
          </a:prstGeom>
          <a:noFill/>
          <a:ln/>
        </p:spPr>
        <p:txBody>
          <a:bodyPr wrap="square" rtlCol="0" anchor="ctr"/>
          <a:lstStyle/>
          <a:p>
            <a:pPr marL="0" indent="0">
              <a:buNone/>
            </a:pPr>
            <a:r>
              <a:rPr lang="en-US" sz="1050" b="1" kern="0" spc="100" dirty="0">
                <a:solidFill>
                  <a:srgbClr val="C79CAE"/>
                </a:solidFill>
                <a:latin typeface="Calibri" pitchFamily="34" charset="0"/>
                <a:ea typeface="Calibri" pitchFamily="34" charset="-122"/>
                <a:cs typeface="Calibri" pitchFamily="34" charset="-120"/>
              </a:rPr>
              <a:t>ASSIGNMENT</a:t>
            </a:r>
            <a:endParaRPr lang="en-US" sz="1050" dirty="0"/>
          </a:p>
        </p:txBody>
      </p:sp>
      <p:sp>
        <p:nvSpPr>
          <p:cNvPr id="12" name="Text 8"/>
          <p:cNvSpPr/>
          <p:nvPr/>
        </p:nvSpPr>
        <p:spPr>
          <a:xfrm>
            <a:off x="3520440" y="5093208"/>
            <a:ext cx="6858000" cy="292608"/>
          </a:xfrm>
          <a:prstGeom prst="rect">
            <a:avLst/>
          </a:prstGeom>
          <a:noFill/>
          <a:ln/>
        </p:spPr>
        <p:txBody>
          <a:bodyPr wrap="square" rtlCol="0" anchor="ctr"/>
          <a:lstStyle/>
          <a:p>
            <a:pPr marL="0" indent="0">
              <a:buNone/>
            </a:pPr>
            <a:r>
              <a:rPr lang="en-US" sz="1350" dirty="0">
                <a:solidFill>
                  <a:srgbClr val="FFFFFF"/>
                </a:solidFill>
                <a:latin typeface="Calibri" pitchFamily="34" charset="0"/>
                <a:ea typeface="Calibri" pitchFamily="34" charset="-122"/>
                <a:cs typeface="Calibri" pitchFamily="34" charset="-120"/>
              </a:rPr>
              <a:t>HydroTrack Business Plan Presentation</a:t>
            </a:r>
            <a:endParaRPr lang="en-US" sz="1350" dirty="0"/>
          </a:p>
        </p:txBody>
      </p:sp>
      <p:sp>
        <p:nvSpPr>
          <p:cNvPr id="13" name="Text 9"/>
          <p:cNvSpPr/>
          <p:nvPr/>
        </p:nvSpPr>
        <p:spPr>
          <a:xfrm>
            <a:off x="658368" y="5495544"/>
            <a:ext cx="2834640" cy="292608"/>
          </a:xfrm>
          <a:prstGeom prst="rect">
            <a:avLst/>
          </a:prstGeom>
          <a:noFill/>
          <a:ln/>
        </p:spPr>
        <p:txBody>
          <a:bodyPr wrap="square" rtlCol="0" anchor="ctr"/>
          <a:lstStyle/>
          <a:p>
            <a:pPr marL="0" indent="0">
              <a:buNone/>
            </a:pPr>
            <a:r>
              <a:rPr lang="en-US" sz="1050" b="1" kern="0" spc="100" dirty="0">
                <a:solidFill>
                  <a:srgbClr val="C79CAE"/>
                </a:solidFill>
                <a:latin typeface="Calibri" pitchFamily="34" charset="0"/>
                <a:ea typeface="Calibri" pitchFamily="34" charset="-122"/>
                <a:cs typeface="Calibri" pitchFamily="34" charset="-120"/>
              </a:rPr>
              <a:t>LECTURER</a:t>
            </a:r>
            <a:endParaRPr lang="en-US" sz="1050" dirty="0"/>
          </a:p>
        </p:txBody>
      </p:sp>
      <p:sp>
        <p:nvSpPr>
          <p:cNvPr id="14" name="Text 10"/>
          <p:cNvSpPr/>
          <p:nvPr/>
        </p:nvSpPr>
        <p:spPr>
          <a:xfrm>
            <a:off x="3520440" y="5477256"/>
            <a:ext cx="6858000" cy="292608"/>
          </a:xfrm>
          <a:prstGeom prst="rect">
            <a:avLst/>
          </a:prstGeom>
          <a:noFill/>
          <a:ln/>
        </p:spPr>
        <p:txBody>
          <a:bodyPr wrap="square" rtlCol="0" anchor="ctr"/>
          <a:lstStyle/>
          <a:p>
            <a:pPr marL="0" indent="0">
              <a:buNone/>
            </a:pPr>
            <a:r>
              <a:rPr lang="en-US" sz="1350" dirty="0">
                <a:solidFill>
                  <a:srgbClr val="FFFFFF"/>
                </a:solidFill>
                <a:latin typeface="Calibri" pitchFamily="34" charset="0"/>
                <a:ea typeface="Calibri" pitchFamily="34" charset="-122"/>
                <a:cs typeface="Calibri" pitchFamily="34" charset="-120"/>
              </a:rPr>
              <a:t>Thomas Adeyemi</a:t>
            </a:r>
            <a:endParaRPr lang="en-US" sz="1350" dirty="0"/>
          </a:p>
        </p:txBody>
      </p:sp>
      <p:sp>
        <p:nvSpPr>
          <p:cNvPr id="15" name="Text 11"/>
          <p:cNvSpPr/>
          <p:nvPr/>
        </p:nvSpPr>
        <p:spPr>
          <a:xfrm>
            <a:off x="658368" y="5879592"/>
            <a:ext cx="2834640" cy="292608"/>
          </a:xfrm>
          <a:prstGeom prst="rect">
            <a:avLst/>
          </a:prstGeom>
          <a:noFill/>
          <a:ln/>
        </p:spPr>
        <p:txBody>
          <a:bodyPr wrap="square" rtlCol="0" anchor="ctr"/>
          <a:lstStyle/>
          <a:p>
            <a:pPr marL="0" indent="0">
              <a:buNone/>
            </a:pPr>
            <a:r>
              <a:rPr lang="en-US" sz="1050" b="1" kern="0" spc="100" dirty="0">
                <a:solidFill>
                  <a:srgbClr val="C79CAE"/>
                </a:solidFill>
                <a:latin typeface="Calibri" pitchFamily="34" charset="0"/>
                <a:ea typeface="Calibri" pitchFamily="34" charset="-122"/>
                <a:cs typeface="Calibri" pitchFamily="34" charset="-120"/>
              </a:rPr>
              <a:t>PREPARED BY</a:t>
            </a:r>
            <a:endParaRPr lang="en-US" sz="1050" dirty="0"/>
          </a:p>
        </p:txBody>
      </p:sp>
      <p:sp>
        <p:nvSpPr>
          <p:cNvPr id="16" name="Text 12"/>
          <p:cNvSpPr/>
          <p:nvPr/>
        </p:nvSpPr>
        <p:spPr>
          <a:xfrm>
            <a:off x="3520440" y="5861304"/>
            <a:ext cx="6858000" cy="292608"/>
          </a:xfrm>
          <a:prstGeom prst="rect">
            <a:avLst/>
          </a:prstGeom>
          <a:noFill/>
          <a:ln/>
        </p:spPr>
        <p:txBody>
          <a:bodyPr wrap="square" rtlCol="0" anchor="ctr"/>
          <a:lstStyle/>
          <a:p>
            <a:pPr marL="0" indent="0">
              <a:buNone/>
            </a:pPr>
            <a:r>
              <a:rPr lang="en-US" sz="1350" dirty="0">
                <a:solidFill>
                  <a:srgbClr val="FFFFFF"/>
                </a:solidFill>
                <a:latin typeface="Calibri" pitchFamily="34" charset="0"/>
                <a:ea typeface="Calibri" pitchFamily="34" charset="-122"/>
                <a:cs typeface="Calibri" pitchFamily="34" charset="-120"/>
              </a:rPr>
              <a:t>Ramona Solomon  |  25 July 2026</a:t>
            </a:r>
            <a:endParaRPr lang="en-US" sz="13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6E1E39"/>
                </a:solidFill>
                <a:latin typeface="Calibri" pitchFamily="34" charset="0"/>
                <a:ea typeface="Calibri" pitchFamily="34" charset="-122"/>
                <a:cs typeface="Calibri" pitchFamily="34" charset="-120"/>
              </a:rPr>
              <a:t>AGENDA</a:t>
            </a:r>
            <a:endParaRPr lang="en-US" sz="13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1A1A1A"/>
                </a:solidFill>
                <a:latin typeface="Cambria" pitchFamily="34" charset="0"/>
                <a:ea typeface="Cambria" pitchFamily="34" charset="-122"/>
                <a:cs typeface="Cambria" pitchFamily="34" charset="-120"/>
              </a:rPr>
              <a:t>What we'll cover</a:t>
            </a:r>
            <a:endParaRPr lang="en-US" sz="3000" dirty="0"/>
          </a:p>
        </p:txBody>
      </p:sp>
      <p:sp>
        <p:nvSpPr>
          <p:cNvPr id="4" name="Shape 2"/>
          <p:cNvSpPr/>
          <p:nvPr/>
        </p:nvSpPr>
        <p:spPr>
          <a:xfrm>
            <a:off x="548640" y="1691640"/>
            <a:ext cx="5120640" cy="621792"/>
          </a:xfrm>
          <a:prstGeom prst="roundRect">
            <a:avLst>
              <a:gd name="adj" fmla="val 8824"/>
            </a:avLst>
          </a:prstGeom>
          <a:solidFill>
            <a:srgbClr val="F3E7EB"/>
          </a:solidFill>
          <a:ln/>
        </p:spPr>
        <p:txBody>
          <a:bodyPr/>
          <a:lstStyle/>
          <a:p>
            <a:endParaRPr lang="en-GB"/>
          </a:p>
        </p:txBody>
      </p:sp>
      <p:sp>
        <p:nvSpPr>
          <p:cNvPr id="5" name="Text 3"/>
          <p:cNvSpPr/>
          <p:nvPr/>
        </p:nvSpPr>
        <p:spPr>
          <a:xfrm>
            <a:off x="713232" y="1691640"/>
            <a:ext cx="731520" cy="621792"/>
          </a:xfrm>
          <a:prstGeom prst="rect">
            <a:avLst/>
          </a:prstGeom>
          <a:noFill/>
          <a:ln/>
        </p:spPr>
        <p:txBody>
          <a:bodyPr wrap="square" rtlCol="0" anchor="ctr"/>
          <a:lstStyle/>
          <a:p>
            <a:pPr marL="0" indent="0">
              <a:buNone/>
            </a:pPr>
            <a:r>
              <a:rPr lang="en-US" sz="2400" b="1" dirty="0">
                <a:solidFill>
                  <a:srgbClr val="6E1E39"/>
                </a:solidFill>
                <a:latin typeface="Cambria" pitchFamily="34" charset="0"/>
                <a:ea typeface="Cambria" pitchFamily="34" charset="-122"/>
                <a:cs typeface="Cambria" pitchFamily="34" charset="-120"/>
              </a:rPr>
              <a:t>01</a:t>
            </a:r>
            <a:endParaRPr lang="en-US" sz="2400" dirty="0"/>
          </a:p>
        </p:txBody>
      </p:sp>
      <p:sp>
        <p:nvSpPr>
          <p:cNvPr id="6" name="Text 4"/>
          <p:cNvSpPr/>
          <p:nvPr/>
        </p:nvSpPr>
        <p:spPr>
          <a:xfrm>
            <a:off x="1417320" y="1691640"/>
            <a:ext cx="4114800" cy="621792"/>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Overview of the business idea</a:t>
            </a:r>
            <a:endParaRPr lang="en-US" sz="1500" dirty="0"/>
          </a:p>
        </p:txBody>
      </p:sp>
      <p:sp>
        <p:nvSpPr>
          <p:cNvPr id="7" name="Shape 5"/>
          <p:cNvSpPr/>
          <p:nvPr/>
        </p:nvSpPr>
        <p:spPr>
          <a:xfrm>
            <a:off x="6126480" y="1691640"/>
            <a:ext cx="5120640" cy="621792"/>
          </a:xfrm>
          <a:prstGeom prst="roundRect">
            <a:avLst>
              <a:gd name="adj" fmla="val 8824"/>
            </a:avLst>
          </a:prstGeom>
          <a:solidFill>
            <a:srgbClr val="F3E7EB"/>
          </a:solidFill>
          <a:ln/>
        </p:spPr>
        <p:txBody>
          <a:bodyPr/>
          <a:lstStyle/>
          <a:p>
            <a:endParaRPr lang="en-GB"/>
          </a:p>
        </p:txBody>
      </p:sp>
      <p:sp>
        <p:nvSpPr>
          <p:cNvPr id="8" name="Text 6"/>
          <p:cNvSpPr/>
          <p:nvPr/>
        </p:nvSpPr>
        <p:spPr>
          <a:xfrm>
            <a:off x="6291072" y="1691640"/>
            <a:ext cx="731520" cy="621792"/>
          </a:xfrm>
          <a:prstGeom prst="rect">
            <a:avLst/>
          </a:prstGeom>
          <a:noFill/>
          <a:ln/>
        </p:spPr>
        <p:txBody>
          <a:bodyPr wrap="square" rtlCol="0" anchor="ctr"/>
          <a:lstStyle/>
          <a:p>
            <a:pPr marL="0" indent="0">
              <a:buNone/>
            </a:pPr>
            <a:r>
              <a:rPr lang="en-US" sz="2400" b="1" dirty="0">
                <a:solidFill>
                  <a:srgbClr val="6E1E39"/>
                </a:solidFill>
                <a:latin typeface="Cambria" pitchFamily="34" charset="0"/>
                <a:ea typeface="Cambria" pitchFamily="34" charset="-122"/>
                <a:cs typeface="Cambria" pitchFamily="34" charset="-120"/>
              </a:rPr>
              <a:t>02</a:t>
            </a:r>
            <a:endParaRPr lang="en-US" sz="2400" dirty="0"/>
          </a:p>
        </p:txBody>
      </p:sp>
      <p:sp>
        <p:nvSpPr>
          <p:cNvPr id="9" name="Text 7"/>
          <p:cNvSpPr/>
          <p:nvPr/>
        </p:nvSpPr>
        <p:spPr>
          <a:xfrm>
            <a:off x="6995160" y="1691640"/>
            <a:ext cx="4114800" cy="621792"/>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Legal format &amp; management structure</a:t>
            </a:r>
            <a:endParaRPr lang="en-US" sz="1500" dirty="0"/>
          </a:p>
        </p:txBody>
      </p:sp>
      <p:sp>
        <p:nvSpPr>
          <p:cNvPr id="10" name="Shape 8"/>
          <p:cNvSpPr/>
          <p:nvPr/>
        </p:nvSpPr>
        <p:spPr>
          <a:xfrm>
            <a:off x="548640" y="2468880"/>
            <a:ext cx="5120640" cy="621792"/>
          </a:xfrm>
          <a:prstGeom prst="roundRect">
            <a:avLst>
              <a:gd name="adj" fmla="val 8824"/>
            </a:avLst>
          </a:prstGeom>
          <a:solidFill>
            <a:srgbClr val="F3E7EB"/>
          </a:solidFill>
          <a:ln/>
        </p:spPr>
        <p:txBody>
          <a:bodyPr/>
          <a:lstStyle/>
          <a:p>
            <a:endParaRPr lang="en-GB"/>
          </a:p>
        </p:txBody>
      </p:sp>
      <p:sp>
        <p:nvSpPr>
          <p:cNvPr id="11" name="Text 9"/>
          <p:cNvSpPr/>
          <p:nvPr/>
        </p:nvSpPr>
        <p:spPr>
          <a:xfrm>
            <a:off x="713232" y="2468880"/>
            <a:ext cx="731520" cy="621792"/>
          </a:xfrm>
          <a:prstGeom prst="rect">
            <a:avLst/>
          </a:prstGeom>
          <a:noFill/>
          <a:ln/>
        </p:spPr>
        <p:txBody>
          <a:bodyPr wrap="square" rtlCol="0" anchor="ctr"/>
          <a:lstStyle/>
          <a:p>
            <a:pPr marL="0" indent="0">
              <a:buNone/>
            </a:pPr>
            <a:r>
              <a:rPr lang="en-US" sz="2400" b="1" dirty="0">
                <a:solidFill>
                  <a:srgbClr val="6E1E39"/>
                </a:solidFill>
                <a:latin typeface="Cambria" pitchFamily="34" charset="0"/>
                <a:ea typeface="Cambria" pitchFamily="34" charset="-122"/>
                <a:cs typeface="Cambria" pitchFamily="34" charset="-120"/>
              </a:rPr>
              <a:t>03</a:t>
            </a:r>
            <a:endParaRPr lang="en-US" sz="2400" dirty="0"/>
          </a:p>
        </p:txBody>
      </p:sp>
      <p:sp>
        <p:nvSpPr>
          <p:cNvPr id="12" name="Text 10"/>
          <p:cNvSpPr/>
          <p:nvPr/>
        </p:nvSpPr>
        <p:spPr>
          <a:xfrm>
            <a:off x="1417320" y="2468880"/>
            <a:ext cx="4114800" cy="621792"/>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PESTEL: the external factors</a:t>
            </a:r>
            <a:endParaRPr lang="en-US" sz="1500" dirty="0"/>
          </a:p>
        </p:txBody>
      </p:sp>
      <p:sp>
        <p:nvSpPr>
          <p:cNvPr id="13" name="Shape 11"/>
          <p:cNvSpPr/>
          <p:nvPr/>
        </p:nvSpPr>
        <p:spPr>
          <a:xfrm>
            <a:off x="6126480" y="2468880"/>
            <a:ext cx="5120640" cy="621792"/>
          </a:xfrm>
          <a:prstGeom prst="roundRect">
            <a:avLst>
              <a:gd name="adj" fmla="val 8824"/>
            </a:avLst>
          </a:prstGeom>
          <a:solidFill>
            <a:srgbClr val="F3E7EB"/>
          </a:solidFill>
          <a:ln/>
        </p:spPr>
        <p:txBody>
          <a:bodyPr/>
          <a:lstStyle/>
          <a:p>
            <a:endParaRPr lang="en-GB"/>
          </a:p>
        </p:txBody>
      </p:sp>
      <p:sp>
        <p:nvSpPr>
          <p:cNvPr id="14" name="Text 12"/>
          <p:cNvSpPr/>
          <p:nvPr/>
        </p:nvSpPr>
        <p:spPr>
          <a:xfrm>
            <a:off x="6291072" y="2468880"/>
            <a:ext cx="731520" cy="621792"/>
          </a:xfrm>
          <a:prstGeom prst="rect">
            <a:avLst/>
          </a:prstGeom>
          <a:noFill/>
          <a:ln/>
        </p:spPr>
        <p:txBody>
          <a:bodyPr wrap="square" rtlCol="0" anchor="ctr"/>
          <a:lstStyle/>
          <a:p>
            <a:pPr marL="0" indent="0">
              <a:buNone/>
            </a:pPr>
            <a:r>
              <a:rPr lang="en-US" sz="2400" b="1" dirty="0">
                <a:solidFill>
                  <a:srgbClr val="6E1E39"/>
                </a:solidFill>
                <a:latin typeface="Cambria" pitchFamily="34" charset="0"/>
                <a:ea typeface="Cambria" pitchFamily="34" charset="-122"/>
                <a:cs typeface="Cambria" pitchFamily="34" charset="-120"/>
              </a:rPr>
              <a:t>04</a:t>
            </a:r>
            <a:endParaRPr lang="en-US" sz="2400" dirty="0"/>
          </a:p>
        </p:txBody>
      </p:sp>
      <p:sp>
        <p:nvSpPr>
          <p:cNvPr id="15" name="Text 13"/>
          <p:cNvSpPr/>
          <p:nvPr/>
        </p:nvSpPr>
        <p:spPr>
          <a:xfrm>
            <a:off x="6995160" y="2468880"/>
            <a:ext cx="4114800" cy="621792"/>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Marketing strategy</a:t>
            </a:r>
            <a:endParaRPr lang="en-US" sz="1500" dirty="0"/>
          </a:p>
        </p:txBody>
      </p:sp>
      <p:sp>
        <p:nvSpPr>
          <p:cNvPr id="16" name="Shape 14"/>
          <p:cNvSpPr/>
          <p:nvPr/>
        </p:nvSpPr>
        <p:spPr>
          <a:xfrm>
            <a:off x="548640" y="3246120"/>
            <a:ext cx="5120640" cy="621792"/>
          </a:xfrm>
          <a:prstGeom prst="roundRect">
            <a:avLst>
              <a:gd name="adj" fmla="val 8824"/>
            </a:avLst>
          </a:prstGeom>
          <a:solidFill>
            <a:srgbClr val="F3E7EB"/>
          </a:solidFill>
          <a:ln/>
        </p:spPr>
        <p:txBody>
          <a:bodyPr/>
          <a:lstStyle/>
          <a:p>
            <a:endParaRPr lang="en-GB"/>
          </a:p>
        </p:txBody>
      </p:sp>
      <p:sp>
        <p:nvSpPr>
          <p:cNvPr id="17" name="Text 15"/>
          <p:cNvSpPr/>
          <p:nvPr/>
        </p:nvSpPr>
        <p:spPr>
          <a:xfrm>
            <a:off x="713232" y="3246120"/>
            <a:ext cx="731520" cy="621792"/>
          </a:xfrm>
          <a:prstGeom prst="rect">
            <a:avLst/>
          </a:prstGeom>
          <a:noFill/>
          <a:ln/>
        </p:spPr>
        <p:txBody>
          <a:bodyPr wrap="square" rtlCol="0" anchor="ctr"/>
          <a:lstStyle/>
          <a:p>
            <a:pPr marL="0" indent="0">
              <a:buNone/>
            </a:pPr>
            <a:r>
              <a:rPr lang="en-US" sz="2400" b="1" dirty="0">
                <a:solidFill>
                  <a:srgbClr val="6E1E39"/>
                </a:solidFill>
                <a:latin typeface="Cambria" pitchFamily="34" charset="0"/>
                <a:ea typeface="Cambria" pitchFamily="34" charset="-122"/>
                <a:cs typeface="Cambria" pitchFamily="34" charset="-120"/>
              </a:rPr>
              <a:t>05</a:t>
            </a:r>
            <a:endParaRPr lang="en-US" sz="2400" dirty="0"/>
          </a:p>
        </p:txBody>
      </p:sp>
      <p:sp>
        <p:nvSpPr>
          <p:cNvPr id="18" name="Text 16"/>
          <p:cNvSpPr/>
          <p:nvPr/>
        </p:nvSpPr>
        <p:spPr>
          <a:xfrm>
            <a:off x="1417320" y="3246120"/>
            <a:ext cx="4114800" cy="621792"/>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Funding requirement &amp; allocation</a:t>
            </a:r>
            <a:endParaRPr lang="en-US" sz="1500" dirty="0"/>
          </a:p>
        </p:txBody>
      </p:sp>
      <p:sp>
        <p:nvSpPr>
          <p:cNvPr id="19" name="Shape 17"/>
          <p:cNvSpPr/>
          <p:nvPr/>
        </p:nvSpPr>
        <p:spPr>
          <a:xfrm>
            <a:off x="6126480" y="3246120"/>
            <a:ext cx="5120640" cy="621792"/>
          </a:xfrm>
          <a:prstGeom prst="roundRect">
            <a:avLst>
              <a:gd name="adj" fmla="val 8824"/>
            </a:avLst>
          </a:prstGeom>
          <a:solidFill>
            <a:srgbClr val="F3E7EB"/>
          </a:solidFill>
          <a:ln/>
        </p:spPr>
        <p:txBody>
          <a:bodyPr/>
          <a:lstStyle/>
          <a:p>
            <a:endParaRPr lang="en-GB"/>
          </a:p>
        </p:txBody>
      </p:sp>
      <p:sp>
        <p:nvSpPr>
          <p:cNvPr id="20" name="Text 18"/>
          <p:cNvSpPr/>
          <p:nvPr/>
        </p:nvSpPr>
        <p:spPr>
          <a:xfrm>
            <a:off x="6291072" y="3246120"/>
            <a:ext cx="731520" cy="621792"/>
          </a:xfrm>
          <a:prstGeom prst="rect">
            <a:avLst/>
          </a:prstGeom>
          <a:noFill/>
          <a:ln/>
        </p:spPr>
        <p:txBody>
          <a:bodyPr wrap="square" rtlCol="0" anchor="ctr"/>
          <a:lstStyle/>
          <a:p>
            <a:pPr marL="0" indent="0">
              <a:buNone/>
            </a:pPr>
            <a:r>
              <a:rPr lang="en-US" sz="2400" b="1" dirty="0">
                <a:solidFill>
                  <a:srgbClr val="6E1E39"/>
                </a:solidFill>
                <a:latin typeface="Cambria" pitchFamily="34" charset="0"/>
                <a:ea typeface="Cambria" pitchFamily="34" charset="-122"/>
                <a:cs typeface="Cambria" pitchFamily="34" charset="-120"/>
              </a:rPr>
              <a:t>06</a:t>
            </a:r>
            <a:endParaRPr lang="en-US" sz="2400" dirty="0"/>
          </a:p>
        </p:txBody>
      </p:sp>
      <p:sp>
        <p:nvSpPr>
          <p:cNvPr id="21" name="Text 19"/>
          <p:cNvSpPr/>
          <p:nvPr/>
        </p:nvSpPr>
        <p:spPr>
          <a:xfrm>
            <a:off x="6995160" y="3246120"/>
            <a:ext cx="4114800" cy="621792"/>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Path to break-even</a:t>
            </a:r>
            <a:endParaRPr lang="en-US" sz="1500" dirty="0"/>
          </a:p>
        </p:txBody>
      </p:sp>
      <p:sp>
        <p:nvSpPr>
          <p:cNvPr id="22" name="Text 20"/>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23" name="Text 21"/>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24" name="Text 22"/>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6E1E39"/>
        </a:solidFill>
        <a:effectLst/>
      </p:bgPr>
    </p:bg>
    <p:spTree>
      <p:nvGrpSpPr>
        <p:cNvPr id="1" name=""/>
        <p:cNvGrpSpPr/>
        <p:nvPr/>
      </p:nvGrpSpPr>
      <p:grpSpPr>
        <a:xfrm>
          <a:off x="0" y="0"/>
          <a:ext cx="0" cy="0"/>
          <a:chOff x="0" y="0"/>
          <a:chExt cx="0" cy="0"/>
        </a:xfrm>
      </p:grpSpPr>
      <p:pic>
        <p:nvPicPr>
          <p:cNvPr id="2" name="Image 0" descr="/home/claude/work/icons/droplet_6E1E39.png"/>
          <p:cNvPicPr>
            <a:picLocks noChangeAspect="1"/>
          </p:cNvPicPr>
          <p:nvPr/>
        </p:nvPicPr>
        <p:blipFill>
          <a:blip r:embed="rId3">
            <a:alphaModFix amt="35000"/>
          </a:blip>
          <a:stretch>
            <a:fillRect/>
          </a:stretch>
        </p:blipFill>
        <p:spPr>
          <a:xfrm>
            <a:off x="-944880" y="2926080"/>
            <a:ext cx="5029200" cy="5029200"/>
          </a:xfrm>
          <a:prstGeom prst="rect">
            <a:avLst/>
          </a:prstGeom>
        </p:spPr>
      </p:pic>
      <p:sp>
        <p:nvSpPr>
          <p:cNvPr id="4" name="Text 1"/>
          <p:cNvSpPr/>
          <p:nvPr/>
        </p:nvSpPr>
        <p:spPr>
          <a:xfrm>
            <a:off x="601472" y="603505"/>
            <a:ext cx="10058400" cy="914400"/>
          </a:xfrm>
          <a:prstGeom prst="rect">
            <a:avLst/>
          </a:prstGeom>
          <a:noFill/>
          <a:ln/>
        </p:spPr>
        <p:txBody>
          <a:bodyPr wrap="square" rtlCol="0" anchor="ctr"/>
          <a:lstStyle/>
          <a:p>
            <a:pPr marL="0" indent="0">
              <a:buNone/>
            </a:pPr>
            <a:r>
              <a:rPr lang="en-US" sz="3800" b="1" dirty="0">
                <a:solidFill>
                  <a:srgbClr val="FFFFFF"/>
                </a:solidFill>
                <a:latin typeface="Cambria" pitchFamily="34" charset="0"/>
                <a:ea typeface="Cambria" pitchFamily="34" charset="-122"/>
                <a:cs typeface="Cambria" pitchFamily="34" charset="-120"/>
              </a:rPr>
              <a:t>Hi, I'm Ramona Solomon</a:t>
            </a:r>
            <a:endParaRPr lang="en-US" sz="3800" dirty="0"/>
          </a:p>
        </p:txBody>
      </p:sp>
      <p:sp>
        <p:nvSpPr>
          <p:cNvPr id="5" name="Text 2"/>
          <p:cNvSpPr/>
          <p:nvPr/>
        </p:nvSpPr>
        <p:spPr>
          <a:xfrm>
            <a:off x="731520" y="2340865"/>
            <a:ext cx="8778240" cy="1463040"/>
          </a:xfrm>
          <a:prstGeom prst="rect">
            <a:avLst/>
          </a:prstGeom>
          <a:noFill/>
          <a:ln/>
        </p:spPr>
        <p:txBody>
          <a:bodyPr wrap="square" rtlCol="0" anchor="ctr"/>
          <a:lstStyle/>
          <a:p>
            <a:pPr marL="0" indent="0">
              <a:lnSpc>
                <a:spcPct val="130000"/>
              </a:lnSpc>
              <a:buNone/>
            </a:pPr>
            <a:r>
              <a:rPr lang="en-US" sz="1600" dirty="0">
                <a:solidFill>
                  <a:srgbClr val="FFFFFF"/>
                </a:solidFill>
                <a:latin typeface="Calibri" pitchFamily="34" charset="0"/>
                <a:ea typeface="Calibri" pitchFamily="34" charset="-122"/>
                <a:cs typeface="Calibri" pitchFamily="34" charset="-120"/>
              </a:rPr>
              <a:t>Over the next few minutes I'm going to walk you through HydroTrack, a hydration app built specifically for people who spend their day at a desk. I'll cover the idea itself, how the business is structured, the market it's stepping into, how we plan to reach customers, and finally, what it will cost to get this off the ground.</a:t>
            </a:r>
            <a:endParaRPr lang="en-US" sz="1600" dirty="0"/>
          </a:p>
        </p:txBody>
      </p:sp>
      <p:sp>
        <p:nvSpPr>
          <p:cNvPr id="6" name="Shape 3"/>
          <p:cNvSpPr/>
          <p:nvPr/>
        </p:nvSpPr>
        <p:spPr>
          <a:xfrm>
            <a:off x="822960" y="3972560"/>
            <a:ext cx="2011680" cy="0"/>
          </a:xfrm>
          <a:prstGeom prst="line">
            <a:avLst/>
          </a:prstGeom>
          <a:noFill/>
          <a:ln w="25400">
            <a:solidFill>
              <a:srgbClr val="B78A4A"/>
            </a:solidFill>
            <a:prstDash val="solid"/>
          </a:ln>
        </p:spPr>
        <p:txBody>
          <a:bodyPr/>
          <a:lstStyle/>
          <a:p>
            <a:endParaRPr lang="en-GB"/>
          </a:p>
        </p:txBody>
      </p:sp>
      <p:sp>
        <p:nvSpPr>
          <p:cNvPr id="7" name="Text 4"/>
          <p:cNvSpPr/>
          <p:nvPr/>
        </p:nvSpPr>
        <p:spPr>
          <a:xfrm>
            <a:off x="731520" y="4800600"/>
            <a:ext cx="5486400" cy="457200"/>
          </a:xfrm>
          <a:prstGeom prst="rect">
            <a:avLst/>
          </a:prstGeom>
          <a:noFill/>
          <a:ln/>
        </p:spPr>
        <p:txBody>
          <a:bodyPr wrap="square" rtlCol="0" anchor="ctr"/>
          <a:lstStyle/>
          <a:p>
            <a:pPr marL="0" indent="0">
              <a:buNone/>
            </a:pPr>
            <a:r>
              <a:rPr lang="en-US" sz="1600" i="1" dirty="0">
                <a:solidFill>
                  <a:srgbClr val="E4C9D3"/>
                </a:solidFill>
                <a:latin typeface="Cambria" pitchFamily="34" charset="0"/>
                <a:ea typeface="Cambria" pitchFamily="34" charset="-122"/>
                <a:cs typeface="Cambria" pitchFamily="34" charset="-120"/>
              </a:rPr>
              <a:t>Let's get into it.</a:t>
            </a:r>
            <a:endParaRPr lang="en-US" sz="1600" dirty="0"/>
          </a:p>
        </p:txBody>
      </p:sp>
      <p:sp>
        <p:nvSpPr>
          <p:cNvPr id="8" name="Text 5"/>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9" name="Text 6"/>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10" name="Text 7"/>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6E1E39"/>
                </a:solidFill>
                <a:latin typeface="Calibri" pitchFamily="34" charset="0"/>
                <a:ea typeface="Calibri" pitchFamily="34" charset="-122"/>
                <a:cs typeface="Calibri" pitchFamily="34" charset="-120"/>
              </a:rPr>
              <a:t>SECTION 01</a:t>
            </a:r>
            <a:endParaRPr lang="en-US" sz="13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1A1A1A"/>
                </a:solidFill>
                <a:latin typeface="Cambria" pitchFamily="34" charset="0"/>
                <a:ea typeface="Cambria" pitchFamily="34" charset="-122"/>
                <a:cs typeface="Cambria" pitchFamily="34" charset="-120"/>
              </a:rPr>
              <a:t>Overview of the Business Idea</a:t>
            </a:r>
            <a:endParaRPr lang="en-US" sz="3000" dirty="0"/>
          </a:p>
        </p:txBody>
      </p:sp>
      <p:sp>
        <p:nvSpPr>
          <p:cNvPr id="4" name="Text 2"/>
          <p:cNvSpPr/>
          <p:nvPr/>
        </p:nvSpPr>
        <p:spPr>
          <a:xfrm>
            <a:off x="548640" y="1508760"/>
            <a:ext cx="6492240" cy="1554480"/>
          </a:xfrm>
          <a:prstGeom prst="rect">
            <a:avLst/>
          </a:prstGeom>
          <a:noFill/>
          <a:ln/>
        </p:spPr>
        <p:txBody>
          <a:bodyPr wrap="square" rtlCol="0" anchor="ctr"/>
          <a:lstStyle/>
          <a:p>
            <a:pPr marL="0" indent="0">
              <a:lnSpc>
                <a:spcPct val="125000"/>
              </a:lnSpc>
              <a:buNone/>
            </a:pPr>
            <a:r>
              <a:rPr lang="en-US" sz="1500" dirty="0">
                <a:solidFill>
                  <a:srgbClr val="1A1A1A"/>
                </a:solidFill>
                <a:latin typeface="Calibri" pitchFamily="34" charset="0"/>
                <a:ea typeface="Calibri" pitchFamily="34" charset="-122"/>
                <a:cs typeface="Calibri" pitchFamily="34" charset="-120"/>
              </a:rPr>
              <a:t>HydroTrack is a mobile app for iOS and Android that helps office workers track their water intake and build better hydration habits, using AI to learn each person's patterns and adjust its suggestions around their body, schedule and even the weather.</a:t>
            </a:r>
            <a:endParaRPr lang="en-US" sz="1500" dirty="0"/>
          </a:p>
        </p:txBody>
      </p:sp>
      <p:sp>
        <p:nvSpPr>
          <p:cNvPr id="5" name="Shape 3"/>
          <p:cNvSpPr/>
          <p:nvPr/>
        </p:nvSpPr>
        <p:spPr>
          <a:xfrm>
            <a:off x="548640" y="3246120"/>
            <a:ext cx="3520440" cy="2514600"/>
          </a:xfrm>
          <a:prstGeom prst="roundRect">
            <a:avLst>
              <a:gd name="adj" fmla="val 2909"/>
            </a:avLst>
          </a:prstGeom>
          <a:solidFill>
            <a:srgbClr val="F3E7EB"/>
          </a:solidFill>
          <a:ln/>
        </p:spPr>
        <p:txBody>
          <a:bodyPr/>
          <a:lstStyle/>
          <a:p>
            <a:endParaRPr lang="en-GB"/>
          </a:p>
        </p:txBody>
      </p:sp>
      <p:sp>
        <p:nvSpPr>
          <p:cNvPr id="6" name="Shape 4"/>
          <p:cNvSpPr/>
          <p:nvPr/>
        </p:nvSpPr>
        <p:spPr>
          <a:xfrm>
            <a:off x="804672" y="3502152"/>
            <a:ext cx="566928" cy="566928"/>
          </a:xfrm>
          <a:prstGeom prst="ellipse">
            <a:avLst/>
          </a:prstGeom>
          <a:solidFill>
            <a:srgbClr val="6E1E39"/>
          </a:solidFill>
          <a:ln/>
        </p:spPr>
        <p:txBody>
          <a:bodyPr/>
          <a:lstStyle/>
          <a:p>
            <a:endParaRPr lang="en-GB"/>
          </a:p>
        </p:txBody>
      </p:sp>
      <p:pic>
        <p:nvPicPr>
          <p:cNvPr id="7" name="Image 0" descr="/home/claude/work/icons/microchip_FFFFFF.png"/>
          <p:cNvPicPr>
            <a:picLocks noChangeAspect="1"/>
          </p:cNvPicPr>
          <p:nvPr/>
        </p:nvPicPr>
        <p:blipFill>
          <a:blip r:embed="rId3"/>
          <a:stretch>
            <a:fillRect/>
          </a:stretch>
        </p:blipFill>
        <p:spPr>
          <a:xfrm>
            <a:off x="941832" y="3639312"/>
            <a:ext cx="292608" cy="292608"/>
          </a:xfrm>
          <a:prstGeom prst="rect">
            <a:avLst/>
          </a:prstGeom>
        </p:spPr>
      </p:pic>
      <p:sp>
        <p:nvSpPr>
          <p:cNvPr id="8" name="Text 5"/>
          <p:cNvSpPr/>
          <p:nvPr/>
        </p:nvSpPr>
        <p:spPr>
          <a:xfrm>
            <a:off x="804672" y="4206240"/>
            <a:ext cx="3008376" cy="548640"/>
          </a:xfrm>
          <a:prstGeom prst="rect">
            <a:avLst/>
          </a:prstGeom>
          <a:noFill/>
          <a:ln/>
        </p:spPr>
        <p:txBody>
          <a:bodyPr wrap="square" rtlCol="0" anchor="ctr"/>
          <a:lstStyle/>
          <a:p>
            <a:pPr marL="0" indent="0">
              <a:buNone/>
            </a:pPr>
            <a:r>
              <a:rPr lang="en-US" sz="1550" b="1" dirty="0">
                <a:solidFill>
                  <a:srgbClr val="6E1E39"/>
                </a:solidFill>
                <a:latin typeface="Cambria" pitchFamily="34" charset="0"/>
                <a:ea typeface="Cambria" pitchFamily="34" charset="-122"/>
                <a:cs typeface="Cambria" pitchFamily="34" charset="-120"/>
              </a:rPr>
              <a:t>AI that actually adapts</a:t>
            </a:r>
            <a:endParaRPr lang="en-US" sz="1550" dirty="0"/>
          </a:p>
        </p:txBody>
      </p:sp>
      <p:sp>
        <p:nvSpPr>
          <p:cNvPr id="9" name="Text 6"/>
          <p:cNvSpPr/>
          <p:nvPr/>
        </p:nvSpPr>
        <p:spPr>
          <a:xfrm>
            <a:off x="804672" y="4709160"/>
            <a:ext cx="3008376" cy="960120"/>
          </a:xfrm>
          <a:prstGeom prst="rect">
            <a:avLst/>
          </a:prstGeom>
          <a:noFill/>
          <a:ln/>
        </p:spPr>
        <p:txBody>
          <a:bodyPr wrap="square" rtlCol="0" anchor="ctr"/>
          <a:lstStyle/>
          <a:p>
            <a:pPr marL="0" indent="0">
              <a:lnSpc>
                <a:spcPct val="120000"/>
              </a:lnSpc>
              <a:buNone/>
            </a:pPr>
            <a:r>
              <a:rPr lang="en-US" sz="1200" dirty="0">
                <a:solidFill>
                  <a:srgbClr val="5A5A5A"/>
                </a:solidFill>
                <a:latin typeface="Calibri" pitchFamily="34" charset="0"/>
                <a:ea typeface="Calibri" pitchFamily="34" charset="-122"/>
                <a:cs typeface="Calibri" pitchFamily="34" charset="-120"/>
              </a:rPr>
              <a:t>Recommendations shift with your schedule, body and even the weather, not a generic reminder every hour.</a:t>
            </a:r>
            <a:endParaRPr lang="en-US" sz="1200" dirty="0"/>
          </a:p>
        </p:txBody>
      </p:sp>
      <p:sp>
        <p:nvSpPr>
          <p:cNvPr id="10" name="Shape 7"/>
          <p:cNvSpPr/>
          <p:nvPr/>
        </p:nvSpPr>
        <p:spPr>
          <a:xfrm>
            <a:off x="4297680" y="3246120"/>
            <a:ext cx="3520440" cy="2514600"/>
          </a:xfrm>
          <a:prstGeom prst="roundRect">
            <a:avLst>
              <a:gd name="adj" fmla="val 2909"/>
            </a:avLst>
          </a:prstGeom>
          <a:solidFill>
            <a:srgbClr val="F3E7EB"/>
          </a:solidFill>
          <a:ln/>
        </p:spPr>
        <p:txBody>
          <a:bodyPr/>
          <a:lstStyle/>
          <a:p>
            <a:endParaRPr lang="en-GB"/>
          </a:p>
        </p:txBody>
      </p:sp>
      <p:sp>
        <p:nvSpPr>
          <p:cNvPr id="11" name="Shape 8"/>
          <p:cNvSpPr/>
          <p:nvPr/>
        </p:nvSpPr>
        <p:spPr>
          <a:xfrm>
            <a:off x="4553712" y="3502152"/>
            <a:ext cx="566928" cy="566928"/>
          </a:xfrm>
          <a:prstGeom prst="ellipse">
            <a:avLst/>
          </a:prstGeom>
          <a:solidFill>
            <a:srgbClr val="6E1E39"/>
          </a:solidFill>
          <a:ln/>
        </p:spPr>
        <p:txBody>
          <a:bodyPr/>
          <a:lstStyle/>
          <a:p>
            <a:endParaRPr lang="en-GB"/>
          </a:p>
        </p:txBody>
      </p:sp>
      <p:pic>
        <p:nvPicPr>
          <p:cNvPr id="12" name="Image 1" descr="/home/claude/work/icons/mobile_FFFFFF.png"/>
          <p:cNvPicPr>
            <a:picLocks noChangeAspect="1"/>
          </p:cNvPicPr>
          <p:nvPr/>
        </p:nvPicPr>
        <p:blipFill>
          <a:blip r:embed="rId4"/>
          <a:stretch>
            <a:fillRect/>
          </a:stretch>
        </p:blipFill>
        <p:spPr>
          <a:xfrm>
            <a:off x="4690872" y="3639312"/>
            <a:ext cx="292608" cy="292608"/>
          </a:xfrm>
          <a:prstGeom prst="rect">
            <a:avLst/>
          </a:prstGeom>
        </p:spPr>
      </p:pic>
      <p:sp>
        <p:nvSpPr>
          <p:cNvPr id="13" name="Text 9"/>
          <p:cNvSpPr/>
          <p:nvPr/>
        </p:nvSpPr>
        <p:spPr>
          <a:xfrm>
            <a:off x="4553712" y="4206240"/>
            <a:ext cx="3008376" cy="548640"/>
          </a:xfrm>
          <a:prstGeom prst="rect">
            <a:avLst/>
          </a:prstGeom>
          <a:noFill/>
          <a:ln/>
        </p:spPr>
        <p:txBody>
          <a:bodyPr wrap="square" rtlCol="0" anchor="ctr"/>
          <a:lstStyle/>
          <a:p>
            <a:pPr marL="0" indent="0">
              <a:buNone/>
            </a:pPr>
            <a:r>
              <a:rPr lang="en-US" sz="1550" b="1" dirty="0">
                <a:solidFill>
                  <a:srgbClr val="6E1E39"/>
                </a:solidFill>
                <a:latin typeface="Cambria" pitchFamily="34" charset="0"/>
                <a:ea typeface="Cambria" pitchFamily="34" charset="-122"/>
                <a:cs typeface="Cambria" pitchFamily="34" charset="-120"/>
              </a:rPr>
              <a:t>Built for the 9-to-5</a:t>
            </a:r>
            <a:endParaRPr lang="en-US" sz="1550" dirty="0"/>
          </a:p>
        </p:txBody>
      </p:sp>
      <p:sp>
        <p:nvSpPr>
          <p:cNvPr id="14" name="Text 10"/>
          <p:cNvSpPr/>
          <p:nvPr/>
        </p:nvSpPr>
        <p:spPr>
          <a:xfrm>
            <a:off x="4553712" y="4709160"/>
            <a:ext cx="3008376" cy="960120"/>
          </a:xfrm>
          <a:prstGeom prst="rect">
            <a:avLst/>
          </a:prstGeom>
          <a:noFill/>
          <a:ln/>
        </p:spPr>
        <p:txBody>
          <a:bodyPr wrap="square" rtlCol="0" anchor="ctr"/>
          <a:lstStyle/>
          <a:p>
            <a:pPr marL="0" indent="0">
              <a:lnSpc>
                <a:spcPct val="120000"/>
              </a:lnSpc>
              <a:buNone/>
            </a:pPr>
            <a:r>
              <a:rPr lang="en-US" sz="1200" dirty="0">
                <a:solidFill>
                  <a:srgbClr val="5A5A5A"/>
                </a:solidFill>
                <a:latin typeface="Calibri" pitchFamily="34" charset="0"/>
                <a:ea typeface="Calibri" pitchFamily="34" charset="-122"/>
                <a:cs typeface="Calibri" pitchFamily="34" charset="-120"/>
              </a:rPr>
              <a:t>Designed around office life specifically, not health tracking in general.</a:t>
            </a:r>
            <a:endParaRPr lang="en-US" sz="1200" dirty="0"/>
          </a:p>
        </p:txBody>
      </p:sp>
      <p:sp>
        <p:nvSpPr>
          <p:cNvPr id="15" name="Shape 11"/>
          <p:cNvSpPr/>
          <p:nvPr/>
        </p:nvSpPr>
        <p:spPr>
          <a:xfrm>
            <a:off x="8046720" y="3246120"/>
            <a:ext cx="3520440" cy="2514600"/>
          </a:xfrm>
          <a:prstGeom prst="roundRect">
            <a:avLst>
              <a:gd name="adj" fmla="val 2909"/>
            </a:avLst>
          </a:prstGeom>
          <a:solidFill>
            <a:srgbClr val="F3E7EB"/>
          </a:solidFill>
          <a:ln/>
        </p:spPr>
        <p:txBody>
          <a:bodyPr/>
          <a:lstStyle/>
          <a:p>
            <a:endParaRPr lang="en-GB"/>
          </a:p>
        </p:txBody>
      </p:sp>
      <p:sp>
        <p:nvSpPr>
          <p:cNvPr id="16" name="Shape 12"/>
          <p:cNvSpPr/>
          <p:nvPr/>
        </p:nvSpPr>
        <p:spPr>
          <a:xfrm>
            <a:off x="8302752" y="3502152"/>
            <a:ext cx="566928" cy="566928"/>
          </a:xfrm>
          <a:prstGeom prst="ellipse">
            <a:avLst/>
          </a:prstGeom>
          <a:solidFill>
            <a:srgbClr val="6E1E39"/>
          </a:solidFill>
          <a:ln/>
        </p:spPr>
        <p:txBody>
          <a:bodyPr/>
          <a:lstStyle/>
          <a:p>
            <a:endParaRPr lang="en-GB"/>
          </a:p>
        </p:txBody>
      </p:sp>
      <p:pic>
        <p:nvPicPr>
          <p:cNvPr id="17" name="Image 2" descr="/home/claude/work/icons/leaf_FFFFFF.png"/>
          <p:cNvPicPr>
            <a:picLocks noChangeAspect="1"/>
          </p:cNvPicPr>
          <p:nvPr/>
        </p:nvPicPr>
        <p:blipFill>
          <a:blip r:embed="rId5"/>
          <a:stretch>
            <a:fillRect/>
          </a:stretch>
        </p:blipFill>
        <p:spPr>
          <a:xfrm>
            <a:off x="8439912" y="3639312"/>
            <a:ext cx="292608" cy="292608"/>
          </a:xfrm>
          <a:prstGeom prst="rect">
            <a:avLst/>
          </a:prstGeom>
        </p:spPr>
      </p:pic>
      <p:sp>
        <p:nvSpPr>
          <p:cNvPr id="18" name="Text 13"/>
          <p:cNvSpPr/>
          <p:nvPr/>
        </p:nvSpPr>
        <p:spPr>
          <a:xfrm>
            <a:off x="8302752" y="4206240"/>
            <a:ext cx="3008376" cy="548640"/>
          </a:xfrm>
          <a:prstGeom prst="rect">
            <a:avLst/>
          </a:prstGeom>
          <a:noFill/>
          <a:ln/>
        </p:spPr>
        <p:txBody>
          <a:bodyPr wrap="square" rtlCol="0" anchor="ctr"/>
          <a:lstStyle/>
          <a:p>
            <a:pPr marL="0" indent="0">
              <a:buNone/>
            </a:pPr>
            <a:r>
              <a:rPr lang="en-US" sz="1550" b="1" dirty="0">
                <a:solidFill>
                  <a:srgbClr val="6E1E39"/>
                </a:solidFill>
                <a:latin typeface="Cambria" pitchFamily="34" charset="0"/>
                <a:ea typeface="Cambria" pitchFamily="34" charset="-122"/>
                <a:cs typeface="Cambria" pitchFamily="34" charset="-120"/>
              </a:rPr>
              <a:t>Sustainability built in</a:t>
            </a:r>
            <a:endParaRPr lang="en-US" sz="1550" dirty="0"/>
          </a:p>
        </p:txBody>
      </p:sp>
      <p:sp>
        <p:nvSpPr>
          <p:cNvPr id="19" name="Text 14"/>
          <p:cNvSpPr/>
          <p:nvPr/>
        </p:nvSpPr>
        <p:spPr>
          <a:xfrm>
            <a:off x="8302752" y="4709160"/>
            <a:ext cx="3008376" cy="960120"/>
          </a:xfrm>
          <a:prstGeom prst="rect">
            <a:avLst/>
          </a:prstGeom>
          <a:noFill/>
          <a:ln/>
        </p:spPr>
        <p:txBody>
          <a:bodyPr wrap="square" rtlCol="0" anchor="ctr"/>
          <a:lstStyle/>
          <a:p>
            <a:pPr marL="0" indent="0">
              <a:lnSpc>
                <a:spcPct val="120000"/>
              </a:lnSpc>
              <a:buNone/>
            </a:pPr>
            <a:r>
              <a:rPr lang="en-US" sz="1200" dirty="0">
                <a:solidFill>
                  <a:srgbClr val="5A5A5A"/>
                </a:solidFill>
                <a:latin typeface="Calibri" pitchFamily="34" charset="0"/>
                <a:ea typeface="Calibri" pitchFamily="34" charset="-122"/>
                <a:cs typeface="Calibri" pitchFamily="34" charset="-120"/>
              </a:rPr>
              <a:t>A donation to a clean water charity with every premium subscription, plus plastic-saved tracking.</a:t>
            </a:r>
            <a:endParaRPr lang="en-US" sz="1200" dirty="0"/>
          </a:p>
        </p:txBody>
      </p:sp>
      <p:sp>
        <p:nvSpPr>
          <p:cNvPr id="20" name="Shape 15"/>
          <p:cNvSpPr/>
          <p:nvPr/>
        </p:nvSpPr>
        <p:spPr>
          <a:xfrm>
            <a:off x="7269480" y="1508760"/>
            <a:ext cx="4343400" cy="1554480"/>
          </a:xfrm>
          <a:prstGeom prst="roundRect">
            <a:avLst>
              <a:gd name="adj" fmla="val 4706"/>
            </a:avLst>
          </a:prstGeom>
          <a:solidFill>
            <a:srgbClr val="6E1E39"/>
          </a:solidFill>
          <a:ln/>
        </p:spPr>
        <p:txBody>
          <a:bodyPr/>
          <a:lstStyle/>
          <a:p>
            <a:endParaRPr lang="en-GB"/>
          </a:p>
        </p:txBody>
      </p:sp>
      <p:sp>
        <p:nvSpPr>
          <p:cNvPr id="21" name="Text 16"/>
          <p:cNvSpPr/>
          <p:nvPr/>
        </p:nvSpPr>
        <p:spPr>
          <a:xfrm>
            <a:off x="7498080" y="1600200"/>
            <a:ext cx="2011680" cy="777240"/>
          </a:xfrm>
          <a:prstGeom prst="rect">
            <a:avLst/>
          </a:prstGeom>
          <a:noFill/>
          <a:ln/>
        </p:spPr>
        <p:txBody>
          <a:bodyPr wrap="square" rtlCol="0" anchor="ctr"/>
          <a:lstStyle/>
          <a:p>
            <a:pPr marL="0" indent="0">
              <a:buNone/>
            </a:pPr>
            <a:r>
              <a:rPr lang="en-US" sz="4000" b="1" dirty="0">
                <a:solidFill>
                  <a:srgbClr val="FFFFFF"/>
                </a:solidFill>
                <a:latin typeface="Cambria" pitchFamily="34" charset="0"/>
                <a:ea typeface="Cambria" pitchFamily="34" charset="-122"/>
                <a:cs typeface="Cambria" pitchFamily="34" charset="-120"/>
              </a:rPr>
              <a:t>22 to 40</a:t>
            </a:r>
            <a:endParaRPr lang="en-US" sz="4000" dirty="0"/>
          </a:p>
        </p:txBody>
      </p:sp>
      <p:sp>
        <p:nvSpPr>
          <p:cNvPr id="22" name="Text 17"/>
          <p:cNvSpPr/>
          <p:nvPr/>
        </p:nvSpPr>
        <p:spPr>
          <a:xfrm>
            <a:off x="7498080" y="2395728"/>
            <a:ext cx="3931920" cy="594360"/>
          </a:xfrm>
          <a:prstGeom prst="rect">
            <a:avLst/>
          </a:prstGeom>
          <a:noFill/>
          <a:ln/>
        </p:spPr>
        <p:txBody>
          <a:bodyPr wrap="square" rtlCol="0" anchor="ctr"/>
          <a:lstStyle/>
          <a:p>
            <a:pPr marL="0" indent="0">
              <a:buNone/>
            </a:pPr>
            <a:r>
              <a:rPr lang="en-US" sz="1250" dirty="0">
                <a:solidFill>
                  <a:srgbClr val="E4C9D3"/>
                </a:solidFill>
                <a:latin typeface="Calibri" pitchFamily="34" charset="0"/>
                <a:ea typeface="Calibri" pitchFamily="34" charset="-122"/>
                <a:cs typeface="Calibri" pitchFamily="34" charset="-120"/>
              </a:rPr>
              <a:t>age range of our</a:t>
            </a:r>
            <a:endParaRPr lang="en-US" sz="1250" dirty="0"/>
          </a:p>
          <a:p>
            <a:pPr marL="0" indent="0">
              <a:buNone/>
            </a:pPr>
            <a:r>
              <a:rPr lang="en-US" sz="1250" dirty="0">
                <a:solidFill>
                  <a:srgbClr val="E4C9D3"/>
                </a:solidFill>
                <a:latin typeface="Calibri" pitchFamily="34" charset="0"/>
                <a:ea typeface="Calibri" pitchFamily="34" charset="-122"/>
                <a:cs typeface="Calibri" pitchFamily="34" charset="-120"/>
              </a:rPr>
              <a:t>target office workers</a:t>
            </a:r>
            <a:endParaRPr lang="en-US" sz="1250" dirty="0"/>
          </a:p>
        </p:txBody>
      </p:sp>
      <p:sp>
        <p:nvSpPr>
          <p:cNvPr id="23" name="Text 18"/>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24" name="Text 19"/>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25" name="Text 20"/>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6E1E39"/>
                </a:solidFill>
                <a:latin typeface="Calibri" pitchFamily="34" charset="0"/>
                <a:ea typeface="Calibri" pitchFamily="34" charset="-122"/>
                <a:cs typeface="Calibri" pitchFamily="34" charset="-120"/>
              </a:rPr>
              <a:t>SECTION 02</a:t>
            </a:r>
            <a:endParaRPr lang="en-US" sz="13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1A1A1A"/>
                </a:solidFill>
                <a:latin typeface="Cambria" pitchFamily="34" charset="0"/>
                <a:ea typeface="Cambria" pitchFamily="34" charset="-122"/>
                <a:cs typeface="Cambria" pitchFamily="34" charset="-120"/>
              </a:rPr>
              <a:t>Legal Format &amp; Management Structure</a:t>
            </a:r>
            <a:endParaRPr lang="en-US" sz="3000" dirty="0"/>
          </a:p>
        </p:txBody>
      </p:sp>
      <p:sp>
        <p:nvSpPr>
          <p:cNvPr id="4" name="Shape 2"/>
          <p:cNvSpPr/>
          <p:nvPr/>
        </p:nvSpPr>
        <p:spPr>
          <a:xfrm>
            <a:off x="548640" y="1600200"/>
            <a:ext cx="5212080" cy="4206240"/>
          </a:xfrm>
          <a:prstGeom prst="roundRect">
            <a:avLst>
              <a:gd name="adj" fmla="val 1739"/>
            </a:avLst>
          </a:prstGeom>
          <a:solidFill>
            <a:srgbClr val="F3E7EB"/>
          </a:solidFill>
          <a:ln/>
        </p:spPr>
        <p:txBody>
          <a:bodyPr/>
          <a:lstStyle/>
          <a:p>
            <a:endParaRPr lang="en-GB"/>
          </a:p>
        </p:txBody>
      </p:sp>
      <p:sp>
        <p:nvSpPr>
          <p:cNvPr id="5" name="Shape 3"/>
          <p:cNvSpPr/>
          <p:nvPr/>
        </p:nvSpPr>
        <p:spPr>
          <a:xfrm>
            <a:off x="868680" y="1920240"/>
            <a:ext cx="640080" cy="640080"/>
          </a:xfrm>
          <a:prstGeom prst="ellipse">
            <a:avLst/>
          </a:prstGeom>
          <a:solidFill>
            <a:srgbClr val="6E1E39"/>
          </a:solidFill>
          <a:ln/>
        </p:spPr>
        <p:txBody>
          <a:bodyPr/>
          <a:lstStyle/>
          <a:p>
            <a:endParaRPr lang="en-GB"/>
          </a:p>
        </p:txBody>
      </p:sp>
      <p:pic>
        <p:nvPicPr>
          <p:cNvPr id="6" name="Image 0" descr="/home/claude/work/icons/scale_FFFFFF.png"/>
          <p:cNvPicPr>
            <a:picLocks noChangeAspect="1"/>
          </p:cNvPicPr>
          <p:nvPr/>
        </p:nvPicPr>
        <p:blipFill>
          <a:blip r:embed="rId3"/>
          <a:stretch>
            <a:fillRect/>
          </a:stretch>
        </p:blipFill>
        <p:spPr>
          <a:xfrm>
            <a:off x="1024128" y="2075688"/>
            <a:ext cx="329184" cy="329184"/>
          </a:xfrm>
          <a:prstGeom prst="rect">
            <a:avLst/>
          </a:prstGeom>
        </p:spPr>
      </p:pic>
      <p:sp>
        <p:nvSpPr>
          <p:cNvPr id="7" name="Text 4"/>
          <p:cNvSpPr/>
          <p:nvPr/>
        </p:nvSpPr>
        <p:spPr>
          <a:xfrm>
            <a:off x="1691640" y="1965960"/>
            <a:ext cx="3657600" cy="457200"/>
          </a:xfrm>
          <a:prstGeom prst="rect">
            <a:avLst/>
          </a:prstGeom>
          <a:noFill/>
          <a:ln/>
        </p:spPr>
        <p:txBody>
          <a:bodyPr wrap="square" rtlCol="0" anchor="ctr"/>
          <a:lstStyle/>
          <a:p>
            <a:pPr marL="0" indent="0">
              <a:buNone/>
            </a:pPr>
            <a:r>
              <a:rPr lang="en-US" sz="1800" b="1" dirty="0">
                <a:solidFill>
                  <a:srgbClr val="6E1E39"/>
                </a:solidFill>
                <a:latin typeface="Cambria" pitchFamily="34" charset="0"/>
                <a:ea typeface="Cambria" pitchFamily="34" charset="-122"/>
                <a:cs typeface="Cambria" pitchFamily="34" charset="-120"/>
              </a:rPr>
              <a:t>Legal Format</a:t>
            </a:r>
            <a:endParaRPr lang="en-US" sz="1800" dirty="0"/>
          </a:p>
        </p:txBody>
      </p:sp>
      <p:sp>
        <p:nvSpPr>
          <p:cNvPr id="8" name="Text 5"/>
          <p:cNvSpPr/>
          <p:nvPr/>
        </p:nvSpPr>
        <p:spPr>
          <a:xfrm>
            <a:off x="868680" y="2788920"/>
            <a:ext cx="4617720" cy="2834640"/>
          </a:xfrm>
          <a:prstGeom prst="rect">
            <a:avLst/>
          </a:prstGeom>
          <a:noFill/>
          <a:ln/>
        </p:spPr>
        <p:txBody>
          <a:bodyPr wrap="square" rtlCol="0" anchor="t"/>
          <a:lstStyle/>
          <a:p>
            <a:pPr marL="0" indent="0">
              <a:lnSpc>
                <a:spcPct val="125000"/>
              </a:lnSpc>
              <a:buNone/>
            </a:pPr>
            <a:r>
              <a:rPr lang="en-US" sz="1350" b="1" dirty="0">
                <a:solidFill>
                  <a:srgbClr val="000000"/>
                </a:solidFill>
                <a:latin typeface="Calibri" pitchFamily="34" charset="0"/>
                <a:ea typeface="Calibri" pitchFamily="34" charset="-122"/>
                <a:cs typeface="Calibri" pitchFamily="34" charset="-120"/>
              </a:rPr>
              <a:t>Private Limited Company, registered in the UK.
</a:t>
            </a:r>
            <a:r>
              <a:rPr lang="en-US" sz="1300" dirty="0">
                <a:solidFill>
                  <a:srgbClr val="5A5A5A"/>
                </a:solidFill>
                <a:latin typeface="Calibri" pitchFamily="34" charset="0"/>
                <a:ea typeface="Calibri" pitchFamily="34" charset="-122"/>
                <a:cs typeface="Calibri" pitchFamily="34" charset="-120"/>
              </a:rPr>
              <a:t>That structure protects the founders and any future shareholders from personal liability, which matters once we start taking on investment. And because the app handles personal health data, we'll be UK GDPR compliant from day one, not treating it as an afterthought.</a:t>
            </a:r>
            <a:endParaRPr lang="en-US" sz="1350" dirty="0"/>
          </a:p>
        </p:txBody>
      </p:sp>
      <p:sp>
        <p:nvSpPr>
          <p:cNvPr id="9" name="Shape 6"/>
          <p:cNvSpPr/>
          <p:nvPr/>
        </p:nvSpPr>
        <p:spPr>
          <a:xfrm>
            <a:off x="5989320" y="1600200"/>
            <a:ext cx="5623560" cy="4206240"/>
          </a:xfrm>
          <a:prstGeom prst="roundRect">
            <a:avLst>
              <a:gd name="adj" fmla="val 1739"/>
            </a:avLst>
          </a:prstGeom>
          <a:solidFill>
            <a:srgbClr val="45132A"/>
          </a:solidFill>
          <a:ln/>
        </p:spPr>
        <p:txBody>
          <a:bodyPr/>
          <a:lstStyle/>
          <a:p>
            <a:endParaRPr lang="en-GB"/>
          </a:p>
        </p:txBody>
      </p:sp>
      <p:sp>
        <p:nvSpPr>
          <p:cNvPr id="10" name="Shape 7"/>
          <p:cNvSpPr/>
          <p:nvPr/>
        </p:nvSpPr>
        <p:spPr>
          <a:xfrm>
            <a:off x="6309360" y="1920240"/>
            <a:ext cx="640080" cy="640080"/>
          </a:xfrm>
          <a:prstGeom prst="ellipse">
            <a:avLst/>
          </a:prstGeom>
          <a:solidFill>
            <a:srgbClr val="B78A4A"/>
          </a:solidFill>
          <a:ln/>
        </p:spPr>
        <p:txBody>
          <a:bodyPr/>
          <a:lstStyle/>
          <a:p>
            <a:endParaRPr lang="en-GB"/>
          </a:p>
        </p:txBody>
      </p:sp>
      <p:pic>
        <p:nvPicPr>
          <p:cNvPr id="11" name="Image 1" descr="/home/claude/work/icons/users_1A1A1A.png"/>
          <p:cNvPicPr>
            <a:picLocks noChangeAspect="1"/>
          </p:cNvPicPr>
          <p:nvPr/>
        </p:nvPicPr>
        <p:blipFill>
          <a:blip r:embed="rId4"/>
          <a:stretch>
            <a:fillRect/>
          </a:stretch>
        </p:blipFill>
        <p:spPr>
          <a:xfrm>
            <a:off x="6464808" y="2075688"/>
            <a:ext cx="329184" cy="329184"/>
          </a:xfrm>
          <a:prstGeom prst="rect">
            <a:avLst/>
          </a:prstGeom>
        </p:spPr>
      </p:pic>
      <p:sp>
        <p:nvSpPr>
          <p:cNvPr id="12" name="Text 8"/>
          <p:cNvSpPr/>
          <p:nvPr/>
        </p:nvSpPr>
        <p:spPr>
          <a:xfrm>
            <a:off x="7132320" y="1965960"/>
            <a:ext cx="4297680" cy="457200"/>
          </a:xfrm>
          <a:prstGeom prst="rect">
            <a:avLst/>
          </a:prstGeom>
          <a:noFill/>
          <a:ln/>
        </p:spPr>
        <p:txBody>
          <a:bodyPr wrap="square"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Management Structure</a:t>
            </a:r>
            <a:endParaRPr lang="en-US" sz="1800" dirty="0"/>
          </a:p>
        </p:txBody>
      </p:sp>
      <p:sp>
        <p:nvSpPr>
          <p:cNvPr id="13" name="Text 9"/>
          <p:cNvSpPr/>
          <p:nvPr/>
        </p:nvSpPr>
        <p:spPr>
          <a:xfrm>
            <a:off x="6309360" y="2788920"/>
            <a:ext cx="5029200" cy="1188720"/>
          </a:xfrm>
          <a:prstGeom prst="rect">
            <a:avLst/>
          </a:prstGeom>
          <a:noFill/>
          <a:ln/>
        </p:spPr>
        <p:txBody>
          <a:bodyPr wrap="square" rtlCol="0" anchor="ctr"/>
          <a:lstStyle/>
          <a:p>
            <a:pPr marL="0" indent="0">
              <a:lnSpc>
                <a:spcPct val="125000"/>
              </a:lnSpc>
              <a:buNone/>
            </a:pPr>
            <a:r>
              <a:rPr lang="en-US" sz="1300" dirty="0">
                <a:solidFill>
                  <a:srgbClr val="E4C9D3"/>
                </a:solidFill>
                <a:latin typeface="Calibri" pitchFamily="34" charset="0"/>
                <a:ea typeface="Calibri" pitchFamily="34" charset="-122"/>
                <a:cs typeface="Calibri" pitchFamily="34" charset="-120"/>
              </a:rPr>
              <a:t>We're running a flat structure on purpose. It keeps decisions quick and communication honest. The CEO owns overall direction, with three department heads underneath: Technology, Product, and Marketing, each with a small team of their own.</a:t>
            </a:r>
            <a:endParaRPr lang="en-US" sz="1300" dirty="0"/>
          </a:p>
        </p:txBody>
      </p:sp>
      <p:sp>
        <p:nvSpPr>
          <p:cNvPr id="14" name="Text 10"/>
          <p:cNvSpPr/>
          <p:nvPr/>
        </p:nvSpPr>
        <p:spPr>
          <a:xfrm>
            <a:off x="6309360" y="4069080"/>
            <a:ext cx="822960" cy="365760"/>
          </a:xfrm>
          <a:prstGeom prst="rect">
            <a:avLst/>
          </a:prstGeom>
          <a:noFill/>
          <a:ln/>
        </p:spPr>
        <p:txBody>
          <a:bodyPr wrap="square" rtlCol="0" anchor="ctr"/>
          <a:lstStyle/>
          <a:p>
            <a:pPr marL="0" indent="0">
              <a:buNone/>
            </a:pPr>
            <a:r>
              <a:rPr lang="en-US" sz="1300" b="1" dirty="0">
                <a:solidFill>
                  <a:srgbClr val="B78A4A"/>
                </a:solidFill>
                <a:latin typeface="Calibri" pitchFamily="34" charset="0"/>
                <a:ea typeface="Calibri" pitchFamily="34" charset="-122"/>
                <a:cs typeface="Calibri" pitchFamily="34" charset="-120"/>
              </a:rPr>
              <a:t>CEO</a:t>
            </a:r>
            <a:endParaRPr lang="en-US" sz="1300" dirty="0"/>
          </a:p>
        </p:txBody>
      </p:sp>
      <p:sp>
        <p:nvSpPr>
          <p:cNvPr id="15" name="Text 11"/>
          <p:cNvSpPr/>
          <p:nvPr/>
        </p:nvSpPr>
        <p:spPr>
          <a:xfrm>
            <a:off x="7086600" y="4069080"/>
            <a:ext cx="425196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Overall direction &amp; investor relations</a:t>
            </a:r>
            <a:endParaRPr lang="en-US" sz="1200" dirty="0"/>
          </a:p>
        </p:txBody>
      </p:sp>
      <p:sp>
        <p:nvSpPr>
          <p:cNvPr id="16" name="Text 12"/>
          <p:cNvSpPr/>
          <p:nvPr/>
        </p:nvSpPr>
        <p:spPr>
          <a:xfrm>
            <a:off x="6309360" y="4453128"/>
            <a:ext cx="822960" cy="365760"/>
          </a:xfrm>
          <a:prstGeom prst="rect">
            <a:avLst/>
          </a:prstGeom>
          <a:noFill/>
          <a:ln/>
        </p:spPr>
        <p:txBody>
          <a:bodyPr wrap="square" rtlCol="0" anchor="ctr"/>
          <a:lstStyle/>
          <a:p>
            <a:pPr marL="0" indent="0">
              <a:buNone/>
            </a:pPr>
            <a:r>
              <a:rPr lang="en-US" sz="1300" b="1" dirty="0">
                <a:solidFill>
                  <a:srgbClr val="B78A4A"/>
                </a:solidFill>
                <a:latin typeface="Calibri" pitchFamily="34" charset="0"/>
                <a:ea typeface="Calibri" pitchFamily="34" charset="-122"/>
                <a:cs typeface="Calibri" pitchFamily="34" charset="-120"/>
              </a:rPr>
              <a:t>CTO</a:t>
            </a:r>
            <a:endParaRPr lang="en-US" sz="1300" dirty="0"/>
          </a:p>
        </p:txBody>
      </p:sp>
      <p:sp>
        <p:nvSpPr>
          <p:cNvPr id="17" name="Text 13"/>
          <p:cNvSpPr/>
          <p:nvPr/>
        </p:nvSpPr>
        <p:spPr>
          <a:xfrm>
            <a:off x="7086600" y="4453128"/>
            <a:ext cx="425196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App architecture &amp; AI systems</a:t>
            </a:r>
            <a:endParaRPr lang="en-US" sz="1200" dirty="0"/>
          </a:p>
        </p:txBody>
      </p:sp>
      <p:sp>
        <p:nvSpPr>
          <p:cNvPr id="18" name="Text 14"/>
          <p:cNvSpPr/>
          <p:nvPr/>
        </p:nvSpPr>
        <p:spPr>
          <a:xfrm>
            <a:off x="6309360" y="4837176"/>
            <a:ext cx="822960" cy="365760"/>
          </a:xfrm>
          <a:prstGeom prst="rect">
            <a:avLst/>
          </a:prstGeom>
          <a:noFill/>
          <a:ln/>
        </p:spPr>
        <p:txBody>
          <a:bodyPr wrap="square" rtlCol="0" anchor="ctr"/>
          <a:lstStyle/>
          <a:p>
            <a:pPr marL="0" indent="0">
              <a:buNone/>
            </a:pPr>
            <a:r>
              <a:rPr lang="en-US" sz="1300" b="1" dirty="0">
                <a:solidFill>
                  <a:srgbClr val="B78A4A"/>
                </a:solidFill>
                <a:latin typeface="Calibri" pitchFamily="34" charset="0"/>
                <a:ea typeface="Calibri" pitchFamily="34" charset="-122"/>
                <a:cs typeface="Calibri" pitchFamily="34" charset="-120"/>
              </a:rPr>
              <a:t>CPO</a:t>
            </a:r>
            <a:endParaRPr lang="en-US" sz="1300" dirty="0"/>
          </a:p>
        </p:txBody>
      </p:sp>
      <p:sp>
        <p:nvSpPr>
          <p:cNvPr id="19" name="Text 15"/>
          <p:cNvSpPr/>
          <p:nvPr/>
        </p:nvSpPr>
        <p:spPr>
          <a:xfrm>
            <a:off x="7086600" y="4837176"/>
            <a:ext cx="425196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Product &amp; user experience</a:t>
            </a:r>
            <a:endParaRPr lang="en-US" sz="1200" dirty="0"/>
          </a:p>
        </p:txBody>
      </p:sp>
      <p:sp>
        <p:nvSpPr>
          <p:cNvPr id="20" name="Text 16"/>
          <p:cNvSpPr/>
          <p:nvPr/>
        </p:nvSpPr>
        <p:spPr>
          <a:xfrm>
            <a:off x="6309360" y="5221224"/>
            <a:ext cx="822960" cy="365760"/>
          </a:xfrm>
          <a:prstGeom prst="rect">
            <a:avLst/>
          </a:prstGeom>
          <a:noFill/>
          <a:ln/>
        </p:spPr>
        <p:txBody>
          <a:bodyPr wrap="square" rtlCol="0" anchor="ctr"/>
          <a:lstStyle/>
          <a:p>
            <a:pPr marL="0" indent="0">
              <a:buNone/>
            </a:pPr>
            <a:r>
              <a:rPr lang="en-US" sz="1300" b="1" dirty="0">
                <a:solidFill>
                  <a:srgbClr val="B78A4A"/>
                </a:solidFill>
                <a:latin typeface="Calibri" pitchFamily="34" charset="0"/>
                <a:ea typeface="Calibri" pitchFamily="34" charset="-122"/>
                <a:cs typeface="Calibri" pitchFamily="34" charset="-120"/>
              </a:rPr>
              <a:t>CMO</a:t>
            </a:r>
            <a:endParaRPr lang="en-US" sz="1300" dirty="0"/>
          </a:p>
        </p:txBody>
      </p:sp>
      <p:sp>
        <p:nvSpPr>
          <p:cNvPr id="21" name="Text 17"/>
          <p:cNvSpPr/>
          <p:nvPr/>
        </p:nvSpPr>
        <p:spPr>
          <a:xfrm>
            <a:off x="7086600" y="5221224"/>
            <a:ext cx="4251960" cy="36576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Growth, brand &amp; customer engagement</a:t>
            </a:r>
            <a:endParaRPr lang="en-US" sz="1200" dirty="0"/>
          </a:p>
        </p:txBody>
      </p:sp>
      <p:sp>
        <p:nvSpPr>
          <p:cNvPr id="22" name="Text 18"/>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23" name="Text 19"/>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24" name="Text 20"/>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6E1E39"/>
                </a:solidFill>
                <a:latin typeface="Calibri" pitchFamily="34" charset="0"/>
                <a:ea typeface="Calibri" pitchFamily="34" charset="-122"/>
                <a:cs typeface="Calibri" pitchFamily="34" charset="-120"/>
              </a:rPr>
              <a:t>SECTION 02 · CONTINUED</a:t>
            </a:r>
            <a:endParaRPr lang="en-US" sz="13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1A1A1A"/>
                </a:solidFill>
                <a:latin typeface="Cambria" pitchFamily="34" charset="0"/>
                <a:ea typeface="Cambria" pitchFamily="34" charset="-122"/>
                <a:cs typeface="Cambria" pitchFamily="34" charset="-120"/>
              </a:rPr>
              <a:t>Organisational Structure</a:t>
            </a:r>
            <a:endParaRPr lang="en-US" sz="3000" dirty="0"/>
          </a:p>
        </p:txBody>
      </p:sp>
      <p:sp>
        <p:nvSpPr>
          <p:cNvPr id="4" name="Shape 2"/>
          <p:cNvSpPr/>
          <p:nvPr/>
        </p:nvSpPr>
        <p:spPr>
          <a:xfrm>
            <a:off x="4722876" y="1691640"/>
            <a:ext cx="2743200" cy="777240"/>
          </a:xfrm>
          <a:prstGeom prst="roundRect">
            <a:avLst>
              <a:gd name="adj" fmla="val 8235"/>
            </a:avLst>
          </a:prstGeom>
          <a:solidFill>
            <a:srgbClr val="6E1E39"/>
          </a:solidFill>
          <a:ln/>
        </p:spPr>
        <p:txBody>
          <a:bodyPr/>
          <a:lstStyle/>
          <a:p>
            <a:endParaRPr lang="en-GB"/>
          </a:p>
        </p:txBody>
      </p:sp>
      <p:sp>
        <p:nvSpPr>
          <p:cNvPr id="5" name="Text 3"/>
          <p:cNvSpPr/>
          <p:nvPr/>
        </p:nvSpPr>
        <p:spPr>
          <a:xfrm>
            <a:off x="4722876" y="1691640"/>
            <a:ext cx="2743200" cy="77724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Chief Executive Officer</a:t>
            </a:r>
            <a:endParaRPr lang="en-US" sz="1400" dirty="0"/>
          </a:p>
        </p:txBody>
      </p:sp>
      <p:sp>
        <p:nvSpPr>
          <p:cNvPr id="6" name="Shape 4"/>
          <p:cNvSpPr/>
          <p:nvPr/>
        </p:nvSpPr>
        <p:spPr>
          <a:xfrm>
            <a:off x="6094476" y="2468880"/>
            <a:ext cx="0" cy="320040"/>
          </a:xfrm>
          <a:prstGeom prst="line">
            <a:avLst/>
          </a:prstGeom>
          <a:noFill/>
          <a:ln w="19050">
            <a:solidFill>
              <a:srgbClr val="5A5A5A"/>
            </a:solidFill>
            <a:prstDash val="solid"/>
          </a:ln>
        </p:spPr>
        <p:txBody>
          <a:bodyPr/>
          <a:lstStyle/>
          <a:p>
            <a:endParaRPr lang="en-GB"/>
          </a:p>
        </p:txBody>
      </p:sp>
      <p:sp>
        <p:nvSpPr>
          <p:cNvPr id="7" name="Shape 5"/>
          <p:cNvSpPr/>
          <p:nvPr/>
        </p:nvSpPr>
        <p:spPr>
          <a:xfrm>
            <a:off x="2651760" y="2788920"/>
            <a:ext cx="6885432" cy="0"/>
          </a:xfrm>
          <a:prstGeom prst="line">
            <a:avLst/>
          </a:prstGeom>
          <a:noFill/>
          <a:ln w="19050">
            <a:solidFill>
              <a:srgbClr val="5A5A5A"/>
            </a:solidFill>
            <a:prstDash val="solid"/>
          </a:ln>
        </p:spPr>
        <p:txBody>
          <a:bodyPr/>
          <a:lstStyle/>
          <a:p>
            <a:endParaRPr lang="en-GB"/>
          </a:p>
        </p:txBody>
      </p:sp>
      <p:sp>
        <p:nvSpPr>
          <p:cNvPr id="8" name="Shape 6"/>
          <p:cNvSpPr/>
          <p:nvPr/>
        </p:nvSpPr>
        <p:spPr>
          <a:xfrm>
            <a:off x="2391156" y="2788920"/>
            <a:ext cx="0" cy="274320"/>
          </a:xfrm>
          <a:prstGeom prst="line">
            <a:avLst/>
          </a:prstGeom>
          <a:noFill/>
          <a:ln w="19050">
            <a:solidFill>
              <a:srgbClr val="5A5A5A"/>
            </a:solidFill>
            <a:prstDash val="solid"/>
          </a:ln>
        </p:spPr>
        <p:txBody>
          <a:bodyPr/>
          <a:lstStyle/>
          <a:p>
            <a:endParaRPr lang="en-GB"/>
          </a:p>
        </p:txBody>
      </p:sp>
      <p:sp>
        <p:nvSpPr>
          <p:cNvPr id="9" name="Shape 7"/>
          <p:cNvSpPr/>
          <p:nvPr/>
        </p:nvSpPr>
        <p:spPr>
          <a:xfrm>
            <a:off x="790956" y="3063240"/>
            <a:ext cx="3200400" cy="1051560"/>
          </a:xfrm>
          <a:prstGeom prst="roundRect">
            <a:avLst>
              <a:gd name="adj" fmla="val 6087"/>
            </a:avLst>
          </a:prstGeom>
          <a:solidFill>
            <a:srgbClr val="F3E7EB"/>
          </a:solidFill>
          <a:ln w="12700">
            <a:solidFill>
              <a:srgbClr val="6E1E39"/>
            </a:solidFill>
            <a:prstDash val="solid"/>
          </a:ln>
        </p:spPr>
        <p:txBody>
          <a:bodyPr/>
          <a:lstStyle/>
          <a:p>
            <a:endParaRPr lang="en-GB"/>
          </a:p>
        </p:txBody>
      </p:sp>
      <p:sp>
        <p:nvSpPr>
          <p:cNvPr id="10" name="Shape 8"/>
          <p:cNvSpPr/>
          <p:nvPr/>
        </p:nvSpPr>
        <p:spPr>
          <a:xfrm>
            <a:off x="955548" y="3209544"/>
            <a:ext cx="457200" cy="457200"/>
          </a:xfrm>
          <a:prstGeom prst="ellipse">
            <a:avLst/>
          </a:prstGeom>
          <a:solidFill>
            <a:srgbClr val="6E1E39"/>
          </a:solidFill>
          <a:ln/>
        </p:spPr>
        <p:txBody>
          <a:bodyPr/>
          <a:lstStyle/>
          <a:p>
            <a:endParaRPr lang="en-GB"/>
          </a:p>
        </p:txBody>
      </p:sp>
      <p:pic>
        <p:nvPicPr>
          <p:cNvPr id="11" name="Image 0" descr="/home/claude/work/icons/microchip_FFFFFF.png"/>
          <p:cNvPicPr>
            <a:picLocks noChangeAspect="1"/>
          </p:cNvPicPr>
          <p:nvPr/>
        </p:nvPicPr>
        <p:blipFill>
          <a:blip r:embed="rId3"/>
          <a:stretch>
            <a:fillRect/>
          </a:stretch>
        </p:blipFill>
        <p:spPr>
          <a:xfrm>
            <a:off x="1074420" y="3328416"/>
            <a:ext cx="219456" cy="219456"/>
          </a:xfrm>
          <a:prstGeom prst="rect">
            <a:avLst/>
          </a:prstGeom>
        </p:spPr>
      </p:pic>
      <p:sp>
        <p:nvSpPr>
          <p:cNvPr id="12" name="Text 9"/>
          <p:cNvSpPr/>
          <p:nvPr/>
        </p:nvSpPr>
        <p:spPr>
          <a:xfrm>
            <a:off x="1522476" y="3154680"/>
            <a:ext cx="2331720" cy="320040"/>
          </a:xfrm>
          <a:prstGeom prst="rect">
            <a:avLst/>
          </a:prstGeom>
          <a:noFill/>
          <a:ln/>
        </p:spPr>
        <p:txBody>
          <a:bodyPr wrap="square" rtlCol="0" anchor="ctr"/>
          <a:lstStyle/>
          <a:p>
            <a:pPr marL="0" indent="0">
              <a:buNone/>
            </a:pPr>
            <a:r>
              <a:rPr lang="en-US" sz="1250" b="1" dirty="0">
                <a:solidFill>
                  <a:srgbClr val="1A1A1A"/>
                </a:solidFill>
                <a:latin typeface="Calibri" pitchFamily="34" charset="0"/>
                <a:ea typeface="Calibri" pitchFamily="34" charset="-122"/>
                <a:cs typeface="Calibri" pitchFamily="34" charset="-120"/>
              </a:rPr>
              <a:t>Chief Technology Officer</a:t>
            </a:r>
            <a:endParaRPr lang="en-US" sz="1250" dirty="0"/>
          </a:p>
        </p:txBody>
      </p:sp>
      <p:sp>
        <p:nvSpPr>
          <p:cNvPr id="13" name="Text 10"/>
          <p:cNvSpPr/>
          <p:nvPr/>
        </p:nvSpPr>
        <p:spPr>
          <a:xfrm>
            <a:off x="1522476" y="3474720"/>
            <a:ext cx="2331720" cy="320040"/>
          </a:xfrm>
          <a:prstGeom prst="rect">
            <a:avLst/>
          </a:prstGeom>
          <a:noFill/>
          <a:ln/>
        </p:spPr>
        <p:txBody>
          <a:bodyPr wrap="square" rtlCol="0" anchor="ctr"/>
          <a:lstStyle/>
          <a:p>
            <a:pPr marL="0" indent="0">
              <a:buNone/>
            </a:pPr>
            <a:r>
              <a:rPr lang="en-US" sz="1050" i="1" dirty="0">
                <a:solidFill>
                  <a:srgbClr val="6E1E39"/>
                </a:solidFill>
                <a:latin typeface="Calibri" pitchFamily="34" charset="0"/>
                <a:ea typeface="Calibri" pitchFamily="34" charset="-122"/>
                <a:cs typeface="Calibri" pitchFamily="34" charset="-120"/>
              </a:rPr>
              <a:t>Technology &amp; AI</a:t>
            </a:r>
            <a:endParaRPr lang="en-US" sz="1050" dirty="0"/>
          </a:p>
        </p:txBody>
      </p:sp>
      <p:sp>
        <p:nvSpPr>
          <p:cNvPr id="14" name="Shape 11"/>
          <p:cNvSpPr/>
          <p:nvPr/>
        </p:nvSpPr>
        <p:spPr>
          <a:xfrm>
            <a:off x="2391156" y="4114800"/>
            <a:ext cx="0" cy="256032"/>
          </a:xfrm>
          <a:prstGeom prst="line">
            <a:avLst/>
          </a:prstGeom>
          <a:noFill/>
          <a:ln w="19050">
            <a:solidFill>
              <a:srgbClr val="5A5A5A"/>
            </a:solidFill>
            <a:prstDash val="solid"/>
          </a:ln>
        </p:spPr>
        <p:txBody>
          <a:bodyPr/>
          <a:lstStyle/>
          <a:p>
            <a:endParaRPr lang="en-GB"/>
          </a:p>
        </p:txBody>
      </p:sp>
      <p:sp>
        <p:nvSpPr>
          <p:cNvPr id="15" name="Shape 12"/>
          <p:cNvSpPr/>
          <p:nvPr/>
        </p:nvSpPr>
        <p:spPr>
          <a:xfrm>
            <a:off x="1110996" y="4370832"/>
            <a:ext cx="2560320" cy="502920"/>
          </a:xfrm>
          <a:prstGeom prst="roundRect">
            <a:avLst>
              <a:gd name="adj" fmla="val 10909"/>
            </a:avLst>
          </a:prstGeom>
          <a:solidFill>
            <a:srgbClr val="45132A"/>
          </a:solidFill>
          <a:ln/>
        </p:spPr>
        <p:txBody>
          <a:bodyPr/>
          <a:lstStyle/>
          <a:p>
            <a:endParaRPr lang="en-GB"/>
          </a:p>
        </p:txBody>
      </p:sp>
      <p:sp>
        <p:nvSpPr>
          <p:cNvPr id="16" name="Text 13"/>
          <p:cNvSpPr/>
          <p:nvPr/>
        </p:nvSpPr>
        <p:spPr>
          <a:xfrm>
            <a:off x="1110996" y="4370832"/>
            <a:ext cx="2560320" cy="502920"/>
          </a:xfrm>
          <a:prstGeom prst="rect">
            <a:avLst/>
          </a:prstGeom>
          <a:noFill/>
          <a:ln/>
        </p:spPr>
        <p:txBody>
          <a:bodyPr wrap="square" rtlCol="0" anchor="ctr"/>
          <a:lstStyle/>
          <a:p>
            <a:pPr marL="0" indent="0" algn="ctr">
              <a:buNone/>
            </a:pPr>
            <a:r>
              <a:rPr lang="en-US" sz="1150" dirty="0">
                <a:solidFill>
                  <a:srgbClr val="FFFFFF"/>
                </a:solidFill>
                <a:latin typeface="Calibri" pitchFamily="34" charset="0"/>
                <a:ea typeface="Calibri" pitchFamily="34" charset="-122"/>
                <a:cs typeface="Calibri" pitchFamily="34" charset="-120"/>
              </a:rPr>
              <a:t>Technology Team</a:t>
            </a:r>
            <a:endParaRPr lang="en-US" sz="1150" dirty="0"/>
          </a:p>
        </p:txBody>
      </p:sp>
      <p:sp>
        <p:nvSpPr>
          <p:cNvPr id="17" name="Shape 14"/>
          <p:cNvSpPr/>
          <p:nvPr/>
        </p:nvSpPr>
        <p:spPr>
          <a:xfrm>
            <a:off x="6094476" y="2788920"/>
            <a:ext cx="0" cy="274320"/>
          </a:xfrm>
          <a:prstGeom prst="line">
            <a:avLst/>
          </a:prstGeom>
          <a:noFill/>
          <a:ln w="19050">
            <a:solidFill>
              <a:srgbClr val="5A5A5A"/>
            </a:solidFill>
            <a:prstDash val="solid"/>
          </a:ln>
        </p:spPr>
        <p:txBody>
          <a:bodyPr/>
          <a:lstStyle/>
          <a:p>
            <a:endParaRPr lang="en-GB"/>
          </a:p>
        </p:txBody>
      </p:sp>
      <p:sp>
        <p:nvSpPr>
          <p:cNvPr id="18" name="Shape 15"/>
          <p:cNvSpPr/>
          <p:nvPr/>
        </p:nvSpPr>
        <p:spPr>
          <a:xfrm>
            <a:off x="4494276" y="3063240"/>
            <a:ext cx="3200400" cy="1051560"/>
          </a:xfrm>
          <a:prstGeom prst="roundRect">
            <a:avLst>
              <a:gd name="adj" fmla="val 6087"/>
            </a:avLst>
          </a:prstGeom>
          <a:solidFill>
            <a:srgbClr val="F3E7EB"/>
          </a:solidFill>
          <a:ln w="12700">
            <a:solidFill>
              <a:srgbClr val="6E1E39"/>
            </a:solidFill>
            <a:prstDash val="solid"/>
          </a:ln>
        </p:spPr>
        <p:txBody>
          <a:bodyPr/>
          <a:lstStyle/>
          <a:p>
            <a:endParaRPr lang="en-GB"/>
          </a:p>
        </p:txBody>
      </p:sp>
      <p:sp>
        <p:nvSpPr>
          <p:cNvPr id="19" name="Shape 16"/>
          <p:cNvSpPr/>
          <p:nvPr/>
        </p:nvSpPr>
        <p:spPr>
          <a:xfrm>
            <a:off x="4658868" y="3209544"/>
            <a:ext cx="457200" cy="457200"/>
          </a:xfrm>
          <a:prstGeom prst="ellipse">
            <a:avLst/>
          </a:prstGeom>
          <a:solidFill>
            <a:srgbClr val="6E1E39"/>
          </a:solidFill>
          <a:ln/>
        </p:spPr>
        <p:txBody>
          <a:bodyPr/>
          <a:lstStyle/>
          <a:p>
            <a:endParaRPr lang="en-GB"/>
          </a:p>
        </p:txBody>
      </p:sp>
      <p:pic>
        <p:nvPicPr>
          <p:cNvPr id="20" name="Image 1" descr="/home/claude/work/icons/mobile_FFFFFF.png"/>
          <p:cNvPicPr>
            <a:picLocks noChangeAspect="1"/>
          </p:cNvPicPr>
          <p:nvPr/>
        </p:nvPicPr>
        <p:blipFill>
          <a:blip r:embed="rId4"/>
          <a:stretch>
            <a:fillRect/>
          </a:stretch>
        </p:blipFill>
        <p:spPr>
          <a:xfrm>
            <a:off x="4777740" y="3328416"/>
            <a:ext cx="219456" cy="219456"/>
          </a:xfrm>
          <a:prstGeom prst="rect">
            <a:avLst/>
          </a:prstGeom>
        </p:spPr>
      </p:pic>
      <p:sp>
        <p:nvSpPr>
          <p:cNvPr id="21" name="Text 17"/>
          <p:cNvSpPr/>
          <p:nvPr/>
        </p:nvSpPr>
        <p:spPr>
          <a:xfrm>
            <a:off x="5225796" y="3154680"/>
            <a:ext cx="2331720" cy="320040"/>
          </a:xfrm>
          <a:prstGeom prst="rect">
            <a:avLst/>
          </a:prstGeom>
          <a:noFill/>
          <a:ln/>
        </p:spPr>
        <p:txBody>
          <a:bodyPr wrap="square" rtlCol="0" anchor="ctr"/>
          <a:lstStyle/>
          <a:p>
            <a:pPr marL="0" indent="0">
              <a:buNone/>
            </a:pPr>
            <a:r>
              <a:rPr lang="en-US" sz="1250" b="1" dirty="0">
                <a:solidFill>
                  <a:srgbClr val="1A1A1A"/>
                </a:solidFill>
                <a:latin typeface="Calibri" pitchFamily="34" charset="0"/>
                <a:ea typeface="Calibri" pitchFamily="34" charset="-122"/>
                <a:cs typeface="Calibri" pitchFamily="34" charset="-120"/>
              </a:rPr>
              <a:t>Chief Product Officer</a:t>
            </a:r>
            <a:endParaRPr lang="en-US" sz="1250" dirty="0"/>
          </a:p>
        </p:txBody>
      </p:sp>
      <p:sp>
        <p:nvSpPr>
          <p:cNvPr id="22" name="Text 18"/>
          <p:cNvSpPr/>
          <p:nvPr/>
        </p:nvSpPr>
        <p:spPr>
          <a:xfrm>
            <a:off x="5225796" y="3474720"/>
            <a:ext cx="2331720" cy="320040"/>
          </a:xfrm>
          <a:prstGeom prst="rect">
            <a:avLst/>
          </a:prstGeom>
          <a:noFill/>
          <a:ln/>
        </p:spPr>
        <p:txBody>
          <a:bodyPr wrap="square" rtlCol="0" anchor="ctr"/>
          <a:lstStyle/>
          <a:p>
            <a:pPr marL="0" indent="0">
              <a:buNone/>
            </a:pPr>
            <a:r>
              <a:rPr lang="en-US" sz="1050" i="1" dirty="0">
                <a:solidFill>
                  <a:srgbClr val="6E1E39"/>
                </a:solidFill>
                <a:latin typeface="Calibri" pitchFamily="34" charset="0"/>
                <a:ea typeface="Calibri" pitchFamily="34" charset="-122"/>
                <a:cs typeface="Calibri" pitchFamily="34" charset="-120"/>
              </a:rPr>
              <a:t>Product &amp; User Experience</a:t>
            </a:r>
            <a:endParaRPr lang="en-US" sz="1050" dirty="0"/>
          </a:p>
        </p:txBody>
      </p:sp>
      <p:sp>
        <p:nvSpPr>
          <p:cNvPr id="23" name="Shape 19"/>
          <p:cNvSpPr/>
          <p:nvPr/>
        </p:nvSpPr>
        <p:spPr>
          <a:xfrm>
            <a:off x="6094476" y="4114800"/>
            <a:ext cx="0" cy="256032"/>
          </a:xfrm>
          <a:prstGeom prst="line">
            <a:avLst/>
          </a:prstGeom>
          <a:noFill/>
          <a:ln w="19050">
            <a:solidFill>
              <a:srgbClr val="5A5A5A"/>
            </a:solidFill>
            <a:prstDash val="solid"/>
          </a:ln>
        </p:spPr>
        <p:txBody>
          <a:bodyPr/>
          <a:lstStyle/>
          <a:p>
            <a:endParaRPr lang="en-GB"/>
          </a:p>
        </p:txBody>
      </p:sp>
      <p:sp>
        <p:nvSpPr>
          <p:cNvPr id="24" name="Shape 20"/>
          <p:cNvSpPr/>
          <p:nvPr/>
        </p:nvSpPr>
        <p:spPr>
          <a:xfrm>
            <a:off x="4814316" y="4370832"/>
            <a:ext cx="2560320" cy="502920"/>
          </a:xfrm>
          <a:prstGeom prst="roundRect">
            <a:avLst>
              <a:gd name="adj" fmla="val 10909"/>
            </a:avLst>
          </a:prstGeom>
          <a:solidFill>
            <a:srgbClr val="45132A"/>
          </a:solidFill>
          <a:ln/>
        </p:spPr>
        <p:txBody>
          <a:bodyPr/>
          <a:lstStyle/>
          <a:p>
            <a:endParaRPr lang="en-GB"/>
          </a:p>
        </p:txBody>
      </p:sp>
      <p:sp>
        <p:nvSpPr>
          <p:cNvPr id="25" name="Text 21"/>
          <p:cNvSpPr/>
          <p:nvPr/>
        </p:nvSpPr>
        <p:spPr>
          <a:xfrm>
            <a:off x="4814316" y="4370832"/>
            <a:ext cx="2560320" cy="502920"/>
          </a:xfrm>
          <a:prstGeom prst="rect">
            <a:avLst/>
          </a:prstGeom>
          <a:noFill/>
          <a:ln/>
        </p:spPr>
        <p:txBody>
          <a:bodyPr wrap="square" rtlCol="0" anchor="ctr"/>
          <a:lstStyle/>
          <a:p>
            <a:pPr marL="0" indent="0" algn="ctr">
              <a:buNone/>
            </a:pPr>
            <a:r>
              <a:rPr lang="en-US" sz="1150" dirty="0">
                <a:solidFill>
                  <a:srgbClr val="FFFFFF"/>
                </a:solidFill>
                <a:latin typeface="Calibri" pitchFamily="34" charset="0"/>
                <a:ea typeface="Calibri" pitchFamily="34" charset="-122"/>
                <a:cs typeface="Calibri" pitchFamily="34" charset="-120"/>
              </a:rPr>
              <a:t>Product Team</a:t>
            </a:r>
            <a:endParaRPr lang="en-US" sz="1150" dirty="0"/>
          </a:p>
        </p:txBody>
      </p:sp>
      <p:sp>
        <p:nvSpPr>
          <p:cNvPr id="26" name="Shape 22"/>
          <p:cNvSpPr/>
          <p:nvPr/>
        </p:nvSpPr>
        <p:spPr>
          <a:xfrm>
            <a:off x="9797796" y="2788920"/>
            <a:ext cx="0" cy="274320"/>
          </a:xfrm>
          <a:prstGeom prst="line">
            <a:avLst/>
          </a:prstGeom>
          <a:noFill/>
          <a:ln w="19050">
            <a:solidFill>
              <a:srgbClr val="5A5A5A"/>
            </a:solidFill>
            <a:prstDash val="solid"/>
          </a:ln>
        </p:spPr>
        <p:txBody>
          <a:bodyPr/>
          <a:lstStyle/>
          <a:p>
            <a:endParaRPr lang="en-GB"/>
          </a:p>
        </p:txBody>
      </p:sp>
      <p:sp>
        <p:nvSpPr>
          <p:cNvPr id="27" name="Shape 23"/>
          <p:cNvSpPr/>
          <p:nvPr/>
        </p:nvSpPr>
        <p:spPr>
          <a:xfrm>
            <a:off x="8197596" y="3063240"/>
            <a:ext cx="3200400" cy="1051560"/>
          </a:xfrm>
          <a:prstGeom prst="roundRect">
            <a:avLst>
              <a:gd name="adj" fmla="val 6087"/>
            </a:avLst>
          </a:prstGeom>
          <a:solidFill>
            <a:srgbClr val="F3E7EB"/>
          </a:solidFill>
          <a:ln w="12700">
            <a:solidFill>
              <a:srgbClr val="6E1E39"/>
            </a:solidFill>
            <a:prstDash val="solid"/>
          </a:ln>
        </p:spPr>
        <p:txBody>
          <a:bodyPr/>
          <a:lstStyle/>
          <a:p>
            <a:endParaRPr lang="en-GB"/>
          </a:p>
        </p:txBody>
      </p:sp>
      <p:sp>
        <p:nvSpPr>
          <p:cNvPr id="28" name="Shape 24"/>
          <p:cNvSpPr/>
          <p:nvPr/>
        </p:nvSpPr>
        <p:spPr>
          <a:xfrm>
            <a:off x="8362188" y="3209544"/>
            <a:ext cx="457200" cy="457200"/>
          </a:xfrm>
          <a:prstGeom prst="ellipse">
            <a:avLst/>
          </a:prstGeom>
          <a:solidFill>
            <a:srgbClr val="6E1E39"/>
          </a:solidFill>
          <a:ln/>
        </p:spPr>
        <p:txBody>
          <a:bodyPr/>
          <a:lstStyle/>
          <a:p>
            <a:endParaRPr lang="en-GB"/>
          </a:p>
        </p:txBody>
      </p:sp>
      <p:pic>
        <p:nvPicPr>
          <p:cNvPr id="29" name="Image 2" descr="/home/claude/work/icons/bullhorn_FFFFFF.png"/>
          <p:cNvPicPr>
            <a:picLocks noChangeAspect="1"/>
          </p:cNvPicPr>
          <p:nvPr/>
        </p:nvPicPr>
        <p:blipFill>
          <a:blip r:embed="rId5"/>
          <a:stretch>
            <a:fillRect/>
          </a:stretch>
        </p:blipFill>
        <p:spPr>
          <a:xfrm>
            <a:off x="8481060" y="3328416"/>
            <a:ext cx="219456" cy="219456"/>
          </a:xfrm>
          <a:prstGeom prst="rect">
            <a:avLst/>
          </a:prstGeom>
        </p:spPr>
      </p:pic>
      <p:sp>
        <p:nvSpPr>
          <p:cNvPr id="30" name="Text 25"/>
          <p:cNvSpPr/>
          <p:nvPr/>
        </p:nvSpPr>
        <p:spPr>
          <a:xfrm>
            <a:off x="8929116" y="3154680"/>
            <a:ext cx="2331720" cy="320040"/>
          </a:xfrm>
          <a:prstGeom prst="rect">
            <a:avLst/>
          </a:prstGeom>
          <a:noFill/>
          <a:ln/>
        </p:spPr>
        <p:txBody>
          <a:bodyPr wrap="square" rtlCol="0" anchor="ctr"/>
          <a:lstStyle/>
          <a:p>
            <a:pPr marL="0" indent="0">
              <a:buNone/>
            </a:pPr>
            <a:r>
              <a:rPr lang="en-US" sz="1250" b="1" dirty="0">
                <a:solidFill>
                  <a:srgbClr val="1A1A1A"/>
                </a:solidFill>
                <a:latin typeface="Calibri" pitchFamily="34" charset="0"/>
                <a:ea typeface="Calibri" pitchFamily="34" charset="-122"/>
                <a:cs typeface="Calibri" pitchFamily="34" charset="-120"/>
              </a:rPr>
              <a:t>Chief Marketing Officer</a:t>
            </a:r>
            <a:endParaRPr lang="en-US" sz="1250" dirty="0"/>
          </a:p>
        </p:txBody>
      </p:sp>
      <p:sp>
        <p:nvSpPr>
          <p:cNvPr id="31" name="Text 26"/>
          <p:cNvSpPr/>
          <p:nvPr/>
        </p:nvSpPr>
        <p:spPr>
          <a:xfrm>
            <a:off x="8929116" y="3474720"/>
            <a:ext cx="2331720" cy="320040"/>
          </a:xfrm>
          <a:prstGeom prst="rect">
            <a:avLst/>
          </a:prstGeom>
          <a:noFill/>
          <a:ln/>
        </p:spPr>
        <p:txBody>
          <a:bodyPr wrap="square" rtlCol="0" anchor="ctr"/>
          <a:lstStyle/>
          <a:p>
            <a:pPr marL="0" indent="0">
              <a:buNone/>
            </a:pPr>
            <a:r>
              <a:rPr lang="en-US" sz="1050" i="1" dirty="0">
                <a:solidFill>
                  <a:srgbClr val="6E1E39"/>
                </a:solidFill>
                <a:latin typeface="Calibri" pitchFamily="34" charset="0"/>
                <a:ea typeface="Calibri" pitchFamily="34" charset="-122"/>
                <a:cs typeface="Calibri" pitchFamily="34" charset="-120"/>
              </a:rPr>
              <a:t>Marketing &amp; Growth</a:t>
            </a:r>
            <a:endParaRPr lang="en-US" sz="1050" dirty="0"/>
          </a:p>
        </p:txBody>
      </p:sp>
      <p:sp>
        <p:nvSpPr>
          <p:cNvPr id="32" name="Shape 27"/>
          <p:cNvSpPr/>
          <p:nvPr/>
        </p:nvSpPr>
        <p:spPr>
          <a:xfrm>
            <a:off x="9797796" y="4114800"/>
            <a:ext cx="0" cy="256032"/>
          </a:xfrm>
          <a:prstGeom prst="line">
            <a:avLst/>
          </a:prstGeom>
          <a:noFill/>
          <a:ln w="19050">
            <a:solidFill>
              <a:srgbClr val="5A5A5A"/>
            </a:solidFill>
            <a:prstDash val="solid"/>
          </a:ln>
        </p:spPr>
        <p:txBody>
          <a:bodyPr/>
          <a:lstStyle/>
          <a:p>
            <a:endParaRPr lang="en-GB"/>
          </a:p>
        </p:txBody>
      </p:sp>
      <p:sp>
        <p:nvSpPr>
          <p:cNvPr id="33" name="Shape 28"/>
          <p:cNvSpPr/>
          <p:nvPr/>
        </p:nvSpPr>
        <p:spPr>
          <a:xfrm>
            <a:off x="8517636" y="4370832"/>
            <a:ext cx="2560320" cy="502920"/>
          </a:xfrm>
          <a:prstGeom prst="roundRect">
            <a:avLst>
              <a:gd name="adj" fmla="val 10909"/>
            </a:avLst>
          </a:prstGeom>
          <a:solidFill>
            <a:srgbClr val="45132A"/>
          </a:solidFill>
          <a:ln/>
        </p:spPr>
        <p:txBody>
          <a:bodyPr/>
          <a:lstStyle/>
          <a:p>
            <a:endParaRPr lang="en-GB"/>
          </a:p>
        </p:txBody>
      </p:sp>
      <p:sp>
        <p:nvSpPr>
          <p:cNvPr id="34" name="Text 29"/>
          <p:cNvSpPr/>
          <p:nvPr/>
        </p:nvSpPr>
        <p:spPr>
          <a:xfrm>
            <a:off x="8517636" y="4370832"/>
            <a:ext cx="2560320" cy="502920"/>
          </a:xfrm>
          <a:prstGeom prst="rect">
            <a:avLst/>
          </a:prstGeom>
          <a:noFill/>
          <a:ln/>
        </p:spPr>
        <p:txBody>
          <a:bodyPr wrap="square" rtlCol="0" anchor="ctr"/>
          <a:lstStyle/>
          <a:p>
            <a:pPr marL="0" indent="0" algn="ctr">
              <a:buNone/>
            </a:pPr>
            <a:r>
              <a:rPr lang="en-US" sz="1150" dirty="0">
                <a:solidFill>
                  <a:srgbClr val="FFFFFF"/>
                </a:solidFill>
                <a:latin typeface="Calibri" pitchFamily="34" charset="0"/>
                <a:ea typeface="Calibri" pitchFamily="34" charset="-122"/>
                <a:cs typeface="Calibri" pitchFamily="34" charset="-120"/>
              </a:rPr>
              <a:t>Marketing Team</a:t>
            </a:r>
            <a:endParaRPr lang="en-US" sz="1150" dirty="0"/>
          </a:p>
        </p:txBody>
      </p:sp>
      <p:sp>
        <p:nvSpPr>
          <p:cNvPr id="35" name="Text 30"/>
          <p:cNvSpPr/>
          <p:nvPr/>
        </p:nvSpPr>
        <p:spPr>
          <a:xfrm>
            <a:off x="548640" y="5989320"/>
            <a:ext cx="11064240" cy="365760"/>
          </a:xfrm>
          <a:prstGeom prst="rect">
            <a:avLst/>
          </a:prstGeom>
          <a:noFill/>
          <a:ln/>
        </p:spPr>
        <p:txBody>
          <a:bodyPr wrap="square" rtlCol="0" anchor="ctr"/>
          <a:lstStyle/>
          <a:p>
            <a:pPr marL="0" indent="0" algn="ctr">
              <a:buNone/>
            </a:pPr>
            <a:r>
              <a:rPr lang="en-US" sz="1200" i="1" dirty="0">
                <a:solidFill>
                  <a:srgbClr val="5A5A5A"/>
                </a:solidFill>
                <a:latin typeface="Calibri" pitchFamily="34" charset="0"/>
                <a:ea typeface="Calibri" pitchFamily="34" charset="-122"/>
                <a:cs typeface="Calibri" pitchFamily="34" charset="-120"/>
              </a:rPr>
              <a:t>Each department head leads a small, focused team, so nothing gets lost between strategy and execution.</a:t>
            </a:r>
            <a:endParaRPr lang="en-US" sz="1200" dirty="0"/>
          </a:p>
        </p:txBody>
      </p:sp>
      <p:sp>
        <p:nvSpPr>
          <p:cNvPr id="36" name="Text 31"/>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37" name="Text 32"/>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38" name="Text 33"/>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6E1E39"/>
                </a:solidFill>
                <a:latin typeface="Calibri" pitchFamily="34" charset="0"/>
                <a:ea typeface="Calibri" pitchFamily="34" charset="-122"/>
                <a:cs typeface="Calibri" pitchFamily="34" charset="-120"/>
              </a:rPr>
              <a:t>SECTION 03</a:t>
            </a:r>
            <a:endParaRPr lang="en-US" sz="13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1A1A1A"/>
                </a:solidFill>
                <a:latin typeface="Cambria" pitchFamily="34" charset="0"/>
                <a:ea typeface="Cambria" pitchFamily="34" charset="-122"/>
                <a:cs typeface="Cambria" pitchFamily="34" charset="-120"/>
              </a:rPr>
              <a:t>PESTEL Analysis</a:t>
            </a:r>
            <a:endParaRPr lang="en-US" sz="3000" dirty="0"/>
          </a:p>
        </p:txBody>
      </p:sp>
      <p:sp>
        <p:nvSpPr>
          <p:cNvPr id="4" name="Shape 2"/>
          <p:cNvSpPr/>
          <p:nvPr/>
        </p:nvSpPr>
        <p:spPr>
          <a:xfrm>
            <a:off x="548640" y="1691640"/>
            <a:ext cx="3566160" cy="4480560"/>
          </a:xfrm>
          <a:prstGeom prst="roundRect">
            <a:avLst>
              <a:gd name="adj" fmla="val 2308"/>
            </a:avLst>
          </a:prstGeom>
          <a:solidFill>
            <a:srgbClr val="FCFAFB"/>
          </a:solidFill>
          <a:ln w="19050">
            <a:solidFill>
              <a:srgbClr val="F3E7EB"/>
            </a:solidFill>
            <a:prstDash val="solid"/>
          </a:ln>
        </p:spPr>
        <p:txBody>
          <a:bodyPr/>
          <a:lstStyle/>
          <a:p>
            <a:endParaRPr lang="en-GB"/>
          </a:p>
        </p:txBody>
      </p:sp>
      <p:sp>
        <p:nvSpPr>
          <p:cNvPr id="5" name="Shape 3"/>
          <p:cNvSpPr/>
          <p:nvPr/>
        </p:nvSpPr>
        <p:spPr>
          <a:xfrm>
            <a:off x="548640" y="1691640"/>
            <a:ext cx="3566160" cy="822960"/>
          </a:xfrm>
          <a:prstGeom prst="rect">
            <a:avLst/>
          </a:prstGeom>
          <a:solidFill>
            <a:srgbClr val="6E1E39"/>
          </a:solidFill>
          <a:ln/>
        </p:spPr>
        <p:txBody>
          <a:bodyPr/>
          <a:lstStyle/>
          <a:p>
            <a:endParaRPr lang="en-GB"/>
          </a:p>
        </p:txBody>
      </p:sp>
      <p:sp>
        <p:nvSpPr>
          <p:cNvPr id="6" name="Shape 4"/>
          <p:cNvSpPr/>
          <p:nvPr/>
        </p:nvSpPr>
        <p:spPr>
          <a:xfrm>
            <a:off x="2011680" y="1417320"/>
            <a:ext cx="640080" cy="640080"/>
          </a:xfrm>
          <a:prstGeom prst="ellipse">
            <a:avLst/>
          </a:prstGeom>
          <a:solidFill>
            <a:srgbClr val="FFFFFF"/>
          </a:solidFill>
          <a:ln w="25400">
            <a:solidFill>
              <a:srgbClr val="6E1E39"/>
            </a:solidFill>
            <a:prstDash val="solid"/>
          </a:ln>
        </p:spPr>
        <p:txBody>
          <a:bodyPr/>
          <a:lstStyle/>
          <a:p>
            <a:endParaRPr lang="en-GB"/>
          </a:p>
        </p:txBody>
      </p:sp>
      <p:pic>
        <p:nvPicPr>
          <p:cNvPr id="7" name="Image 0" descr="/home/claude/work/icons/landmark_6E1E39.png"/>
          <p:cNvPicPr>
            <a:picLocks noChangeAspect="1"/>
          </p:cNvPicPr>
          <p:nvPr/>
        </p:nvPicPr>
        <p:blipFill>
          <a:blip r:embed="rId3"/>
          <a:stretch>
            <a:fillRect/>
          </a:stretch>
        </p:blipFill>
        <p:spPr>
          <a:xfrm>
            <a:off x="2167128" y="1572768"/>
            <a:ext cx="329184" cy="329184"/>
          </a:xfrm>
          <a:prstGeom prst="rect">
            <a:avLst/>
          </a:prstGeom>
        </p:spPr>
      </p:pic>
      <p:sp>
        <p:nvSpPr>
          <p:cNvPr id="8" name="Text 5"/>
          <p:cNvSpPr/>
          <p:nvPr/>
        </p:nvSpPr>
        <p:spPr>
          <a:xfrm>
            <a:off x="548640" y="2011680"/>
            <a:ext cx="3566160" cy="457200"/>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Political</a:t>
            </a:r>
            <a:endParaRPr lang="en-US" sz="1700" dirty="0"/>
          </a:p>
        </p:txBody>
      </p:sp>
      <p:sp>
        <p:nvSpPr>
          <p:cNvPr id="9" name="Shape 6"/>
          <p:cNvSpPr/>
          <p:nvPr/>
        </p:nvSpPr>
        <p:spPr>
          <a:xfrm>
            <a:off x="804672" y="2798064"/>
            <a:ext cx="91440" cy="91440"/>
          </a:xfrm>
          <a:prstGeom prst="ellipse">
            <a:avLst/>
          </a:prstGeom>
          <a:solidFill>
            <a:srgbClr val="B78A4A"/>
          </a:solidFill>
          <a:ln/>
        </p:spPr>
        <p:txBody>
          <a:bodyPr/>
          <a:lstStyle/>
          <a:p>
            <a:endParaRPr lang="en-GB"/>
          </a:p>
        </p:txBody>
      </p:sp>
      <p:sp>
        <p:nvSpPr>
          <p:cNvPr id="10" name="Text 7"/>
          <p:cNvSpPr/>
          <p:nvPr/>
        </p:nvSpPr>
        <p:spPr>
          <a:xfrm>
            <a:off x="1005840" y="26700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Growing government focus on workplace health and wellbeing creates a supportive climate for products like ours (Mintel, 2024).</a:t>
            </a:r>
            <a:endParaRPr lang="en-US" sz="1200" dirty="0"/>
          </a:p>
        </p:txBody>
      </p:sp>
      <p:sp>
        <p:nvSpPr>
          <p:cNvPr id="11" name="Shape 8"/>
          <p:cNvSpPr/>
          <p:nvPr/>
        </p:nvSpPr>
        <p:spPr>
          <a:xfrm>
            <a:off x="804672" y="4398264"/>
            <a:ext cx="91440" cy="91440"/>
          </a:xfrm>
          <a:prstGeom prst="ellipse">
            <a:avLst/>
          </a:prstGeom>
          <a:solidFill>
            <a:srgbClr val="B78A4A"/>
          </a:solidFill>
          <a:ln/>
        </p:spPr>
        <p:txBody>
          <a:bodyPr/>
          <a:lstStyle/>
          <a:p>
            <a:endParaRPr lang="en-GB"/>
          </a:p>
        </p:txBody>
      </p:sp>
      <p:sp>
        <p:nvSpPr>
          <p:cNvPr id="12" name="Text 9"/>
          <p:cNvSpPr/>
          <p:nvPr/>
        </p:nvSpPr>
        <p:spPr>
          <a:xfrm>
            <a:off x="1005840" y="42702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Public health messaging around hydration and prevention aligns with what HydroTrack is trying to do, so this works in our favour rather than against us.</a:t>
            </a:r>
            <a:endParaRPr lang="en-US" sz="1200" dirty="0"/>
          </a:p>
        </p:txBody>
      </p:sp>
      <p:sp>
        <p:nvSpPr>
          <p:cNvPr id="13" name="Shape 10"/>
          <p:cNvSpPr/>
          <p:nvPr/>
        </p:nvSpPr>
        <p:spPr>
          <a:xfrm>
            <a:off x="4389120" y="1691640"/>
            <a:ext cx="3566160" cy="4480560"/>
          </a:xfrm>
          <a:prstGeom prst="roundRect">
            <a:avLst>
              <a:gd name="adj" fmla="val 2308"/>
            </a:avLst>
          </a:prstGeom>
          <a:solidFill>
            <a:srgbClr val="FCFAFB"/>
          </a:solidFill>
          <a:ln w="19050">
            <a:solidFill>
              <a:srgbClr val="F3E7EB"/>
            </a:solidFill>
            <a:prstDash val="solid"/>
          </a:ln>
        </p:spPr>
        <p:txBody>
          <a:bodyPr/>
          <a:lstStyle/>
          <a:p>
            <a:endParaRPr lang="en-GB"/>
          </a:p>
        </p:txBody>
      </p:sp>
      <p:sp>
        <p:nvSpPr>
          <p:cNvPr id="14" name="Shape 11"/>
          <p:cNvSpPr/>
          <p:nvPr/>
        </p:nvSpPr>
        <p:spPr>
          <a:xfrm>
            <a:off x="4389120" y="1691640"/>
            <a:ext cx="3566160" cy="822960"/>
          </a:xfrm>
          <a:prstGeom prst="rect">
            <a:avLst/>
          </a:prstGeom>
          <a:solidFill>
            <a:srgbClr val="6E1E39"/>
          </a:solidFill>
          <a:ln/>
        </p:spPr>
        <p:txBody>
          <a:bodyPr/>
          <a:lstStyle/>
          <a:p>
            <a:endParaRPr lang="en-GB"/>
          </a:p>
        </p:txBody>
      </p:sp>
      <p:sp>
        <p:nvSpPr>
          <p:cNvPr id="15" name="Shape 12"/>
          <p:cNvSpPr/>
          <p:nvPr/>
        </p:nvSpPr>
        <p:spPr>
          <a:xfrm>
            <a:off x="5852160" y="1417320"/>
            <a:ext cx="640080" cy="640080"/>
          </a:xfrm>
          <a:prstGeom prst="ellipse">
            <a:avLst/>
          </a:prstGeom>
          <a:solidFill>
            <a:srgbClr val="FFFFFF"/>
          </a:solidFill>
          <a:ln w="25400">
            <a:solidFill>
              <a:srgbClr val="6E1E39"/>
            </a:solidFill>
            <a:prstDash val="solid"/>
          </a:ln>
        </p:spPr>
        <p:txBody>
          <a:bodyPr/>
          <a:lstStyle/>
          <a:p>
            <a:endParaRPr lang="en-GB"/>
          </a:p>
        </p:txBody>
      </p:sp>
      <p:pic>
        <p:nvPicPr>
          <p:cNvPr id="16" name="Image 1" descr="/home/claude/work/icons/chartline_6E1E39.png"/>
          <p:cNvPicPr>
            <a:picLocks noChangeAspect="1"/>
          </p:cNvPicPr>
          <p:nvPr/>
        </p:nvPicPr>
        <p:blipFill>
          <a:blip r:embed="rId4"/>
          <a:stretch>
            <a:fillRect/>
          </a:stretch>
        </p:blipFill>
        <p:spPr>
          <a:xfrm>
            <a:off x="6007608" y="1572768"/>
            <a:ext cx="329184" cy="329184"/>
          </a:xfrm>
          <a:prstGeom prst="rect">
            <a:avLst/>
          </a:prstGeom>
        </p:spPr>
      </p:pic>
      <p:sp>
        <p:nvSpPr>
          <p:cNvPr id="17" name="Text 13"/>
          <p:cNvSpPr/>
          <p:nvPr/>
        </p:nvSpPr>
        <p:spPr>
          <a:xfrm>
            <a:off x="4389120" y="2011680"/>
            <a:ext cx="3566160" cy="457200"/>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Economic</a:t>
            </a:r>
            <a:endParaRPr lang="en-US" sz="1700" dirty="0"/>
          </a:p>
        </p:txBody>
      </p:sp>
      <p:sp>
        <p:nvSpPr>
          <p:cNvPr id="18" name="Shape 14"/>
          <p:cNvSpPr/>
          <p:nvPr/>
        </p:nvSpPr>
        <p:spPr>
          <a:xfrm>
            <a:off x="4645152" y="2798064"/>
            <a:ext cx="91440" cy="91440"/>
          </a:xfrm>
          <a:prstGeom prst="ellipse">
            <a:avLst/>
          </a:prstGeom>
          <a:solidFill>
            <a:srgbClr val="B78A4A"/>
          </a:solidFill>
          <a:ln/>
        </p:spPr>
        <p:txBody>
          <a:bodyPr/>
          <a:lstStyle/>
          <a:p>
            <a:endParaRPr lang="en-GB"/>
          </a:p>
        </p:txBody>
      </p:sp>
      <p:sp>
        <p:nvSpPr>
          <p:cNvPr id="19" name="Text 15"/>
          <p:cNvSpPr/>
          <p:nvPr/>
        </p:nvSpPr>
        <p:spPr>
          <a:xfrm>
            <a:off x="4846320" y="26700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Working professionals generally have more disposable income for personal health tools than the wider population.</a:t>
            </a:r>
            <a:endParaRPr lang="en-US" sz="1200" dirty="0"/>
          </a:p>
        </p:txBody>
      </p:sp>
      <p:sp>
        <p:nvSpPr>
          <p:cNvPr id="20" name="Shape 16"/>
          <p:cNvSpPr/>
          <p:nvPr/>
        </p:nvSpPr>
        <p:spPr>
          <a:xfrm>
            <a:off x="4645152" y="4398264"/>
            <a:ext cx="91440" cy="91440"/>
          </a:xfrm>
          <a:prstGeom prst="ellipse">
            <a:avLst/>
          </a:prstGeom>
          <a:solidFill>
            <a:srgbClr val="B78A4A"/>
          </a:solidFill>
          <a:ln/>
        </p:spPr>
        <p:txBody>
          <a:bodyPr/>
          <a:lstStyle/>
          <a:p>
            <a:endParaRPr lang="en-GB"/>
          </a:p>
        </p:txBody>
      </p:sp>
      <p:sp>
        <p:nvSpPr>
          <p:cNvPr id="21" name="Text 17"/>
          <p:cNvSpPr/>
          <p:nvPr/>
        </p:nvSpPr>
        <p:spPr>
          <a:xfrm>
            <a:off x="4846320" y="42702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Our freemium model removes the financial barrier at the point of entry, so nobody has to commit money before they've decided the app is useful to them.</a:t>
            </a:r>
            <a:endParaRPr lang="en-US" sz="1200" dirty="0"/>
          </a:p>
        </p:txBody>
      </p:sp>
      <p:sp>
        <p:nvSpPr>
          <p:cNvPr id="22" name="Shape 18"/>
          <p:cNvSpPr/>
          <p:nvPr/>
        </p:nvSpPr>
        <p:spPr>
          <a:xfrm>
            <a:off x="8229600" y="1691640"/>
            <a:ext cx="3566160" cy="4480560"/>
          </a:xfrm>
          <a:prstGeom prst="roundRect">
            <a:avLst>
              <a:gd name="adj" fmla="val 2308"/>
            </a:avLst>
          </a:prstGeom>
          <a:solidFill>
            <a:srgbClr val="FCFAFB"/>
          </a:solidFill>
          <a:ln w="19050">
            <a:solidFill>
              <a:srgbClr val="F3E7EB"/>
            </a:solidFill>
            <a:prstDash val="solid"/>
          </a:ln>
        </p:spPr>
        <p:txBody>
          <a:bodyPr/>
          <a:lstStyle/>
          <a:p>
            <a:endParaRPr lang="en-GB"/>
          </a:p>
        </p:txBody>
      </p:sp>
      <p:sp>
        <p:nvSpPr>
          <p:cNvPr id="23" name="Shape 19"/>
          <p:cNvSpPr/>
          <p:nvPr/>
        </p:nvSpPr>
        <p:spPr>
          <a:xfrm>
            <a:off x="8229600" y="1691640"/>
            <a:ext cx="3566160" cy="822960"/>
          </a:xfrm>
          <a:prstGeom prst="rect">
            <a:avLst/>
          </a:prstGeom>
          <a:solidFill>
            <a:srgbClr val="6E1E39"/>
          </a:solidFill>
          <a:ln/>
        </p:spPr>
        <p:txBody>
          <a:bodyPr/>
          <a:lstStyle/>
          <a:p>
            <a:endParaRPr lang="en-GB"/>
          </a:p>
        </p:txBody>
      </p:sp>
      <p:sp>
        <p:nvSpPr>
          <p:cNvPr id="24" name="Shape 20"/>
          <p:cNvSpPr/>
          <p:nvPr/>
        </p:nvSpPr>
        <p:spPr>
          <a:xfrm>
            <a:off x="9692640" y="1417320"/>
            <a:ext cx="640080" cy="640080"/>
          </a:xfrm>
          <a:prstGeom prst="ellipse">
            <a:avLst/>
          </a:prstGeom>
          <a:solidFill>
            <a:srgbClr val="FFFFFF"/>
          </a:solidFill>
          <a:ln w="25400">
            <a:solidFill>
              <a:srgbClr val="6E1E39"/>
            </a:solidFill>
            <a:prstDash val="solid"/>
          </a:ln>
        </p:spPr>
        <p:txBody>
          <a:bodyPr/>
          <a:lstStyle/>
          <a:p>
            <a:endParaRPr lang="en-GB"/>
          </a:p>
        </p:txBody>
      </p:sp>
      <p:pic>
        <p:nvPicPr>
          <p:cNvPr id="25" name="Image 2" descr="/home/claude/work/icons/users_6E1E39.png"/>
          <p:cNvPicPr>
            <a:picLocks noChangeAspect="1"/>
          </p:cNvPicPr>
          <p:nvPr/>
        </p:nvPicPr>
        <p:blipFill>
          <a:blip r:embed="rId5"/>
          <a:stretch>
            <a:fillRect/>
          </a:stretch>
        </p:blipFill>
        <p:spPr>
          <a:xfrm>
            <a:off x="9848088" y="1572768"/>
            <a:ext cx="329184" cy="329184"/>
          </a:xfrm>
          <a:prstGeom prst="rect">
            <a:avLst/>
          </a:prstGeom>
        </p:spPr>
      </p:pic>
      <p:sp>
        <p:nvSpPr>
          <p:cNvPr id="26" name="Text 21"/>
          <p:cNvSpPr/>
          <p:nvPr/>
        </p:nvSpPr>
        <p:spPr>
          <a:xfrm>
            <a:off x="8229600" y="2011680"/>
            <a:ext cx="3566160" cy="457200"/>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Social</a:t>
            </a:r>
            <a:endParaRPr lang="en-US" sz="1700" dirty="0"/>
          </a:p>
        </p:txBody>
      </p:sp>
      <p:sp>
        <p:nvSpPr>
          <p:cNvPr id="27" name="Shape 22"/>
          <p:cNvSpPr/>
          <p:nvPr/>
        </p:nvSpPr>
        <p:spPr>
          <a:xfrm>
            <a:off x="8485632" y="2798064"/>
            <a:ext cx="91440" cy="91440"/>
          </a:xfrm>
          <a:prstGeom prst="ellipse">
            <a:avLst/>
          </a:prstGeom>
          <a:solidFill>
            <a:srgbClr val="B78A4A"/>
          </a:solidFill>
          <a:ln/>
        </p:spPr>
        <p:txBody>
          <a:bodyPr/>
          <a:lstStyle/>
          <a:p>
            <a:endParaRPr lang="en-GB"/>
          </a:p>
        </p:txBody>
      </p:sp>
      <p:sp>
        <p:nvSpPr>
          <p:cNvPr id="28" name="Text 23"/>
          <p:cNvSpPr/>
          <p:nvPr/>
        </p:nvSpPr>
        <p:spPr>
          <a:xfrm>
            <a:off x="8686800" y="26700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There's a clear, growing interest in health and wellness among younger office-based workers, exactly the audience we're building for.</a:t>
            </a:r>
            <a:endParaRPr lang="en-US" sz="1200" dirty="0"/>
          </a:p>
        </p:txBody>
      </p:sp>
      <p:sp>
        <p:nvSpPr>
          <p:cNvPr id="29" name="Shape 24"/>
          <p:cNvSpPr/>
          <p:nvPr/>
        </p:nvSpPr>
        <p:spPr>
          <a:xfrm>
            <a:off x="8485632" y="4398264"/>
            <a:ext cx="91440" cy="91440"/>
          </a:xfrm>
          <a:prstGeom prst="ellipse">
            <a:avLst/>
          </a:prstGeom>
          <a:solidFill>
            <a:srgbClr val="B78A4A"/>
          </a:solidFill>
          <a:ln/>
        </p:spPr>
        <p:txBody>
          <a:bodyPr/>
          <a:lstStyle/>
          <a:p>
            <a:endParaRPr lang="en-GB"/>
          </a:p>
        </p:txBody>
      </p:sp>
      <p:sp>
        <p:nvSpPr>
          <p:cNvPr id="30" name="Text 25"/>
          <p:cNvSpPr/>
          <p:nvPr/>
        </p:nvSpPr>
        <p:spPr>
          <a:xfrm>
            <a:off x="8686800" y="42702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Hybrid and desk-based working patterns mean people are more sedentary and more likely to simply forget to drink water during the day.</a:t>
            </a:r>
            <a:endParaRPr lang="en-US" sz="1200" dirty="0"/>
          </a:p>
        </p:txBody>
      </p:sp>
      <p:sp>
        <p:nvSpPr>
          <p:cNvPr id="31" name="Text 26"/>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32" name="Text 27"/>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33" name="Text 28"/>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6E1E39"/>
                </a:solidFill>
                <a:latin typeface="Calibri" pitchFamily="34" charset="0"/>
                <a:ea typeface="Calibri" pitchFamily="34" charset="-122"/>
                <a:cs typeface="Calibri" pitchFamily="34" charset="-120"/>
              </a:rPr>
              <a:t>SECTION 03 · CONTINUED</a:t>
            </a:r>
            <a:endParaRPr lang="en-US" sz="13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1A1A1A"/>
                </a:solidFill>
                <a:latin typeface="Cambria" pitchFamily="34" charset="0"/>
                <a:ea typeface="Cambria" pitchFamily="34" charset="-122"/>
                <a:cs typeface="Cambria" pitchFamily="34" charset="-120"/>
              </a:rPr>
              <a:t>PESTEL Analysis</a:t>
            </a:r>
            <a:endParaRPr lang="en-US" sz="3000" dirty="0"/>
          </a:p>
        </p:txBody>
      </p:sp>
      <p:sp>
        <p:nvSpPr>
          <p:cNvPr id="4" name="Shape 2"/>
          <p:cNvSpPr/>
          <p:nvPr/>
        </p:nvSpPr>
        <p:spPr>
          <a:xfrm>
            <a:off x="548640" y="1691640"/>
            <a:ext cx="3566160" cy="4480560"/>
          </a:xfrm>
          <a:prstGeom prst="roundRect">
            <a:avLst>
              <a:gd name="adj" fmla="val 2308"/>
            </a:avLst>
          </a:prstGeom>
          <a:solidFill>
            <a:srgbClr val="FCFAFB"/>
          </a:solidFill>
          <a:ln w="19050">
            <a:solidFill>
              <a:srgbClr val="F3E7EB"/>
            </a:solidFill>
            <a:prstDash val="solid"/>
          </a:ln>
        </p:spPr>
        <p:txBody>
          <a:bodyPr/>
          <a:lstStyle/>
          <a:p>
            <a:endParaRPr lang="en-GB"/>
          </a:p>
        </p:txBody>
      </p:sp>
      <p:sp>
        <p:nvSpPr>
          <p:cNvPr id="5" name="Shape 3"/>
          <p:cNvSpPr/>
          <p:nvPr/>
        </p:nvSpPr>
        <p:spPr>
          <a:xfrm>
            <a:off x="548640" y="1691640"/>
            <a:ext cx="3566160" cy="822960"/>
          </a:xfrm>
          <a:prstGeom prst="rect">
            <a:avLst/>
          </a:prstGeom>
          <a:solidFill>
            <a:srgbClr val="6E1E39"/>
          </a:solidFill>
          <a:ln/>
        </p:spPr>
        <p:txBody>
          <a:bodyPr/>
          <a:lstStyle/>
          <a:p>
            <a:endParaRPr lang="en-GB"/>
          </a:p>
        </p:txBody>
      </p:sp>
      <p:sp>
        <p:nvSpPr>
          <p:cNvPr id="6" name="Shape 4"/>
          <p:cNvSpPr/>
          <p:nvPr/>
        </p:nvSpPr>
        <p:spPr>
          <a:xfrm>
            <a:off x="2011680" y="1417320"/>
            <a:ext cx="640080" cy="640080"/>
          </a:xfrm>
          <a:prstGeom prst="ellipse">
            <a:avLst/>
          </a:prstGeom>
          <a:solidFill>
            <a:srgbClr val="FFFFFF"/>
          </a:solidFill>
          <a:ln w="25400">
            <a:solidFill>
              <a:srgbClr val="6E1E39"/>
            </a:solidFill>
            <a:prstDash val="solid"/>
          </a:ln>
        </p:spPr>
        <p:txBody>
          <a:bodyPr/>
          <a:lstStyle/>
          <a:p>
            <a:endParaRPr lang="en-GB"/>
          </a:p>
        </p:txBody>
      </p:sp>
      <p:pic>
        <p:nvPicPr>
          <p:cNvPr id="7" name="Image 0" descr="/home/claude/work/icons/microchip_6E1E39.png"/>
          <p:cNvPicPr>
            <a:picLocks noChangeAspect="1"/>
          </p:cNvPicPr>
          <p:nvPr/>
        </p:nvPicPr>
        <p:blipFill>
          <a:blip r:embed="rId3"/>
          <a:stretch>
            <a:fillRect/>
          </a:stretch>
        </p:blipFill>
        <p:spPr>
          <a:xfrm>
            <a:off x="2167128" y="1572768"/>
            <a:ext cx="329184" cy="329184"/>
          </a:xfrm>
          <a:prstGeom prst="rect">
            <a:avLst/>
          </a:prstGeom>
        </p:spPr>
      </p:pic>
      <p:sp>
        <p:nvSpPr>
          <p:cNvPr id="8" name="Text 5"/>
          <p:cNvSpPr/>
          <p:nvPr/>
        </p:nvSpPr>
        <p:spPr>
          <a:xfrm>
            <a:off x="548640" y="2011680"/>
            <a:ext cx="3566160" cy="457200"/>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Technological</a:t>
            </a:r>
            <a:endParaRPr lang="en-US" sz="1700" dirty="0"/>
          </a:p>
        </p:txBody>
      </p:sp>
      <p:sp>
        <p:nvSpPr>
          <p:cNvPr id="9" name="Shape 6"/>
          <p:cNvSpPr/>
          <p:nvPr/>
        </p:nvSpPr>
        <p:spPr>
          <a:xfrm>
            <a:off x="804672" y="2798064"/>
            <a:ext cx="91440" cy="91440"/>
          </a:xfrm>
          <a:prstGeom prst="ellipse">
            <a:avLst/>
          </a:prstGeom>
          <a:solidFill>
            <a:srgbClr val="B78A4A"/>
          </a:solidFill>
          <a:ln/>
        </p:spPr>
        <p:txBody>
          <a:bodyPr/>
          <a:lstStyle/>
          <a:p>
            <a:endParaRPr lang="en-GB"/>
          </a:p>
        </p:txBody>
      </p:sp>
      <p:sp>
        <p:nvSpPr>
          <p:cNvPr id="10" name="Text 7"/>
          <p:cNvSpPr/>
          <p:nvPr/>
        </p:nvSpPr>
        <p:spPr>
          <a:xfrm>
            <a:off x="1005840" y="26700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Smartphones are now essentially universal, and wearable devices are becoming common enough to build real integrations around.</a:t>
            </a:r>
            <a:endParaRPr lang="en-US" sz="1200" dirty="0"/>
          </a:p>
        </p:txBody>
      </p:sp>
      <p:sp>
        <p:nvSpPr>
          <p:cNvPr id="11" name="Shape 8"/>
          <p:cNvSpPr/>
          <p:nvPr/>
        </p:nvSpPr>
        <p:spPr>
          <a:xfrm>
            <a:off x="804672" y="4398264"/>
            <a:ext cx="91440" cy="91440"/>
          </a:xfrm>
          <a:prstGeom prst="ellipse">
            <a:avLst/>
          </a:prstGeom>
          <a:solidFill>
            <a:srgbClr val="B78A4A"/>
          </a:solidFill>
          <a:ln/>
        </p:spPr>
        <p:txBody>
          <a:bodyPr/>
          <a:lstStyle/>
          <a:p>
            <a:endParaRPr lang="en-GB"/>
          </a:p>
        </p:txBody>
      </p:sp>
      <p:sp>
        <p:nvSpPr>
          <p:cNvPr id="12" name="Text 9"/>
          <p:cNvSpPr/>
          <p:nvPr/>
        </p:nvSpPr>
        <p:spPr>
          <a:xfrm>
            <a:off x="1005840" y="42702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Advances in AI mean we can deliver coaching that's properly personalised, in a way that simply wasn't practical to build a few years ago.</a:t>
            </a:r>
            <a:endParaRPr lang="en-US" sz="1200" dirty="0"/>
          </a:p>
        </p:txBody>
      </p:sp>
      <p:sp>
        <p:nvSpPr>
          <p:cNvPr id="13" name="Shape 10"/>
          <p:cNvSpPr/>
          <p:nvPr/>
        </p:nvSpPr>
        <p:spPr>
          <a:xfrm>
            <a:off x="4389120" y="1691640"/>
            <a:ext cx="3566160" cy="4480560"/>
          </a:xfrm>
          <a:prstGeom prst="roundRect">
            <a:avLst>
              <a:gd name="adj" fmla="val 2308"/>
            </a:avLst>
          </a:prstGeom>
          <a:solidFill>
            <a:srgbClr val="FCFAFB"/>
          </a:solidFill>
          <a:ln w="19050">
            <a:solidFill>
              <a:srgbClr val="F3E7EB"/>
            </a:solidFill>
            <a:prstDash val="solid"/>
          </a:ln>
        </p:spPr>
        <p:txBody>
          <a:bodyPr/>
          <a:lstStyle/>
          <a:p>
            <a:endParaRPr lang="en-GB"/>
          </a:p>
        </p:txBody>
      </p:sp>
      <p:sp>
        <p:nvSpPr>
          <p:cNvPr id="14" name="Shape 11"/>
          <p:cNvSpPr/>
          <p:nvPr/>
        </p:nvSpPr>
        <p:spPr>
          <a:xfrm>
            <a:off x="4389120" y="1691640"/>
            <a:ext cx="3566160" cy="822960"/>
          </a:xfrm>
          <a:prstGeom prst="rect">
            <a:avLst/>
          </a:prstGeom>
          <a:solidFill>
            <a:srgbClr val="6E1E39"/>
          </a:solidFill>
          <a:ln/>
        </p:spPr>
        <p:txBody>
          <a:bodyPr/>
          <a:lstStyle/>
          <a:p>
            <a:endParaRPr lang="en-GB"/>
          </a:p>
        </p:txBody>
      </p:sp>
      <p:sp>
        <p:nvSpPr>
          <p:cNvPr id="15" name="Shape 12"/>
          <p:cNvSpPr/>
          <p:nvPr/>
        </p:nvSpPr>
        <p:spPr>
          <a:xfrm>
            <a:off x="5852160" y="1417320"/>
            <a:ext cx="640080" cy="640080"/>
          </a:xfrm>
          <a:prstGeom prst="ellipse">
            <a:avLst/>
          </a:prstGeom>
          <a:solidFill>
            <a:srgbClr val="FFFFFF"/>
          </a:solidFill>
          <a:ln w="25400">
            <a:solidFill>
              <a:srgbClr val="6E1E39"/>
            </a:solidFill>
            <a:prstDash val="solid"/>
          </a:ln>
        </p:spPr>
        <p:txBody>
          <a:bodyPr/>
          <a:lstStyle/>
          <a:p>
            <a:endParaRPr lang="en-GB"/>
          </a:p>
        </p:txBody>
      </p:sp>
      <p:pic>
        <p:nvPicPr>
          <p:cNvPr id="16" name="Image 1" descr="/home/claude/work/icons/leaf_6E1E39.png"/>
          <p:cNvPicPr>
            <a:picLocks noChangeAspect="1"/>
          </p:cNvPicPr>
          <p:nvPr/>
        </p:nvPicPr>
        <p:blipFill>
          <a:blip r:embed="rId4"/>
          <a:stretch>
            <a:fillRect/>
          </a:stretch>
        </p:blipFill>
        <p:spPr>
          <a:xfrm>
            <a:off x="6007608" y="1572768"/>
            <a:ext cx="329184" cy="329184"/>
          </a:xfrm>
          <a:prstGeom prst="rect">
            <a:avLst/>
          </a:prstGeom>
        </p:spPr>
      </p:pic>
      <p:sp>
        <p:nvSpPr>
          <p:cNvPr id="17" name="Text 13"/>
          <p:cNvSpPr/>
          <p:nvPr/>
        </p:nvSpPr>
        <p:spPr>
          <a:xfrm>
            <a:off x="4389120" y="2011680"/>
            <a:ext cx="3566160" cy="457200"/>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Environmental</a:t>
            </a:r>
            <a:endParaRPr lang="en-US" sz="1700" dirty="0"/>
          </a:p>
        </p:txBody>
      </p:sp>
      <p:sp>
        <p:nvSpPr>
          <p:cNvPr id="18" name="Shape 14"/>
          <p:cNvSpPr/>
          <p:nvPr/>
        </p:nvSpPr>
        <p:spPr>
          <a:xfrm>
            <a:off x="4645152" y="2798064"/>
            <a:ext cx="91440" cy="91440"/>
          </a:xfrm>
          <a:prstGeom prst="ellipse">
            <a:avLst/>
          </a:prstGeom>
          <a:solidFill>
            <a:srgbClr val="B78A4A"/>
          </a:solidFill>
          <a:ln/>
        </p:spPr>
        <p:txBody>
          <a:bodyPr/>
          <a:lstStyle/>
          <a:p>
            <a:endParaRPr lang="en-GB"/>
          </a:p>
        </p:txBody>
      </p:sp>
      <p:sp>
        <p:nvSpPr>
          <p:cNvPr id="19" name="Text 15"/>
          <p:cNvSpPr/>
          <p:nvPr/>
        </p:nvSpPr>
        <p:spPr>
          <a:xfrm>
            <a:off x="4846320" y="26700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Awareness of single-use plastic waste keeps rising, and more people actively want to make more sustainable everyday choices.</a:t>
            </a:r>
            <a:endParaRPr lang="en-US" sz="1200" dirty="0"/>
          </a:p>
        </p:txBody>
      </p:sp>
      <p:sp>
        <p:nvSpPr>
          <p:cNvPr id="20" name="Shape 16"/>
          <p:cNvSpPr/>
          <p:nvPr/>
        </p:nvSpPr>
        <p:spPr>
          <a:xfrm>
            <a:off x="4645152" y="4398264"/>
            <a:ext cx="91440" cy="91440"/>
          </a:xfrm>
          <a:prstGeom prst="ellipse">
            <a:avLst/>
          </a:prstGeom>
          <a:solidFill>
            <a:srgbClr val="B78A4A"/>
          </a:solidFill>
          <a:ln/>
        </p:spPr>
        <p:txBody>
          <a:bodyPr/>
          <a:lstStyle/>
          <a:p>
            <a:endParaRPr lang="en-GB"/>
          </a:p>
        </p:txBody>
      </p:sp>
      <p:sp>
        <p:nvSpPr>
          <p:cNvPr id="21" name="Text 17"/>
          <p:cNvSpPr/>
          <p:nvPr/>
        </p:nvSpPr>
        <p:spPr>
          <a:xfrm>
            <a:off x="4846320" y="42702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Our reusable-bottle messaging and plastic-saved tracking tap directly into that shift, rather than bolting sustainability on as an afterthought.</a:t>
            </a:r>
            <a:endParaRPr lang="en-US" sz="1200" dirty="0"/>
          </a:p>
        </p:txBody>
      </p:sp>
      <p:sp>
        <p:nvSpPr>
          <p:cNvPr id="22" name="Shape 18"/>
          <p:cNvSpPr/>
          <p:nvPr/>
        </p:nvSpPr>
        <p:spPr>
          <a:xfrm>
            <a:off x="8229600" y="1691640"/>
            <a:ext cx="3566160" cy="4480560"/>
          </a:xfrm>
          <a:prstGeom prst="roundRect">
            <a:avLst>
              <a:gd name="adj" fmla="val 2308"/>
            </a:avLst>
          </a:prstGeom>
          <a:solidFill>
            <a:srgbClr val="FCFAFB"/>
          </a:solidFill>
          <a:ln w="19050">
            <a:solidFill>
              <a:srgbClr val="F3E7EB"/>
            </a:solidFill>
            <a:prstDash val="solid"/>
          </a:ln>
        </p:spPr>
        <p:txBody>
          <a:bodyPr/>
          <a:lstStyle/>
          <a:p>
            <a:endParaRPr lang="en-GB"/>
          </a:p>
        </p:txBody>
      </p:sp>
      <p:sp>
        <p:nvSpPr>
          <p:cNvPr id="23" name="Shape 19"/>
          <p:cNvSpPr/>
          <p:nvPr/>
        </p:nvSpPr>
        <p:spPr>
          <a:xfrm>
            <a:off x="8229600" y="1691640"/>
            <a:ext cx="3566160" cy="822960"/>
          </a:xfrm>
          <a:prstGeom prst="rect">
            <a:avLst/>
          </a:prstGeom>
          <a:solidFill>
            <a:srgbClr val="6E1E39"/>
          </a:solidFill>
          <a:ln/>
        </p:spPr>
        <p:txBody>
          <a:bodyPr/>
          <a:lstStyle/>
          <a:p>
            <a:endParaRPr lang="en-GB"/>
          </a:p>
        </p:txBody>
      </p:sp>
      <p:sp>
        <p:nvSpPr>
          <p:cNvPr id="24" name="Shape 20"/>
          <p:cNvSpPr/>
          <p:nvPr/>
        </p:nvSpPr>
        <p:spPr>
          <a:xfrm>
            <a:off x="9692640" y="1417320"/>
            <a:ext cx="640080" cy="640080"/>
          </a:xfrm>
          <a:prstGeom prst="ellipse">
            <a:avLst/>
          </a:prstGeom>
          <a:solidFill>
            <a:srgbClr val="FFFFFF"/>
          </a:solidFill>
          <a:ln w="25400">
            <a:solidFill>
              <a:srgbClr val="6E1E39"/>
            </a:solidFill>
            <a:prstDash val="solid"/>
          </a:ln>
        </p:spPr>
        <p:txBody>
          <a:bodyPr/>
          <a:lstStyle/>
          <a:p>
            <a:endParaRPr lang="en-GB"/>
          </a:p>
        </p:txBody>
      </p:sp>
      <p:pic>
        <p:nvPicPr>
          <p:cNvPr id="25" name="Image 2" descr="/home/claude/work/icons/shield_6E1E39.png"/>
          <p:cNvPicPr>
            <a:picLocks noChangeAspect="1"/>
          </p:cNvPicPr>
          <p:nvPr/>
        </p:nvPicPr>
        <p:blipFill>
          <a:blip r:embed="rId5"/>
          <a:stretch>
            <a:fillRect/>
          </a:stretch>
        </p:blipFill>
        <p:spPr>
          <a:xfrm>
            <a:off x="9848088" y="1572768"/>
            <a:ext cx="329184" cy="329184"/>
          </a:xfrm>
          <a:prstGeom prst="rect">
            <a:avLst/>
          </a:prstGeom>
        </p:spPr>
      </p:pic>
      <p:sp>
        <p:nvSpPr>
          <p:cNvPr id="26" name="Text 21"/>
          <p:cNvSpPr/>
          <p:nvPr/>
        </p:nvSpPr>
        <p:spPr>
          <a:xfrm>
            <a:off x="8229600" y="2011680"/>
            <a:ext cx="3566160" cy="457200"/>
          </a:xfrm>
          <a:prstGeom prst="rect">
            <a:avLst/>
          </a:prstGeom>
          <a:noFill/>
          <a:ln/>
        </p:spPr>
        <p:txBody>
          <a:bodyPr wrap="square"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Legal</a:t>
            </a:r>
            <a:endParaRPr lang="en-US" sz="1700" dirty="0"/>
          </a:p>
        </p:txBody>
      </p:sp>
      <p:sp>
        <p:nvSpPr>
          <p:cNvPr id="27" name="Shape 22"/>
          <p:cNvSpPr/>
          <p:nvPr/>
        </p:nvSpPr>
        <p:spPr>
          <a:xfrm>
            <a:off x="8485632" y="2798064"/>
            <a:ext cx="91440" cy="91440"/>
          </a:xfrm>
          <a:prstGeom prst="ellipse">
            <a:avLst/>
          </a:prstGeom>
          <a:solidFill>
            <a:srgbClr val="B78A4A"/>
          </a:solidFill>
          <a:ln/>
        </p:spPr>
        <p:txBody>
          <a:bodyPr/>
          <a:lstStyle/>
          <a:p>
            <a:endParaRPr lang="en-GB"/>
          </a:p>
        </p:txBody>
      </p:sp>
      <p:sp>
        <p:nvSpPr>
          <p:cNvPr id="28" name="Text 23"/>
          <p:cNvSpPr/>
          <p:nvPr/>
        </p:nvSpPr>
        <p:spPr>
          <a:xfrm>
            <a:off x="8686800" y="26700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We handle personal health data, so full UK GDPR compliance is a requirement from day one, not a later fix (ICO, 2023).</a:t>
            </a:r>
            <a:endParaRPr lang="en-US" sz="1200" dirty="0"/>
          </a:p>
        </p:txBody>
      </p:sp>
      <p:sp>
        <p:nvSpPr>
          <p:cNvPr id="29" name="Shape 24"/>
          <p:cNvSpPr/>
          <p:nvPr/>
        </p:nvSpPr>
        <p:spPr>
          <a:xfrm>
            <a:off x="8485632" y="4398264"/>
            <a:ext cx="91440" cy="91440"/>
          </a:xfrm>
          <a:prstGeom prst="ellipse">
            <a:avLst/>
          </a:prstGeom>
          <a:solidFill>
            <a:srgbClr val="B78A4A"/>
          </a:solidFill>
          <a:ln/>
        </p:spPr>
        <p:txBody>
          <a:bodyPr/>
          <a:lstStyle/>
          <a:p>
            <a:endParaRPr lang="en-GB"/>
          </a:p>
        </p:txBody>
      </p:sp>
      <p:sp>
        <p:nvSpPr>
          <p:cNvPr id="30" name="Text 25"/>
          <p:cNvSpPr/>
          <p:nvPr/>
        </p:nvSpPr>
        <p:spPr>
          <a:xfrm>
            <a:off x="8686800" y="4270248"/>
            <a:ext cx="2880360" cy="1554480"/>
          </a:xfrm>
          <a:prstGeom prst="rect">
            <a:avLst/>
          </a:prstGeom>
          <a:noFill/>
          <a:ln/>
        </p:spPr>
        <p:txBody>
          <a:bodyPr wrap="square" rtlCol="0" anchor="t"/>
          <a:lstStyle/>
          <a:p>
            <a:pPr marL="0" indent="0">
              <a:lnSpc>
                <a:spcPct val="120000"/>
              </a:lnSpc>
              <a:buNone/>
            </a:pPr>
            <a:r>
              <a:rPr lang="en-US" sz="1200" dirty="0">
                <a:solidFill>
                  <a:srgbClr val="1A1A1A"/>
                </a:solidFill>
                <a:latin typeface="Calibri" pitchFamily="34" charset="0"/>
                <a:ea typeface="Calibri" pitchFamily="34" charset="-122"/>
                <a:cs typeface="Calibri" pitchFamily="34" charset="-120"/>
              </a:rPr>
              <a:t>We also have to meet both the Apple App Store and Google Play submission requirements before we can distribute the app at all.</a:t>
            </a:r>
            <a:endParaRPr lang="en-US" sz="1200" dirty="0"/>
          </a:p>
        </p:txBody>
      </p:sp>
      <p:sp>
        <p:nvSpPr>
          <p:cNvPr id="31" name="Text 26"/>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32" name="Text 27"/>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33" name="Text 28"/>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6E1E39"/>
                </a:solidFill>
                <a:latin typeface="Calibri" pitchFamily="34" charset="0"/>
                <a:ea typeface="Calibri" pitchFamily="34" charset="-122"/>
                <a:cs typeface="Calibri" pitchFamily="34" charset="-120"/>
              </a:rPr>
              <a:t>SECTION 04</a:t>
            </a:r>
            <a:endParaRPr lang="en-US" sz="13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1A1A1A"/>
                </a:solidFill>
                <a:latin typeface="Cambria" pitchFamily="34" charset="0"/>
                <a:ea typeface="Cambria" pitchFamily="34" charset="-122"/>
                <a:cs typeface="Cambria" pitchFamily="34" charset="-120"/>
              </a:rPr>
              <a:t>Marketing Strategy</a:t>
            </a:r>
            <a:endParaRPr lang="en-US" sz="3000" dirty="0"/>
          </a:p>
        </p:txBody>
      </p:sp>
      <p:sp>
        <p:nvSpPr>
          <p:cNvPr id="4" name="Text 2"/>
          <p:cNvSpPr/>
          <p:nvPr/>
        </p:nvSpPr>
        <p:spPr>
          <a:xfrm>
            <a:off x="548640" y="1508760"/>
            <a:ext cx="11064240" cy="594360"/>
          </a:xfrm>
          <a:prstGeom prst="rect">
            <a:avLst/>
          </a:prstGeom>
          <a:noFill/>
          <a:ln/>
        </p:spPr>
        <p:txBody>
          <a:bodyPr wrap="square" rtlCol="0" anchor="ctr"/>
          <a:lstStyle/>
          <a:p>
            <a:pPr marL="0" indent="0">
              <a:buNone/>
            </a:pPr>
            <a:r>
              <a:rPr lang="en-US" sz="1400" i="1" dirty="0">
                <a:solidFill>
                  <a:srgbClr val="5A5A5A"/>
                </a:solidFill>
                <a:latin typeface="Calibri" pitchFamily="34" charset="0"/>
                <a:ea typeface="Calibri" pitchFamily="34" charset="-122"/>
                <a:cs typeface="Calibri" pitchFamily="34" charset="-120"/>
              </a:rPr>
              <a:t>We're targeting office workers aged 22 to 40 who already use apps daily but haven't found a good way to stay on top of hydration. Two strategies do most of the heavy lifting for us.</a:t>
            </a:r>
            <a:endParaRPr lang="en-US" sz="1400" dirty="0"/>
          </a:p>
        </p:txBody>
      </p:sp>
      <p:sp>
        <p:nvSpPr>
          <p:cNvPr id="5" name="Shape 3"/>
          <p:cNvSpPr/>
          <p:nvPr/>
        </p:nvSpPr>
        <p:spPr>
          <a:xfrm>
            <a:off x="548640" y="2286000"/>
            <a:ext cx="5349240" cy="3520440"/>
          </a:xfrm>
          <a:prstGeom prst="roundRect">
            <a:avLst>
              <a:gd name="adj" fmla="val 2078"/>
            </a:avLst>
          </a:prstGeom>
          <a:solidFill>
            <a:srgbClr val="6E1E39"/>
          </a:solidFill>
          <a:ln/>
        </p:spPr>
        <p:txBody>
          <a:bodyPr/>
          <a:lstStyle/>
          <a:p>
            <a:endParaRPr lang="en-GB"/>
          </a:p>
        </p:txBody>
      </p:sp>
      <p:sp>
        <p:nvSpPr>
          <p:cNvPr id="6" name="Shape 4"/>
          <p:cNvSpPr/>
          <p:nvPr/>
        </p:nvSpPr>
        <p:spPr>
          <a:xfrm>
            <a:off x="868680" y="2606040"/>
            <a:ext cx="640080" cy="640080"/>
          </a:xfrm>
          <a:prstGeom prst="ellipse">
            <a:avLst/>
          </a:prstGeom>
          <a:solidFill>
            <a:srgbClr val="FFFFFF"/>
          </a:solidFill>
          <a:ln/>
        </p:spPr>
        <p:txBody>
          <a:bodyPr/>
          <a:lstStyle/>
          <a:p>
            <a:endParaRPr lang="en-GB"/>
          </a:p>
        </p:txBody>
      </p:sp>
      <p:pic>
        <p:nvPicPr>
          <p:cNvPr id="7" name="Image 0" descr="/home/claude/work/icons/bullhorn_6E1E39.png"/>
          <p:cNvPicPr>
            <a:picLocks noChangeAspect="1"/>
          </p:cNvPicPr>
          <p:nvPr/>
        </p:nvPicPr>
        <p:blipFill>
          <a:blip r:embed="rId3"/>
          <a:stretch>
            <a:fillRect/>
          </a:stretch>
        </p:blipFill>
        <p:spPr>
          <a:xfrm>
            <a:off x="1024128" y="2761488"/>
            <a:ext cx="329184" cy="329184"/>
          </a:xfrm>
          <a:prstGeom prst="rect">
            <a:avLst/>
          </a:prstGeom>
        </p:spPr>
      </p:pic>
      <p:sp>
        <p:nvSpPr>
          <p:cNvPr id="8" name="Text 5"/>
          <p:cNvSpPr/>
          <p:nvPr/>
        </p:nvSpPr>
        <p:spPr>
          <a:xfrm>
            <a:off x="5257800" y="2377440"/>
            <a:ext cx="548640" cy="457200"/>
          </a:xfrm>
          <a:prstGeom prst="rect">
            <a:avLst/>
          </a:prstGeom>
          <a:noFill/>
          <a:ln/>
        </p:spPr>
        <p:txBody>
          <a:bodyPr wrap="square" rtlCol="0" anchor="ctr"/>
          <a:lstStyle/>
          <a:p>
            <a:pPr marL="0" indent="0" algn="r">
              <a:buNone/>
            </a:pPr>
            <a:r>
              <a:rPr lang="en-US" sz="2200" b="1" dirty="0">
                <a:solidFill>
                  <a:srgbClr val="E4C9D3"/>
                </a:solidFill>
                <a:latin typeface="Cambria" pitchFamily="34" charset="0"/>
                <a:ea typeface="Cambria" pitchFamily="34" charset="-122"/>
                <a:cs typeface="Cambria" pitchFamily="34" charset="-120"/>
              </a:rPr>
              <a:t>1</a:t>
            </a:r>
            <a:endParaRPr lang="en-US" sz="2200" dirty="0"/>
          </a:p>
        </p:txBody>
      </p:sp>
      <p:sp>
        <p:nvSpPr>
          <p:cNvPr id="9" name="Text 6"/>
          <p:cNvSpPr/>
          <p:nvPr/>
        </p:nvSpPr>
        <p:spPr>
          <a:xfrm>
            <a:off x="1691640" y="2651760"/>
            <a:ext cx="4023360" cy="548640"/>
          </a:xfrm>
          <a:prstGeom prst="rect">
            <a:avLst/>
          </a:prstGeom>
          <a:noFill/>
          <a:ln/>
        </p:spPr>
        <p:txBody>
          <a:bodyPr wrap="square"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Social &amp; Digital Content</a:t>
            </a:r>
            <a:endParaRPr lang="en-US" sz="1700" dirty="0"/>
          </a:p>
        </p:txBody>
      </p:sp>
      <p:sp>
        <p:nvSpPr>
          <p:cNvPr id="10" name="Text 7"/>
          <p:cNvSpPr/>
          <p:nvPr/>
        </p:nvSpPr>
        <p:spPr>
          <a:xfrm>
            <a:off x="868680" y="3429000"/>
            <a:ext cx="4754880" cy="1554480"/>
          </a:xfrm>
          <a:prstGeom prst="rect">
            <a:avLst/>
          </a:prstGeom>
          <a:noFill/>
          <a:ln/>
        </p:spPr>
        <p:txBody>
          <a:bodyPr wrap="square" rtlCol="0" anchor="ctr"/>
          <a:lstStyle/>
          <a:p>
            <a:pPr marL="0" indent="0">
              <a:lnSpc>
                <a:spcPct val="125000"/>
              </a:lnSpc>
              <a:buNone/>
            </a:pPr>
            <a:r>
              <a:rPr lang="en-US" sz="1250" dirty="0">
                <a:solidFill>
                  <a:srgbClr val="E4C9D3"/>
                </a:solidFill>
                <a:latin typeface="Calibri" pitchFamily="34" charset="0"/>
                <a:ea typeface="Calibri" pitchFamily="34" charset="-122"/>
                <a:cs typeface="Calibri" pitchFamily="34" charset="-120"/>
              </a:rPr>
              <a:t>LinkedIn, Instagram and TikTok content built around workplace health and productivity, plus paid LinkedIn and Google ads aimed at people already thinking about their wellbeing at work. We'll also run hydration challenges, which cost very little and get people sharing their own progress.</a:t>
            </a:r>
            <a:endParaRPr lang="en-US" sz="1250" dirty="0"/>
          </a:p>
        </p:txBody>
      </p:sp>
      <p:sp>
        <p:nvSpPr>
          <p:cNvPr id="11" name="Text 8"/>
          <p:cNvSpPr/>
          <p:nvPr/>
        </p:nvSpPr>
        <p:spPr>
          <a:xfrm>
            <a:off x="868680" y="5074920"/>
            <a:ext cx="4754880" cy="594360"/>
          </a:xfrm>
          <a:prstGeom prst="rect">
            <a:avLst/>
          </a:prstGeom>
          <a:noFill/>
          <a:ln/>
        </p:spPr>
        <p:txBody>
          <a:bodyPr wrap="square" rtlCol="0" anchor="ctr"/>
          <a:lstStyle/>
          <a:p>
            <a:pPr marL="0" indent="0">
              <a:buNone/>
            </a:pPr>
            <a:r>
              <a:rPr lang="en-US" sz="1150" b="1" i="1" dirty="0">
                <a:solidFill>
                  <a:srgbClr val="FFFFFF"/>
                </a:solidFill>
                <a:latin typeface="Calibri" pitchFamily="34" charset="0"/>
                <a:ea typeface="Calibri" pitchFamily="34" charset="-122"/>
                <a:cs typeface="Calibri" pitchFamily="34" charset="-120"/>
              </a:rPr>
              <a:t>A free trial that moves into discounted early-adopter pricing, converting interest into paying users.</a:t>
            </a:r>
            <a:endParaRPr lang="en-US" sz="1150" dirty="0"/>
          </a:p>
        </p:txBody>
      </p:sp>
      <p:sp>
        <p:nvSpPr>
          <p:cNvPr id="12" name="Shape 9"/>
          <p:cNvSpPr/>
          <p:nvPr/>
        </p:nvSpPr>
        <p:spPr>
          <a:xfrm>
            <a:off x="6263640" y="2286000"/>
            <a:ext cx="5349240" cy="3520440"/>
          </a:xfrm>
          <a:prstGeom prst="roundRect">
            <a:avLst>
              <a:gd name="adj" fmla="val 2078"/>
            </a:avLst>
          </a:prstGeom>
          <a:solidFill>
            <a:srgbClr val="F3E7EB"/>
          </a:solidFill>
          <a:ln/>
        </p:spPr>
        <p:txBody>
          <a:bodyPr/>
          <a:lstStyle/>
          <a:p>
            <a:endParaRPr lang="en-GB"/>
          </a:p>
        </p:txBody>
      </p:sp>
      <p:sp>
        <p:nvSpPr>
          <p:cNvPr id="13" name="Shape 10"/>
          <p:cNvSpPr/>
          <p:nvPr/>
        </p:nvSpPr>
        <p:spPr>
          <a:xfrm>
            <a:off x="6583680" y="2606040"/>
            <a:ext cx="640080" cy="640080"/>
          </a:xfrm>
          <a:prstGeom prst="ellipse">
            <a:avLst/>
          </a:prstGeom>
          <a:solidFill>
            <a:srgbClr val="6E1E39"/>
          </a:solidFill>
          <a:ln/>
        </p:spPr>
        <p:txBody>
          <a:bodyPr/>
          <a:lstStyle/>
          <a:p>
            <a:endParaRPr lang="en-GB"/>
          </a:p>
        </p:txBody>
      </p:sp>
      <p:pic>
        <p:nvPicPr>
          <p:cNvPr id="14" name="Image 1" descr="/home/claude/work/icons/handshake_FFFFFF.png"/>
          <p:cNvPicPr>
            <a:picLocks noChangeAspect="1"/>
          </p:cNvPicPr>
          <p:nvPr/>
        </p:nvPicPr>
        <p:blipFill>
          <a:blip r:embed="rId4"/>
          <a:stretch>
            <a:fillRect/>
          </a:stretch>
        </p:blipFill>
        <p:spPr>
          <a:xfrm>
            <a:off x="6739128" y="2761488"/>
            <a:ext cx="329184" cy="329184"/>
          </a:xfrm>
          <a:prstGeom prst="rect">
            <a:avLst/>
          </a:prstGeom>
        </p:spPr>
      </p:pic>
      <p:sp>
        <p:nvSpPr>
          <p:cNvPr id="15" name="Text 11"/>
          <p:cNvSpPr/>
          <p:nvPr/>
        </p:nvSpPr>
        <p:spPr>
          <a:xfrm>
            <a:off x="10972800" y="2377440"/>
            <a:ext cx="548640" cy="457200"/>
          </a:xfrm>
          <a:prstGeom prst="rect">
            <a:avLst/>
          </a:prstGeom>
          <a:noFill/>
          <a:ln/>
        </p:spPr>
        <p:txBody>
          <a:bodyPr wrap="square" rtlCol="0" anchor="ctr"/>
          <a:lstStyle/>
          <a:p>
            <a:pPr marL="0" indent="0" algn="r">
              <a:buNone/>
            </a:pPr>
            <a:r>
              <a:rPr lang="en-US" sz="2200" b="1" dirty="0">
                <a:solidFill>
                  <a:srgbClr val="6E1E39"/>
                </a:solidFill>
                <a:latin typeface="Cambria" pitchFamily="34" charset="0"/>
                <a:ea typeface="Cambria" pitchFamily="34" charset="-122"/>
                <a:cs typeface="Cambria" pitchFamily="34" charset="-120"/>
              </a:rPr>
              <a:t>2</a:t>
            </a:r>
            <a:endParaRPr lang="en-US" sz="2200" dirty="0"/>
          </a:p>
        </p:txBody>
      </p:sp>
      <p:sp>
        <p:nvSpPr>
          <p:cNvPr id="16" name="Text 12"/>
          <p:cNvSpPr/>
          <p:nvPr/>
        </p:nvSpPr>
        <p:spPr>
          <a:xfrm>
            <a:off x="7406640" y="2651760"/>
            <a:ext cx="4023360" cy="548640"/>
          </a:xfrm>
          <a:prstGeom prst="rect">
            <a:avLst/>
          </a:prstGeom>
          <a:noFill/>
          <a:ln/>
        </p:spPr>
        <p:txBody>
          <a:bodyPr wrap="square" rtlCol="0" anchor="ctr"/>
          <a:lstStyle/>
          <a:p>
            <a:pPr marL="0" indent="0">
              <a:buNone/>
            </a:pPr>
            <a:r>
              <a:rPr lang="en-US" sz="1700" b="1" dirty="0">
                <a:solidFill>
                  <a:srgbClr val="6E1E39"/>
                </a:solidFill>
                <a:latin typeface="Cambria" pitchFamily="34" charset="0"/>
                <a:ea typeface="Cambria" pitchFamily="34" charset="-122"/>
                <a:cs typeface="Cambria" pitchFamily="34" charset="-120"/>
              </a:rPr>
              <a:t>Corporate Wellness Partnerships</a:t>
            </a:r>
            <a:endParaRPr lang="en-US" sz="1700" dirty="0"/>
          </a:p>
        </p:txBody>
      </p:sp>
      <p:sp>
        <p:nvSpPr>
          <p:cNvPr id="17" name="Text 13"/>
          <p:cNvSpPr/>
          <p:nvPr/>
        </p:nvSpPr>
        <p:spPr>
          <a:xfrm>
            <a:off x="6583680" y="3429000"/>
            <a:ext cx="4754880" cy="1554480"/>
          </a:xfrm>
          <a:prstGeom prst="rect">
            <a:avLst/>
          </a:prstGeom>
          <a:noFill/>
          <a:ln/>
        </p:spPr>
        <p:txBody>
          <a:bodyPr wrap="square" rtlCol="0" anchor="ctr"/>
          <a:lstStyle/>
          <a:p>
            <a:pPr marL="0" indent="0">
              <a:lnSpc>
                <a:spcPct val="125000"/>
              </a:lnSpc>
              <a:buNone/>
            </a:pPr>
            <a:r>
              <a:rPr lang="en-US" sz="1250" dirty="0">
                <a:solidFill>
                  <a:srgbClr val="1A1A1A"/>
                </a:solidFill>
                <a:latin typeface="Calibri" pitchFamily="34" charset="0"/>
                <a:ea typeface="Calibri" pitchFamily="34" charset="-122"/>
                <a:cs typeface="Calibri" pitchFamily="34" charset="-120"/>
              </a:rPr>
              <a:t>Partnering directly with employers' wellness programmes gives us access to large, ready-made groups of office workers in one move, instead of winning them one download at a time. Email marketing then takes over for onboarding and keeps people engaged after they've signed up.</a:t>
            </a:r>
            <a:endParaRPr lang="en-US" sz="1250" dirty="0"/>
          </a:p>
        </p:txBody>
      </p:sp>
      <p:sp>
        <p:nvSpPr>
          <p:cNvPr id="18" name="Text 14"/>
          <p:cNvSpPr/>
          <p:nvPr/>
        </p:nvSpPr>
        <p:spPr>
          <a:xfrm>
            <a:off x="6583680" y="5074920"/>
            <a:ext cx="4754880" cy="594360"/>
          </a:xfrm>
          <a:prstGeom prst="rect">
            <a:avLst/>
          </a:prstGeom>
          <a:noFill/>
          <a:ln/>
        </p:spPr>
        <p:txBody>
          <a:bodyPr wrap="square" rtlCol="0" anchor="ctr"/>
          <a:lstStyle/>
          <a:p>
            <a:pPr marL="0" indent="0">
              <a:buNone/>
            </a:pPr>
            <a:r>
              <a:rPr lang="en-US" sz="1150" b="1" i="1" dirty="0">
                <a:solidFill>
                  <a:srgbClr val="6E1E39"/>
                </a:solidFill>
                <a:latin typeface="Calibri" pitchFamily="34" charset="0"/>
                <a:ea typeface="Calibri" pitchFamily="34" charset="-122"/>
                <a:cs typeface="Calibri" pitchFamily="34" charset="-120"/>
              </a:rPr>
              <a:t>Lower cost-per-user than paid acquisition, and higher trust from day one.</a:t>
            </a:r>
            <a:endParaRPr lang="en-US" sz="1150" dirty="0"/>
          </a:p>
        </p:txBody>
      </p:sp>
      <p:sp>
        <p:nvSpPr>
          <p:cNvPr id="19" name="Text 15"/>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20" name="Text 16"/>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21" name="Text 17"/>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6E1E39"/>
                </a:solidFill>
                <a:latin typeface="Calibri" pitchFamily="34" charset="0"/>
                <a:ea typeface="Calibri" pitchFamily="34" charset="-122"/>
                <a:cs typeface="Calibri" pitchFamily="34" charset="-120"/>
              </a:rPr>
              <a:t>SECTION 05</a:t>
            </a:r>
            <a:endParaRPr lang="en-US" sz="13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1A1A1A"/>
                </a:solidFill>
                <a:latin typeface="Cambria" pitchFamily="34" charset="0"/>
                <a:ea typeface="Cambria" pitchFamily="34" charset="-122"/>
                <a:cs typeface="Cambria" pitchFamily="34" charset="-120"/>
              </a:rPr>
              <a:t>Funding Requirement &amp; Allocation</a:t>
            </a:r>
            <a:endParaRPr lang="en-US" sz="3000" dirty="0"/>
          </a:p>
        </p:txBody>
      </p:sp>
      <p:sp>
        <p:nvSpPr>
          <p:cNvPr id="4" name="Shape 2"/>
          <p:cNvSpPr/>
          <p:nvPr/>
        </p:nvSpPr>
        <p:spPr>
          <a:xfrm>
            <a:off x="548640" y="1600200"/>
            <a:ext cx="3566160" cy="4251960"/>
          </a:xfrm>
          <a:prstGeom prst="roundRect">
            <a:avLst>
              <a:gd name="adj" fmla="val 2051"/>
            </a:avLst>
          </a:prstGeom>
          <a:solidFill>
            <a:srgbClr val="45132A"/>
          </a:solidFill>
          <a:ln/>
        </p:spPr>
        <p:txBody>
          <a:bodyPr/>
          <a:lstStyle/>
          <a:p>
            <a:endParaRPr lang="en-GB"/>
          </a:p>
        </p:txBody>
      </p:sp>
      <p:pic>
        <p:nvPicPr>
          <p:cNvPr id="5" name="Image 0" descr="/home/claude/work/icons/sterling_FFFFFF.png"/>
          <p:cNvPicPr>
            <a:picLocks noChangeAspect="1"/>
          </p:cNvPicPr>
          <p:nvPr/>
        </p:nvPicPr>
        <p:blipFill>
          <a:blip r:embed="rId3"/>
          <a:stretch>
            <a:fillRect/>
          </a:stretch>
        </p:blipFill>
        <p:spPr>
          <a:xfrm>
            <a:off x="914400" y="1920240"/>
            <a:ext cx="457200" cy="457200"/>
          </a:xfrm>
          <a:prstGeom prst="rect">
            <a:avLst/>
          </a:prstGeom>
        </p:spPr>
      </p:pic>
      <p:sp>
        <p:nvSpPr>
          <p:cNvPr id="6" name="Text 3"/>
          <p:cNvSpPr/>
          <p:nvPr/>
        </p:nvSpPr>
        <p:spPr>
          <a:xfrm>
            <a:off x="777240" y="2514600"/>
            <a:ext cx="3017520" cy="822960"/>
          </a:xfrm>
          <a:prstGeom prst="rect">
            <a:avLst/>
          </a:prstGeom>
          <a:noFill/>
          <a:ln/>
        </p:spPr>
        <p:txBody>
          <a:bodyPr wrap="square" rtlCol="0" anchor="ctr"/>
          <a:lstStyle/>
          <a:p>
            <a:pPr marL="0" indent="0">
              <a:buNone/>
            </a:pPr>
            <a:r>
              <a:rPr lang="en-US" sz="3800" b="1" dirty="0">
                <a:solidFill>
                  <a:srgbClr val="FFFFFF"/>
                </a:solidFill>
                <a:latin typeface="Cambria" pitchFamily="34" charset="0"/>
                <a:ea typeface="Cambria" pitchFamily="34" charset="-122"/>
                <a:cs typeface="Cambria" pitchFamily="34" charset="-120"/>
              </a:rPr>
              <a:t>£35,000</a:t>
            </a:r>
            <a:endParaRPr lang="en-US" sz="3800" dirty="0"/>
          </a:p>
        </p:txBody>
      </p:sp>
      <p:sp>
        <p:nvSpPr>
          <p:cNvPr id="7" name="Text 4"/>
          <p:cNvSpPr/>
          <p:nvPr/>
        </p:nvSpPr>
        <p:spPr>
          <a:xfrm>
            <a:off x="822960" y="3246120"/>
            <a:ext cx="2926080" cy="365760"/>
          </a:xfrm>
          <a:prstGeom prst="rect">
            <a:avLst/>
          </a:prstGeom>
          <a:noFill/>
          <a:ln/>
        </p:spPr>
        <p:txBody>
          <a:bodyPr wrap="square" rtlCol="0" anchor="ctr"/>
          <a:lstStyle/>
          <a:p>
            <a:pPr marL="0" indent="0">
              <a:buNone/>
            </a:pPr>
            <a:r>
              <a:rPr lang="en-US" sz="1250" dirty="0">
                <a:solidFill>
                  <a:srgbClr val="E4C9D3"/>
                </a:solidFill>
                <a:latin typeface="Calibri" pitchFamily="34" charset="0"/>
                <a:ea typeface="Calibri" pitchFamily="34" charset="-122"/>
                <a:cs typeface="Calibri" pitchFamily="34" charset="-120"/>
              </a:rPr>
              <a:t>investment we're raising</a:t>
            </a:r>
            <a:endParaRPr lang="en-US" sz="1250" dirty="0"/>
          </a:p>
        </p:txBody>
      </p:sp>
      <p:sp>
        <p:nvSpPr>
          <p:cNvPr id="8" name="Shape 5"/>
          <p:cNvSpPr/>
          <p:nvPr/>
        </p:nvSpPr>
        <p:spPr>
          <a:xfrm>
            <a:off x="822960" y="3840480"/>
            <a:ext cx="2834640" cy="0"/>
          </a:xfrm>
          <a:prstGeom prst="line">
            <a:avLst/>
          </a:prstGeom>
          <a:noFill/>
          <a:ln w="12700">
            <a:solidFill>
              <a:srgbClr val="80425C"/>
            </a:solidFill>
            <a:prstDash val="solid"/>
          </a:ln>
        </p:spPr>
        <p:txBody>
          <a:bodyPr/>
          <a:lstStyle/>
          <a:p>
            <a:endParaRPr lang="en-GB"/>
          </a:p>
        </p:txBody>
      </p:sp>
      <p:sp>
        <p:nvSpPr>
          <p:cNvPr id="9" name="Text 6"/>
          <p:cNvSpPr/>
          <p:nvPr/>
        </p:nvSpPr>
        <p:spPr>
          <a:xfrm>
            <a:off x="777240" y="4023360"/>
            <a:ext cx="3017520" cy="640080"/>
          </a:xfrm>
          <a:prstGeom prst="rect">
            <a:avLst/>
          </a:prstGeom>
          <a:noFill/>
          <a:ln/>
        </p:spPr>
        <p:txBody>
          <a:bodyPr wrap="square" rtlCol="0" anchor="ctr"/>
          <a:lstStyle/>
          <a:p>
            <a:pPr marL="0" indent="0">
              <a:buNone/>
            </a:pPr>
            <a:r>
              <a:rPr lang="en-US" sz="2600" b="1" dirty="0">
                <a:solidFill>
                  <a:srgbClr val="B78A4A"/>
                </a:solidFill>
                <a:latin typeface="Cambria" pitchFamily="34" charset="0"/>
                <a:ea typeface="Cambria" pitchFamily="34" charset="-122"/>
                <a:cs typeface="Cambria" pitchFamily="34" charset="-120"/>
              </a:rPr>
              <a:t>£43,000</a:t>
            </a:r>
            <a:endParaRPr lang="en-US" sz="2600" dirty="0"/>
          </a:p>
        </p:txBody>
      </p:sp>
      <p:sp>
        <p:nvSpPr>
          <p:cNvPr id="10" name="Text 7"/>
          <p:cNvSpPr/>
          <p:nvPr/>
        </p:nvSpPr>
        <p:spPr>
          <a:xfrm>
            <a:off x="822960" y="4617720"/>
            <a:ext cx="2926080" cy="640080"/>
          </a:xfrm>
          <a:prstGeom prst="rect">
            <a:avLst/>
          </a:prstGeom>
          <a:noFill/>
          <a:ln/>
        </p:spPr>
        <p:txBody>
          <a:bodyPr wrap="square" rtlCol="0" anchor="ctr"/>
          <a:lstStyle/>
          <a:p>
            <a:pPr marL="0" indent="0">
              <a:buNone/>
            </a:pPr>
            <a:r>
              <a:rPr lang="en-US" sz="1150" dirty="0">
                <a:solidFill>
                  <a:srgbClr val="E4C9D3"/>
                </a:solidFill>
                <a:latin typeface="Calibri" pitchFamily="34" charset="0"/>
                <a:ea typeface="Calibri" pitchFamily="34" charset="-122"/>
                <a:cs typeface="Calibri" pitchFamily="34" charset="-120"/>
              </a:rPr>
              <a:t>combined one-off setup + first month running costs</a:t>
            </a:r>
            <a:endParaRPr lang="en-US" sz="1150" dirty="0"/>
          </a:p>
        </p:txBody>
      </p:sp>
      <p:sp>
        <p:nvSpPr>
          <p:cNvPr id="11" name="Text 8"/>
          <p:cNvSpPr/>
          <p:nvPr/>
        </p:nvSpPr>
        <p:spPr>
          <a:xfrm>
            <a:off x="822960" y="5349240"/>
            <a:ext cx="2926080" cy="457200"/>
          </a:xfrm>
          <a:prstGeom prst="rect">
            <a:avLst/>
          </a:prstGeom>
          <a:noFill/>
          <a:ln/>
        </p:spPr>
        <p:txBody>
          <a:bodyPr wrap="square" rtlCol="0" anchor="ctr"/>
          <a:lstStyle/>
          <a:p>
            <a:pPr marL="0" indent="0">
              <a:buNone/>
            </a:pPr>
            <a:r>
              <a:rPr lang="en-US" sz="1050" i="1" dirty="0">
                <a:solidFill>
                  <a:srgbClr val="C79CAE"/>
                </a:solidFill>
                <a:latin typeface="Calibri" pitchFamily="34" charset="0"/>
                <a:ea typeface="Calibri" pitchFamily="34" charset="-122"/>
                <a:cs typeface="Calibri" pitchFamily="34" charset="-120"/>
              </a:rPr>
              <a:t>Gap covered by founder contribution and early revenue as the business scales towards break-even.</a:t>
            </a:r>
            <a:endParaRPr lang="en-US" sz="1050" dirty="0"/>
          </a:p>
        </p:txBody>
      </p:sp>
      <p:graphicFrame>
        <p:nvGraphicFramePr>
          <p:cNvPr id="12" name="Chart 0"/>
          <p:cNvGraphicFramePr/>
          <p:nvPr/>
        </p:nvGraphicFramePr>
        <p:xfrm>
          <a:off x="4572000" y="1554480"/>
          <a:ext cx="4114800" cy="4114800"/>
        </p:xfrm>
        <a:graphic>
          <a:graphicData uri="http://schemas.openxmlformats.org/drawingml/2006/chart">
            <c:chart xmlns:c="http://schemas.openxmlformats.org/drawingml/2006/chart" xmlns:r="http://schemas.openxmlformats.org/officeDocument/2006/relationships" r:id="rId4"/>
          </a:graphicData>
        </a:graphic>
      </p:graphicFrame>
      <p:sp>
        <p:nvSpPr>
          <p:cNvPr id="13" name="Shape 9"/>
          <p:cNvSpPr/>
          <p:nvPr/>
        </p:nvSpPr>
        <p:spPr>
          <a:xfrm>
            <a:off x="9006840" y="1746504"/>
            <a:ext cx="146304" cy="146304"/>
          </a:xfrm>
          <a:prstGeom prst="ellipse">
            <a:avLst/>
          </a:prstGeom>
          <a:solidFill>
            <a:srgbClr val="6E1E39"/>
          </a:solidFill>
          <a:ln/>
        </p:spPr>
        <p:txBody>
          <a:bodyPr/>
          <a:lstStyle/>
          <a:p>
            <a:endParaRPr lang="en-GB"/>
          </a:p>
        </p:txBody>
      </p:sp>
      <p:sp>
        <p:nvSpPr>
          <p:cNvPr id="14" name="Text 10"/>
          <p:cNvSpPr/>
          <p:nvPr/>
        </p:nvSpPr>
        <p:spPr>
          <a:xfrm>
            <a:off x="9281160" y="1636776"/>
            <a:ext cx="2286000" cy="292608"/>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Product &amp; Tech</a:t>
            </a:r>
            <a:endParaRPr lang="en-US" sz="1300" dirty="0"/>
          </a:p>
        </p:txBody>
      </p:sp>
      <p:sp>
        <p:nvSpPr>
          <p:cNvPr id="15" name="Text 11"/>
          <p:cNvSpPr/>
          <p:nvPr/>
        </p:nvSpPr>
        <p:spPr>
          <a:xfrm>
            <a:off x="9281160" y="1911096"/>
            <a:ext cx="2286000" cy="292608"/>
          </a:xfrm>
          <a:prstGeom prst="rect">
            <a:avLst/>
          </a:prstGeom>
          <a:noFill/>
          <a:ln/>
        </p:spPr>
        <p:txBody>
          <a:bodyPr wrap="square" rtlCol="0" anchor="ctr"/>
          <a:lstStyle/>
          <a:p>
            <a:pPr marL="0" indent="0">
              <a:buNone/>
            </a:pPr>
            <a:r>
              <a:rPr lang="en-US" sz="1500" b="1" dirty="0">
                <a:solidFill>
                  <a:srgbClr val="6E1E39"/>
                </a:solidFill>
                <a:latin typeface="Cambria" pitchFamily="34" charset="0"/>
                <a:ea typeface="Cambria" pitchFamily="34" charset="-122"/>
                <a:cs typeface="Cambria" pitchFamily="34" charset="-120"/>
              </a:rPr>
              <a:t>£20,000</a:t>
            </a:r>
            <a:endParaRPr lang="en-US" sz="1500" dirty="0"/>
          </a:p>
        </p:txBody>
      </p:sp>
      <p:sp>
        <p:nvSpPr>
          <p:cNvPr id="16" name="Text 12"/>
          <p:cNvSpPr/>
          <p:nvPr/>
        </p:nvSpPr>
        <p:spPr>
          <a:xfrm>
            <a:off x="9281160" y="2221992"/>
            <a:ext cx="2423160" cy="640080"/>
          </a:xfrm>
          <a:prstGeom prst="rect">
            <a:avLst/>
          </a:prstGeom>
          <a:noFill/>
          <a:ln/>
        </p:spPr>
        <p:txBody>
          <a:bodyPr wrap="square" rtlCol="0" anchor="ctr"/>
          <a:lstStyle/>
          <a:p>
            <a:pPr marL="0" indent="0">
              <a:lnSpc>
                <a:spcPct val="115000"/>
              </a:lnSpc>
              <a:buNone/>
            </a:pPr>
            <a:r>
              <a:rPr lang="en-US" sz="1000" dirty="0">
                <a:solidFill>
                  <a:srgbClr val="5A5A5A"/>
                </a:solidFill>
                <a:latin typeface="Calibri" pitchFamily="34" charset="0"/>
                <a:ea typeface="Calibri" pitchFamily="34" charset="-122"/>
                <a:cs typeface="Calibri" pitchFamily="34" charset="-120"/>
              </a:rPr>
              <a:t>App build, AI infrastructure, UI/UX design</a:t>
            </a:r>
            <a:endParaRPr lang="en-US" sz="1000" dirty="0"/>
          </a:p>
        </p:txBody>
      </p:sp>
      <p:sp>
        <p:nvSpPr>
          <p:cNvPr id="17" name="Shape 13"/>
          <p:cNvSpPr/>
          <p:nvPr/>
        </p:nvSpPr>
        <p:spPr>
          <a:xfrm>
            <a:off x="9006840" y="3118104"/>
            <a:ext cx="146304" cy="146304"/>
          </a:xfrm>
          <a:prstGeom prst="ellipse">
            <a:avLst/>
          </a:prstGeom>
          <a:solidFill>
            <a:srgbClr val="B78A4A"/>
          </a:solidFill>
          <a:ln/>
        </p:spPr>
        <p:txBody>
          <a:bodyPr/>
          <a:lstStyle/>
          <a:p>
            <a:endParaRPr lang="en-GB"/>
          </a:p>
        </p:txBody>
      </p:sp>
      <p:sp>
        <p:nvSpPr>
          <p:cNvPr id="18" name="Text 14"/>
          <p:cNvSpPr/>
          <p:nvPr/>
        </p:nvSpPr>
        <p:spPr>
          <a:xfrm>
            <a:off x="9281160" y="3008376"/>
            <a:ext cx="2286000" cy="292608"/>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Brand &amp; Marketing</a:t>
            </a:r>
            <a:endParaRPr lang="en-US" sz="1300" dirty="0"/>
          </a:p>
        </p:txBody>
      </p:sp>
      <p:sp>
        <p:nvSpPr>
          <p:cNvPr id="19" name="Text 15"/>
          <p:cNvSpPr/>
          <p:nvPr/>
        </p:nvSpPr>
        <p:spPr>
          <a:xfrm>
            <a:off x="9281160" y="3282696"/>
            <a:ext cx="2286000" cy="292608"/>
          </a:xfrm>
          <a:prstGeom prst="rect">
            <a:avLst/>
          </a:prstGeom>
          <a:noFill/>
          <a:ln/>
        </p:spPr>
        <p:txBody>
          <a:bodyPr wrap="square" rtlCol="0" anchor="ctr"/>
          <a:lstStyle/>
          <a:p>
            <a:pPr marL="0" indent="0">
              <a:buNone/>
            </a:pPr>
            <a:r>
              <a:rPr lang="en-US" sz="1500" b="1" dirty="0">
                <a:solidFill>
                  <a:srgbClr val="6E1E39"/>
                </a:solidFill>
                <a:latin typeface="Cambria" pitchFamily="34" charset="0"/>
                <a:ea typeface="Cambria" pitchFamily="34" charset="-122"/>
                <a:cs typeface="Cambria" pitchFamily="34" charset="-120"/>
              </a:rPr>
              <a:t>£9,700</a:t>
            </a:r>
            <a:endParaRPr lang="en-US" sz="1500" dirty="0"/>
          </a:p>
        </p:txBody>
      </p:sp>
      <p:sp>
        <p:nvSpPr>
          <p:cNvPr id="20" name="Text 16"/>
          <p:cNvSpPr/>
          <p:nvPr/>
        </p:nvSpPr>
        <p:spPr>
          <a:xfrm>
            <a:off x="9281160" y="3593592"/>
            <a:ext cx="2423160" cy="640080"/>
          </a:xfrm>
          <a:prstGeom prst="rect">
            <a:avLst/>
          </a:prstGeom>
          <a:noFill/>
          <a:ln/>
        </p:spPr>
        <p:txBody>
          <a:bodyPr wrap="square" rtlCol="0" anchor="ctr"/>
          <a:lstStyle/>
          <a:p>
            <a:pPr marL="0" indent="0">
              <a:lnSpc>
                <a:spcPct val="115000"/>
              </a:lnSpc>
              <a:buNone/>
            </a:pPr>
            <a:r>
              <a:rPr lang="en-US" sz="1000" dirty="0">
                <a:solidFill>
                  <a:srgbClr val="5A5A5A"/>
                </a:solidFill>
                <a:latin typeface="Calibri" pitchFamily="34" charset="0"/>
                <a:ea typeface="Calibri" pitchFamily="34" charset="-122"/>
                <a:cs typeface="Calibri" pitchFamily="34" charset="-120"/>
              </a:rPr>
              <a:t>Branding, website, digital campaigns, materials</a:t>
            </a:r>
            <a:endParaRPr lang="en-US" sz="1000" dirty="0"/>
          </a:p>
        </p:txBody>
      </p:sp>
      <p:sp>
        <p:nvSpPr>
          <p:cNvPr id="21" name="Shape 17"/>
          <p:cNvSpPr/>
          <p:nvPr/>
        </p:nvSpPr>
        <p:spPr>
          <a:xfrm>
            <a:off x="9006840" y="4489704"/>
            <a:ext cx="146304" cy="146304"/>
          </a:xfrm>
          <a:prstGeom prst="ellipse">
            <a:avLst/>
          </a:prstGeom>
          <a:solidFill>
            <a:srgbClr val="C79CAE"/>
          </a:solidFill>
          <a:ln/>
        </p:spPr>
        <p:txBody>
          <a:bodyPr/>
          <a:lstStyle/>
          <a:p>
            <a:endParaRPr lang="en-GB"/>
          </a:p>
        </p:txBody>
      </p:sp>
      <p:sp>
        <p:nvSpPr>
          <p:cNvPr id="22" name="Text 18"/>
          <p:cNvSpPr/>
          <p:nvPr/>
        </p:nvSpPr>
        <p:spPr>
          <a:xfrm>
            <a:off x="9281160" y="4379976"/>
            <a:ext cx="2286000" cy="292608"/>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Operations &amp; Legal</a:t>
            </a:r>
            <a:endParaRPr lang="en-US" sz="1300" dirty="0"/>
          </a:p>
        </p:txBody>
      </p:sp>
      <p:sp>
        <p:nvSpPr>
          <p:cNvPr id="23" name="Text 19"/>
          <p:cNvSpPr/>
          <p:nvPr/>
        </p:nvSpPr>
        <p:spPr>
          <a:xfrm>
            <a:off x="9281160" y="4654296"/>
            <a:ext cx="2286000" cy="292608"/>
          </a:xfrm>
          <a:prstGeom prst="rect">
            <a:avLst/>
          </a:prstGeom>
          <a:noFill/>
          <a:ln/>
        </p:spPr>
        <p:txBody>
          <a:bodyPr wrap="square" rtlCol="0" anchor="ctr"/>
          <a:lstStyle/>
          <a:p>
            <a:pPr marL="0" indent="0">
              <a:buNone/>
            </a:pPr>
            <a:r>
              <a:rPr lang="en-US" sz="1500" b="1" dirty="0">
                <a:solidFill>
                  <a:srgbClr val="6E1E39"/>
                </a:solidFill>
                <a:latin typeface="Cambria" pitchFamily="34" charset="0"/>
                <a:ea typeface="Cambria" pitchFamily="34" charset="-122"/>
                <a:cs typeface="Cambria" pitchFamily="34" charset="-120"/>
              </a:rPr>
              <a:t>£13,300</a:t>
            </a:r>
            <a:endParaRPr lang="en-US" sz="1500" dirty="0"/>
          </a:p>
        </p:txBody>
      </p:sp>
      <p:sp>
        <p:nvSpPr>
          <p:cNvPr id="24" name="Text 20"/>
          <p:cNvSpPr/>
          <p:nvPr/>
        </p:nvSpPr>
        <p:spPr>
          <a:xfrm>
            <a:off x="9281160" y="4965192"/>
            <a:ext cx="2423160" cy="640080"/>
          </a:xfrm>
          <a:prstGeom prst="rect">
            <a:avLst/>
          </a:prstGeom>
          <a:noFill/>
          <a:ln/>
        </p:spPr>
        <p:txBody>
          <a:bodyPr wrap="square" rtlCol="0" anchor="ctr"/>
          <a:lstStyle/>
          <a:p>
            <a:pPr marL="0" indent="0">
              <a:lnSpc>
                <a:spcPct val="115000"/>
              </a:lnSpc>
              <a:buNone/>
            </a:pPr>
            <a:r>
              <a:rPr lang="en-US" sz="1000" dirty="0">
                <a:solidFill>
                  <a:srgbClr val="5A5A5A"/>
                </a:solidFill>
                <a:latin typeface="Calibri" pitchFamily="34" charset="0"/>
                <a:ea typeface="Calibri" pitchFamily="34" charset="-122"/>
                <a:cs typeface="Calibri" pitchFamily="34" charset="-120"/>
              </a:rPr>
              <a:t>Company setup, workspace, equipment, cloud</a:t>
            </a:r>
            <a:endParaRPr lang="en-US" sz="1000" dirty="0"/>
          </a:p>
        </p:txBody>
      </p:sp>
      <p:sp>
        <p:nvSpPr>
          <p:cNvPr id="25" name="Text 21"/>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26" name="Text 22"/>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27" name="Text 23"/>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6E1E39"/>
                </a:solidFill>
                <a:latin typeface="Calibri" pitchFamily="34" charset="0"/>
                <a:ea typeface="Calibri" pitchFamily="34" charset="-122"/>
                <a:cs typeface="Calibri" pitchFamily="34" charset="-120"/>
              </a:rPr>
              <a:t>SECTION 05 · CONTINUED</a:t>
            </a:r>
            <a:endParaRPr lang="en-US" sz="1300" dirty="0"/>
          </a:p>
        </p:txBody>
      </p:sp>
      <p:sp>
        <p:nvSpPr>
          <p:cNvPr id="3" name="Text 1"/>
          <p:cNvSpPr/>
          <p:nvPr/>
        </p:nvSpPr>
        <p:spPr>
          <a:xfrm>
            <a:off x="548640" y="658368"/>
            <a:ext cx="10515600" cy="640080"/>
          </a:xfrm>
          <a:prstGeom prst="rect">
            <a:avLst/>
          </a:prstGeom>
          <a:noFill/>
          <a:ln/>
        </p:spPr>
        <p:txBody>
          <a:bodyPr wrap="square" rtlCol="0" anchor="ctr"/>
          <a:lstStyle/>
          <a:p>
            <a:pPr marL="0" indent="0">
              <a:buNone/>
            </a:pPr>
            <a:r>
              <a:rPr lang="en-US" sz="3000" b="1" dirty="0">
                <a:solidFill>
                  <a:srgbClr val="1A1A1A"/>
                </a:solidFill>
                <a:latin typeface="Cambria" pitchFamily="34" charset="0"/>
                <a:ea typeface="Cambria" pitchFamily="34" charset="-122"/>
                <a:cs typeface="Cambria" pitchFamily="34" charset="-120"/>
              </a:rPr>
              <a:t>Path to Break-Even</a:t>
            </a:r>
            <a:endParaRPr lang="en-US" sz="3000" dirty="0"/>
          </a:p>
        </p:txBody>
      </p:sp>
      <p:sp>
        <p:nvSpPr>
          <p:cNvPr id="4" name="Text 2"/>
          <p:cNvSpPr/>
          <p:nvPr/>
        </p:nvSpPr>
        <p:spPr>
          <a:xfrm>
            <a:off x="548640" y="1463040"/>
            <a:ext cx="11064240" cy="548640"/>
          </a:xfrm>
          <a:prstGeom prst="rect">
            <a:avLst/>
          </a:prstGeom>
          <a:noFill/>
          <a:ln/>
        </p:spPr>
        <p:txBody>
          <a:bodyPr wrap="square" rtlCol="0" anchor="ctr"/>
          <a:lstStyle/>
          <a:p>
            <a:pPr marL="0" indent="0">
              <a:buNone/>
            </a:pPr>
            <a:r>
              <a:rPr lang="en-US" sz="1350" i="1" dirty="0">
                <a:solidFill>
                  <a:srgbClr val="5A5A5A"/>
                </a:solidFill>
                <a:latin typeface="Calibri" pitchFamily="34" charset="0"/>
                <a:ea typeface="Calibri" pitchFamily="34" charset="-122"/>
                <a:cs typeface="Calibri" pitchFamily="34" charset="-120"/>
              </a:rPr>
              <a:t>£35,000 isn't a guess. It's built directly from the monthly gap between what HydroTrack spends and what it earns, from launch through to the point revenue overtakes cost.</a:t>
            </a:r>
            <a:endParaRPr lang="en-US" sz="1350" dirty="0"/>
          </a:p>
        </p:txBody>
      </p:sp>
      <p:graphicFrame>
        <p:nvGraphicFramePr>
          <p:cNvPr id="5" name="Chart 0"/>
          <p:cNvGraphicFramePr/>
          <p:nvPr/>
        </p:nvGraphicFramePr>
        <p:xfrm>
          <a:off x="548640" y="2103120"/>
          <a:ext cx="7223760" cy="3931920"/>
        </p:xfrm>
        <a:graphic>
          <a:graphicData uri="http://schemas.openxmlformats.org/drawingml/2006/chart">
            <c:chart xmlns:c="http://schemas.openxmlformats.org/drawingml/2006/chart" xmlns:r="http://schemas.openxmlformats.org/officeDocument/2006/relationships" r:id="rId3"/>
          </a:graphicData>
        </a:graphic>
      </p:graphicFrame>
      <p:sp>
        <p:nvSpPr>
          <p:cNvPr id="6" name="Shape 3"/>
          <p:cNvSpPr/>
          <p:nvPr/>
        </p:nvSpPr>
        <p:spPr>
          <a:xfrm>
            <a:off x="8092440" y="2103120"/>
            <a:ext cx="3566160" cy="1737360"/>
          </a:xfrm>
          <a:prstGeom prst="roundRect">
            <a:avLst>
              <a:gd name="adj" fmla="val 4211"/>
            </a:avLst>
          </a:prstGeom>
          <a:solidFill>
            <a:srgbClr val="F3E7EB"/>
          </a:solidFill>
          <a:ln/>
        </p:spPr>
        <p:txBody>
          <a:bodyPr/>
          <a:lstStyle/>
          <a:p>
            <a:endParaRPr lang="en-GB"/>
          </a:p>
        </p:txBody>
      </p:sp>
      <p:sp>
        <p:nvSpPr>
          <p:cNvPr id="7" name="Text 4"/>
          <p:cNvSpPr/>
          <p:nvPr/>
        </p:nvSpPr>
        <p:spPr>
          <a:xfrm>
            <a:off x="8321040" y="2240280"/>
            <a:ext cx="3108960" cy="320040"/>
          </a:xfrm>
          <a:prstGeom prst="rect">
            <a:avLst/>
          </a:prstGeom>
          <a:noFill/>
          <a:ln/>
        </p:spPr>
        <p:txBody>
          <a:bodyPr wrap="square" rtlCol="0" anchor="ctr"/>
          <a:lstStyle/>
          <a:p>
            <a:pPr marL="0" indent="0">
              <a:buNone/>
            </a:pPr>
            <a:r>
              <a:rPr lang="en-US" sz="1100" b="1" kern="0" spc="100" dirty="0">
                <a:solidFill>
                  <a:srgbClr val="6E1E39"/>
                </a:solidFill>
                <a:latin typeface="Calibri" pitchFamily="34" charset="0"/>
                <a:ea typeface="Calibri" pitchFamily="34" charset="-122"/>
                <a:cs typeface="Calibri" pitchFamily="34" charset="-120"/>
              </a:rPr>
              <a:t>JUNE</a:t>
            </a:r>
            <a:endParaRPr lang="en-US" sz="1100" dirty="0"/>
          </a:p>
        </p:txBody>
      </p:sp>
      <p:sp>
        <p:nvSpPr>
          <p:cNvPr id="8" name="Text 5"/>
          <p:cNvSpPr/>
          <p:nvPr/>
        </p:nvSpPr>
        <p:spPr>
          <a:xfrm>
            <a:off x="8321040" y="2514600"/>
            <a:ext cx="3108960" cy="457200"/>
          </a:xfrm>
          <a:prstGeom prst="rect">
            <a:avLst/>
          </a:prstGeom>
          <a:noFill/>
          <a:ln/>
        </p:spPr>
        <p:txBody>
          <a:bodyPr wrap="square" rtlCol="0" anchor="ctr"/>
          <a:lstStyle/>
          <a:p>
            <a:pPr marL="0" indent="0">
              <a:buNone/>
            </a:pPr>
            <a:r>
              <a:rPr lang="en-US" sz="1600" b="1" dirty="0">
                <a:solidFill>
                  <a:srgbClr val="1A1A1A"/>
                </a:solidFill>
                <a:latin typeface="Cambria" pitchFamily="34" charset="0"/>
                <a:ea typeface="Cambria" pitchFamily="34" charset="-122"/>
                <a:cs typeface="Cambria" pitchFamily="34" charset="-120"/>
              </a:rPr>
              <a:t>Break-even reached</a:t>
            </a:r>
            <a:endParaRPr lang="en-US" sz="1600" dirty="0"/>
          </a:p>
        </p:txBody>
      </p:sp>
      <p:sp>
        <p:nvSpPr>
          <p:cNvPr id="9" name="Text 6"/>
          <p:cNvSpPr/>
          <p:nvPr/>
        </p:nvSpPr>
        <p:spPr>
          <a:xfrm>
            <a:off x="8321040" y="2971800"/>
            <a:ext cx="3108960" cy="822960"/>
          </a:xfrm>
          <a:prstGeom prst="rect">
            <a:avLst/>
          </a:prstGeom>
          <a:noFill/>
          <a:ln/>
        </p:spPr>
        <p:txBody>
          <a:bodyPr wrap="square" rtlCol="0" anchor="ctr"/>
          <a:lstStyle/>
          <a:p>
            <a:pPr marL="0" indent="0">
              <a:lnSpc>
                <a:spcPct val="120000"/>
              </a:lnSpc>
              <a:buNone/>
            </a:pPr>
            <a:r>
              <a:rPr lang="en-US" sz="1100" dirty="0">
                <a:solidFill>
                  <a:srgbClr val="5A5A5A"/>
                </a:solidFill>
                <a:latin typeface="Calibri" pitchFamily="34" charset="0"/>
                <a:ea typeface="Calibri" pitchFamily="34" charset="-122"/>
                <a:cs typeface="Calibri" pitchFamily="34" charset="-120"/>
              </a:rPr>
              <a:t>Revenue overtakes total cost for the first time: £13,500 vs £10,700, a monthly profit of £2,800.</a:t>
            </a:r>
            <a:endParaRPr lang="en-US" sz="1100" dirty="0"/>
          </a:p>
        </p:txBody>
      </p:sp>
      <p:sp>
        <p:nvSpPr>
          <p:cNvPr id="10" name="Shape 7"/>
          <p:cNvSpPr/>
          <p:nvPr/>
        </p:nvSpPr>
        <p:spPr>
          <a:xfrm>
            <a:off x="8092440" y="4023360"/>
            <a:ext cx="3566160" cy="1737360"/>
          </a:xfrm>
          <a:prstGeom prst="roundRect">
            <a:avLst>
              <a:gd name="adj" fmla="val 4211"/>
            </a:avLst>
          </a:prstGeom>
          <a:solidFill>
            <a:srgbClr val="6E1E39"/>
          </a:solidFill>
          <a:ln/>
        </p:spPr>
        <p:txBody>
          <a:bodyPr/>
          <a:lstStyle/>
          <a:p>
            <a:endParaRPr lang="en-GB"/>
          </a:p>
        </p:txBody>
      </p:sp>
      <p:sp>
        <p:nvSpPr>
          <p:cNvPr id="11" name="Text 8"/>
          <p:cNvSpPr/>
          <p:nvPr/>
        </p:nvSpPr>
        <p:spPr>
          <a:xfrm>
            <a:off x="8321040" y="4160520"/>
            <a:ext cx="3108960" cy="320040"/>
          </a:xfrm>
          <a:prstGeom prst="rect">
            <a:avLst/>
          </a:prstGeom>
          <a:noFill/>
          <a:ln/>
        </p:spPr>
        <p:txBody>
          <a:bodyPr wrap="square" rtlCol="0" anchor="ctr"/>
          <a:lstStyle/>
          <a:p>
            <a:pPr marL="0" indent="0">
              <a:buNone/>
            </a:pPr>
            <a:r>
              <a:rPr lang="en-US" sz="1000" b="1" kern="0" spc="100" dirty="0">
                <a:solidFill>
                  <a:srgbClr val="E4C9D3"/>
                </a:solidFill>
                <a:latin typeface="Calibri" pitchFamily="34" charset="0"/>
                <a:ea typeface="Calibri" pitchFamily="34" charset="-122"/>
                <a:cs typeface="Calibri" pitchFamily="34" charset="-120"/>
              </a:rPr>
              <a:t>CUMULATIVE LOSS TO COVER</a:t>
            </a:r>
            <a:endParaRPr lang="en-US" sz="1000" dirty="0"/>
          </a:p>
        </p:txBody>
      </p:sp>
      <p:sp>
        <p:nvSpPr>
          <p:cNvPr id="12" name="Text 9"/>
          <p:cNvSpPr/>
          <p:nvPr/>
        </p:nvSpPr>
        <p:spPr>
          <a:xfrm>
            <a:off x="8321040" y="4434840"/>
            <a:ext cx="3108960" cy="548640"/>
          </a:xfrm>
          <a:prstGeom prst="rect">
            <a:avLst/>
          </a:prstGeom>
          <a:noFill/>
          <a:ln/>
        </p:spPr>
        <p:txBody>
          <a:bodyPr wrap="square"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£23,000</a:t>
            </a:r>
            <a:endParaRPr lang="en-US" sz="2600" dirty="0"/>
          </a:p>
        </p:txBody>
      </p:sp>
      <p:sp>
        <p:nvSpPr>
          <p:cNvPr id="13" name="Text 10"/>
          <p:cNvSpPr/>
          <p:nvPr/>
        </p:nvSpPr>
        <p:spPr>
          <a:xfrm>
            <a:off x="8321040" y="4983480"/>
            <a:ext cx="3108960" cy="685800"/>
          </a:xfrm>
          <a:prstGeom prst="rect">
            <a:avLst/>
          </a:prstGeom>
          <a:noFill/>
          <a:ln/>
        </p:spPr>
        <p:txBody>
          <a:bodyPr wrap="square" rtlCol="0" anchor="ctr"/>
          <a:lstStyle/>
          <a:p>
            <a:pPr marL="0" indent="0">
              <a:lnSpc>
                <a:spcPct val="120000"/>
              </a:lnSpc>
              <a:buNone/>
            </a:pPr>
            <a:r>
              <a:rPr lang="en-US" sz="1050" dirty="0">
                <a:solidFill>
                  <a:srgbClr val="E4C9D3"/>
                </a:solidFill>
                <a:latin typeface="Calibri" pitchFamily="34" charset="0"/>
                <a:ea typeface="Calibri" pitchFamily="34" charset="-122"/>
                <a:cs typeface="Calibri" pitchFamily="34" charset="-120"/>
              </a:rPr>
              <a:t>Jan to May losses, on top of the £12,000 startup cost. Together, this is what the £35,000 ask is built from.</a:t>
            </a:r>
            <a:endParaRPr lang="en-US" sz="1050" dirty="0"/>
          </a:p>
        </p:txBody>
      </p:sp>
      <p:sp>
        <p:nvSpPr>
          <p:cNvPr id="14" name="Text 11"/>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15" name="Text 12"/>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16" name="Text 13"/>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45132A"/>
        </a:solidFill>
        <a:effectLst/>
      </p:bgPr>
    </p:bg>
    <p:spTree>
      <p:nvGrpSpPr>
        <p:cNvPr id="1" name=""/>
        <p:cNvGrpSpPr/>
        <p:nvPr/>
      </p:nvGrpSpPr>
      <p:grpSpPr>
        <a:xfrm>
          <a:off x="0" y="0"/>
          <a:ext cx="0" cy="0"/>
          <a:chOff x="0" y="0"/>
          <a:chExt cx="0" cy="0"/>
        </a:xfrm>
      </p:grpSpPr>
      <p:pic>
        <p:nvPicPr>
          <p:cNvPr id="2" name="Image 0" descr="/home/claude/work/icons/droplet_6E1E39.png"/>
          <p:cNvPicPr>
            <a:picLocks noChangeAspect="1"/>
          </p:cNvPicPr>
          <p:nvPr/>
        </p:nvPicPr>
        <p:blipFill>
          <a:blip r:embed="rId3">
            <a:alphaModFix amt="45000"/>
          </a:blip>
          <a:stretch>
            <a:fillRect/>
          </a:stretch>
        </p:blipFill>
        <p:spPr>
          <a:xfrm>
            <a:off x="8595360" y="-1097280"/>
            <a:ext cx="4572000" cy="4572000"/>
          </a:xfrm>
          <a:prstGeom prst="rect">
            <a:avLst/>
          </a:prstGeom>
        </p:spPr>
      </p:pic>
      <p:sp>
        <p:nvSpPr>
          <p:cNvPr id="3" name="Text 0"/>
          <p:cNvSpPr/>
          <p:nvPr/>
        </p:nvSpPr>
        <p:spPr>
          <a:xfrm>
            <a:off x="731520" y="1188720"/>
            <a:ext cx="5486400" cy="365760"/>
          </a:xfrm>
          <a:prstGeom prst="rect">
            <a:avLst/>
          </a:prstGeom>
          <a:noFill/>
          <a:ln/>
        </p:spPr>
        <p:txBody>
          <a:bodyPr wrap="square" rtlCol="0" anchor="ctr"/>
          <a:lstStyle/>
          <a:p>
            <a:pPr marL="0" indent="0">
              <a:buNone/>
            </a:pPr>
            <a:r>
              <a:rPr lang="en-US" sz="1300" b="1" kern="0" spc="200" dirty="0">
                <a:solidFill>
                  <a:srgbClr val="E4C9D3"/>
                </a:solidFill>
                <a:latin typeface="Calibri" pitchFamily="34" charset="0"/>
                <a:ea typeface="Calibri" pitchFamily="34" charset="-122"/>
                <a:cs typeface="Calibri" pitchFamily="34" charset="-120"/>
              </a:rPr>
              <a:t>CONCLUSION</a:t>
            </a:r>
            <a:endParaRPr lang="en-US" sz="1300" dirty="0"/>
          </a:p>
        </p:txBody>
      </p:sp>
      <p:sp>
        <p:nvSpPr>
          <p:cNvPr id="4" name="Text 1"/>
          <p:cNvSpPr/>
          <p:nvPr/>
        </p:nvSpPr>
        <p:spPr>
          <a:xfrm>
            <a:off x="713232" y="1554480"/>
            <a:ext cx="9601200" cy="914400"/>
          </a:xfrm>
          <a:prstGeom prst="rect">
            <a:avLst/>
          </a:prstGeom>
          <a:noFill/>
          <a:ln/>
        </p:spPr>
        <p:txBody>
          <a:bodyPr wrap="square"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A real problem, a focused fix</a:t>
            </a:r>
            <a:endParaRPr lang="en-US" sz="3400" dirty="0"/>
          </a:p>
        </p:txBody>
      </p:sp>
      <p:sp>
        <p:nvSpPr>
          <p:cNvPr id="5" name="Shape 2"/>
          <p:cNvSpPr/>
          <p:nvPr/>
        </p:nvSpPr>
        <p:spPr>
          <a:xfrm>
            <a:off x="731520" y="2862072"/>
            <a:ext cx="109728" cy="109728"/>
          </a:xfrm>
          <a:prstGeom prst="ellipse">
            <a:avLst/>
          </a:prstGeom>
          <a:solidFill>
            <a:srgbClr val="B78A4A"/>
          </a:solidFill>
          <a:ln/>
        </p:spPr>
        <p:txBody>
          <a:bodyPr/>
          <a:lstStyle/>
          <a:p>
            <a:endParaRPr lang="en-GB"/>
          </a:p>
        </p:txBody>
      </p:sp>
      <p:sp>
        <p:nvSpPr>
          <p:cNvPr id="6" name="Text 3"/>
          <p:cNvSpPr/>
          <p:nvPr/>
        </p:nvSpPr>
        <p:spPr>
          <a:xfrm>
            <a:off x="1005840" y="2679192"/>
            <a:ext cx="9875520" cy="685800"/>
          </a:xfrm>
          <a:prstGeom prst="rect">
            <a:avLst/>
          </a:prstGeom>
          <a:noFill/>
          <a:ln/>
        </p:spPr>
        <p:txBody>
          <a:bodyPr wrap="square" rtlCol="0" anchor="t"/>
          <a:lstStyle/>
          <a:p>
            <a:pPr marL="0" indent="0">
              <a:lnSpc>
                <a:spcPct val="125000"/>
              </a:lnSpc>
              <a:buNone/>
            </a:pPr>
            <a:r>
              <a:rPr lang="en-US" sz="1500" dirty="0">
                <a:solidFill>
                  <a:srgbClr val="FFFFFF"/>
                </a:solidFill>
                <a:latin typeface="Calibri" pitchFamily="34" charset="0"/>
                <a:ea typeface="Calibri" pitchFamily="34" charset="-122"/>
                <a:cs typeface="Calibri" pitchFamily="34" charset="-120"/>
              </a:rPr>
              <a:t>Office workers are dehydrated, unmotivated by generic apps, and increasingly asked to care about sustainability. HydroTrack speaks to all three at once.</a:t>
            </a:r>
            <a:endParaRPr lang="en-US" sz="1500" dirty="0"/>
          </a:p>
        </p:txBody>
      </p:sp>
      <p:sp>
        <p:nvSpPr>
          <p:cNvPr id="7" name="Shape 4"/>
          <p:cNvSpPr/>
          <p:nvPr/>
        </p:nvSpPr>
        <p:spPr>
          <a:xfrm>
            <a:off x="731520" y="3776472"/>
            <a:ext cx="109728" cy="109728"/>
          </a:xfrm>
          <a:prstGeom prst="ellipse">
            <a:avLst/>
          </a:prstGeom>
          <a:solidFill>
            <a:srgbClr val="B78A4A"/>
          </a:solidFill>
          <a:ln/>
        </p:spPr>
        <p:txBody>
          <a:bodyPr/>
          <a:lstStyle/>
          <a:p>
            <a:endParaRPr lang="en-GB"/>
          </a:p>
        </p:txBody>
      </p:sp>
      <p:sp>
        <p:nvSpPr>
          <p:cNvPr id="8" name="Text 5"/>
          <p:cNvSpPr/>
          <p:nvPr/>
        </p:nvSpPr>
        <p:spPr>
          <a:xfrm>
            <a:off x="1005840" y="3593592"/>
            <a:ext cx="9875520" cy="685800"/>
          </a:xfrm>
          <a:prstGeom prst="rect">
            <a:avLst/>
          </a:prstGeom>
          <a:noFill/>
          <a:ln/>
        </p:spPr>
        <p:txBody>
          <a:bodyPr wrap="square" rtlCol="0" anchor="t"/>
          <a:lstStyle/>
          <a:p>
            <a:pPr marL="0" indent="0">
              <a:lnSpc>
                <a:spcPct val="125000"/>
              </a:lnSpc>
              <a:buNone/>
            </a:pPr>
            <a:r>
              <a:rPr lang="en-US" sz="1500" dirty="0">
                <a:solidFill>
                  <a:srgbClr val="FFFFFF"/>
                </a:solidFill>
                <a:latin typeface="Calibri" pitchFamily="34" charset="0"/>
                <a:ea typeface="Calibri" pitchFamily="34" charset="-122"/>
                <a:cs typeface="Calibri" pitchFamily="34" charset="-120"/>
              </a:rPr>
              <a:t>£35,000 gets us from idea to break-even in six months, with a clear, evidenced path to get there.</a:t>
            </a:r>
            <a:endParaRPr lang="en-US" sz="1500" dirty="0"/>
          </a:p>
        </p:txBody>
      </p:sp>
      <p:sp>
        <p:nvSpPr>
          <p:cNvPr id="9" name="Shape 6"/>
          <p:cNvSpPr/>
          <p:nvPr/>
        </p:nvSpPr>
        <p:spPr>
          <a:xfrm>
            <a:off x="731520" y="4690872"/>
            <a:ext cx="109728" cy="109728"/>
          </a:xfrm>
          <a:prstGeom prst="ellipse">
            <a:avLst/>
          </a:prstGeom>
          <a:solidFill>
            <a:srgbClr val="B78A4A"/>
          </a:solidFill>
          <a:ln/>
        </p:spPr>
        <p:txBody>
          <a:bodyPr/>
          <a:lstStyle/>
          <a:p>
            <a:endParaRPr lang="en-GB"/>
          </a:p>
        </p:txBody>
      </p:sp>
      <p:sp>
        <p:nvSpPr>
          <p:cNvPr id="10" name="Text 7"/>
          <p:cNvSpPr/>
          <p:nvPr/>
        </p:nvSpPr>
        <p:spPr>
          <a:xfrm>
            <a:off x="1005840" y="4507992"/>
            <a:ext cx="9875520" cy="685800"/>
          </a:xfrm>
          <a:prstGeom prst="rect">
            <a:avLst/>
          </a:prstGeom>
          <a:noFill/>
          <a:ln/>
        </p:spPr>
        <p:txBody>
          <a:bodyPr wrap="square" rtlCol="0" anchor="t"/>
          <a:lstStyle/>
          <a:p>
            <a:pPr marL="0" indent="0">
              <a:lnSpc>
                <a:spcPct val="125000"/>
              </a:lnSpc>
              <a:buNone/>
            </a:pPr>
            <a:r>
              <a:rPr lang="en-US" sz="1500" dirty="0">
                <a:solidFill>
                  <a:srgbClr val="FFFFFF"/>
                </a:solidFill>
                <a:latin typeface="Calibri" pitchFamily="34" charset="0"/>
                <a:ea typeface="Calibri" pitchFamily="34" charset="-122"/>
                <a:cs typeface="Calibri" pitchFamily="34" charset="-120"/>
              </a:rPr>
              <a:t>A flat, focused team and a Private Limited structure keep us fast and give investors the protection they need.</a:t>
            </a:r>
            <a:endParaRPr lang="en-US" sz="1500" dirty="0"/>
          </a:p>
        </p:txBody>
      </p:sp>
      <p:sp>
        <p:nvSpPr>
          <p:cNvPr id="11" name="Text 8"/>
          <p:cNvSpPr/>
          <p:nvPr/>
        </p:nvSpPr>
        <p:spPr>
          <a:xfrm>
            <a:off x="731520" y="5852160"/>
            <a:ext cx="7315200" cy="457200"/>
          </a:xfrm>
          <a:prstGeom prst="rect">
            <a:avLst/>
          </a:prstGeom>
          <a:noFill/>
          <a:ln/>
        </p:spPr>
        <p:txBody>
          <a:bodyPr wrap="square" rtlCol="0" anchor="ctr"/>
          <a:lstStyle/>
          <a:p>
            <a:pPr marL="0" indent="0">
              <a:buNone/>
            </a:pPr>
            <a:r>
              <a:rPr lang="en-US" sz="1700" i="1" dirty="0">
                <a:solidFill>
                  <a:srgbClr val="E4C9D3"/>
                </a:solidFill>
                <a:latin typeface="Cambria" pitchFamily="34" charset="0"/>
                <a:ea typeface="Cambria" pitchFamily="34" charset="-122"/>
                <a:cs typeface="Cambria" pitchFamily="34" charset="-120"/>
              </a:rPr>
              <a:t>We'd love your questions.</a:t>
            </a:r>
            <a:endParaRPr lang="en-US" sz="1700" dirty="0"/>
          </a:p>
        </p:txBody>
      </p:sp>
      <p:sp>
        <p:nvSpPr>
          <p:cNvPr id="12" name="Text 9"/>
          <p:cNvSpPr/>
          <p:nvPr/>
        </p:nvSpPr>
        <p:spPr>
          <a:xfrm>
            <a:off x="457200" y="6473952"/>
            <a:ext cx="2743200" cy="274320"/>
          </a:xfrm>
          <a:prstGeom prst="rect">
            <a:avLst/>
          </a:prstGeom>
          <a:noFill/>
          <a:ln/>
        </p:spPr>
        <p:txBody>
          <a:bodyPr wrap="square" rtlCol="0" anchor="ctr"/>
          <a:lstStyle/>
          <a:p>
            <a:pPr marL="0" indent="0" algn="l">
              <a:buNone/>
            </a:pPr>
            <a:r>
              <a:rPr lang="en-US" sz="900" dirty="0">
                <a:solidFill>
                  <a:srgbClr val="5A5A5A"/>
                </a:solidFill>
                <a:latin typeface="Calibri" pitchFamily="34" charset="0"/>
                <a:ea typeface="Calibri" pitchFamily="34" charset="-122"/>
                <a:cs typeface="Calibri" pitchFamily="34" charset="-120"/>
              </a:rPr>
              <a:t>HydroTrack</a:t>
            </a:r>
            <a:endParaRPr lang="en-US" sz="900" dirty="0"/>
          </a:p>
        </p:txBody>
      </p:sp>
      <p:sp>
        <p:nvSpPr>
          <p:cNvPr id="13" name="Text 10"/>
          <p:cNvSpPr/>
          <p:nvPr/>
        </p:nvSpPr>
        <p:spPr>
          <a:xfrm>
            <a:off x="4265676" y="6473952"/>
            <a:ext cx="3657600" cy="274320"/>
          </a:xfrm>
          <a:prstGeom prst="rect">
            <a:avLst/>
          </a:prstGeom>
          <a:noFill/>
          <a:ln/>
        </p:spPr>
        <p:txBody>
          <a:bodyPr wrap="square" rtlCol="0" anchor="ctr"/>
          <a:lstStyle/>
          <a:p>
            <a:pPr marL="0" indent="0" algn="ctr">
              <a:buNone/>
            </a:pPr>
            <a:endParaRPr lang="en-US" sz="900" dirty="0"/>
          </a:p>
        </p:txBody>
      </p:sp>
      <p:sp>
        <p:nvSpPr>
          <p:cNvPr id="14" name="Text 11"/>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6E1E39"/>
        </a:solidFill>
        <a:effectLst/>
      </p:bgPr>
    </p:bg>
    <p:spTree>
      <p:nvGrpSpPr>
        <p:cNvPr id="1" name=""/>
        <p:cNvGrpSpPr/>
        <p:nvPr/>
      </p:nvGrpSpPr>
      <p:grpSpPr>
        <a:xfrm>
          <a:off x="0" y="0"/>
          <a:ext cx="0" cy="0"/>
          <a:chOff x="0" y="0"/>
          <a:chExt cx="0" cy="0"/>
        </a:xfrm>
      </p:grpSpPr>
      <p:pic>
        <p:nvPicPr>
          <p:cNvPr id="2" name="Image 0" descr="/home/claude/work/icons/droplet_FFFFFF.png"/>
          <p:cNvPicPr>
            <a:picLocks noChangeAspect="1"/>
          </p:cNvPicPr>
          <p:nvPr/>
        </p:nvPicPr>
        <p:blipFill>
          <a:blip r:embed="rId3">
            <a:alphaModFix amt="85000"/>
          </a:blip>
          <a:stretch>
            <a:fillRect/>
          </a:stretch>
        </p:blipFill>
        <p:spPr>
          <a:xfrm>
            <a:off x="5591556" y="1417320"/>
            <a:ext cx="1005840" cy="1005840"/>
          </a:xfrm>
          <a:prstGeom prst="rect">
            <a:avLst/>
          </a:prstGeom>
        </p:spPr>
      </p:pic>
      <p:sp>
        <p:nvSpPr>
          <p:cNvPr id="3" name="Text 0"/>
          <p:cNvSpPr/>
          <p:nvPr/>
        </p:nvSpPr>
        <p:spPr>
          <a:xfrm>
            <a:off x="0" y="2651760"/>
            <a:ext cx="12188952" cy="914400"/>
          </a:xfrm>
          <a:prstGeom prst="rect">
            <a:avLst/>
          </a:prstGeom>
          <a:noFill/>
          <a:ln/>
        </p:spPr>
        <p:txBody>
          <a:bodyPr wrap="square" rtlCol="0" anchor="ctr"/>
          <a:lstStyle/>
          <a:p>
            <a:pPr marL="0" indent="0" algn="ctr">
              <a:buNone/>
            </a:pPr>
            <a:r>
              <a:rPr lang="en-US" sz="4400" b="1" dirty="0">
                <a:solidFill>
                  <a:srgbClr val="FFFFFF"/>
                </a:solidFill>
                <a:latin typeface="Cambria" pitchFamily="34" charset="0"/>
                <a:ea typeface="Cambria" pitchFamily="34" charset="-122"/>
                <a:cs typeface="Cambria" pitchFamily="34" charset="-120"/>
              </a:rPr>
              <a:t>Thank You</a:t>
            </a:r>
            <a:endParaRPr lang="en-US" sz="4400" dirty="0"/>
          </a:p>
        </p:txBody>
      </p:sp>
      <p:sp>
        <p:nvSpPr>
          <p:cNvPr id="4" name="Text 1"/>
          <p:cNvSpPr/>
          <p:nvPr/>
        </p:nvSpPr>
        <p:spPr>
          <a:xfrm>
            <a:off x="0" y="3520440"/>
            <a:ext cx="12188952" cy="457200"/>
          </a:xfrm>
          <a:prstGeom prst="rect">
            <a:avLst/>
          </a:prstGeom>
          <a:noFill/>
          <a:ln/>
        </p:spPr>
        <p:txBody>
          <a:bodyPr wrap="square" rtlCol="0" anchor="ctr"/>
          <a:lstStyle/>
          <a:p>
            <a:pPr marL="0" indent="0" algn="ctr">
              <a:buNone/>
            </a:pPr>
            <a:r>
              <a:rPr lang="en-US" sz="1700" i="1" dirty="0">
                <a:solidFill>
                  <a:srgbClr val="E4C9D3"/>
                </a:solidFill>
                <a:latin typeface="Calibri" pitchFamily="34" charset="0"/>
                <a:ea typeface="Calibri" pitchFamily="34" charset="-122"/>
                <a:cs typeface="Calibri" pitchFamily="34" charset="-120"/>
              </a:rPr>
              <a:t>Questions welcome.</a:t>
            </a:r>
            <a:endParaRPr lang="en-US" sz="1700" dirty="0"/>
          </a:p>
        </p:txBody>
      </p:sp>
      <p:sp>
        <p:nvSpPr>
          <p:cNvPr id="5" name="Text 2"/>
          <p:cNvSpPr/>
          <p:nvPr/>
        </p:nvSpPr>
        <p:spPr>
          <a:xfrm>
            <a:off x="0" y="6217920"/>
            <a:ext cx="12188952" cy="365760"/>
          </a:xfrm>
          <a:prstGeom prst="rect">
            <a:avLst/>
          </a:prstGeom>
          <a:noFill/>
          <a:ln/>
        </p:spPr>
        <p:txBody>
          <a:bodyPr wrap="square" rtlCol="0" anchor="ctr"/>
          <a:lstStyle/>
          <a:p>
            <a:pPr marL="0" indent="0" algn="ctr">
              <a:buNone/>
            </a:pPr>
            <a:r>
              <a:rPr lang="en-US" sz="1100" dirty="0">
                <a:solidFill>
                  <a:srgbClr val="C79CAE"/>
                </a:solidFill>
                <a:latin typeface="Calibri" pitchFamily="34" charset="0"/>
                <a:ea typeface="Calibri" pitchFamily="34" charset="-122"/>
                <a:cs typeface="Calibri" pitchFamily="34" charset="-120"/>
              </a:rPr>
              <a:t>Ramona Solomon  ·  HydroTrack</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1909</Words>
  <Application>Microsoft Office PowerPoint</Application>
  <PresentationFormat>Widescreen</PresentationFormat>
  <Paragraphs>182</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Ramona Solomon (2513390)</cp:lastModifiedBy>
  <cp:revision>3</cp:revision>
  <dcterms:created xsi:type="dcterms:W3CDTF">2026-08-07T18:11:51Z</dcterms:created>
  <dcterms:modified xsi:type="dcterms:W3CDTF">2026-08-07T18:42:57Z</dcterms:modified>
</cp:coreProperties>
</file>