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60" r:id="rId3"/>
    <p:sldId id="257" r:id="rId4"/>
    <p:sldId id="274" r:id="rId5"/>
    <p:sldId id="272" r:id="rId6"/>
    <p:sldId id="276" r:id="rId7"/>
    <p:sldId id="262" r:id="rId8"/>
    <p:sldId id="277" r:id="rId9"/>
    <p:sldId id="278" r:id="rId10"/>
    <p:sldId id="263" r:id="rId11"/>
    <p:sldId id="264" r:id="rId12"/>
    <p:sldId id="271" r:id="rId13"/>
    <p:sldId id="265" r:id="rId14"/>
    <p:sldId id="266" r:id="rId15"/>
    <p:sldId id="267" r:id="rId16"/>
    <p:sldId id="279" r:id="rId17"/>
    <p:sldId id="280" r:id="rId18"/>
    <p:sldId id="28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6786" autoAdjust="0"/>
  </p:normalViewPr>
  <p:slideViewPr>
    <p:cSldViewPr>
      <p:cViewPr varScale="1">
        <p:scale>
          <a:sx n="72" d="100"/>
          <a:sy n="72" d="100"/>
        </p:scale>
        <p:origin x="22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C0E4-8E4E-4E5F-9960-126A8EFE4FFA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2E38D-919A-4178-BB84-CD48D53DE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04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2E38D-919A-4178-BB84-CD48D53DE2E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0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2E38D-919A-4178-BB84-CD48D53DE2E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41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2E38D-919A-4178-BB84-CD48D53DE2E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89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96E2-0A11-4AB0-AF7D-1D7FC23FA81D}" type="datetimeFigureOut">
              <a:rPr lang="en-GB" smtClean="0"/>
              <a:t>26/02/2017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SHSS4062 PDP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FFFFFF"/>
                </a:solidFill>
              </a:rPr>
              <a:t>Client Rights</a:t>
            </a:r>
            <a:endParaRPr lang="en-GB"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763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Clie</a:t>
            </a:r>
            <a:r>
              <a:rPr lang="en-GB" dirty="0" smtClean="0"/>
              <a:t>nt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Client </a:t>
            </a:r>
            <a:r>
              <a:rPr lang="en-US" dirty="0"/>
              <a:t>Rights </a:t>
            </a:r>
          </a:p>
          <a:p>
            <a:r>
              <a:rPr lang="en-US" dirty="0" smtClean="0"/>
              <a:t>Informed </a:t>
            </a:r>
            <a:r>
              <a:rPr lang="en-US" dirty="0"/>
              <a:t>Consent </a:t>
            </a:r>
          </a:p>
          <a:p>
            <a:r>
              <a:rPr lang="en-US" dirty="0" smtClean="0"/>
              <a:t>Duty </a:t>
            </a:r>
            <a:r>
              <a:rPr lang="en-US" dirty="0"/>
              <a:t>to inform </a:t>
            </a:r>
          </a:p>
          <a:p>
            <a:r>
              <a:rPr lang="en-US" dirty="0" smtClean="0"/>
              <a:t>Confidentiality </a:t>
            </a:r>
          </a:p>
          <a:p>
            <a:r>
              <a:rPr lang="en-US" dirty="0" smtClean="0"/>
              <a:t>Access </a:t>
            </a:r>
            <a:r>
              <a:rPr lang="en-US" dirty="0"/>
              <a:t>to Records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95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753" y="35859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Client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612" y="1143000"/>
            <a:ext cx="8229600" cy="3657599"/>
          </a:xfrm>
        </p:spPr>
        <p:txBody>
          <a:bodyPr>
            <a:noAutofit/>
          </a:bodyPr>
          <a:lstStyle/>
          <a:p>
            <a:r>
              <a:rPr lang="en-US" sz="2400" dirty="0" smtClean="0"/>
              <a:t>Human Rights Act (1998)</a:t>
            </a:r>
          </a:p>
          <a:p>
            <a:r>
              <a:rPr lang="en-US" sz="2400" dirty="0" smtClean="0"/>
              <a:t>Summary </a:t>
            </a:r>
            <a:r>
              <a:rPr lang="en-US" sz="2400" dirty="0"/>
              <a:t>of client rights in the NHS and under social </a:t>
            </a:r>
            <a:r>
              <a:rPr lang="en-US" sz="2400" dirty="0" smtClean="0"/>
              <a:t>services</a:t>
            </a:r>
            <a:endParaRPr lang="en-US" sz="2400" dirty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receive care and treatment (not absolute, £)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receive a reasonable standard of care and treatment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give or withhold consent to treatment and/or care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confidentiality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access health and personal social services records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complain </a:t>
            </a:r>
            <a:endParaRPr lang="en-US" sz="2400" dirty="0" smtClean="0"/>
          </a:p>
          <a:p>
            <a:pPr lvl="1"/>
            <a:r>
              <a:rPr lang="en-US" sz="2400" dirty="0" smtClean="0"/>
              <a:t>To </a:t>
            </a:r>
            <a:r>
              <a:rPr lang="en-US" sz="2400" dirty="0"/>
              <a:t>receive rights </a:t>
            </a:r>
            <a:r>
              <a:rPr lang="en-US" sz="2400" dirty="0" err="1"/>
              <a:t>recognised</a:t>
            </a:r>
            <a:r>
              <a:rPr lang="en-US" sz="2400" dirty="0"/>
              <a:t> in the Human Rights Act (1998) </a:t>
            </a:r>
            <a:endParaRPr lang="en-US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02634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235" y="381000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Client Rights: Consent and </a:t>
            </a:r>
            <a:r>
              <a:rPr lang="en-US" smtClean="0"/>
              <a:t>Giving Information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48235" y="1524000"/>
            <a:ext cx="6485965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smtClean="0"/>
              <a:t>Duty to give information to the patient prior to consent </a:t>
            </a:r>
          </a:p>
          <a:p>
            <a:pPr lvl="1"/>
            <a:r>
              <a:rPr lang="en-US" sz="2000" smtClean="0"/>
              <a:t>Failure to provide sufficient information could lead to patient suing for trespass OR action for negligence. </a:t>
            </a:r>
          </a:p>
          <a:p>
            <a:r>
              <a:rPr lang="en-US" sz="2400" smtClean="0"/>
              <a:t>Actual giving of consent</a:t>
            </a:r>
          </a:p>
          <a:p>
            <a:pPr lvl="1"/>
            <a:r>
              <a:rPr lang="en-US" sz="2000" smtClean="0"/>
              <a:t>Possibility that a trespass to the person has occurred because the patient did not give consent to the treatment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95269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Client Rights: Trespass to the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Assault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"</a:t>
            </a:r>
            <a:r>
              <a:rPr lang="en-US" dirty="0"/>
              <a:t>to act in such a way that the claimant believes they are about to be </a:t>
            </a:r>
            <a:r>
              <a:rPr lang="en-US" dirty="0" smtClean="0"/>
              <a:t>attacked”</a:t>
            </a:r>
            <a:endParaRPr lang="en-US" dirty="0"/>
          </a:p>
          <a:p>
            <a:r>
              <a:rPr lang="en-US" dirty="0" smtClean="0"/>
              <a:t>If </a:t>
            </a:r>
            <a:r>
              <a:rPr lang="en-US" dirty="0"/>
              <a:t>the individual apprehends a touching of their person </a:t>
            </a:r>
            <a:endParaRPr lang="en-US" dirty="0"/>
          </a:p>
          <a:p>
            <a:r>
              <a:rPr lang="en-US" dirty="0" smtClean="0"/>
              <a:t>Battery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"</a:t>
            </a:r>
            <a:r>
              <a:rPr lang="en-US" dirty="0"/>
              <a:t>the intentional and direct application of force to another </a:t>
            </a:r>
            <a:r>
              <a:rPr lang="en-US" dirty="0" smtClean="0"/>
              <a:t>person”</a:t>
            </a:r>
            <a:endParaRPr lang="en-US" dirty="0"/>
          </a:p>
          <a:p>
            <a:r>
              <a:rPr lang="en-US" dirty="0"/>
              <a:t>I</a:t>
            </a:r>
            <a:r>
              <a:rPr lang="en-US" dirty="0" smtClean="0"/>
              <a:t>f </a:t>
            </a:r>
            <a:r>
              <a:rPr lang="en-US" dirty="0"/>
              <a:t>the individual is actually touched and has not given consent </a:t>
            </a:r>
            <a:endParaRPr lang="en-US" dirty="0"/>
          </a:p>
          <a:p>
            <a:r>
              <a:rPr lang="en-US" dirty="0" smtClean="0"/>
              <a:t>Sued </a:t>
            </a:r>
            <a:r>
              <a:rPr lang="en-US" dirty="0"/>
              <a:t>for compensation in the civil courts OR </a:t>
            </a:r>
            <a:endParaRPr lang="en-US" dirty="0"/>
          </a:p>
          <a:p>
            <a:r>
              <a:rPr lang="en-US" dirty="0" smtClean="0"/>
              <a:t>Prosecution </a:t>
            </a:r>
            <a:r>
              <a:rPr lang="en-US" dirty="0"/>
              <a:t>could be sought in criminal cases </a:t>
            </a:r>
            <a:endParaRPr lang="en-US" dirty="0"/>
          </a:p>
          <a:p>
            <a:r>
              <a:rPr lang="en-US" dirty="0" smtClean="0"/>
              <a:t>Victim </a:t>
            </a:r>
            <a:r>
              <a:rPr lang="en-US" dirty="0"/>
              <a:t>has to prove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touching or apprehension of </a:t>
            </a:r>
            <a:r>
              <a:rPr lang="en-US" dirty="0" smtClean="0"/>
              <a:t>touching</a:t>
            </a:r>
            <a:endParaRPr lang="en-US" dirty="0"/>
          </a:p>
          <a:p>
            <a:r>
              <a:rPr lang="en-US" dirty="0" smtClean="0"/>
              <a:t>(Potentially</a:t>
            </a:r>
            <a:r>
              <a:rPr lang="en-US" dirty="0"/>
              <a:t>) direct interference with their person – NO HARM HAS TO HAVE OCCURRED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61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Client Rights: Trespass to the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</a:t>
            </a:r>
            <a:r>
              <a:rPr lang="en-US" dirty="0"/>
              <a:t>only </a:t>
            </a:r>
            <a:r>
              <a:rPr lang="en-US" dirty="0" err="1"/>
              <a:t>defence</a:t>
            </a:r>
            <a:r>
              <a:rPr lang="en-US" dirty="0"/>
              <a:t> YOU HAVE to an action of trespass to the person is: </a:t>
            </a:r>
            <a:endParaRPr lang="en-US" dirty="0" smtClean="0"/>
          </a:p>
          <a:p>
            <a:r>
              <a:rPr lang="en-US" b="1" dirty="0">
                <a:solidFill>
                  <a:srgbClr val="FF0000"/>
                </a:solidFill>
              </a:rPr>
              <a:t>THAT </a:t>
            </a:r>
            <a:r>
              <a:rPr lang="en-US" b="1" dirty="0">
                <a:solidFill>
                  <a:srgbClr val="FF0000"/>
                </a:solidFill>
              </a:rPr>
              <a:t>CONSENT WAS GIVEN BY A MENTALLY COMPETENT PERSON </a:t>
            </a:r>
            <a:endParaRPr lang="en-US" b="1" dirty="0">
              <a:solidFill>
                <a:srgbClr val="FF0000"/>
              </a:solidFill>
            </a:endParaRPr>
          </a:p>
          <a:p>
            <a:r>
              <a:rPr lang="en-US" dirty="0" smtClean="0"/>
              <a:t>Other </a:t>
            </a:r>
            <a:r>
              <a:rPr lang="en-US" dirty="0" err="1"/>
              <a:t>defences</a:t>
            </a:r>
            <a:r>
              <a:rPr lang="en-US" dirty="0"/>
              <a:t> in </a:t>
            </a:r>
            <a:r>
              <a:rPr lang="en-US" dirty="0" smtClean="0"/>
              <a:t>law</a:t>
            </a:r>
            <a:endParaRPr lang="en-US" dirty="0"/>
          </a:p>
          <a:p>
            <a:pPr lvl="1"/>
            <a:r>
              <a:rPr lang="en-US" dirty="0" smtClean="0"/>
              <a:t>Statutory </a:t>
            </a:r>
            <a:r>
              <a:rPr lang="en-US" dirty="0" err="1"/>
              <a:t>authorisation</a:t>
            </a:r>
            <a:r>
              <a:rPr lang="en-US" dirty="0"/>
              <a:t> (Mental Health Act, </a:t>
            </a:r>
            <a:r>
              <a:rPr lang="en-US" dirty="0" smtClean="0"/>
              <a:t>1983)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common law power to act out of </a:t>
            </a:r>
            <a:r>
              <a:rPr lang="en-US" dirty="0" smtClean="0"/>
              <a:t>necessity</a:t>
            </a:r>
            <a:endParaRPr lang="en-US" dirty="0"/>
          </a:p>
          <a:p>
            <a:pPr lvl="1"/>
            <a:r>
              <a:rPr lang="en-US" dirty="0" smtClean="0"/>
              <a:t>Rarely </a:t>
            </a:r>
            <a:r>
              <a:rPr lang="en-US" dirty="0"/>
              <a:t>applied in sport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339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Client Rights: Informed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For </a:t>
            </a:r>
            <a:r>
              <a:rPr lang="en-US" dirty="0"/>
              <a:t>consent to be valid the person giving it must </a:t>
            </a:r>
            <a:r>
              <a:rPr lang="en-US" dirty="0" smtClean="0"/>
              <a:t>be:</a:t>
            </a:r>
          </a:p>
          <a:p>
            <a:pPr lvl="1"/>
            <a:r>
              <a:rPr lang="en-US" dirty="0" smtClean="0"/>
              <a:t>Mentally competent</a:t>
            </a:r>
          </a:p>
          <a:p>
            <a:pPr lvl="1"/>
            <a:r>
              <a:rPr lang="en-US" dirty="0" smtClean="0"/>
              <a:t>Over </a:t>
            </a:r>
            <a:r>
              <a:rPr lang="en-US" dirty="0"/>
              <a:t>the age of 16 years </a:t>
            </a:r>
            <a:endParaRPr lang="en-US" dirty="0"/>
          </a:p>
          <a:p>
            <a:pPr lvl="1"/>
            <a:r>
              <a:rPr lang="en-US" dirty="0" err="1" smtClean="0"/>
              <a:t>Gillick</a:t>
            </a:r>
            <a:r>
              <a:rPr lang="en-US" dirty="0" smtClean="0"/>
              <a:t> </a:t>
            </a:r>
            <a:r>
              <a:rPr lang="en-US" dirty="0"/>
              <a:t>competent </a:t>
            </a:r>
            <a:endParaRPr lang="en-US" dirty="0"/>
          </a:p>
          <a:p>
            <a:r>
              <a:rPr lang="en-US" dirty="0" smtClean="0"/>
              <a:t>Consent </a:t>
            </a:r>
            <a:r>
              <a:rPr lang="en-US" dirty="0"/>
              <a:t>must be gained without ANY </a:t>
            </a:r>
            <a:endParaRPr lang="en-US" dirty="0"/>
          </a:p>
          <a:p>
            <a:pPr lvl="1"/>
            <a:r>
              <a:rPr lang="en-US" dirty="0" smtClean="0"/>
              <a:t>Duress </a:t>
            </a:r>
          </a:p>
          <a:p>
            <a:pPr lvl="1"/>
            <a:r>
              <a:rPr lang="en-US" dirty="0" smtClean="0"/>
              <a:t>Force</a:t>
            </a:r>
          </a:p>
          <a:p>
            <a:pPr lvl="1"/>
            <a:r>
              <a:rPr lang="en-US" dirty="0" smtClean="0"/>
              <a:t>Deceit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58994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Client Rights: Informed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Giving </a:t>
            </a:r>
            <a:r>
              <a:rPr lang="en-US" dirty="0"/>
              <a:t>consent </a:t>
            </a:r>
            <a:endParaRPr lang="en-US" dirty="0"/>
          </a:p>
          <a:p>
            <a:pPr lvl="1"/>
            <a:r>
              <a:rPr lang="en-US" dirty="0" smtClean="0"/>
              <a:t>Word </a:t>
            </a:r>
            <a:r>
              <a:rPr lang="en-US" dirty="0"/>
              <a:t>of mouth </a:t>
            </a:r>
            <a:endParaRPr lang="en-US" dirty="0"/>
          </a:p>
          <a:p>
            <a:pPr lvl="1"/>
            <a:r>
              <a:rPr lang="en-US" dirty="0" smtClean="0"/>
              <a:t>In writing</a:t>
            </a:r>
            <a:endParaRPr lang="en-US" dirty="0"/>
          </a:p>
          <a:p>
            <a:pPr lvl="1"/>
            <a:r>
              <a:rPr lang="en-US" dirty="0" smtClean="0"/>
              <a:t>Implied </a:t>
            </a:r>
            <a:r>
              <a:rPr lang="en-US" dirty="0"/>
              <a:t>(!) </a:t>
            </a:r>
            <a:endParaRPr lang="en-US" dirty="0" smtClean="0"/>
          </a:p>
          <a:p>
            <a:pPr lvl="2"/>
            <a:r>
              <a:rPr lang="en-US" dirty="0" smtClean="0"/>
              <a:t>Nonverbal </a:t>
            </a:r>
            <a:r>
              <a:rPr lang="en-US" dirty="0"/>
              <a:t>conduct of the patient may indicate they are giving consent (co-operation) </a:t>
            </a:r>
            <a:endParaRPr lang="en-US" dirty="0"/>
          </a:p>
          <a:p>
            <a:r>
              <a:rPr lang="en-US" dirty="0" smtClean="0"/>
              <a:t>Where </a:t>
            </a:r>
            <a:r>
              <a:rPr lang="en-US" dirty="0"/>
              <a:t>procedures entail risk and/or where a dispute is likely over whether consent was given OBTAIN CONSENT IN WRITING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46911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Client Rights: Informed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Consider </a:t>
            </a:r>
            <a:r>
              <a:rPr lang="en-US" dirty="0"/>
              <a:t>using templates for common </a:t>
            </a:r>
            <a:r>
              <a:rPr lang="en-US" dirty="0" smtClean="0"/>
              <a:t>treatments</a:t>
            </a:r>
          </a:p>
          <a:p>
            <a:pPr lvl="1"/>
            <a:r>
              <a:rPr lang="en-US" dirty="0" smtClean="0"/>
              <a:t>‘Therapeutic </a:t>
            </a:r>
            <a:r>
              <a:rPr lang="en-US" dirty="0"/>
              <a:t>ultrasound (TUS) is a </a:t>
            </a:r>
            <a:r>
              <a:rPr lang="en-US" dirty="0" smtClean="0"/>
              <a:t>......</a:t>
            </a:r>
            <a:endParaRPr lang="en-US" dirty="0"/>
          </a:p>
          <a:p>
            <a:pPr lvl="1"/>
            <a:r>
              <a:rPr lang="en-US" dirty="0" smtClean="0"/>
              <a:t>The </a:t>
            </a:r>
            <a:r>
              <a:rPr lang="en-US" dirty="0"/>
              <a:t>risks of TUS are </a:t>
            </a:r>
            <a:r>
              <a:rPr lang="en-US" dirty="0" smtClean="0"/>
              <a:t>...</a:t>
            </a:r>
            <a:endParaRPr lang="en-US" dirty="0"/>
          </a:p>
          <a:p>
            <a:pPr lvl="1"/>
            <a:r>
              <a:rPr lang="en-US" dirty="0" smtClean="0"/>
              <a:t>The </a:t>
            </a:r>
            <a:r>
              <a:rPr lang="en-US" dirty="0"/>
              <a:t>benefits of TUS are ... </a:t>
            </a:r>
            <a:endParaRPr lang="en-US" dirty="0" smtClean="0"/>
          </a:p>
          <a:p>
            <a:pPr lvl="1"/>
            <a:r>
              <a:rPr lang="en-US" dirty="0" smtClean="0"/>
              <a:t>I </a:t>
            </a:r>
            <a:r>
              <a:rPr lang="en-US" dirty="0"/>
              <a:t>have read and understood the information above </a:t>
            </a:r>
            <a:endParaRPr lang="en-US" dirty="0"/>
          </a:p>
          <a:p>
            <a:pPr lvl="1"/>
            <a:r>
              <a:rPr lang="en-US" dirty="0" smtClean="0"/>
              <a:t>I </a:t>
            </a:r>
            <a:r>
              <a:rPr lang="en-US" dirty="0"/>
              <a:t>have been given the opportunity to ask questions </a:t>
            </a:r>
            <a:endParaRPr lang="en-US" dirty="0"/>
          </a:p>
          <a:p>
            <a:pPr lvl="1"/>
            <a:r>
              <a:rPr lang="en-US" dirty="0" smtClean="0"/>
              <a:t>I </a:t>
            </a:r>
            <a:r>
              <a:rPr lang="en-US" dirty="0"/>
              <a:t>am happy to proceed with the </a:t>
            </a:r>
            <a:r>
              <a:rPr lang="en-US" dirty="0" smtClean="0"/>
              <a:t>treatment</a:t>
            </a:r>
            <a:endParaRPr lang="en-US" dirty="0"/>
          </a:p>
          <a:p>
            <a:pPr lvl="1"/>
            <a:r>
              <a:rPr lang="en-US" dirty="0" smtClean="0"/>
              <a:t>Signed</a:t>
            </a:r>
            <a:r>
              <a:rPr lang="en-US" dirty="0"/>
              <a:t>, Print Name, Date </a:t>
            </a:r>
            <a:endParaRPr lang="en-US" dirty="0" smtClean="0"/>
          </a:p>
          <a:p>
            <a:pPr lvl="1"/>
            <a:r>
              <a:rPr lang="en-US" dirty="0" smtClean="0"/>
              <a:t>Keep </a:t>
            </a:r>
            <a:r>
              <a:rPr lang="en-US" dirty="0"/>
              <a:t>in the patient’s notes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10713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Clients Rights: Withdrawal of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</a:t>
            </a:r>
            <a:r>
              <a:rPr lang="en-US" dirty="0"/>
              <a:t>person who gives consent can withdraw it at any time </a:t>
            </a:r>
            <a:endParaRPr lang="en-US" dirty="0"/>
          </a:p>
          <a:p>
            <a:r>
              <a:rPr lang="en-US" dirty="0" smtClean="0"/>
              <a:t>May </a:t>
            </a:r>
            <a:r>
              <a:rPr lang="en-US" dirty="0"/>
              <a:t>need to get a signature against a statement where an action is contrary to clinical advice (e.g. Patient returns to sport against advice) </a:t>
            </a:r>
            <a:endParaRPr lang="en-US" dirty="0"/>
          </a:p>
          <a:p>
            <a:r>
              <a:rPr lang="en-US" dirty="0" smtClean="0"/>
              <a:t>Where </a:t>
            </a:r>
            <a:r>
              <a:rPr lang="en-US" dirty="0"/>
              <a:t>a refusal to sign such a declaration is refused GET ANOTHER PROFESSIONAL TO WITNESS IT and a record of it should be kept with a signature from both professionals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63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Client Rights: Refusal to Consent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1"/>
            <a:ext cx="8229600" cy="3429000"/>
          </a:xfrm>
        </p:spPr>
        <p:txBody>
          <a:bodyPr>
            <a:noAutofit/>
          </a:bodyPr>
          <a:lstStyle/>
          <a:p>
            <a:r>
              <a:rPr lang="en-US" sz="2000" dirty="0"/>
              <a:t>A patient may refuse consent to perform a treatment, procedure or examination on ANY grounds. </a:t>
            </a:r>
            <a:endParaRPr lang="en-US" sz="2000" dirty="0"/>
          </a:p>
          <a:p>
            <a:r>
              <a:rPr lang="en-US" sz="2000" dirty="0" smtClean="0"/>
              <a:t>These </a:t>
            </a:r>
            <a:r>
              <a:rPr lang="en-US" sz="2000" dirty="0"/>
              <a:t>must be upheld by the therapist and alternatives provided </a:t>
            </a:r>
            <a:endParaRPr lang="en-US" sz="2000" dirty="0"/>
          </a:p>
          <a:p>
            <a:pPr lvl="1"/>
            <a:r>
              <a:rPr lang="en-US" sz="2000" dirty="0" smtClean="0"/>
              <a:t>Consider </a:t>
            </a:r>
            <a:r>
              <a:rPr lang="en-US" sz="2000" dirty="0"/>
              <a:t>the patient who is unhappy with: </a:t>
            </a:r>
            <a:endParaRPr lang="en-US" sz="2000" dirty="0"/>
          </a:p>
          <a:p>
            <a:pPr lvl="1"/>
            <a:r>
              <a:rPr lang="en-US" sz="2000" dirty="0" smtClean="0"/>
              <a:t>The </a:t>
            </a:r>
            <a:r>
              <a:rPr lang="en-US" sz="2000" dirty="0"/>
              <a:t>risks </a:t>
            </a:r>
            <a:endParaRPr lang="en-US" sz="2000" dirty="0" smtClean="0"/>
          </a:p>
          <a:p>
            <a:pPr lvl="1"/>
            <a:r>
              <a:rPr lang="en-US" sz="2000" dirty="0" smtClean="0"/>
              <a:t>The environment</a:t>
            </a:r>
            <a:endParaRPr lang="en-US" sz="2000" dirty="0"/>
          </a:p>
          <a:p>
            <a:pPr lvl="1"/>
            <a:r>
              <a:rPr lang="en-US" sz="2000" dirty="0" smtClean="0"/>
              <a:t>The equipment</a:t>
            </a:r>
            <a:endParaRPr lang="en-US" sz="2000" dirty="0"/>
          </a:p>
          <a:p>
            <a:pPr lvl="1"/>
            <a:r>
              <a:rPr lang="en-US" sz="2000" dirty="0" smtClean="0"/>
              <a:t>Their </a:t>
            </a:r>
            <a:r>
              <a:rPr lang="en-US" sz="2000" dirty="0"/>
              <a:t>positioning/state of undress for access </a:t>
            </a:r>
            <a:endParaRPr lang="en-US" sz="2000" dirty="0"/>
          </a:p>
          <a:p>
            <a:pPr lvl="1"/>
            <a:r>
              <a:rPr lang="en-US" sz="2000" dirty="0" smtClean="0"/>
              <a:t>Your </a:t>
            </a:r>
            <a:r>
              <a:rPr lang="en-US" sz="2000" dirty="0"/>
              <a:t>level of competency </a:t>
            </a:r>
            <a:endParaRPr lang="en-US" sz="2000" dirty="0"/>
          </a:p>
          <a:p>
            <a:pPr>
              <a:lnSpc>
                <a:spcPct val="11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3677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Duty to Inform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199"/>
            <a:ext cx="8229600" cy="353603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Part </a:t>
            </a:r>
            <a:r>
              <a:rPr lang="en-US" dirty="0"/>
              <a:t>of your duty of care in the law of negligence is the duty to inform the patient of ANY risks of substantial harm which could occur if the intervention proceeded </a:t>
            </a:r>
            <a:endParaRPr lang="en-US" dirty="0"/>
          </a:p>
          <a:p>
            <a:r>
              <a:rPr lang="en-US" dirty="0"/>
              <a:t>I</a:t>
            </a:r>
            <a:r>
              <a:rPr lang="en-US" dirty="0" smtClean="0"/>
              <a:t>f </a:t>
            </a:r>
            <a:r>
              <a:rPr lang="en-US" dirty="0"/>
              <a:t>harm was not explained and then harm occurs, the patient can claim that, had they known they would not have given consent </a:t>
            </a:r>
            <a:endParaRPr lang="en-US" dirty="0"/>
          </a:p>
          <a:p>
            <a:r>
              <a:rPr lang="en-US" dirty="0" smtClean="0"/>
              <a:t>Patient </a:t>
            </a:r>
            <a:r>
              <a:rPr lang="en-US" dirty="0"/>
              <a:t>can bring an action of NEGLIGENCE </a:t>
            </a:r>
            <a:endParaRPr lang="en-US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66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Client Rights: Confidentiality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2672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 Your employer and your SST code of conduct both provide governance of confidentiality </a:t>
            </a:r>
            <a:endParaRPr lang="en-US" dirty="0"/>
          </a:p>
          <a:p>
            <a:r>
              <a:rPr lang="en-US" dirty="0" smtClean="0"/>
              <a:t>The </a:t>
            </a:r>
            <a:r>
              <a:rPr lang="en-US" dirty="0"/>
              <a:t>health professional owes a duty to the patient to retain information given to them in confidence </a:t>
            </a:r>
            <a:endParaRPr lang="en-US" dirty="0"/>
          </a:p>
          <a:p>
            <a:r>
              <a:rPr lang="en-US" dirty="0" smtClean="0"/>
              <a:t>Anything </a:t>
            </a:r>
            <a:r>
              <a:rPr lang="en-US" dirty="0"/>
              <a:t>the patient tells you is in the strictest of confidence (</a:t>
            </a:r>
            <a:r>
              <a:rPr lang="en-US" dirty="0" err="1"/>
              <a:t>Spycatcher</a:t>
            </a:r>
            <a:r>
              <a:rPr lang="en-US" dirty="0"/>
              <a:t> case, House of Lords) </a:t>
            </a:r>
            <a:endParaRPr lang="en-US" dirty="0"/>
          </a:p>
          <a:p>
            <a:r>
              <a:rPr lang="en-US" dirty="0"/>
              <a:t>•  </a:t>
            </a:r>
            <a:r>
              <a:rPr lang="en-US" i="1" dirty="0"/>
              <a:t>Whatever, in connection with my professional service, or not in connection with it, I see or hear, in the life of men, which ought not to be spoken of abroad, I will not divulge, as reckoning that all such should be kept secret</a:t>
            </a:r>
            <a:r>
              <a:rPr lang="en-US" dirty="0"/>
              <a:t>. </a:t>
            </a:r>
            <a:endParaRPr lang="en-US" dirty="0" smtClean="0"/>
          </a:p>
          <a:p>
            <a:pPr lvl="1"/>
            <a:r>
              <a:rPr lang="en-US" dirty="0" smtClean="0"/>
              <a:t>Hippocratic </a:t>
            </a:r>
            <a:r>
              <a:rPr lang="en-US" dirty="0"/>
              <a:t>Oath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4429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Clients Rights: Exceptions to Confidentiality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1"/>
            <a:ext cx="8229600" cy="3459832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Consent </a:t>
            </a:r>
            <a:r>
              <a:rPr lang="en-US" dirty="0"/>
              <a:t>of the patient </a:t>
            </a:r>
            <a:endParaRPr lang="en-US" dirty="0"/>
          </a:p>
          <a:p>
            <a:r>
              <a:rPr lang="en-US" dirty="0" smtClean="0"/>
              <a:t>Disclosure </a:t>
            </a:r>
            <a:r>
              <a:rPr lang="en-US" dirty="0"/>
              <a:t>in the clinical care or the interests of the </a:t>
            </a:r>
            <a:r>
              <a:rPr lang="en-US" dirty="0" smtClean="0"/>
              <a:t>patient </a:t>
            </a:r>
            <a:endParaRPr lang="en-US" dirty="0"/>
          </a:p>
          <a:p>
            <a:r>
              <a:rPr lang="en-US" dirty="0" smtClean="0"/>
              <a:t>Court </a:t>
            </a:r>
            <a:r>
              <a:rPr lang="en-US" dirty="0"/>
              <a:t>order </a:t>
            </a:r>
            <a:endParaRPr lang="en-US" dirty="0" smtClean="0"/>
          </a:p>
          <a:p>
            <a:pPr lvl="1"/>
            <a:r>
              <a:rPr lang="en-US" dirty="0" smtClean="0"/>
              <a:t>Subpoena</a:t>
            </a:r>
            <a:endParaRPr lang="en-US" dirty="0"/>
          </a:p>
          <a:p>
            <a:pPr lvl="1"/>
            <a:r>
              <a:rPr lang="en-US" dirty="0" smtClean="0"/>
              <a:t>Under </a:t>
            </a:r>
            <a:r>
              <a:rPr lang="en-US" dirty="0"/>
              <a:t>the supreme court act (1981) typically where </a:t>
            </a:r>
            <a:r>
              <a:rPr lang="en-US" dirty="0" smtClean="0"/>
              <a:t>therapist </a:t>
            </a:r>
            <a:r>
              <a:rPr lang="en-US" dirty="0"/>
              <a:t>is the defendant </a:t>
            </a:r>
            <a:endParaRPr lang="en-US" dirty="0"/>
          </a:p>
          <a:p>
            <a:r>
              <a:rPr lang="en-US" dirty="0" smtClean="0"/>
              <a:t>Statutory </a:t>
            </a:r>
            <a:r>
              <a:rPr lang="en-US" dirty="0"/>
              <a:t>duty to disclose (communicable diseases, </a:t>
            </a:r>
            <a:r>
              <a:rPr lang="en-US" dirty="0" smtClean="0"/>
              <a:t>births </a:t>
            </a:r>
            <a:r>
              <a:rPr lang="en-US" dirty="0"/>
              <a:t>and deaths, poisonings/H&amp;S, terrorism </a:t>
            </a:r>
            <a:r>
              <a:rPr lang="en-US" dirty="0" err="1"/>
              <a:t>etc</a:t>
            </a:r>
            <a:r>
              <a:rPr lang="en-US" dirty="0"/>
              <a:t>) </a:t>
            </a:r>
            <a:endParaRPr lang="en-US" dirty="0"/>
          </a:p>
          <a:p>
            <a:r>
              <a:rPr lang="en-US" dirty="0" smtClean="0"/>
              <a:t>Disclosure </a:t>
            </a:r>
            <a:r>
              <a:rPr lang="en-US" dirty="0"/>
              <a:t>is in the public interest (psychiatry)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099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Client Rights: Dilemma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49824"/>
            <a:ext cx="8229600" cy="1447801"/>
          </a:xfrm>
        </p:spPr>
        <p:txBody>
          <a:bodyPr>
            <a:normAutofit/>
          </a:bodyPr>
          <a:lstStyle/>
          <a:p>
            <a:r>
              <a:rPr lang="en-US" smtClean="0"/>
              <a:t>A </a:t>
            </a:r>
            <a:r>
              <a:rPr lang="en-US"/>
              <a:t>patient is HIV positive but refuses to disclose this information to his therapist. </a:t>
            </a:r>
            <a:endParaRPr lang="en-US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747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Client Rights: Dilemma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1000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 </a:t>
            </a:r>
            <a:r>
              <a:rPr lang="en-US" dirty="0"/>
              <a:t>patient is HIV positive but refuses to disclose this information to his therapist. </a:t>
            </a:r>
            <a:endParaRPr lang="en-US" dirty="0"/>
          </a:p>
          <a:p>
            <a:r>
              <a:rPr lang="en-US" dirty="0" smtClean="0"/>
              <a:t>Does </a:t>
            </a:r>
            <a:r>
              <a:rPr lang="en-US" dirty="0"/>
              <a:t>this </a:t>
            </a:r>
            <a:r>
              <a:rPr lang="en-US" dirty="0" smtClean="0"/>
              <a:t>non-disclosure:</a:t>
            </a:r>
            <a:endParaRPr lang="en-US" dirty="0"/>
          </a:p>
          <a:p>
            <a:pPr lvl="1"/>
            <a:r>
              <a:rPr lang="en-US" dirty="0" smtClean="0"/>
              <a:t>Determine </a:t>
            </a:r>
            <a:r>
              <a:rPr lang="en-US" dirty="0"/>
              <a:t>the choice or effectiveness of </a:t>
            </a:r>
            <a:r>
              <a:rPr lang="en-US" dirty="0" smtClean="0"/>
              <a:t>treatment selected </a:t>
            </a:r>
            <a:r>
              <a:rPr lang="en-US" dirty="0"/>
              <a:t>by the sports </a:t>
            </a:r>
            <a:r>
              <a:rPr lang="en-US" dirty="0" smtClean="0"/>
              <a:t>therapist?</a:t>
            </a:r>
            <a:endParaRPr lang="en-US" dirty="0"/>
          </a:p>
          <a:p>
            <a:pPr lvl="1"/>
            <a:r>
              <a:rPr lang="en-US" dirty="0" smtClean="0"/>
              <a:t>Require </a:t>
            </a:r>
            <a:r>
              <a:rPr lang="en-US" dirty="0"/>
              <a:t>more than the standard universal precautions </a:t>
            </a:r>
            <a:r>
              <a:rPr lang="en-US" dirty="0" smtClean="0"/>
              <a:t>for </a:t>
            </a:r>
            <a:r>
              <a:rPr lang="en-US" dirty="0"/>
              <a:t>contaminated waste/transmission of infection? </a:t>
            </a:r>
            <a:endParaRPr lang="en-US" dirty="0"/>
          </a:p>
          <a:p>
            <a:r>
              <a:rPr lang="en-US" dirty="0" smtClean="0"/>
              <a:t>Does </a:t>
            </a:r>
            <a:r>
              <a:rPr lang="en-US" dirty="0"/>
              <a:t>this mean that the therapist should disclose their HIV status to their patients?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2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Client Rights: Confidentiality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100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Are </a:t>
            </a:r>
            <a:r>
              <a:rPr lang="en-US" dirty="0"/>
              <a:t>the records securely stored with restricted access? </a:t>
            </a:r>
            <a:endParaRPr lang="en-US" dirty="0"/>
          </a:p>
          <a:p>
            <a:r>
              <a:rPr lang="en-US" dirty="0" smtClean="0"/>
              <a:t>If </a:t>
            </a:r>
            <a:r>
              <a:rPr lang="en-US" dirty="0"/>
              <a:t>access is requested – who is requesting it? </a:t>
            </a:r>
            <a:endParaRPr lang="en-US" dirty="0"/>
          </a:p>
          <a:p>
            <a:r>
              <a:rPr lang="en-US" dirty="0" smtClean="0"/>
              <a:t>What </a:t>
            </a:r>
            <a:r>
              <a:rPr lang="en-US" dirty="0"/>
              <a:t>are their reasons for the request? </a:t>
            </a:r>
            <a:endParaRPr lang="en-US" dirty="0"/>
          </a:p>
          <a:p>
            <a:r>
              <a:rPr lang="en-US" dirty="0" smtClean="0"/>
              <a:t>What </a:t>
            </a:r>
            <a:r>
              <a:rPr lang="en-US" dirty="0"/>
              <a:t>is their relationship to the patient? </a:t>
            </a:r>
            <a:endParaRPr lang="en-US" dirty="0"/>
          </a:p>
          <a:p>
            <a:r>
              <a:rPr lang="en-US" dirty="0" smtClean="0"/>
              <a:t>Has </a:t>
            </a:r>
            <a:r>
              <a:rPr lang="en-US" dirty="0"/>
              <a:t>the patient given consent? </a:t>
            </a:r>
            <a:endParaRPr lang="en-US" dirty="0"/>
          </a:p>
          <a:p>
            <a:r>
              <a:rPr lang="en-US" dirty="0" smtClean="0"/>
              <a:t>Is </a:t>
            </a:r>
            <a:r>
              <a:rPr lang="en-US" dirty="0"/>
              <a:t>the patient under the care of a consultant? </a:t>
            </a:r>
            <a:endParaRPr lang="en-US" dirty="0"/>
          </a:p>
          <a:p>
            <a:r>
              <a:rPr lang="en-US" dirty="0" smtClean="0"/>
              <a:t>Has </a:t>
            </a:r>
            <a:r>
              <a:rPr lang="en-US" dirty="0"/>
              <a:t>the consultant been asked to permit disclosure? </a:t>
            </a:r>
            <a:endParaRPr lang="en-US" dirty="0"/>
          </a:p>
          <a:p>
            <a:r>
              <a:rPr lang="en-US" dirty="0" smtClean="0"/>
              <a:t>Is </a:t>
            </a:r>
            <a:r>
              <a:rPr lang="en-US" dirty="0"/>
              <a:t>there a duty in law to disclose? </a:t>
            </a:r>
            <a:endParaRPr lang="en-US" dirty="0"/>
          </a:p>
          <a:p>
            <a:r>
              <a:rPr lang="en-US" dirty="0" smtClean="0"/>
              <a:t>What </a:t>
            </a:r>
            <a:r>
              <a:rPr lang="en-US" dirty="0"/>
              <a:t>should be recorded about the request and the response?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320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62000"/>
          </a:xfrm>
        </p:spPr>
        <p:txBody>
          <a:bodyPr>
            <a:normAutofit/>
          </a:bodyPr>
          <a:lstStyle/>
          <a:p>
            <a:r>
              <a:rPr lang="en-US" dirty="0" smtClean="0"/>
              <a:t>Client Rights: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10000"/>
          </a:xfrm>
        </p:spPr>
        <p:txBody>
          <a:bodyPr>
            <a:normAutofit/>
          </a:bodyPr>
          <a:lstStyle/>
          <a:p>
            <a:r>
              <a:rPr lang="en-US" dirty="0" smtClean="0"/>
              <a:t>To </a:t>
            </a:r>
            <a:r>
              <a:rPr lang="en-US" dirty="0"/>
              <a:t>give and withdraw consent where benefits and risks have been fully explained </a:t>
            </a:r>
            <a:endParaRPr lang="en-US" dirty="0"/>
          </a:p>
          <a:p>
            <a:pPr lvl="1"/>
            <a:r>
              <a:rPr lang="en-US" dirty="0" smtClean="0"/>
              <a:t>Trespass </a:t>
            </a:r>
            <a:r>
              <a:rPr lang="en-US" dirty="0"/>
              <a:t>to the person </a:t>
            </a:r>
            <a:endParaRPr lang="en-US" dirty="0"/>
          </a:p>
          <a:p>
            <a:pPr lvl="2"/>
            <a:r>
              <a:rPr lang="en-US" dirty="0" smtClean="0"/>
              <a:t>Assault </a:t>
            </a:r>
            <a:endParaRPr lang="en-US" dirty="0"/>
          </a:p>
          <a:p>
            <a:pPr lvl="2"/>
            <a:r>
              <a:rPr lang="en-US" dirty="0" smtClean="0"/>
              <a:t>Battery</a:t>
            </a:r>
            <a:endParaRPr lang="en-US" dirty="0"/>
          </a:p>
          <a:p>
            <a:r>
              <a:rPr lang="en-US" dirty="0" smtClean="0"/>
              <a:t>Confidentiality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853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134</TotalTime>
  <Words>820</Words>
  <Application>Microsoft Macintosh PowerPoint</Application>
  <PresentationFormat>On-screen Show (4:3)</PresentationFormat>
  <Paragraphs>124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Myriad Pro</vt:lpstr>
      <vt:lpstr>Arial</vt:lpstr>
      <vt:lpstr>UWTSD NEW </vt:lpstr>
      <vt:lpstr>SHSS4062 PDP</vt:lpstr>
      <vt:lpstr>Client Rights</vt:lpstr>
      <vt:lpstr>Client Rights</vt:lpstr>
      <vt:lpstr>Client Rights: Consent and Giving Information</vt:lpstr>
      <vt:lpstr>Client Rights: Trespass to the Person</vt:lpstr>
      <vt:lpstr>Client Rights: Trespass to the Person</vt:lpstr>
      <vt:lpstr>Client Rights: Informed Consent</vt:lpstr>
      <vt:lpstr>Client Rights: Informed Consent</vt:lpstr>
      <vt:lpstr>Client Rights: Informed Consent</vt:lpstr>
      <vt:lpstr>Clients Rights: Withdrawal of Consent</vt:lpstr>
      <vt:lpstr>Client Rights: Refusal to Consent</vt:lpstr>
      <vt:lpstr>Duty to Inform</vt:lpstr>
      <vt:lpstr>Client Rights: Confidentiality </vt:lpstr>
      <vt:lpstr>Clients Rights: Exceptions to Confidentiality </vt:lpstr>
      <vt:lpstr>Client Rights: Dilemma </vt:lpstr>
      <vt:lpstr>Client Rights: Dilemma </vt:lpstr>
      <vt:lpstr>Client Rights: Confidentiality</vt:lpstr>
      <vt:lpstr>Client Rights: Conclusion</vt:lpstr>
    </vt:vector>
  </TitlesOfParts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SHSS4062 PDP</dc:title>
  <dc:creator>Administrator</dc:creator>
  <cp:lastModifiedBy>Daniel Martin</cp:lastModifiedBy>
  <cp:revision>15</cp:revision>
  <dcterms:created xsi:type="dcterms:W3CDTF">2015-01-20T13:41:36Z</dcterms:created>
  <dcterms:modified xsi:type="dcterms:W3CDTF">2017-02-26T21:13:05Z</dcterms:modified>
</cp:coreProperties>
</file>