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4" r:id="rId7"/>
    <p:sldId id="261" r:id="rId8"/>
    <p:sldId id="262" r:id="rId9"/>
    <p:sldId id="263"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9/27/2019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9/27/2019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9/27/2019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9/27/2019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Developing Social Enterprise</a:t>
            </a:r>
            <a:endParaRPr lang="en-GB" dirty="0"/>
          </a:p>
        </p:txBody>
      </p:sp>
      <p:sp>
        <p:nvSpPr>
          <p:cNvPr id="3" name="Subtitle 2"/>
          <p:cNvSpPr>
            <a:spLocks noGrp="1"/>
          </p:cNvSpPr>
          <p:nvPr>
            <p:ph type="subTitle" idx="1"/>
          </p:nvPr>
        </p:nvSpPr>
        <p:spPr/>
        <p:txBody>
          <a:bodyPr/>
          <a:lstStyle/>
          <a:p>
            <a:r>
              <a:rPr lang="en-GB" dirty="0" smtClean="0"/>
              <a:t>BMSE4000</a:t>
            </a:r>
            <a:endParaRPr lang="en-GB" dirty="0"/>
          </a:p>
        </p:txBody>
      </p:sp>
    </p:spTree>
    <p:extLst>
      <p:ext uri="{BB962C8B-B14F-4D97-AF65-F5344CB8AC3E}">
        <p14:creationId xmlns:p14="http://schemas.microsoft.com/office/powerpoint/2010/main" val="2037050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Welcome!</a:t>
            </a:r>
            <a:endParaRPr lang="en-GB" dirty="0"/>
          </a:p>
        </p:txBody>
      </p:sp>
      <p:sp>
        <p:nvSpPr>
          <p:cNvPr id="3" name="Content Placeholder 2"/>
          <p:cNvSpPr>
            <a:spLocks noGrp="1"/>
          </p:cNvSpPr>
          <p:nvPr>
            <p:ph idx="1"/>
          </p:nvPr>
        </p:nvSpPr>
        <p:spPr/>
        <p:txBody>
          <a:bodyPr/>
          <a:lstStyle/>
          <a:p>
            <a:pPr marL="0" indent="0">
              <a:buNone/>
            </a:pPr>
            <a:r>
              <a:rPr lang="en-GB" dirty="0" smtClean="0"/>
              <a:t>Today we will look at:</a:t>
            </a:r>
          </a:p>
          <a:p>
            <a:pPr>
              <a:buFont typeface="Wingdings" panose="05000000000000000000" pitchFamily="2" charset="2"/>
              <a:buChar char="q"/>
            </a:pPr>
            <a:r>
              <a:rPr lang="en-GB" dirty="0" smtClean="0"/>
              <a:t>The Course aims</a:t>
            </a:r>
          </a:p>
          <a:p>
            <a:pPr>
              <a:buFont typeface="Wingdings" panose="05000000000000000000" pitchFamily="2" charset="2"/>
              <a:buChar char="q"/>
            </a:pPr>
            <a:r>
              <a:rPr lang="en-GB" dirty="0" smtClean="0"/>
              <a:t>Learning outcomes</a:t>
            </a:r>
          </a:p>
          <a:p>
            <a:pPr>
              <a:buFont typeface="Wingdings" panose="05000000000000000000" pitchFamily="2" charset="2"/>
              <a:buChar char="q"/>
            </a:pPr>
            <a:r>
              <a:rPr lang="en-GB" dirty="0" smtClean="0"/>
              <a:t>Assignments</a:t>
            </a:r>
          </a:p>
          <a:p>
            <a:pPr>
              <a:buFont typeface="Wingdings" panose="05000000000000000000" pitchFamily="2" charset="2"/>
              <a:buChar char="q"/>
            </a:pPr>
            <a:r>
              <a:rPr lang="en-GB" dirty="0" smtClean="0"/>
              <a:t>What is Social Enterprise?</a:t>
            </a:r>
          </a:p>
          <a:p>
            <a:pPr>
              <a:buFont typeface="Wingdings" panose="05000000000000000000" pitchFamily="2" charset="2"/>
              <a:buChar char="q"/>
            </a:pPr>
            <a:r>
              <a:rPr lang="en-GB" dirty="0" smtClean="0"/>
              <a:t>PEST Analysis</a:t>
            </a:r>
            <a:endParaRPr lang="en-GB" dirty="0"/>
          </a:p>
        </p:txBody>
      </p:sp>
    </p:spTree>
    <p:extLst>
      <p:ext uri="{BB962C8B-B14F-4D97-AF65-F5344CB8AC3E}">
        <p14:creationId xmlns:p14="http://schemas.microsoft.com/office/powerpoint/2010/main" val="1829856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module of two parts…..</a:t>
            </a:r>
            <a:endParaRPr lang="en-GB" dirty="0"/>
          </a:p>
        </p:txBody>
      </p:sp>
      <p:sp>
        <p:nvSpPr>
          <p:cNvPr id="3" name="Content Placeholder 2"/>
          <p:cNvSpPr>
            <a:spLocks noGrp="1"/>
          </p:cNvSpPr>
          <p:nvPr>
            <p:ph idx="1"/>
          </p:nvPr>
        </p:nvSpPr>
        <p:spPr/>
        <p:txBody>
          <a:bodyPr/>
          <a:lstStyle/>
          <a:p>
            <a:pPr marL="0" indent="0">
              <a:buNone/>
            </a:pPr>
            <a:r>
              <a:rPr lang="en-GB" dirty="0" smtClean="0"/>
              <a:t>Part 1</a:t>
            </a:r>
          </a:p>
          <a:p>
            <a:pPr marL="0" indent="0">
              <a:buNone/>
            </a:pPr>
            <a:r>
              <a:rPr lang="en-GB" dirty="0" smtClean="0"/>
              <a:t>We shall look at the wider societal impact of Social Enterprise, What is it?  What does it do and why?</a:t>
            </a:r>
          </a:p>
          <a:p>
            <a:pPr marL="0" indent="0">
              <a:buNone/>
            </a:pPr>
            <a:endParaRPr lang="en-GB" dirty="0"/>
          </a:p>
          <a:p>
            <a:pPr marL="0" indent="0">
              <a:buNone/>
            </a:pPr>
            <a:r>
              <a:rPr lang="en-GB" dirty="0" smtClean="0"/>
              <a:t>Part 2</a:t>
            </a:r>
          </a:p>
          <a:p>
            <a:pPr marL="0" indent="0">
              <a:buNone/>
            </a:pPr>
            <a:r>
              <a:rPr lang="en-GB" dirty="0" smtClean="0"/>
              <a:t>Focusing on a Social Enterprise of your choice, we shall specifically at that enterprise and its sustainability for the future</a:t>
            </a:r>
            <a:endParaRPr lang="en-GB" dirty="0"/>
          </a:p>
        </p:txBody>
      </p:sp>
    </p:spTree>
    <p:extLst>
      <p:ext uri="{BB962C8B-B14F-4D97-AF65-F5344CB8AC3E}">
        <p14:creationId xmlns:p14="http://schemas.microsoft.com/office/powerpoint/2010/main" val="3668464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a:t>
            </a:r>
            <a:endParaRPr lang="en-GB" dirty="0"/>
          </a:p>
        </p:txBody>
      </p:sp>
      <p:sp>
        <p:nvSpPr>
          <p:cNvPr id="3" name="Content Placeholder 2"/>
          <p:cNvSpPr>
            <a:spLocks noGrp="1"/>
          </p:cNvSpPr>
          <p:nvPr>
            <p:ph idx="1"/>
          </p:nvPr>
        </p:nvSpPr>
        <p:spPr/>
        <p:txBody>
          <a:bodyPr/>
          <a:lstStyle/>
          <a:p>
            <a:pPr marL="0" indent="0">
              <a:buNone/>
            </a:pPr>
            <a:r>
              <a:rPr lang="en-GB" dirty="0"/>
              <a:t>Upon the successful completion of this module, the student should be able to:</a:t>
            </a:r>
          </a:p>
          <a:p>
            <a:pPr marL="0" indent="0">
              <a:buNone/>
            </a:pPr>
            <a:endParaRPr lang="en-GB" dirty="0"/>
          </a:p>
          <a:p>
            <a:pPr marL="0" indent="0">
              <a:buNone/>
            </a:pPr>
            <a:r>
              <a:rPr lang="en-GB" dirty="0"/>
              <a:t>•	Demonstrate knowledge and understanding of the underlying concepts and </a:t>
            </a:r>
            <a:r>
              <a:rPr lang="en-GB" dirty="0" smtClean="0"/>
              <a:t>	principles of how </a:t>
            </a:r>
            <a:r>
              <a:rPr lang="en-GB" dirty="0"/>
              <a:t>social enterprises operate and function</a:t>
            </a:r>
          </a:p>
          <a:p>
            <a:pPr marL="0" indent="0">
              <a:buNone/>
            </a:pPr>
            <a:r>
              <a:rPr lang="en-GB" dirty="0"/>
              <a:t>•	Evaluate the role of social enterprises for economy and society</a:t>
            </a:r>
          </a:p>
          <a:p>
            <a:pPr marL="0" indent="0">
              <a:buNone/>
            </a:pPr>
            <a:endParaRPr lang="en-GB" dirty="0"/>
          </a:p>
        </p:txBody>
      </p:sp>
    </p:spTree>
    <p:extLst>
      <p:ext uri="{BB962C8B-B14F-4D97-AF65-F5344CB8AC3E}">
        <p14:creationId xmlns:p14="http://schemas.microsoft.com/office/powerpoint/2010/main" val="190726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Defining </a:t>
            </a:r>
            <a:r>
              <a:rPr lang="en-GB" dirty="0"/>
              <a:t>a social enterprise</a:t>
            </a:r>
          </a:p>
          <a:p>
            <a:r>
              <a:rPr lang="en-GB" dirty="0" smtClean="0"/>
              <a:t>The </a:t>
            </a:r>
            <a:r>
              <a:rPr lang="en-GB" dirty="0"/>
              <a:t>role of social enterprises in society</a:t>
            </a:r>
          </a:p>
          <a:p>
            <a:r>
              <a:rPr lang="en-GB" dirty="0" smtClean="0"/>
              <a:t>Identifying </a:t>
            </a:r>
            <a:r>
              <a:rPr lang="en-GB" dirty="0"/>
              <a:t>a social or environmental need</a:t>
            </a:r>
          </a:p>
          <a:p>
            <a:r>
              <a:rPr lang="en-GB" dirty="0" smtClean="0"/>
              <a:t>Opportunities </a:t>
            </a:r>
            <a:r>
              <a:rPr lang="en-GB" dirty="0"/>
              <a:t>and challenges facing social enterprises</a:t>
            </a:r>
          </a:p>
          <a:p>
            <a:r>
              <a:rPr lang="en-GB" dirty="0" smtClean="0"/>
              <a:t>Social </a:t>
            </a:r>
            <a:r>
              <a:rPr lang="en-GB" dirty="0"/>
              <a:t>enterprises and regional economies</a:t>
            </a:r>
          </a:p>
          <a:p>
            <a:r>
              <a:rPr lang="en-GB" dirty="0" smtClean="0"/>
              <a:t>Models </a:t>
            </a:r>
            <a:r>
              <a:rPr lang="en-GB" dirty="0"/>
              <a:t>of social enterprise funding</a:t>
            </a:r>
          </a:p>
          <a:p>
            <a:r>
              <a:rPr lang="en-GB" dirty="0" smtClean="0"/>
              <a:t>Case </a:t>
            </a:r>
            <a:r>
              <a:rPr lang="en-GB" dirty="0"/>
              <a:t>studies of local, national and international social enterprises</a:t>
            </a:r>
          </a:p>
          <a:p>
            <a:r>
              <a:rPr lang="en-GB" dirty="0" smtClean="0"/>
              <a:t>Characteristics </a:t>
            </a:r>
            <a:r>
              <a:rPr lang="en-GB" dirty="0"/>
              <a:t>of social entrepreneurs</a:t>
            </a:r>
          </a:p>
        </p:txBody>
      </p:sp>
    </p:spTree>
    <p:extLst>
      <p:ext uri="{BB962C8B-B14F-4D97-AF65-F5344CB8AC3E}">
        <p14:creationId xmlns:p14="http://schemas.microsoft.com/office/powerpoint/2010/main" val="3645792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groups discuss, why you have come to University…..</a:t>
            </a:r>
          </a:p>
          <a:p>
            <a:pPr marL="0" indent="0">
              <a:buNone/>
            </a:pPr>
            <a:endParaRPr lang="en-GB" dirty="0" smtClean="0"/>
          </a:p>
          <a:p>
            <a:pPr marL="0" indent="0">
              <a:buNone/>
            </a:pPr>
            <a:r>
              <a:rPr lang="en-GB" dirty="0" smtClean="0"/>
              <a:t>What would you like to gain at the end?</a:t>
            </a:r>
          </a:p>
          <a:p>
            <a:pPr marL="0" indent="0">
              <a:buNone/>
            </a:pPr>
            <a:r>
              <a:rPr lang="en-GB" dirty="0" smtClean="0"/>
              <a:t>What would you like to specifically learn in this module?</a:t>
            </a:r>
            <a:endParaRPr lang="en-GB" dirty="0"/>
          </a:p>
        </p:txBody>
      </p:sp>
    </p:spTree>
    <p:extLst>
      <p:ext uri="{BB962C8B-B14F-4D97-AF65-F5344CB8AC3E}">
        <p14:creationId xmlns:p14="http://schemas.microsoft.com/office/powerpoint/2010/main" val="922308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Assignments</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Assignment 1 – Essay – Due Date 15</a:t>
            </a:r>
            <a:r>
              <a:rPr lang="en-GB" baseline="30000" dirty="0" smtClean="0"/>
              <a:t>th</a:t>
            </a:r>
            <a:r>
              <a:rPr lang="en-GB" dirty="0" smtClean="0"/>
              <a:t> November 2019</a:t>
            </a:r>
          </a:p>
          <a:p>
            <a:pPr marL="0" indent="0">
              <a:buNone/>
            </a:pPr>
            <a:r>
              <a:rPr lang="en-GB" sz="2000" dirty="0"/>
              <a:t>Discuss the role of Social Enterprise in today’s society, you should use suitable academic theory and relevant industry examples to support your discussion and </a:t>
            </a:r>
            <a:r>
              <a:rPr lang="en-GB" sz="2000" dirty="0" smtClean="0"/>
              <a:t>analysis.  </a:t>
            </a:r>
          </a:p>
          <a:p>
            <a:pPr marL="0" indent="0">
              <a:buNone/>
            </a:pPr>
            <a:r>
              <a:rPr lang="en-GB" sz="2000" dirty="0" smtClean="0"/>
              <a:t>Your </a:t>
            </a:r>
            <a:r>
              <a:rPr lang="en-GB" sz="2000" dirty="0"/>
              <a:t>work should be presented in essay style and should of 2,000 (+/- 10% acceptable).  Within your work you should consider the reasons behind the growth of Social Enterprise,  You should discuss a range of theory, drawing from work discussed within the module as well as your own additional research</a:t>
            </a:r>
            <a:r>
              <a:rPr lang="en-GB" sz="2000" dirty="0" smtClean="0"/>
              <a:t>.</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97383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2</a:t>
            </a:r>
            <a:endParaRPr lang="en-GB" dirty="0"/>
          </a:p>
        </p:txBody>
      </p:sp>
      <p:sp>
        <p:nvSpPr>
          <p:cNvPr id="3" name="Content Placeholder 2"/>
          <p:cNvSpPr>
            <a:spLocks noGrp="1"/>
          </p:cNvSpPr>
          <p:nvPr>
            <p:ph idx="1"/>
          </p:nvPr>
        </p:nvSpPr>
        <p:spPr/>
        <p:txBody>
          <a:bodyPr>
            <a:normAutofit fontScale="55000" lnSpcReduction="20000"/>
          </a:bodyPr>
          <a:lstStyle/>
          <a:p>
            <a:pPr marL="0" indent="0">
              <a:buNone/>
            </a:pPr>
            <a:r>
              <a:rPr lang="en-GB" dirty="0"/>
              <a:t>Conduct an audit on your chosen Social Enterprise, the audit should include the areas covered by this module</a:t>
            </a:r>
            <a:r>
              <a:rPr lang="en-GB" dirty="0" smtClean="0"/>
              <a:t>.</a:t>
            </a:r>
            <a:endParaRPr lang="en-GB" dirty="0"/>
          </a:p>
          <a:p>
            <a:pPr marL="0" indent="0">
              <a:buNone/>
            </a:pPr>
            <a:r>
              <a:rPr lang="en-GB" dirty="0"/>
              <a:t>Your work should be split into two parts; </a:t>
            </a:r>
            <a:endParaRPr lang="en-GB" dirty="0" smtClean="0"/>
          </a:p>
          <a:p>
            <a:pPr marL="0" indent="0">
              <a:buNone/>
            </a:pPr>
            <a:endParaRPr lang="en-GB" dirty="0"/>
          </a:p>
          <a:p>
            <a:pPr marL="0" indent="0">
              <a:buNone/>
            </a:pPr>
            <a:r>
              <a:rPr lang="en-GB" b="1" dirty="0"/>
              <a:t>Part one </a:t>
            </a:r>
            <a:r>
              <a:rPr lang="en-GB" dirty="0"/>
              <a:t>– Discuss the role of the organisation in society and the regional economy (What does it do and who does it benefit), How does the organisation benefit the local economy? (how many employees are there?  Does it have opportunity for growth in terms of employment and regional economy).  Identify and discuss the driving force behind the organisation and its objectives.</a:t>
            </a:r>
          </a:p>
          <a:p>
            <a:pPr marL="0" indent="0">
              <a:buNone/>
            </a:pPr>
            <a:endParaRPr lang="en-GB" dirty="0"/>
          </a:p>
          <a:p>
            <a:pPr marL="0" indent="0">
              <a:buNone/>
            </a:pPr>
            <a:r>
              <a:rPr lang="en-GB" b="1" dirty="0"/>
              <a:t>Part two </a:t>
            </a:r>
            <a:r>
              <a:rPr lang="en-GB" dirty="0"/>
              <a:t>– Conduct a SWOT analysis of the organisation.  What are the strengths, weaknesses, opportunities and threats of the Organisation.  Create an action plan for the organisation to take forward</a:t>
            </a:r>
            <a:r>
              <a:rPr lang="en-GB" dirty="0" smtClean="0"/>
              <a:t>.</a:t>
            </a:r>
            <a:endParaRPr lang="en-GB" dirty="0"/>
          </a:p>
          <a:p>
            <a:pPr marL="0" indent="0">
              <a:buNone/>
            </a:pPr>
            <a:r>
              <a:rPr lang="en-GB" dirty="0"/>
              <a:t>Your report should include: A cover page, executive summary, contents page, introduction, main body, conclusions, action plan, references and appendices</a:t>
            </a:r>
            <a:r>
              <a:rPr lang="en-GB" dirty="0" smtClean="0"/>
              <a:t>.</a:t>
            </a:r>
            <a:endParaRPr lang="en-GB" dirty="0"/>
          </a:p>
          <a:p>
            <a:pPr marL="0" indent="0">
              <a:buNone/>
            </a:pPr>
            <a:r>
              <a:rPr lang="en-GB" dirty="0"/>
              <a:t>Your work should be presented in report style and should of 2,000 (+/- 10% acceptable).  Within your work you should consider the reasons behind the growth of Social Enterprise.  You should discuss a range of theory, drawing from work discussed within the module as well as your own additional research.</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91631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we doing each week:</a:t>
            </a:r>
            <a:endParaRPr lang="en-GB" dirty="0"/>
          </a:p>
        </p:txBody>
      </p:sp>
      <p:sp>
        <p:nvSpPr>
          <p:cNvPr id="3" name="Content Placeholder 2"/>
          <p:cNvSpPr>
            <a:spLocks noGrp="1"/>
          </p:cNvSpPr>
          <p:nvPr>
            <p:ph idx="1"/>
          </p:nvPr>
        </p:nvSpPr>
        <p:spPr>
          <a:xfrm>
            <a:off x="1295401" y="2427316"/>
            <a:ext cx="9601196" cy="3448552"/>
          </a:xfrm>
        </p:spPr>
        <p:txBody>
          <a:bodyPr>
            <a:normAutofit fontScale="62500" lnSpcReduction="20000"/>
          </a:bodyPr>
          <a:lstStyle/>
          <a:p>
            <a:pPr marL="0" indent="0">
              <a:buNone/>
            </a:pPr>
            <a:r>
              <a:rPr lang="en-GB" dirty="0" smtClean="0"/>
              <a:t>Week 1 – Monday 30</a:t>
            </a:r>
            <a:r>
              <a:rPr lang="en-GB" baseline="30000" dirty="0" smtClean="0"/>
              <a:t>th</a:t>
            </a:r>
            <a:r>
              <a:rPr lang="en-GB" dirty="0" smtClean="0"/>
              <a:t> September – Introduction to the Module</a:t>
            </a:r>
          </a:p>
          <a:p>
            <a:pPr marL="0" indent="0">
              <a:buNone/>
            </a:pPr>
            <a:r>
              <a:rPr lang="en-GB" dirty="0" smtClean="0"/>
              <a:t>Week 2 – Monday 7</a:t>
            </a:r>
            <a:r>
              <a:rPr lang="en-GB" baseline="30000" dirty="0" smtClean="0"/>
              <a:t>th</a:t>
            </a:r>
            <a:r>
              <a:rPr lang="en-GB" dirty="0" smtClean="0"/>
              <a:t> October – The role of Social Enterprise in Society and Regional Economy</a:t>
            </a:r>
          </a:p>
          <a:p>
            <a:pPr marL="0" indent="0">
              <a:buNone/>
            </a:pPr>
            <a:r>
              <a:rPr lang="en-GB" dirty="0" smtClean="0"/>
              <a:t>Week3 – Monday 14</a:t>
            </a:r>
            <a:r>
              <a:rPr lang="en-GB" baseline="30000" dirty="0" smtClean="0"/>
              <a:t>th</a:t>
            </a:r>
            <a:r>
              <a:rPr lang="en-GB" dirty="0" smtClean="0"/>
              <a:t> October – Trip to Xcel Bowl</a:t>
            </a:r>
          </a:p>
          <a:p>
            <a:pPr marL="0" indent="0">
              <a:buNone/>
            </a:pPr>
            <a:r>
              <a:rPr lang="en-GB" dirty="0" smtClean="0"/>
              <a:t>Week 4 – Monday 21</a:t>
            </a:r>
            <a:r>
              <a:rPr lang="en-GB" baseline="30000" dirty="0" smtClean="0"/>
              <a:t>st</a:t>
            </a:r>
            <a:r>
              <a:rPr lang="en-GB" dirty="0" smtClean="0"/>
              <a:t> October – Models of Social Enterprise Funding</a:t>
            </a:r>
          </a:p>
          <a:p>
            <a:pPr marL="0" indent="0">
              <a:buNone/>
            </a:pPr>
            <a:r>
              <a:rPr lang="en-GB" dirty="0" smtClean="0"/>
              <a:t>Week 5 - Monday 28</a:t>
            </a:r>
            <a:r>
              <a:rPr lang="en-GB" baseline="30000" dirty="0" smtClean="0"/>
              <a:t>th</a:t>
            </a:r>
            <a:r>
              <a:rPr lang="en-GB" dirty="0" smtClean="0"/>
              <a:t> October – Prepare Case Studies of Own Organisation</a:t>
            </a:r>
          </a:p>
          <a:p>
            <a:pPr marL="0" indent="0">
              <a:buNone/>
            </a:pPr>
            <a:r>
              <a:rPr lang="en-GB" dirty="0" smtClean="0"/>
              <a:t> Week 6 – Monday 4</a:t>
            </a:r>
            <a:r>
              <a:rPr lang="en-GB" baseline="30000" dirty="0" smtClean="0"/>
              <a:t>th</a:t>
            </a:r>
            <a:r>
              <a:rPr lang="en-GB" dirty="0" smtClean="0"/>
              <a:t> November - Characteristics of Social Entrepreneurs</a:t>
            </a:r>
          </a:p>
          <a:p>
            <a:pPr marL="0" indent="0">
              <a:buNone/>
            </a:pPr>
            <a:r>
              <a:rPr lang="en-GB" dirty="0" smtClean="0"/>
              <a:t>Week 7 – Monday 11 November – From Idea to Success</a:t>
            </a:r>
          </a:p>
          <a:p>
            <a:pPr marL="0" indent="0">
              <a:buNone/>
            </a:pPr>
            <a:r>
              <a:rPr lang="en-GB" dirty="0" smtClean="0"/>
              <a:t>Week 8 – Monday 18</a:t>
            </a:r>
            <a:r>
              <a:rPr lang="en-GB" baseline="30000" dirty="0" smtClean="0"/>
              <a:t>th</a:t>
            </a:r>
            <a:r>
              <a:rPr lang="en-GB" dirty="0" smtClean="0"/>
              <a:t> November – SWOT Analysis</a:t>
            </a:r>
          </a:p>
          <a:p>
            <a:pPr marL="0" indent="0">
              <a:buNone/>
            </a:pPr>
            <a:r>
              <a:rPr lang="en-GB" dirty="0" smtClean="0"/>
              <a:t>Week 9 – Monday 25</a:t>
            </a:r>
            <a:r>
              <a:rPr lang="en-GB" baseline="30000" dirty="0" smtClean="0"/>
              <a:t>th</a:t>
            </a:r>
            <a:r>
              <a:rPr lang="en-GB" dirty="0" smtClean="0"/>
              <a:t> November – Identifying a Social Need</a:t>
            </a:r>
          </a:p>
          <a:p>
            <a:pPr marL="0" indent="0">
              <a:buNone/>
            </a:pPr>
            <a:r>
              <a:rPr lang="en-GB" dirty="0" smtClean="0"/>
              <a:t>Week 10 – Monday 2</a:t>
            </a:r>
            <a:r>
              <a:rPr lang="en-GB" baseline="30000" dirty="0" smtClean="0"/>
              <a:t>nd</a:t>
            </a:r>
            <a:r>
              <a:rPr lang="en-GB" dirty="0" smtClean="0"/>
              <a:t> December – Opportunities and Challenges Facing Social Enterprise</a:t>
            </a:r>
          </a:p>
          <a:p>
            <a:pPr marL="0" indent="0">
              <a:buNone/>
            </a:pPr>
            <a:r>
              <a:rPr lang="en-GB" dirty="0" smtClean="0"/>
              <a:t>Week 11 – Monday 9</a:t>
            </a:r>
            <a:r>
              <a:rPr lang="en-GB" baseline="30000" dirty="0" smtClean="0"/>
              <a:t>th</a:t>
            </a:r>
            <a:r>
              <a:rPr lang="en-GB" dirty="0" smtClean="0"/>
              <a:t> December – Assignment Drop in Session</a:t>
            </a:r>
            <a:endParaRPr lang="en-GB" dirty="0"/>
          </a:p>
        </p:txBody>
      </p:sp>
    </p:spTree>
    <p:extLst>
      <p:ext uri="{BB962C8B-B14F-4D97-AF65-F5344CB8AC3E}">
        <p14:creationId xmlns:p14="http://schemas.microsoft.com/office/powerpoint/2010/main" val="1655046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Break!</a:t>
            </a:r>
            <a:endParaRPr lang="en-GB" dirty="0"/>
          </a:p>
        </p:txBody>
      </p:sp>
      <p:sp>
        <p:nvSpPr>
          <p:cNvPr id="3" name="Content Placeholder 2"/>
          <p:cNvSpPr>
            <a:spLocks noGrp="1"/>
          </p:cNvSpPr>
          <p:nvPr>
            <p:ph idx="1"/>
          </p:nvPr>
        </p:nvSpPr>
        <p:spPr/>
        <p:txBody>
          <a:bodyPr/>
          <a:lstStyle/>
          <a:p>
            <a:pPr marL="0" indent="0">
              <a:buNone/>
            </a:pPr>
            <a:r>
              <a:rPr lang="en-GB" dirty="0" smtClean="0"/>
              <a:t>Come back in 15 minutes….</a:t>
            </a:r>
            <a:endParaRPr lang="en-GB" dirty="0"/>
          </a:p>
        </p:txBody>
      </p:sp>
    </p:spTree>
    <p:extLst>
      <p:ext uri="{BB962C8B-B14F-4D97-AF65-F5344CB8AC3E}">
        <p14:creationId xmlns:p14="http://schemas.microsoft.com/office/powerpoint/2010/main" val="1872620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Enterprise</a:t>
            </a:r>
            <a:endParaRPr lang="en-GB" dirty="0"/>
          </a:p>
        </p:txBody>
      </p:sp>
      <p:sp>
        <p:nvSpPr>
          <p:cNvPr id="3" name="Content Placeholder 2"/>
          <p:cNvSpPr>
            <a:spLocks noGrp="1"/>
          </p:cNvSpPr>
          <p:nvPr>
            <p:ph idx="1"/>
          </p:nvPr>
        </p:nvSpPr>
        <p:spPr/>
        <p:txBody>
          <a:bodyPr/>
          <a:lstStyle/>
          <a:p>
            <a:pPr marL="0" indent="0">
              <a:buNone/>
            </a:pPr>
            <a:r>
              <a:rPr lang="en-GB" dirty="0" smtClean="0"/>
              <a:t>So what is a Social Enterprise…….?</a:t>
            </a:r>
          </a:p>
          <a:p>
            <a:pPr marL="0" indent="0">
              <a:buNone/>
            </a:pPr>
            <a:r>
              <a:rPr lang="en-GB" dirty="0" smtClean="0"/>
              <a:t>In Groups, discuss what you think a Social Enterprise is and be prepared to discuss at the end.</a:t>
            </a:r>
          </a:p>
          <a:p>
            <a:pPr marL="0" indent="0">
              <a:buNone/>
            </a:pPr>
            <a:r>
              <a:rPr lang="en-GB" dirty="0" smtClean="0"/>
              <a:t>Create your own definition!</a:t>
            </a:r>
            <a:endParaRPr lang="en-GB" dirty="0"/>
          </a:p>
        </p:txBody>
      </p:sp>
    </p:spTree>
    <p:extLst>
      <p:ext uri="{BB962C8B-B14F-4D97-AF65-F5344CB8AC3E}">
        <p14:creationId xmlns:p14="http://schemas.microsoft.com/office/powerpoint/2010/main" val="399952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p:txBody>
          <a:bodyPr/>
          <a:lstStyle/>
          <a:p>
            <a:pPr marL="0" indent="0">
              <a:buNone/>
            </a:pPr>
            <a:r>
              <a:rPr lang="en-GB" dirty="0" smtClean="0"/>
              <a:t>“Social </a:t>
            </a:r>
            <a:r>
              <a:rPr lang="en-GB" dirty="0"/>
              <a:t>enterprises are revenue-generating businesses with a twist. Whether operated by a non-profit organization or by a for-profit company, a social enterprise has two goals: to achieve social, cultural, community economic and/or environmental outcomes; and, to </a:t>
            </a:r>
            <a:r>
              <a:rPr lang="en-GB" dirty="0" smtClean="0"/>
              <a:t>earn revenue” </a:t>
            </a:r>
            <a:r>
              <a:rPr lang="en-GB" sz="1200" dirty="0" smtClean="0"/>
              <a:t>BC Centre for Social Enterprise</a:t>
            </a:r>
          </a:p>
          <a:p>
            <a:pPr marL="0" indent="0">
              <a:buNone/>
            </a:pPr>
            <a:r>
              <a:rPr lang="en-GB" dirty="0" smtClean="0"/>
              <a:t>“A </a:t>
            </a:r>
            <a:r>
              <a:rPr lang="en-GB" dirty="0"/>
              <a:t>social enterprise is a revenue-generating business with primarily social objectives whose surpluses are reinvested for that purpose in the business or in the community, rather than being driven by the need to deliver profit to shareholders and </a:t>
            </a:r>
            <a:r>
              <a:rPr lang="en-GB" dirty="0" smtClean="0"/>
              <a:t>owners”. </a:t>
            </a:r>
            <a:r>
              <a:rPr lang="en-GB" sz="1200" dirty="0" smtClean="0"/>
              <a:t>BC Centre for Social Enterprise</a:t>
            </a:r>
            <a:endParaRPr lang="en-GB" sz="1200" dirty="0"/>
          </a:p>
        </p:txBody>
      </p:sp>
    </p:spTree>
    <p:extLst>
      <p:ext uri="{BB962C8B-B14F-4D97-AF65-F5344CB8AC3E}">
        <p14:creationId xmlns:p14="http://schemas.microsoft.com/office/powerpoint/2010/main" val="1485212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a:t>
            </a:r>
            <a:endParaRPr lang="en-GB" dirty="0"/>
          </a:p>
        </p:txBody>
      </p:sp>
      <p:sp>
        <p:nvSpPr>
          <p:cNvPr id="3" name="Content Placeholder 2"/>
          <p:cNvSpPr>
            <a:spLocks noGrp="1"/>
          </p:cNvSpPr>
          <p:nvPr>
            <p:ph idx="1"/>
          </p:nvPr>
        </p:nvSpPr>
        <p:spPr/>
        <p:txBody>
          <a:bodyPr/>
          <a:lstStyle/>
          <a:p>
            <a:pPr marL="0" indent="0">
              <a:buNone/>
            </a:pPr>
            <a:r>
              <a:rPr lang="en-GB" dirty="0" smtClean="0"/>
              <a:t>In your groups, using flip chart paper write the names of some Social Enterprises that you know and what they do?</a:t>
            </a:r>
          </a:p>
          <a:p>
            <a:pPr marL="0" indent="0">
              <a:buNone/>
            </a:pPr>
            <a:endParaRPr lang="en-GB" dirty="0"/>
          </a:p>
        </p:txBody>
      </p:sp>
    </p:spTree>
    <p:extLst>
      <p:ext uri="{BB962C8B-B14F-4D97-AF65-F5344CB8AC3E}">
        <p14:creationId xmlns:p14="http://schemas.microsoft.com/office/powerpoint/2010/main" val="2770717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Enterprise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A social enterprise is the Business Structure that facilitates Social Change?</a:t>
            </a:r>
          </a:p>
          <a:p>
            <a:pPr marL="0" indent="0">
              <a:buNone/>
            </a:pPr>
            <a:r>
              <a:rPr lang="en-GB" dirty="0" smtClean="0"/>
              <a:t>It is becoming very prominent for a number of factors:</a:t>
            </a:r>
          </a:p>
          <a:p>
            <a:pPr>
              <a:buFont typeface="Wingdings" panose="05000000000000000000" pitchFamily="2" charset="2"/>
              <a:buChar char="Ø"/>
            </a:pPr>
            <a:r>
              <a:rPr lang="en-GB" dirty="0" smtClean="0"/>
              <a:t>Government austerity and funding cuts </a:t>
            </a:r>
          </a:p>
          <a:p>
            <a:pPr>
              <a:buFont typeface="Wingdings" panose="05000000000000000000" pitchFamily="2" charset="2"/>
              <a:buChar char="Ø"/>
            </a:pPr>
            <a:r>
              <a:rPr lang="en-GB" dirty="0" smtClean="0"/>
              <a:t>Awareness of people </a:t>
            </a:r>
          </a:p>
          <a:p>
            <a:pPr>
              <a:buFont typeface="Wingdings" panose="05000000000000000000" pitchFamily="2" charset="2"/>
              <a:buChar char="Ø"/>
            </a:pPr>
            <a:r>
              <a:rPr lang="en-GB" dirty="0" smtClean="0"/>
              <a:t>The publics’ desire to help each other to reclaim that sense of community from the past</a:t>
            </a:r>
          </a:p>
          <a:p>
            <a:pPr>
              <a:buFont typeface="Wingdings" panose="05000000000000000000" pitchFamily="2" charset="2"/>
              <a:buChar char="Ø"/>
            </a:pPr>
            <a:r>
              <a:rPr lang="en-GB" dirty="0" smtClean="0"/>
              <a:t>To create employment by helping people, to create a sense of fulfilment</a:t>
            </a:r>
          </a:p>
          <a:p>
            <a:pPr marL="0" indent="0">
              <a:buNone/>
            </a:pPr>
            <a:endParaRPr lang="en-GB" dirty="0"/>
          </a:p>
        </p:txBody>
      </p:sp>
    </p:spTree>
    <p:extLst>
      <p:ext uri="{BB962C8B-B14F-4D97-AF65-F5344CB8AC3E}">
        <p14:creationId xmlns:p14="http://schemas.microsoft.com/office/powerpoint/2010/main" val="1757226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69" t="9103" r="417" b="3989"/>
          <a:stretch/>
        </p:blipFill>
        <p:spPr>
          <a:xfrm>
            <a:off x="0" y="0"/>
            <a:ext cx="12192000" cy="6858000"/>
          </a:xfrm>
          <a:prstGeom prst="rect">
            <a:avLst/>
          </a:prstGeom>
        </p:spPr>
      </p:pic>
    </p:spTree>
    <p:extLst>
      <p:ext uri="{BB962C8B-B14F-4D97-AF65-F5344CB8AC3E}">
        <p14:creationId xmlns:p14="http://schemas.microsoft.com/office/powerpoint/2010/main" val="610791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 </a:t>
            </a:r>
            <a:r>
              <a:rPr lang="en-GB" dirty="0" err="1" smtClean="0"/>
              <a:t>Mz</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Youth club started in Carmarthen in 1994/1995.</a:t>
            </a:r>
          </a:p>
          <a:p>
            <a:pPr marL="0" indent="0">
              <a:buNone/>
            </a:pPr>
            <a:r>
              <a:rPr lang="en-GB" b="1" dirty="0"/>
              <a:t>Mission </a:t>
            </a:r>
            <a:r>
              <a:rPr lang="en-GB" b="1" dirty="0" smtClean="0"/>
              <a:t>Statement: </a:t>
            </a:r>
            <a:r>
              <a:rPr lang="en-GB" dirty="0" smtClean="0"/>
              <a:t>Carmarthen </a:t>
            </a:r>
            <a:r>
              <a:rPr lang="en-GB" dirty="0"/>
              <a:t>Youth Project aims to promote the best interests of young people (aged 11 – 25) from Carmarthen and the surrounding rural areas. This is achieved by providing a safe, educational, informative and stimulating leisure environment for young people to meet and interact. We assist young people to develop their physical, mental, emotional and spiritual capacities. We aim to empower young people to become mature and fully integrated members of society</a:t>
            </a:r>
            <a:r>
              <a:rPr lang="en-GB" dirty="0" smtClean="0"/>
              <a:t>.</a:t>
            </a:r>
          </a:p>
          <a:p>
            <a:pPr marL="0" indent="0">
              <a:buNone/>
            </a:pPr>
            <a:r>
              <a:rPr lang="en-GB" dirty="0" smtClean="0"/>
              <a:t>What they do is incredibly worthwhile, it gives the young people of Carmarthen something to do.</a:t>
            </a:r>
          </a:p>
          <a:p>
            <a:pPr marL="0" indent="0">
              <a:buNone/>
            </a:pPr>
            <a:r>
              <a:rPr lang="en-GB" dirty="0" smtClean="0"/>
              <a:t>Why are they struggling?  What can they do?</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76399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groups, conduct some research on your phones and use any knowledge you may already have about Dr </a:t>
            </a:r>
            <a:r>
              <a:rPr lang="en-GB" dirty="0" err="1" smtClean="0"/>
              <a:t>Mz</a:t>
            </a:r>
            <a:r>
              <a:rPr lang="en-GB" dirty="0" smtClean="0"/>
              <a:t>.  </a:t>
            </a:r>
          </a:p>
          <a:p>
            <a:pPr marL="0" indent="0">
              <a:buNone/>
            </a:pPr>
            <a:r>
              <a:rPr lang="en-GB" dirty="0" smtClean="0"/>
              <a:t>What do they do?</a:t>
            </a:r>
          </a:p>
          <a:p>
            <a:pPr marL="0" indent="0">
              <a:buNone/>
            </a:pPr>
            <a:r>
              <a:rPr lang="en-GB" dirty="0" smtClean="0"/>
              <a:t>How do they fund themselves?</a:t>
            </a:r>
          </a:p>
          <a:p>
            <a:pPr marL="0" indent="0">
              <a:buNone/>
            </a:pPr>
            <a:r>
              <a:rPr lang="en-GB" dirty="0" smtClean="0"/>
              <a:t>What are their costs?</a:t>
            </a:r>
          </a:p>
          <a:p>
            <a:pPr marL="0" indent="0">
              <a:buNone/>
            </a:pPr>
            <a:r>
              <a:rPr lang="en-GB" dirty="0" smtClean="0"/>
              <a:t>Do you have any ideas for alternative funding streams?</a:t>
            </a:r>
            <a:endParaRPr lang="en-GB" dirty="0"/>
          </a:p>
        </p:txBody>
      </p:sp>
    </p:spTree>
    <p:extLst>
      <p:ext uri="{BB962C8B-B14F-4D97-AF65-F5344CB8AC3E}">
        <p14:creationId xmlns:p14="http://schemas.microsoft.com/office/powerpoint/2010/main" val="3815402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BREAK </a:t>
            </a:r>
            <a:endParaRPr lang="en-GB" dirty="0"/>
          </a:p>
        </p:txBody>
      </p:sp>
      <p:sp>
        <p:nvSpPr>
          <p:cNvPr id="3" name="Content Placeholder 2"/>
          <p:cNvSpPr>
            <a:spLocks noGrp="1"/>
          </p:cNvSpPr>
          <p:nvPr>
            <p:ph idx="1"/>
          </p:nvPr>
        </p:nvSpPr>
        <p:spPr/>
        <p:txBody>
          <a:bodyPr/>
          <a:lstStyle/>
          <a:p>
            <a:pPr marL="0" indent="0">
              <a:buNone/>
            </a:pPr>
            <a:r>
              <a:rPr lang="en-GB" dirty="0" smtClean="0"/>
              <a:t>Please come back in 15 </a:t>
            </a:r>
            <a:r>
              <a:rPr lang="en-GB" dirty="0" err="1" smtClean="0"/>
              <a:t>mins</a:t>
            </a:r>
            <a:endParaRPr lang="en-GB" dirty="0"/>
          </a:p>
        </p:txBody>
      </p:sp>
    </p:spTree>
    <p:extLst>
      <p:ext uri="{BB962C8B-B14F-4D97-AF65-F5344CB8AC3E}">
        <p14:creationId xmlns:p14="http://schemas.microsoft.com/office/powerpoint/2010/main" val="6159801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 Analysis</a:t>
            </a:r>
            <a:endParaRPr lang="en-GB" dirty="0"/>
          </a:p>
        </p:txBody>
      </p:sp>
      <p:sp>
        <p:nvSpPr>
          <p:cNvPr id="3" name="Content Placeholder 2"/>
          <p:cNvSpPr>
            <a:spLocks noGrp="1"/>
          </p:cNvSpPr>
          <p:nvPr>
            <p:ph idx="1"/>
          </p:nvPr>
        </p:nvSpPr>
        <p:spPr/>
        <p:txBody>
          <a:bodyPr/>
          <a:lstStyle/>
          <a:p>
            <a:pPr marL="0" indent="0">
              <a:buNone/>
            </a:pPr>
            <a:r>
              <a:rPr lang="en-GB" dirty="0"/>
              <a:t>PEST Analysis (Political, Economic, Social and Technological) is a management method whereby an organization can assess major external factors that influence its operation in order to become more competitive in the market. As described by the acronym, those four areas are central to this model.</a:t>
            </a:r>
          </a:p>
        </p:txBody>
      </p:sp>
    </p:spTree>
    <p:extLst>
      <p:ext uri="{BB962C8B-B14F-4D97-AF65-F5344CB8AC3E}">
        <p14:creationId xmlns:p14="http://schemas.microsoft.com/office/powerpoint/2010/main" val="41728751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a:t>
            </a:r>
            <a:endParaRPr lang="en-GB" dirty="0"/>
          </a:p>
        </p:txBody>
      </p:sp>
      <p:sp>
        <p:nvSpPr>
          <p:cNvPr id="3" name="Content Placeholder 2"/>
          <p:cNvSpPr>
            <a:spLocks noGrp="1"/>
          </p:cNvSpPr>
          <p:nvPr>
            <p:ph idx="1"/>
          </p:nvPr>
        </p:nvSpPr>
        <p:spPr/>
        <p:txBody>
          <a:bodyPr/>
          <a:lstStyle/>
          <a:p>
            <a:pPr marL="0" indent="0">
              <a:buNone/>
            </a:pPr>
            <a:r>
              <a:rPr lang="en-GB" dirty="0"/>
              <a:t>https://www.youtube.com/watch?v=UYQItP5_1AQ&amp;feature=youtu.be</a:t>
            </a:r>
          </a:p>
        </p:txBody>
      </p:sp>
    </p:spTree>
    <p:extLst>
      <p:ext uri="{BB962C8B-B14F-4D97-AF65-F5344CB8AC3E}">
        <p14:creationId xmlns:p14="http://schemas.microsoft.com/office/powerpoint/2010/main" val="3271977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a:t>
            </a:r>
            <a:endParaRPr lang="en-GB" dirty="0"/>
          </a:p>
        </p:txBody>
      </p:sp>
      <p:sp>
        <p:nvSpPr>
          <p:cNvPr id="3" name="Content Placeholder 2"/>
          <p:cNvSpPr>
            <a:spLocks noGrp="1"/>
          </p:cNvSpPr>
          <p:nvPr>
            <p:ph idx="1"/>
          </p:nvPr>
        </p:nvSpPr>
        <p:spPr/>
        <p:txBody>
          <a:bodyPr/>
          <a:lstStyle/>
          <a:p>
            <a:pPr marL="0" indent="0">
              <a:buNone/>
            </a:pPr>
            <a:r>
              <a:rPr lang="en-GB" dirty="0"/>
              <a:t>P</a:t>
            </a:r>
            <a:r>
              <a:rPr lang="en-GB" dirty="0" smtClean="0"/>
              <a:t>olitical </a:t>
            </a:r>
            <a:r>
              <a:rPr lang="en-GB" dirty="0"/>
              <a:t>factors relate to how the government intervenes in the economy. Specifically, political factors have areas including tax policy, labour law, environmental law, trade restrictions, tariffs, and political stability. Political factors may also include goods and services which the government aims to provide or be provided (merit goods) and those that the government does not want to be provided (demerit goods or merit </a:t>
            </a:r>
            <a:r>
              <a:rPr lang="en-GB" dirty="0" err="1"/>
              <a:t>bads</a:t>
            </a:r>
            <a:r>
              <a:rPr lang="en-GB" dirty="0"/>
              <a:t>). Furthermore, governments have a high impact on the health, education, and infrastructure of a nation.</a:t>
            </a:r>
            <a:endParaRPr lang="en-GB" dirty="0" smtClean="0"/>
          </a:p>
        </p:txBody>
      </p:sp>
    </p:spTree>
    <p:extLst>
      <p:ext uri="{BB962C8B-B14F-4D97-AF65-F5344CB8AC3E}">
        <p14:creationId xmlns:p14="http://schemas.microsoft.com/office/powerpoint/2010/main" val="3123320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Economical</a:t>
            </a:r>
            <a:endParaRPr lang="en-GB" dirty="0"/>
          </a:p>
        </p:txBody>
      </p:sp>
      <p:sp>
        <p:nvSpPr>
          <p:cNvPr id="3" name="Content Placeholder 2"/>
          <p:cNvSpPr>
            <a:spLocks noGrp="1"/>
          </p:cNvSpPr>
          <p:nvPr>
            <p:ph idx="1"/>
          </p:nvPr>
        </p:nvSpPr>
        <p:spPr/>
        <p:txBody>
          <a:bodyPr/>
          <a:lstStyle/>
          <a:p>
            <a:pPr marL="0" indent="0">
              <a:buNone/>
            </a:pPr>
            <a:r>
              <a:rPr lang="en-GB" dirty="0"/>
              <a:t>Economical factors include economic growth, exchange rates, inflation rate, and interest rates. These factors greatly affect how businesses operate and make decisions. For example, interest rates affect a firm's cost of capital and therefore to what extent a business grows and expands. Exchange rates can affect the costs of exporting goods and the supply and price of imported goods in an economy.</a:t>
            </a:r>
          </a:p>
        </p:txBody>
      </p:sp>
    </p:spTree>
    <p:extLst>
      <p:ext uri="{BB962C8B-B14F-4D97-AF65-F5344CB8AC3E}">
        <p14:creationId xmlns:p14="http://schemas.microsoft.com/office/powerpoint/2010/main" val="3473599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a:t>
            </a:r>
            <a:endParaRPr lang="en-GB" dirty="0"/>
          </a:p>
        </p:txBody>
      </p:sp>
      <p:sp>
        <p:nvSpPr>
          <p:cNvPr id="3" name="Content Placeholder 2"/>
          <p:cNvSpPr>
            <a:spLocks noGrp="1"/>
          </p:cNvSpPr>
          <p:nvPr>
            <p:ph idx="1"/>
          </p:nvPr>
        </p:nvSpPr>
        <p:spPr/>
        <p:txBody>
          <a:bodyPr/>
          <a:lstStyle/>
          <a:p>
            <a:pPr marL="0" indent="0">
              <a:buNone/>
            </a:pPr>
            <a:r>
              <a:rPr lang="en-GB" dirty="0" smtClean="0"/>
              <a:t>Social </a:t>
            </a:r>
            <a:r>
              <a:rPr lang="en-GB" dirty="0"/>
              <a:t>factors include the cultural aspects and health consciousness, population growth rate, age distribution, career attitudes and emphasis on safety. High trends in social factors affect the demand for a company's products and how that company operates. For example, the ageing population may imply a smaller and less-willing workforce (thus increasing the cost of labour). Furthermore, companies may change various management strategies to adapt to social trends caused from this (such as recruiting older workers).</a:t>
            </a:r>
          </a:p>
        </p:txBody>
      </p:sp>
    </p:spTree>
    <p:extLst>
      <p:ext uri="{BB962C8B-B14F-4D97-AF65-F5344CB8AC3E}">
        <p14:creationId xmlns:p14="http://schemas.microsoft.com/office/powerpoint/2010/main" val="632788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Technological </a:t>
            </a:r>
            <a:endParaRPr lang="en-GB" dirty="0"/>
          </a:p>
        </p:txBody>
      </p:sp>
      <p:sp>
        <p:nvSpPr>
          <p:cNvPr id="3" name="Content Placeholder 2"/>
          <p:cNvSpPr>
            <a:spLocks noGrp="1"/>
          </p:cNvSpPr>
          <p:nvPr>
            <p:ph idx="1"/>
          </p:nvPr>
        </p:nvSpPr>
        <p:spPr/>
        <p:txBody>
          <a:bodyPr/>
          <a:lstStyle/>
          <a:p>
            <a:pPr marL="0" indent="0">
              <a:buNone/>
            </a:pPr>
            <a:r>
              <a:rPr lang="en-GB" dirty="0"/>
              <a:t>Technological factors include technological aspects like R&amp;D activity, automation, technology incentives and the rate of technological change. These can determine barriers to entry, minimum efficient production level and influence the outsourcing decisions. Furthermore, technological shifts would affect costs, quality, and lead to innovation.</a:t>
            </a:r>
          </a:p>
        </p:txBody>
      </p:sp>
    </p:spTree>
    <p:extLst>
      <p:ext uri="{BB962C8B-B14F-4D97-AF65-F5344CB8AC3E}">
        <p14:creationId xmlns:p14="http://schemas.microsoft.com/office/powerpoint/2010/main" val="687336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Using your PEST Analysis sheet, please complete the boxes with the relevant issues for Social Enterprise.</a:t>
            </a:r>
            <a:endParaRPr lang="en-GB" dirty="0"/>
          </a:p>
        </p:txBody>
      </p:sp>
    </p:spTree>
    <p:extLst>
      <p:ext uri="{BB962C8B-B14F-4D97-AF65-F5344CB8AC3E}">
        <p14:creationId xmlns:p14="http://schemas.microsoft.com/office/powerpoint/2010/main" val="13887182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Pre-Lecture Work</a:t>
            </a:r>
            <a:endParaRPr lang="en-GB" dirty="0"/>
          </a:p>
        </p:txBody>
      </p:sp>
      <p:sp>
        <p:nvSpPr>
          <p:cNvPr id="3" name="Content Placeholder 2"/>
          <p:cNvSpPr>
            <a:spLocks noGrp="1"/>
          </p:cNvSpPr>
          <p:nvPr>
            <p:ph idx="1"/>
          </p:nvPr>
        </p:nvSpPr>
        <p:spPr/>
        <p:txBody>
          <a:bodyPr/>
          <a:lstStyle/>
          <a:p>
            <a:pPr marL="0" indent="0">
              <a:buNone/>
            </a:pPr>
            <a:r>
              <a:rPr lang="en-GB" dirty="0" smtClean="0"/>
              <a:t>Over the next two weeks we will be focusing on local Social Enterprise Xcel Bowl.</a:t>
            </a:r>
          </a:p>
          <a:p>
            <a:pPr marL="0" indent="0">
              <a:buNone/>
            </a:pPr>
            <a:r>
              <a:rPr lang="en-GB" dirty="0" smtClean="0"/>
              <a:t>Please conduct some research on Xcel Bowl ready to come to class to discuss their role in Society.  Please focus on the difference that they make to </a:t>
            </a:r>
            <a:r>
              <a:rPr lang="en-GB" smtClean="0"/>
              <a:t>the community.</a:t>
            </a:r>
            <a:endParaRPr lang="en-GB" dirty="0"/>
          </a:p>
        </p:txBody>
      </p:sp>
    </p:spTree>
    <p:extLst>
      <p:ext uri="{BB962C8B-B14F-4D97-AF65-F5344CB8AC3E}">
        <p14:creationId xmlns:p14="http://schemas.microsoft.com/office/powerpoint/2010/main" val="286460729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184</TotalTime>
  <Words>1468</Words>
  <Application>Microsoft Office PowerPoint</Application>
  <PresentationFormat>Widescreen</PresentationFormat>
  <Paragraphs>108</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Garamond</vt:lpstr>
      <vt:lpstr>Wingdings</vt:lpstr>
      <vt:lpstr>Organic</vt:lpstr>
      <vt:lpstr>Developing Social Enterprise</vt:lpstr>
      <vt:lpstr>Welcome!</vt:lpstr>
      <vt:lpstr>A module of two parts…..</vt:lpstr>
      <vt:lpstr>Module Aim</vt:lpstr>
      <vt:lpstr>Learning Outcomes</vt:lpstr>
      <vt:lpstr>Activity</vt:lpstr>
      <vt:lpstr>Assignments</vt:lpstr>
      <vt:lpstr>Assignment 2</vt:lpstr>
      <vt:lpstr>What are we doing each week:</vt:lpstr>
      <vt:lpstr>Break!</vt:lpstr>
      <vt:lpstr>Social Enterprise</vt:lpstr>
      <vt:lpstr>Definitions</vt:lpstr>
      <vt:lpstr>Activity </vt:lpstr>
      <vt:lpstr>Social Enterprise</vt:lpstr>
      <vt:lpstr>PowerPoint Presentation</vt:lpstr>
      <vt:lpstr>Dr Mz</vt:lpstr>
      <vt:lpstr>Activity</vt:lpstr>
      <vt:lpstr>BREAK </vt:lpstr>
      <vt:lpstr>PEST Analysis</vt:lpstr>
      <vt:lpstr>Video</vt:lpstr>
      <vt:lpstr>Political</vt:lpstr>
      <vt:lpstr>Economical</vt:lpstr>
      <vt:lpstr>Social</vt:lpstr>
      <vt:lpstr>Technological </vt:lpstr>
      <vt:lpstr>Activity</vt:lpstr>
      <vt:lpstr>Pre-Lecture 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Social Enterprise</dc:title>
  <dc:creator>Jessica Shore</dc:creator>
  <cp:lastModifiedBy>Jessica Shore</cp:lastModifiedBy>
  <cp:revision>8</cp:revision>
  <dcterms:created xsi:type="dcterms:W3CDTF">2019-09-27T09:52:20Z</dcterms:created>
  <dcterms:modified xsi:type="dcterms:W3CDTF">2019-09-27T12:56:37Z</dcterms:modified>
</cp:coreProperties>
</file>