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8"/>
  </p:notesMasterIdLst>
  <p:sldIdLst>
    <p:sldId id="256" r:id="rId2"/>
    <p:sldId id="291" r:id="rId3"/>
    <p:sldId id="257" r:id="rId4"/>
    <p:sldId id="258" r:id="rId5"/>
    <p:sldId id="259" r:id="rId6"/>
    <p:sldId id="292" r:id="rId7"/>
    <p:sldId id="260" r:id="rId8"/>
    <p:sldId id="261" r:id="rId9"/>
    <p:sldId id="293" r:id="rId10"/>
    <p:sldId id="262" r:id="rId11"/>
    <p:sldId id="263" r:id="rId12"/>
    <p:sldId id="264" r:id="rId13"/>
    <p:sldId id="265" r:id="rId14"/>
    <p:sldId id="267" r:id="rId15"/>
    <p:sldId id="294" r:id="rId16"/>
    <p:sldId id="266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8" r:id="rId26"/>
    <p:sldId id="280" r:id="rId27"/>
    <p:sldId id="281" r:id="rId28"/>
    <p:sldId id="289" r:id="rId29"/>
    <p:sldId id="282" r:id="rId30"/>
    <p:sldId id="283" r:id="rId31"/>
    <p:sldId id="284" r:id="rId32"/>
    <p:sldId id="285" r:id="rId33"/>
    <p:sldId id="286" r:id="rId34"/>
    <p:sldId id="287" r:id="rId35"/>
    <p:sldId id="290" r:id="rId36"/>
    <p:sldId id="271" r:id="rId3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AAF5300B-0A09-4B13-855C-021D2245079D}"/>
    <pc:docChg chg="custSel addSld modSld sldOrd">
      <pc:chgData name="Mark Broadhead" userId="4d8e0faf-1584-439e-a5d6-e4bd8913b038" providerId="ADAL" clId="{AAF5300B-0A09-4B13-855C-021D2245079D}" dt="2022-02-28T11:05:26.095" v="1436" actId="20577"/>
      <pc:docMkLst>
        <pc:docMk/>
      </pc:docMkLst>
      <pc:sldChg chg="modSp mod">
        <pc:chgData name="Mark Broadhead" userId="4d8e0faf-1584-439e-a5d6-e4bd8913b038" providerId="ADAL" clId="{AAF5300B-0A09-4B13-855C-021D2245079D}" dt="2022-02-22T11:55:39.120" v="361" actId="20577"/>
        <pc:sldMkLst>
          <pc:docMk/>
          <pc:sldMk cId="3279943057" sldId="257"/>
        </pc:sldMkLst>
        <pc:spChg chg="mod">
          <ac:chgData name="Mark Broadhead" userId="4d8e0faf-1584-439e-a5d6-e4bd8913b038" providerId="ADAL" clId="{AAF5300B-0A09-4B13-855C-021D2245079D}" dt="2022-02-22T11:55:39.120" v="361" actId="20577"/>
          <ac:spMkLst>
            <pc:docMk/>
            <pc:sldMk cId="3279943057" sldId="257"/>
            <ac:spMk id="3" creationId="{00000000-0000-0000-0000-000000000000}"/>
          </ac:spMkLst>
        </pc:spChg>
      </pc:sldChg>
      <pc:sldChg chg="modSp mod">
        <pc:chgData name="Mark Broadhead" userId="4d8e0faf-1584-439e-a5d6-e4bd8913b038" providerId="ADAL" clId="{AAF5300B-0A09-4B13-855C-021D2245079D}" dt="2022-02-22T12:10:06.826" v="1259" actId="20577"/>
        <pc:sldMkLst>
          <pc:docMk/>
          <pc:sldMk cId="3764563317" sldId="271"/>
        </pc:sldMkLst>
        <pc:spChg chg="mod">
          <ac:chgData name="Mark Broadhead" userId="4d8e0faf-1584-439e-a5d6-e4bd8913b038" providerId="ADAL" clId="{AAF5300B-0A09-4B13-855C-021D2245079D}" dt="2022-02-22T12:09:18.925" v="1101" actId="20577"/>
          <ac:spMkLst>
            <pc:docMk/>
            <pc:sldMk cId="3764563317" sldId="271"/>
            <ac:spMk id="100354" creationId="{00000000-0000-0000-0000-000000000000}"/>
          </ac:spMkLst>
        </pc:spChg>
        <pc:spChg chg="mod">
          <ac:chgData name="Mark Broadhead" userId="4d8e0faf-1584-439e-a5d6-e4bd8913b038" providerId="ADAL" clId="{AAF5300B-0A09-4B13-855C-021D2245079D}" dt="2022-02-22T12:10:06.826" v="1259" actId="20577"/>
          <ac:spMkLst>
            <pc:docMk/>
            <pc:sldMk cId="3764563317" sldId="271"/>
            <ac:spMk id="100355" creationId="{00000000-0000-0000-0000-000000000000}"/>
          </ac:spMkLst>
        </pc:spChg>
      </pc:sldChg>
      <pc:sldChg chg="modSp mod">
        <pc:chgData name="Mark Broadhead" userId="4d8e0faf-1584-439e-a5d6-e4bd8913b038" providerId="ADAL" clId="{AAF5300B-0A09-4B13-855C-021D2245079D}" dt="2022-02-28T11:05:26.095" v="1436" actId="20577"/>
        <pc:sldMkLst>
          <pc:docMk/>
          <pc:sldMk cId="480707427" sldId="288"/>
        </pc:sldMkLst>
        <pc:spChg chg="mod">
          <ac:chgData name="Mark Broadhead" userId="4d8e0faf-1584-439e-a5d6-e4bd8913b038" providerId="ADAL" clId="{AAF5300B-0A09-4B13-855C-021D2245079D}" dt="2022-02-28T11:05:26.095" v="1436" actId="20577"/>
          <ac:spMkLst>
            <pc:docMk/>
            <pc:sldMk cId="480707427" sldId="288"/>
            <ac:spMk id="3" creationId="{00000000-0000-0000-0000-000000000000}"/>
          </ac:spMkLst>
        </pc:spChg>
      </pc:sldChg>
      <pc:sldChg chg="modSp mod">
        <pc:chgData name="Mark Broadhead" userId="4d8e0faf-1584-439e-a5d6-e4bd8913b038" providerId="ADAL" clId="{AAF5300B-0A09-4B13-855C-021D2245079D}" dt="2022-02-22T12:09:06.284" v="1085" actId="20577"/>
        <pc:sldMkLst>
          <pc:docMk/>
          <pc:sldMk cId="1203231454" sldId="290"/>
        </pc:sldMkLst>
        <pc:spChg chg="mod">
          <ac:chgData name="Mark Broadhead" userId="4d8e0faf-1584-439e-a5d6-e4bd8913b038" providerId="ADAL" clId="{AAF5300B-0A09-4B13-855C-021D2245079D}" dt="2022-02-22T12:09:06.284" v="1085" actId="20577"/>
          <ac:spMkLst>
            <pc:docMk/>
            <pc:sldMk cId="1203231454" sldId="290"/>
            <ac:spMk id="3" creationId="{00000000-0000-0000-0000-000000000000}"/>
          </ac:spMkLst>
        </pc:spChg>
      </pc:sldChg>
      <pc:sldChg chg="modSp new mod">
        <pc:chgData name="Mark Broadhead" userId="4d8e0faf-1584-439e-a5d6-e4bd8913b038" providerId="ADAL" clId="{AAF5300B-0A09-4B13-855C-021D2245079D}" dt="2022-02-22T11:55:04.003" v="332" actId="20577"/>
        <pc:sldMkLst>
          <pc:docMk/>
          <pc:sldMk cId="1756122919" sldId="291"/>
        </pc:sldMkLst>
        <pc:spChg chg="mod">
          <ac:chgData name="Mark Broadhead" userId="4d8e0faf-1584-439e-a5d6-e4bd8913b038" providerId="ADAL" clId="{AAF5300B-0A09-4B13-855C-021D2245079D}" dt="2022-02-22T11:52:56.419" v="5" actId="20577"/>
          <ac:spMkLst>
            <pc:docMk/>
            <pc:sldMk cId="1756122919" sldId="291"/>
            <ac:spMk id="2" creationId="{D468F4A3-2908-42ED-93F2-9B14FAB9C194}"/>
          </ac:spMkLst>
        </pc:spChg>
        <pc:spChg chg="mod">
          <ac:chgData name="Mark Broadhead" userId="4d8e0faf-1584-439e-a5d6-e4bd8913b038" providerId="ADAL" clId="{AAF5300B-0A09-4B13-855C-021D2245079D}" dt="2022-02-22T11:55:04.003" v="332" actId="20577"/>
          <ac:spMkLst>
            <pc:docMk/>
            <pc:sldMk cId="1756122919" sldId="291"/>
            <ac:spMk id="3" creationId="{FDFF6869-641D-4507-8F06-FF39F8747103}"/>
          </ac:spMkLst>
        </pc:spChg>
      </pc:sldChg>
      <pc:sldChg chg="modSp new mod">
        <pc:chgData name="Mark Broadhead" userId="4d8e0faf-1584-439e-a5d6-e4bd8913b038" providerId="ADAL" clId="{AAF5300B-0A09-4B13-855C-021D2245079D}" dt="2022-02-22T11:59:51.909" v="610" actId="20577"/>
        <pc:sldMkLst>
          <pc:docMk/>
          <pc:sldMk cId="3333582217" sldId="292"/>
        </pc:sldMkLst>
        <pc:spChg chg="mod">
          <ac:chgData name="Mark Broadhead" userId="4d8e0faf-1584-439e-a5d6-e4bd8913b038" providerId="ADAL" clId="{AAF5300B-0A09-4B13-855C-021D2245079D}" dt="2022-02-22T11:56:45.654" v="372" actId="20577"/>
          <ac:spMkLst>
            <pc:docMk/>
            <pc:sldMk cId="3333582217" sldId="292"/>
            <ac:spMk id="2" creationId="{2E3E7B7C-0349-41A2-A593-A32321DBE45D}"/>
          </ac:spMkLst>
        </pc:spChg>
        <pc:spChg chg="mod">
          <ac:chgData name="Mark Broadhead" userId="4d8e0faf-1584-439e-a5d6-e4bd8913b038" providerId="ADAL" clId="{AAF5300B-0A09-4B13-855C-021D2245079D}" dt="2022-02-22T11:59:51.909" v="610" actId="20577"/>
          <ac:spMkLst>
            <pc:docMk/>
            <pc:sldMk cId="3333582217" sldId="292"/>
            <ac:spMk id="3" creationId="{1B6AB5DB-02EB-4E05-815E-6A82471B0F4D}"/>
          </ac:spMkLst>
        </pc:spChg>
      </pc:sldChg>
      <pc:sldChg chg="modSp new mod">
        <pc:chgData name="Mark Broadhead" userId="4d8e0faf-1584-439e-a5d6-e4bd8913b038" providerId="ADAL" clId="{AAF5300B-0A09-4B13-855C-021D2245079D}" dt="2022-02-22T12:01:20.827" v="743" actId="20577"/>
        <pc:sldMkLst>
          <pc:docMk/>
          <pc:sldMk cId="3552034158" sldId="293"/>
        </pc:sldMkLst>
        <pc:spChg chg="mod">
          <ac:chgData name="Mark Broadhead" userId="4d8e0faf-1584-439e-a5d6-e4bd8913b038" providerId="ADAL" clId="{AAF5300B-0A09-4B13-855C-021D2245079D}" dt="2022-02-22T12:00:32.939" v="621" actId="20577"/>
          <ac:spMkLst>
            <pc:docMk/>
            <pc:sldMk cId="3552034158" sldId="293"/>
            <ac:spMk id="2" creationId="{CC37040B-9DA3-42C6-99B0-7DD85A0F2326}"/>
          </ac:spMkLst>
        </pc:spChg>
        <pc:spChg chg="mod">
          <ac:chgData name="Mark Broadhead" userId="4d8e0faf-1584-439e-a5d6-e4bd8913b038" providerId="ADAL" clId="{AAF5300B-0A09-4B13-855C-021D2245079D}" dt="2022-02-22T12:01:20.827" v="743" actId="20577"/>
          <ac:spMkLst>
            <pc:docMk/>
            <pc:sldMk cId="3552034158" sldId="293"/>
            <ac:spMk id="3" creationId="{50A10F8F-9E32-49B0-9568-31AB72EFCE18}"/>
          </ac:spMkLst>
        </pc:spChg>
      </pc:sldChg>
      <pc:sldChg chg="modSp new mod ord">
        <pc:chgData name="Mark Broadhead" userId="4d8e0faf-1584-439e-a5d6-e4bd8913b038" providerId="ADAL" clId="{AAF5300B-0A09-4B13-855C-021D2245079D}" dt="2022-02-22T12:04:38.920" v="954"/>
        <pc:sldMkLst>
          <pc:docMk/>
          <pc:sldMk cId="2885868840" sldId="294"/>
        </pc:sldMkLst>
        <pc:spChg chg="mod">
          <ac:chgData name="Mark Broadhead" userId="4d8e0faf-1584-439e-a5d6-e4bd8913b038" providerId="ADAL" clId="{AAF5300B-0A09-4B13-855C-021D2245079D}" dt="2022-02-22T12:02:30.009" v="754" actId="20577"/>
          <ac:spMkLst>
            <pc:docMk/>
            <pc:sldMk cId="2885868840" sldId="294"/>
            <ac:spMk id="2" creationId="{D54A2781-0127-4400-BCBD-6ACF52310F24}"/>
          </ac:spMkLst>
        </pc:spChg>
        <pc:spChg chg="mod">
          <ac:chgData name="Mark Broadhead" userId="4d8e0faf-1584-439e-a5d6-e4bd8913b038" providerId="ADAL" clId="{AAF5300B-0A09-4B13-855C-021D2245079D}" dt="2022-02-22T12:04:02.682" v="952" actId="20577"/>
          <ac:spMkLst>
            <pc:docMk/>
            <pc:sldMk cId="2885868840" sldId="294"/>
            <ac:spMk id="3" creationId="{887ECE2B-EC6B-4D45-8DF2-34EB0BA178A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1729AE-6906-4035-9A43-9250E565F5FF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812B7-A184-424B-8782-1DF7C9E2D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50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57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36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431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715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32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656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85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Dr Nik Whitehead</a:t>
            </a: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91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106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68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909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467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657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4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038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5</a:t>
            </a:r>
          </a:p>
          <a:p>
            <a:r>
              <a:rPr lang="en-GB" dirty="0"/>
              <a:t>Designing a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F4A3-2908-42ED-93F2-9B14FAB9C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F6869-641D-4507-8F06-FF39F8747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previous session we saw how to design the experiment, inputs, controls and outputs etc.</a:t>
            </a:r>
          </a:p>
          <a:p>
            <a:endParaRPr lang="en-GB" dirty="0"/>
          </a:p>
          <a:p>
            <a:r>
              <a:rPr lang="en-GB" dirty="0"/>
              <a:t>Problem with research is we can’t just do…</a:t>
            </a:r>
          </a:p>
          <a:p>
            <a:endParaRPr lang="en-GB" dirty="0"/>
          </a:p>
          <a:p>
            <a:r>
              <a:rPr lang="en-GB" dirty="0"/>
              <a:t>There needs to be a reason for why we are studying this project and why it is so important</a:t>
            </a:r>
          </a:p>
          <a:p>
            <a:endParaRPr lang="en-GB" dirty="0"/>
          </a:p>
          <a:p>
            <a:r>
              <a:rPr lang="en-GB" dirty="0"/>
              <a:t>We need to focus our efforts to answer a particular </a:t>
            </a:r>
            <a:r>
              <a:rPr lang="en-GB" i="1" dirty="0"/>
              <a:t>research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122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Testable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research is based upon asking questions</a:t>
            </a:r>
          </a:p>
          <a:p>
            <a:pPr lvl="1"/>
            <a:r>
              <a:rPr lang="en-GB" dirty="0"/>
              <a:t>Does this shape of charge cause more damage than another shape?</a:t>
            </a:r>
          </a:p>
          <a:p>
            <a:pPr lvl="1"/>
            <a:r>
              <a:rPr lang="en-GB" dirty="0"/>
              <a:t>What are the practical problems encountered when testing a new piece of ordnance?</a:t>
            </a:r>
          </a:p>
          <a:p>
            <a:pPr lvl="1"/>
            <a:r>
              <a:rPr lang="en-GB" dirty="0"/>
              <a:t>What is the best firing sequence for this series of charges?</a:t>
            </a:r>
          </a:p>
          <a:p>
            <a:r>
              <a:rPr lang="en-GB" dirty="0"/>
              <a:t>They may all have simple answers, but finding them out and </a:t>
            </a:r>
            <a:r>
              <a:rPr lang="en-GB" i="1" dirty="0"/>
              <a:t>proving them</a:t>
            </a:r>
            <a:r>
              <a:rPr lang="en-GB" dirty="0"/>
              <a:t> may take a lot of time and effort.</a:t>
            </a:r>
          </a:p>
        </p:txBody>
      </p:sp>
    </p:spTree>
    <p:extLst>
      <p:ext uri="{BB962C8B-B14F-4D97-AF65-F5344CB8AC3E}">
        <p14:creationId xmlns:p14="http://schemas.microsoft.com/office/powerpoint/2010/main" val="3279943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Testable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Testable questions</a:t>
            </a:r>
            <a:r>
              <a:rPr lang="en-GB" dirty="0"/>
              <a:t> are those that it are (relatively) easy to answer</a:t>
            </a:r>
          </a:p>
          <a:p>
            <a:pPr lvl="1"/>
            <a:r>
              <a:rPr lang="en-GB" dirty="0"/>
              <a:t>These are questions that suggest specific activities  that may provide an answer, e.g.</a:t>
            </a:r>
          </a:p>
          <a:p>
            <a:pPr lvl="2"/>
            <a:r>
              <a:rPr lang="en-GB" dirty="0">
                <a:solidFill>
                  <a:srgbClr val="0070C0"/>
                </a:solidFill>
              </a:rPr>
              <a:t>Does this shape of charge cause more damage than another shape?</a:t>
            </a:r>
          </a:p>
          <a:p>
            <a:pPr lvl="2"/>
            <a:r>
              <a:rPr lang="en-GB" dirty="0">
                <a:solidFill>
                  <a:srgbClr val="0070C0"/>
                </a:solidFill>
              </a:rPr>
              <a:t>What are the practical problems encountered when testing a new piece of ordnance?</a:t>
            </a:r>
          </a:p>
          <a:p>
            <a:pPr lvl="1"/>
            <a:r>
              <a:rPr lang="en-GB" dirty="0"/>
              <a:t>In each case it is possible to design an experiment to answer the question</a:t>
            </a:r>
          </a:p>
          <a:p>
            <a:pPr lvl="2"/>
            <a:r>
              <a:rPr lang="en-GB" dirty="0">
                <a:solidFill>
                  <a:srgbClr val="0070C0"/>
                </a:solidFill>
              </a:rPr>
              <a:t>Measure the effects of each type of each shaped charge</a:t>
            </a:r>
          </a:p>
          <a:p>
            <a:pPr lvl="2"/>
            <a:r>
              <a:rPr lang="en-GB" dirty="0">
                <a:solidFill>
                  <a:srgbClr val="0070C0"/>
                </a:solidFill>
              </a:rPr>
              <a:t>Test the new item and note down the problems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37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Open and Closed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Closed questions have specific answers</a:t>
            </a:r>
          </a:p>
          <a:p>
            <a:pPr lvl="1"/>
            <a:r>
              <a:rPr lang="en-GB" dirty="0"/>
              <a:t>Does this shape provide more penetration than the other shape? – YES</a:t>
            </a:r>
          </a:p>
          <a:p>
            <a:endParaRPr lang="en-GB" dirty="0"/>
          </a:p>
          <a:p>
            <a:r>
              <a:rPr lang="en-GB" dirty="0"/>
              <a:t>Open questions have multiple answers</a:t>
            </a:r>
          </a:p>
          <a:p>
            <a:pPr lvl="1"/>
            <a:r>
              <a:rPr lang="en-GB" dirty="0"/>
              <a:t>What are the practical problems encountered when testing a new piece of ordnance? …</a:t>
            </a:r>
          </a:p>
          <a:p>
            <a:endParaRPr lang="en-GB" dirty="0"/>
          </a:p>
          <a:p>
            <a:r>
              <a:rPr lang="en-GB" dirty="0"/>
              <a:t>Finding the answers to open questions normally involved breaking the question down into smaller closed questions and answering those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121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7B7C-0349-41A2-A593-A32321DBE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AB5DB-02EB-4E05-815E-6A82471B0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Come up with some testable research questions, related to your area – do a mixture of open and closed.</a:t>
            </a:r>
          </a:p>
          <a:p>
            <a:endParaRPr lang="en-GB" dirty="0"/>
          </a:p>
          <a:p>
            <a:r>
              <a:rPr lang="en-GB" dirty="0"/>
              <a:t>What are the advantages/ drawbacks of each?</a:t>
            </a:r>
          </a:p>
          <a:p>
            <a:endParaRPr lang="en-GB" dirty="0"/>
          </a:p>
          <a:p>
            <a:r>
              <a:rPr lang="en-GB" dirty="0"/>
              <a:t>How can we further clarify our research question? </a:t>
            </a:r>
          </a:p>
        </p:txBody>
      </p:sp>
    </p:spTree>
    <p:extLst>
      <p:ext uri="{BB962C8B-B14F-4D97-AF65-F5344CB8AC3E}">
        <p14:creationId xmlns:p14="http://schemas.microsoft.com/office/powerpoint/2010/main" val="3333582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Hypothesis-Driven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is what is commonly referred to as the ‘Scientific Method’</a:t>
            </a:r>
          </a:p>
          <a:p>
            <a:pPr lvl="1"/>
            <a:r>
              <a:rPr lang="en-GB" dirty="0"/>
              <a:t>State a hypothesis</a:t>
            </a:r>
          </a:p>
          <a:p>
            <a:pPr lvl="1"/>
            <a:r>
              <a:rPr lang="en-GB" dirty="0"/>
              <a:t>Design an experimental procedure to test the hypothesis</a:t>
            </a:r>
          </a:p>
          <a:p>
            <a:pPr lvl="1"/>
            <a:r>
              <a:rPr lang="en-GB" dirty="0"/>
              <a:t>Construct any necessary software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the data from the experiment to determine how likely it is that the hypothesis can be disproved</a:t>
            </a:r>
          </a:p>
          <a:p>
            <a:pPr lvl="1"/>
            <a:r>
              <a:rPr lang="en-GB" dirty="0"/>
              <a:t>Refine or correct the hypothesis and continue if necessary</a:t>
            </a:r>
          </a:p>
        </p:txBody>
      </p:sp>
    </p:spTree>
    <p:extLst>
      <p:ext uri="{BB962C8B-B14F-4D97-AF65-F5344CB8AC3E}">
        <p14:creationId xmlns:p14="http://schemas.microsoft.com/office/powerpoint/2010/main" val="2289005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Hypothesis-Driven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Hypotheses are statements, not questions</a:t>
            </a:r>
          </a:p>
          <a:p>
            <a:endParaRPr lang="en-GB" dirty="0"/>
          </a:p>
          <a:p>
            <a:r>
              <a:rPr lang="en-GB" dirty="0"/>
              <a:t>For a hypothesis to be valid it must be falsifiable</a:t>
            </a:r>
          </a:p>
          <a:p>
            <a:pPr lvl="1"/>
            <a:r>
              <a:rPr lang="en-GB" dirty="0"/>
              <a:t>You can never prove that, in all possible conditions, A will perform better than B</a:t>
            </a:r>
          </a:p>
          <a:p>
            <a:pPr lvl="1"/>
            <a:r>
              <a:rPr lang="en-GB" dirty="0"/>
              <a:t>Instead, show that under certain circumstances B will does not perform as well as A</a:t>
            </a:r>
          </a:p>
          <a:p>
            <a:endParaRPr lang="en-GB" dirty="0"/>
          </a:p>
          <a:p>
            <a:r>
              <a:rPr lang="en-GB" dirty="0"/>
              <a:t>It must be possible gather evidence to support or refute the hypothesis</a:t>
            </a:r>
          </a:p>
        </p:txBody>
      </p:sp>
    </p:spTree>
    <p:extLst>
      <p:ext uri="{BB962C8B-B14F-4D97-AF65-F5344CB8AC3E}">
        <p14:creationId xmlns:p14="http://schemas.microsoft.com/office/powerpoint/2010/main" val="3843117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7040B-9DA3-42C6-99B0-7DD85A0F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10F8F-9E32-49B0-9568-31AB72EFC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testable questions from a moment ago, come up with a hypothesis using your background knowledge to shape it.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034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Research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Experimental research is interested in measuring either quantities or relationships</a:t>
            </a:r>
          </a:p>
          <a:p>
            <a:r>
              <a:rPr lang="en-GB" dirty="0"/>
              <a:t>Measuring a single value can be performed by</a:t>
            </a:r>
          </a:p>
          <a:p>
            <a:pPr lvl="1"/>
            <a:r>
              <a:rPr lang="en-GB" dirty="0"/>
              <a:t>Identifying the thing to be measured</a:t>
            </a:r>
          </a:p>
          <a:p>
            <a:pPr lvl="1"/>
            <a:r>
              <a:rPr lang="en-GB" dirty="0"/>
              <a:t>Design a procedure to measure it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and report on the accuracy of the results</a:t>
            </a:r>
          </a:p>
          <a:p>
            <a:r>
              <a:rPr lang="en-GB" dirty="0"/>
              <a:t>These measurements can be affected by two type of error</a:t>
            </a:r>
          </a:p>
          <a:p>
            <a:pPr lvl="1"/>
            <a:r>
              <a:rPr lang="en-GB" dirty="0"/>
              <a:t>Random errors – continual variation in the value being measured</a:t>
            </a:r>
          </a:p>
          <a:p>
            <a:pPr lvl="1"/>
            <a:r>
              <a:rPr lang="en-GB" dirty="0"/>
              <a:t>Systematic errors – errors due to the measuring methods used</a:t>
            </a:r>
          </a:p>
        </p:txBody>
      </p:sp>
    </p:spTree>
    <p:extLst>
      <p:ext uri="{BB962C8B-B14F-4D97-AF65-F5344CB8AC3E}">
        <p14:creationId xmlns:p14="http://schemas.microsoft.com/office/powerpoint/2010/main" val="3644173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Research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Measuring a relationship can be performed by</a:t>
            </a:r>
          </a:p>
          <a:p>
            <a:pPr lvl="1"/>
            <a:r>
              <a:rPr lang="en-GB" dirty="0"/>
              <a:t>Observe a phenomenon and develop testable questions</a:t>
            </a:r>
          </a:p>
          <a:p>
            <a:pPr lvl="1"/>
            <a:r>
              <a:rPr lang="en-GB" dirty="0"/>
              <a:t>Identify control variables and response functions</a:t>
            </a:r>
          </a:p>
          <a:p>
            <a:pPr lvl="1"/>
            <a:r>
              <a:rPr lang="en-GB" dirty="0"/>
              <a:t>Design an experimental procedure to vary the control variables, measure the response variables, keep all other factors constant</a:t>
            </a:r>
          </a:p>
          <a:p>
            <a:pPr lvl="1"/>
            <a:r>
              <a:rPr lang="en-GB" dirty="0"/>
              <a:t>Perform the experiments</a:t>
            </a:r>
          </a:p>
          <a:p>
            <a:pPr lvl="1"/>
            <a:r>
              <a:rPr lang="en-GB" dirty="0"/>
              <a:t>Analyse the relationship between the control variables and response variables</a:t>
            </a:r>
          </a:p>
          <a:p>
            <a:pPr lvl="1"/>
            <a:r>
              <a:rPr lang="en-GB" dirty="0"/>
              <a:t>Characterise the relationship mathematically where possible</a:t>
            </a:r>
          </a:p>
        </p:txBody>
      </p:sp>
    </p:spTree>
    <p:extLst>
      <p:ext uri="{BB962C8B-B14F-4D97-AF65-F5344CB8AC3E}">
        <p14:creationId xmlns:p14="http://schemas.microsoft.com/office/powerpoint/2010/main" val="4173602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Observational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 wide range of investigations it is impossible to control the quantities that you are measuring</a:t>
            </a:r>
          </a:p>
          <a:p>
            <a:r>
              <a:rPr lang="en-GB" dirty="0"/>
              <a:t>In this case, you gather as much data as possible and then examine it to look for unexpected objects or relationships</a:t>
            </a:r>
          </a:p>
          <a:p>
            <a:pPr lvl="1"/>
            <a:r>
              <a:rPr lang="en-GB" dirty="0"/>
              <a:t>Create an instrument or method for making observations that have not been made before</a:t>
            </a:r>
          </a:p>
          <a:p>
            <a:pPr lvl="1"/>
            <a:r>
              <a:rPr lang="en-GB" dirty="0"/>
              <a:t>Carry out observations, recording as much detail as possible, searching for unexpected objects or relationships</a:t>
            </a:r>
          </a:p>
          <a:p>
            <a:pPr lvl="1"/>
            <a:r>
              <a:rPr lang="en-GB" dirty="0"/>
              <a:t>Present results and stimulate further research</a:t>
            </a:r>
          </a:p>
          <a:p>
            <a:r>
              <a:rPr lang="en-GB" dirty="0"/>
              <a:t>With very large data sets this becomes data mining</a:t>
            </a:r>
          </a:p>
        </p:txBody>
      </p:sp>
    </p:spTree>
    <p:extLst>
      <p:ext uri="{BB962C8B-B14F-4D97-AF65-F5344CB8AC3E}">
        <p14:creationId xmlns:p14="http://schemas.microsoft.com/office/powerpoint/2010/main" val="1428635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Industrial and Applied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Many research projects are focussed on creating or improving existing systems</a:t>
            </a:r>
          </a:p>
          <a:p>
            <a:pPr lvl="1"/>
            <a:r>
              <a:rPr lang="en-GB" dirty="0"/>
              <a:t>Identify market need for product</a:t>
            </a:r>
          </a:p>
          <a:p>
            <a:pPr lvl="1"/>
            <a:r>
              <a:rPr lang="en-GB" dirty="0"/>
              <a:t>Design product with the potential to meet the need</a:t>
            </a:r>
          </a:p>
          <a:p>
            <a:pPr lvl="1"/>
            <a:r>
              <a:rPr lang="en-GB" dirty="0"/>
              <a:t>Build prototype products</a:t>
            </a:r>
          </a:p>
          <a:p>
            <a:pPr lvl="1"/>
            <a:r>
              <a:rPr lang="en-GB" dirty="0"/>
              <a:t>Determine whether prototypes function as desired</a:t>
            </a:r>
          </a:p>
          <a:p>
            <a:pPr lvl="1"/>
            <a:r>
              <a:rPr lang="en-GB" dirty="0"/>
              <a:t>Optimise products </a:t>
            </a:r>
            <a:r>
              <a:rPr lang="en-GB" dirty="0" err="1"/>
              <a:t>wrt</a:t>
            </a:r>
            <a:r>
              <a:rPr lang="en-GB" dirty="0"/>
              <a:t> cost, speed, environmental conditions and other factors that affect profit</a:t>
            </a:r>
          </a:p>
          <a:p>
            <a:pPr lvl="1"/>
            <a:r>
              <a:rPr lang="en-GB" dirty="0"/>
              <a:t>Bring product to market and continue</a:t>
            </a:r>
          </a:p>
          <a:p>
            <a:r>
              <a:rPr lang="en-GB" dirty="0"/>
              <a:t>If the product is new and unique it may be patentable</a:t>
            </a:r>
          </a:p>
        </p:txBody>
      </p:sp>
    </p:spTree>
    <p:extLst>
      <p:ext uri="{BB962C8B-B14F-4D97-AF65-F5344CB8AC3E}">
        <p14:creationId xmlns:p14="http://schemas.microsoft.com/office/powerpoint/2010/main" val="2821495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Library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67512" lvl="2" indent="0">
              <a:buNone/>
            </a:pPr>
            <a:r>
              <a:rPr lang="en-GB" i="1" dirty="0">
                <a:solidFill>
                  <a:srgbClr val="0070C0"/>
                </a:solidFill>
              </a:rPr>
              <a:t>There is nothing like a few months in the lab to save a few hours in the library – A</a:t>
            </a:r>
            <a:r>
              <a:rPr lang="en-GB" i="1" cap="small" dirty="0">
                <a:solidFill>
                  <a:srgbClr val="0070C0"/>
                </a:solidFill>
              </a:rPr>
              <a:t>non</a:t>
            </a:r>
            <a:r>
              <a:rPr lang="en-GB" i="1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  <a:p>
            <a:r>
              <a:rPr lang="en-GB" dirty="0"/>
              <a:t>A lot of research has already been performed</a:t>
            </a:r>
          </a:p>
          <a:p>
            <a:r>
              <a:rPr lang="en-GB" dirty="0"/>
              <a:t>It is irresponsible to go far into a project without investigating whether the answer has already been discovered</a:t>
            </a:r>
          </a:p>
          <a:p>
            <a:r>
              <a:rPr lang="en-GB" dirty="0"/>
              <a:t>This is particularly important when addressing open questions, as some of the answers to the component close questions may already be known</a:t>
            </a:r>
          </a:p>
          <a:p>
            <a:r>
              <a:rPr lang="en-GB" dirty="0"/>
              <a:t>Hence the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043308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A2781-0127-4400-BCBD-6ACF52310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ECE2B-EC6B-4D45-8DF2-34EB0BA17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these approaches, which is most appropriate to you and why?</a:t>
            </a:r>
          </a:p>
          <a:p>
            <a:endParaRPr lang="en-GB" dirty="0"/>
          </a:p>
          <a:p>
            <a:r>
              <a:rPr lang="en-GB" dirty="0"/>
              <a:t>Do these approaches yield different data?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868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Multiple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any given project, the overall project may be of one type overall but it may be necessary to utilise multiple methods in order to answer the research question</a:t>
            </a:r>
          </a:p>
          <a:p>
            <a:pPr lvl="1"/>
            <a:r>
              <a:rPr lang="en-GB" dirty="0"/>
              <a:t>Identify the research question</a:t>
            </a:r>
          </a:p>
          <a:p>
            <a:pPr lvl="1"/>
            <a:r>
              <a:rPr lang="en-GB" dirty="0"/>
              <a:t>Break the question down into several closed questions</a:t>
            </a:r>
          </a:p>
          <a:p>
            <a:pPr lvl="1"/>
            <a:r>
              <a:rPr lang="en-GB" dirty="0"/>
              <a:t>Perform library research to see if any of the closed questions have been answered</a:t>
            </a:r>
          </a:p>
          <a:p>
            <a:pPr lvl="1"/>
            <a:r>
              <a:rPr lang="en-GB" dirty="0"/>
              <a:t>Collect data in some manner to answer unanswered questions</a:t>
            </a:r>
          </a:p>
          <a:p>
            <a:pPr lvl="1"/>
            <a:r>
              <a:rPr lang="en-GB" dirty="0"/>
              <a:t>Identify relationships as appropriate</a:t>
            </a:r>
          </a:p>
          <a:p>
            <a:pPr lvl="1"/>
            <a:r>
              <a:rPr lang="en-GB" dirty="0"/>
              <a:t>Perform an experiment to test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149607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possible to successfully complete a project without proper planning, but it will be much harder and far more stressful</a:t>
            </a:r>
          </a:p>
          <a:p>
            <a:r>
              <a:rPr lang="en-GB" dirty="0"/>
              <a:t>Planning and setting up a project in advance saves a lot of time and effort in the long term</a:t>
            </a:r>
          </a:p>
          <a:p>
            <a:r>
              <a:rPr lang="en-GB" dirty="0"/>
              <a:t>Not everything needs to be done on a computer</a:t>
            </a:r>
          </a:p>
          <a:p>
            <a:pPr lvl="1"/>
            <a:r>
              <a:rPr lang="en-GB" dirty="0"/>
              <a:t>Use the most efficient mechanism, not the most technologically impressive</a:t>
            </a:r>
          </a:p>
          <a:p>
            <a:r>
              <a:rPr lang="en-GB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461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Filing system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Background documents</a:t>
            </a:r>
          </a:p>
          <a:p>
            <a:r>
              <a:rPr lang="en-GB" dirty="0"/>
              <a:t>Project start-up documents</a:t>
            </a:r>
          </a:p>
          <a:p>
            <a:r>
              <a:rPr lang="en-GB" dirty="0"/>
              <a:t>Project plans</a:t>
            </a:r>
          </a:p>
          <a:p>
            <a:r>
              <a:rPr lang="en-GB" dirty="0"/>
              <a:t>Literature search results</a:t>
            </a:r>
          </a:p>
          <a:p>
            <a:r>
              <a:rPr lang="en-GB" dirty="0"/>
              <a:t>System development documents &amp; models</a:t>
            </a:r>
          </a:p>
          <a:p>
            <a:r>
              <a:rPr lang="en-GB" dirty="0"/>
              <a:t>Fact-finding results</a:t>
            </a:r>
          </a:p>
          <a:p>
            <a:r>
              <a:rPr lang="en-GB" dirty="0"/>
              <a:t>Project control documents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Project handbook</a:t>
            </a:r>
          </a:p>
          <a:p>
            <a:r>
              <a:rPr lang="en-GB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2727901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should be relatively informal, and contain things such as</a:t>
            </a:r>
          </a:p>
          <a:p>
            <a:pPr lvl="1"/>
            <a:r>
              <a:rPr lang="en-GB" dirty="0"/>
              <a:t>A diary with brief notes on what you have done each day</a:t>
            </a:r>
          </a:p>
          <a:p>
            <a:pPr lvl="1"/>
            <a:r>
              <a:rPr lang="en-GB" dirty="0"/>
              <a:t>A to-do list (regularly updated!)</a:t>
            </a:r>
          </a:p>
          <a:p>
            <a:pPr lvl="1"/>
            <a:r>
              <a:rPr lang="en-GB" dirty="0"/>
              <a:t>Questions for your supervisor and follow-up actions for yourself</a:t>
            </a:r>
          </a:p>
          <a:p>
            <a:pPr lvl="1"/>
            <a:r>
              <a:rPr lang="en-GB" dirty="0"/>
              <a:t>Ideas on how to solve problems or address requirements</a:t>
            </a:r>
          </a:p>
          <a:p>
            <a:pPr lvl="1"/>
            <a:r>
              <a:rPr lang="en-GB" dirty="0"/>
              <a:t>Notes on newly-identified issues or risks</a:t>
            </a:r>
          </a:p>
          <a:p>
            <a:pPr lvl="1"/>
            <a:r>
              <a:rPr lang="en-GB" dirty="0"/>
              <a:t>Useful bits of information such as websites or software tools that you come across</a:t>
            </a:r>
          </a:p>
        </p:txBody>
      </p:sp>
    </p:spTree>
    <p:extLst>
      <p:ext uri="{BB962C8B-B14F-4D97-AF65-F5344CB8AC3E}">
        <p14:creationId xmlns:p14="http://schemas.microsoft.com/office/powerpoint/2010/main" val="1387524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Always plan a project; don’t just start doing things</a:t>
            </a:r>
          </a:p>
          <a:p>
            <a:r>
              <a:rPr lang="en-GB" dirty="0"/>
              <a:t>Whenever you start something you need to know </a:t>
            </a:r>
          </a:p>
          <a:p>
            <a:pPr lvl="1"/>
            <a:r>
              <a:rPr lang="en-GB" dirty="0"/>
              <a:t>Why are you doing it?</a:t>
            </a:r>
          </a:p>
          <a:p>
            <a:pPr lvl="1"/>
            <a:r>
              <a:rPr lang="en-GB" dirty="0"/>
              <a:t>What is the planned outcome?</a:t>
            </a:r>
          </a:p>
          <a:p>
            <a:pPr lvl="1"/>
            <a:r>
              <a:rPr lang="en-GB" dirty="0"/>
              <a:t>How long it will take?</a:t>
            </a:r>
          </a:p>
          <a:p>
            <a:pPr lvl="1"/>
            <a:r>
              <a:rPr lang="en-GB" dirty="0"/>
              <a:t>What you will do once you’ve finished?</a:t>
            </a:r>
          </a:p>
          <a:p>
            <a:r>
              <a:rPr lang="en-GB" dirty="0"/>
              <a:t>Your project will almost certainly not go according to plan, but a good plan can adapt to change</a:t>
            </a:r>
          </a:p>
          <a:p>
            <a:r>
              <a:rPr lang="en-GB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1408665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plan should attempt to do the following:</a:t>
            </a:r>
          </a:p>
          <a:p>
            <a:pPr lvl="1"/>
            <a:r>
              <a:rPr lang="en-GB" dirty="0"/>
              <a:t>Ensure you can complete all necessary activities in time</a:t>
            </a:r>
          </a:p>
          <a:p>
            <a:pPr lvl="1"/>
            <a:r>
              <a:rPr lang="en-GB" dirty="0"/>
              <a:t>Establish what you need to do each day</a:t>
            </a:r>
          </a:p>
          <a:p>
            <a:pPr lvl="1"/>
            <a:r>
              <a:rPr lang="en-GB" dirty="0"/>
              <a:t>Identify when you need to obtain certain skills</a:t>
            </a:r>
          </a:p>
          <a:p>
            <a:pPr lvl="1"/>
            <a:r>
              <a:rPr lang="en-GB" dirty="0"/>
              <a:t>Identify project dependencies and conflicts</a:t>
            </a:r>
          </a:p>
          <a:p>
            <a:pPr lvl="1"/>
            <a:r>
              <a:rPr lang="en-GB" dirty="0"/>
              <a:t>Demonstrate you your markers that you have thought out the project carefully</a:t>
            </a:r>
          </a:p>
          <a:p>
            <a:pPr lvl="1"/>
            <a:r>
              <a:rPr lang="en-GB" dirty="0"/>
              <a:t>Enable you to track progress</a:t>
            </a:r>
          </a:p>
          <a:p>
            <a:pPr lvl="1"/>
            <a:r>
              <a:rPr lang="en-GB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10176943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produce an effective plan you need to identify a set of small tasks you can schedule</a:t>
            </a:r>
          </a:p>
          <a:p>
            <a:r>
              <a:rPr lang="en-GB" dirty="0"/>
              <a:t>A task is something that cannot be </a:t>
            </a:r>
            <a:r>
              <a:rPr lang="en-GB" i="1" dirty="0"/>
              <a:t>meaningfully</a:t>
            </a:r>
            <a:r>
              <a:rPr lang="en-GB" dirty="0"/>
              <a:t> broken down further but is small enough to estimated accurately</a:t>
            </a:r>
          </a:p>
          <a:p>
            <a:r>
              <a:rPr lang="en-GB" dirty="0"/>
              <a:t>This will normally be between 2 and 15 hours (most are between 4 and 10)</a:t>
            </a:r>
          </a:p>
          <a:p>
            <a:pPr lvl="1"/>
            <a:r>
              <a:rPr lang="en-GB" dirty="0"/>
              <a:t>Anything smaller than this is too detailed</a:t>
            </a:r>
          </a:p>
          <a:p>
            <a:pPr lvl="1"/>
            <a:r>
              <a:rPr lang="en-GB" dirty="0"/>
              <a:t>Anything larger than this will be difficult to estimate effectively</a:t>
            </a:r>
          </a:p>
          <a:p>
            <a:pPr lvl="1"/>
            <a:r>
              <a:rPr lang="en-GB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1483238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step is to create a </a:t>
            </a:r>
            <a:r>
              <a:rPr lang="en-GB" i="1" dirty="0"/>
              <a:t>work breakdown structure</a:t>
            </a:r>
            <a:endParaRPr lang="en-GB" dirty="0"/>
          </a:p>
          <a:p>
            <a:r>
              <a:rPr lang="en-GB" dirty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637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755576" y="2492896"/>
            <a:ext cx="7920880" cy="3528392"/>
            <a:chOff x="755576" y="1844824"/>
            <a:chExt cx="7920880" cy="3528392"/>
          </a:xfrm>
        </p:grpSpPr>
        <p:sp>
          <p:nvSpPr>
            <p:cNvPr id="4" name="Rectangle 3"/>
            <p:cNvSpPr/>
            <p:nvPr/>
          </p:nvSpPr>
          <p:spPr>
            <a:xfrm>
              <a:off x="2843808" y="184482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0: Rocket Motor Test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1: Literature review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2: Capture </a:t>
              </a:r>
              <a:r>
                <a:rPr lang="en-GB" sz="1600" dirty="0" err="1"/>
                <a:t>req’ments</a:t>
              </a:r>
              <a:endParaRPr lang="en-GB" sz="16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312580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3:Design experiment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4615139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4: Perform tests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868144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5: Critical evaluation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7164288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6: Write final report</a:t>
              </a: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1511660" y="2996952"/>
              <a:ext cx="6408712" cy="0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2" name="Straight Connector 31"/>
            <p:cNvCxnSpPr>
              <a:endCxn id="4" idx="2"/>
            </p:cNvCxnSpPr>
            <p:nvPr/>
          </p:nvCxnSpPr>
          <p:spPr>
            <a:xfrm flipV="1">
              <a:off x="3599892" y="270892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5" name="Straight Connector 34"/>
            <p:cNvCxnSpPr>
              <a:stCxn id="5" idx="0"/>
            </p:cNvCxnSpPr>
            <p:nvPr/>
          </p:nvCxnSpPr>
          <p:spPr>
            <a:xfrm flipV="1">
              <a:off x="1511660" y="299695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6" name="Straight Connector 35"/>
            <p:cNvCxnSpPr>
              <a:stCxn id="6" idx="0"/>
            </p:cNvCxnSpPr>
            <p:nvPr/>
          </p:nvCxnSpPr>
          <p:spPr>
            <a:xfrm flipV="1">
              <a:off x="2807804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7" name="Straight Connector 36"/>
            <p:cNvCxnSpPr>
              <a:stCxn id="7" idx="0"/>
            </p:cNvCxnSpPr>
            <p:nvPr/>
          </p:nvCxnSpPr>
          <p:spPr>
            <a:xfrm flipH="1" flipV="1">
              <a:off x="4062878" y="2996952"/>
              <a:ext cx="5786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8" name="Straight Connector 37"/>
            <p:cNvCxnSpPr>
              <a:stCxn id="8" idx="0"/>
            </p:cNvCxnSpPr>
            <p:nvPr/>
          </p:nvCxnSpPr>
          <p:spPr>
            <a:xfrm flipV="1">
              <a:off x="5371223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9" name="Straight Connector 38"/>
            <p:cNvCxnSpPr>
              <a:stCxn id="9" idx="0"/>
            </p:cNvCxnSpPr>
            <p:nvPr/>
          </p:nvCxnSpPr>
          <p:spPr>
            <a:xfrm flipV="1">
              <a:off x="6624228" y="299695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40" name="Straight Connector 39"/>
            <p:cNvCxnSpPr>
              <a:stCxn id="10" idx="0"/>
            </p:cNvCxnSpPr>
            <p:nvPr/>
          </p:nvCxnSpPr>
          <p:spPr>
            <a:xfrm flipV="1">
              <a:off x="7920372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41149007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/>
              <a:t>For one of the following projects, produce a phase-level work breakdown </a:t>
            </a:r>
          </a:p>
          <a:p>
            <a:pPr lvl="1"/>
            <a:r>
              <a:rPr lang="en-GB" dirty="0"/>
              <a:t>Investigating the factors that affect the accuracy of an artillery shell</a:t>
            </a:r>
          </a:p>
          <a:p>
            <a:pPr lvl="1"/>
            <a:r>
              <a:rPr lang="en-GB" dirty="0"/>
              <a:t>Develop an override system for illegal transport drones</a:t>
            </a:r>
          </a:p>
          <a:p>
            <a:pPr lvl="1"/>
            <a:r>
              <a:rPr lang="en-GB" dirty="0"/>
              <a:t>Investigate how to maximise the range of a .308 round</a:t>
            </a:r>
          </a:p>
          <a:p>
            <a:pPr lvl="1"/>
            <a:r>
              <a:rPr lang="en-GB" dirty="0"/>
              <a:t>Working out how much explosive is needed to safely bring down a large building</a:t>
            </a:r>
          </a:p>
          <a:p>
            <a:pPr lvl="1"/>
            <a:r>
              <a:rPr lang="en-GB" dirty="0"/>
              <a:t>How to take out a small target (13.3m long by 4.2m diameter) in orbit from the ground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07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Next, split each phase into the activities involved in that phase to produce a second-level work breakdown structure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755576" y="2924944"/>
            <a:ext cx="7920880" cy="3528392"/>
            <a:chOff x="755576" y="2564904"/>
            <a:chExt cx="7920880" cy="3528392"/>
          </a:xfrm>
        </p:grpSpPr>
        <p:sp>
          <p:nvSpPr>
            <p:cNvPr id="4" name="Rectangle 3"/>
            <p:cNvSpPr/>
            <p:nvPr/>
          </p:nvSpPr>
          <p:spPr>
            <a:xfrm>
              <a:off x="2843808" y="256490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2: Capture </a:t>
              </a:r>
              <a:r>
                <a:rPr lang="en-GB" dirty="0" err="1"/>
                <a:t>req’ments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2.1: Specify hardware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2.2: Specify testing conditions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3312580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2.3: Identify other resources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4615139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2.4: Identify constraints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868144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2.5 Define &amp; document </a:t>
              </a:r>
              <a:r>
                <a:rPr lang="en-GB" sz="1600" dirty="0" err="1"/>
                <a:t>req’ments</a:t>
              </a:r>
              <a:endParaRPr lang="en-GB" sz="16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7164288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2.6: Investigate poss. </a:t>
              </a:r>
              <a:r>
                <a:rPr lang="en-GB" sz="1600" dirty="0" err="1"/>
                <a:t>sol’ns</a:t>
              </a:r>
              <a:endParaRPr lang="en-GB" sz="1600" dirty="0"/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1511660" y="3717032"/>
              <a:ext cx="6408712" cy="0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2" name="Straight Connector 31"/>
            <p:cNvCxnSpPr>
              <a:endCxn id="4" idx="2"/>
            </p:cNvCxnSpPr>
            <p:nvPr/>
          </p:nvCxnSpPr>
          <p:spPr>
            <a:xfrm flipV="1">
              <a:off x="3599892" y="342900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5" name="Straight Connector 34"/>
            <p:cNvCxnSpPr>
              <a:stCxn id="5" idx="0"/>
            </p:cNvCxnSpPr>
            <p:nvPr/>
          </p:nvCxnSpPr>
          <p:spPr>
            <a:xfrm flipV="1">
              <a:off x="1511660" y="371703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6" name="Straight Connector 35"/>
            <p:cNvCxnSpPr>
              <a:stCxn id="6" idx="0"/>
            </p:cNvCxnSpPr>
            <p:nvPr/>
          </p:nvCxnSpPr>
          <p:spPr>
            <a:xfrm flipV="1">
              <a:off x="2807804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7" name="Straight Connector 36"/>
            <p:cNvCxnSpPr>
              <a:stCxn id="7" idx="0"/>
            </p:cNvCxnSpPr>
            <p:nvPr/>
          </p:nvCxnSpPr>
          <p:spPr>
            <a:xfrm flipH="1" flipV="1">
              <a:off x="4062878" y="3717032"/>
              <a:ext cx="5786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8" name="Straight Connector 37"/>
            <p:cNvCxnSpPr>
              <a:stCxn id="8" idx="0"/>
            </p:cNvCxnSpPr>
            <p:nvPr/>
          </p:nvCxnSpPr>
          <p:spPr>
            <a:xfrm flipV="1">
              <a:off x="5371223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9" name="Straight Connector 38"/>
            <p:cNvCxnSpPr>
              <a:stCxn id="9" idx="0"/>
            </p:cNvCxnSpPr>
            <p:nvPr/>
          </p:nvCxnSpPr>
          <p:spPr>
            <a:xfrm flipV="1">
              <a:off x="6624228" y="371703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40" name="Straight Connector 39"/>
            <p:cNvCxnSpPr>
              <a:stCxn id="10" idx="0"/>
            </p:cNvCxnSpPr>
            <p:nvPr/>
          </p:nvCxnSpPr>
          <p:spPr>
            <a:xfrm flipV="1">
              <a:off x="7920372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37405545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this point some of the tasks are still likely to be too big to estimate effectively</a:t>
            </a:r>
          </a:p>
          <a:p>
            <a:pPr lvl="1"/>
            <a:r>
              <a:rPr lang="en-GB" dirty="0"/>
              <a:t>Some tasks may take weeks</a:t>
            </a:r>
          </a:p>
          <a:p>
            <a:pPr lvl="1"/>
            <a:r>
              <a:rPr lang="en-GB" dirty="0"/>
              <a:t>These tasks will need to be split further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755576" y="3666814"/>
            <a:ext cx="7138954" cy="2858530"/>
            <a:chOff x="755576" y="3284984"/>
            <a:chExt cx="7138954" cy="2858530"/>
          </a:xfrm>
        </p:grpSpPr>
        <p:sp>
          <p:nvSpPr>
            <p:cNvPr id="4" name="Rectangle 3"/>
            <p:cNvSpPr/>
            <p:nvPr/>
          </p:nvSpPr>
          <p:spPr>
            <a:xfrm>
              <a:off x="3568969" y="328498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2.2: Specify testing conditions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4911079"/>
              <a:ext cx="1512168" cy="1232435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2.4.1: Define temperature range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2627784" y="4911080"/>
              <a:ext cx="1512168" cy="12324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2.4.2: Define humidity range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4499992" y="4911080"/>
              <a:ext cx="1512168" cy="12324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2.4.3: Define other parameters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382362" y="4919378"/>
              <a:ext cx="1512168" cy="1224135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2.4.4:Produce test definition document</a:t>
              </a:r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1511660" y="4437112"/>
              <a:ext cx="5626786" cy="8299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2" name="Straight Connector 11"/>
            <p:cNvCxnSpPr>
              <a:endCxn id="4" idx="2"/>
            </p:cNvCxnSpPr>
            <p:nvPr/>
          </p:nvCxnSpPr>
          <p:spPr>
            <a:xfrm flipV="1">
              <a:off x="4325053" y="414908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3" name="Straight Connector 12"/>
            <p:cNvCxnSpPr>
              <a:stCxn id="5" idx="0"/>
            </p:cNvCxnSpPr>
            <p:nvPr/>
          </p:nvCxnSpPr>
          <p:spPr>
            <a:xfrm flipV="1">
              <a:off x="1511660" y="4437113"/>
              <a:ext cx="0" cy="473966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4" name="Straight Connector 13"/>
            <p:cNvCxnSpPr>
              <a:stCxn id="6" idx="0"/>
            </p:cNvCxnSpPr>
            <p:nvPr/>
          </p:nvCxnSpPr>
          <p:spPr>
            <a:xfrm flipV="1">
              <a:off x="3383868" y="443711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6" name="Straight Connector 15"/>
            <p:cNvCxnSpPr>
              <a:stCxn id="8" idx="0"/>
            </p:cNvCxnSpPr>
            <p:nvPr/>
          </p:nvCxnSpPr>
          <p:spPr>
            <a:xfrm flipV="1">
              <a:off x="5256076" y="443711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8" name="Straight Connector 17"/>
            <p:cNvCxnSpPr>
              <a:stCxn id="10" idx="0"/>
            </p:cNvCxnSpPr>
            <p:nvPr/>
          </p:nvCxnSpPr>
          <p:spPr>
            <a:xfrm flipV="1">
              <a:off x="7138446" y="4445412"/>
              <a:ext cx="0" cy="473966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42521286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/>
              <a:t>Develop two of the phases of the research project you chose earlier to show examples of a second-level and a third-level task breakdown from each of the two phases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0884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Once the task list is complete you should estimate how many hours each task will take</a:t>
            </a:r>
          </a:p>
          <a:p>
            <a:pPr lvl="1"/>
            <a:r>
              <a:rPr lang="en-GB" dirty="0"/>
              <a:t>Task length – how many hours are needed, e.g. 6 hours</a:t>
            </a:r>
          </a:p>
          <a:p>
            <a:pPr lvl="1"/>
            <a:r>
              <a:rPr lang="en-GB" dirty="0"/>
              <a:t>Task duration – those hours may have to be split over 2 days, so the duration would be 2 days</a:t>
            </a:r>
          </a:p>
          <a:p>
            <a:r>
              <a:rPr lang="en-GB" dirty="0"/>
              <a:t>A 40-credit module requires 400 hours of work</a:t>
            </a:r>
          </a:p>
          <a:p>
            <a:pPr lvl="1"/>
            <a:r>
              <a:rPr lang="en-GB" dirty="0"/>
              <a:t>Approximately 65 6-hour tasks</a:t>
            </a:r>
          </a:p>
          <a:p>
            <a:pPr lvl="1"/>
            <a:r>
              <a:rPr lang="en-GB" dirty="0"/>
              <a:t>Less than 2 pages at one task per line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>
                <a:sym typeface="Wingdings" pitchFamily="2" charset="2"/>
              </a:rPr>
              <a:t>Consider </a:t>
            </a:r>
            <a:r>
              <a:rPr lang="en-GB" dirty="0" err="1">
                <a:sym typeface="Wingdings" pitchFamily="2" charset="2"/>
              </a:rPr>
              <a:t>timeboxing</a:t>
            </a:r>
            <a:r>
              <a:rPr lang="en-GB" dirty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1852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of the tasks will come in a logical order</a:t>
            </a:r>
          </a:p>
          <a:p>
            <a:pPr lvl="1"/>
            <a:r>
              <a:rPr lang="en-GB" dirty="0"/>
              <a:t>You cannot demonstrate a prototype before building it!</a:t>
            </a:r>
          </a:p>
          <a:p>
            <a:r>
              <a:rPr lang="en-GB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/>
              <a:t>Defining requirements are probably independent of learning Java</a:t>
            </a:r>
          </a:p>
          <a:p>
            <a:r>
              <a:rPr lang="en-GB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1273378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Constraints need to be considered when planning a project</a:t>
            </a:r>
          </a:p>
          <a:p>
            <a:r>
              <a:rPr lang="en-GB" dirty="0"/>
              <a:t>Obvious constraints are presentation dates and hand-in dates</a:t>
            </a:r>
          </a:p>
          <a:p>
            <a:pPr lvl="1"/>
            <a:r>
              <a:rPr lang="en-GB" dirty="0"/>
              <a:t>These are shown as milestones</a:t>
            </a:r>
          </a:p>
          <a:p>
            <a:r>
              <a:rPr lang="en-GB" dirty="0"/>
              <a:t>Less obvious constraints include the availability of resources</a:t>
            </a:r>
          </a:p>
          <a:p>
            <a:pPr lvl="1"/>
            <a:r>
              <a:rPr lang="en-GB" dirty="0"/>
              <a:t>Access to specific equipment or people</a:t>
            </a:r>
          </a:p>
          <a:p>
            <a:pPr lvl="1"/>
            <a:r>
              <a:rPr lang="en-GB" dirty="0"/>
              <a:t>Holidays</a:t>
            </a:r>
          </a:p>
          <a:p>
            <a:pPr lvl="1"/>
            <a:r>
              <a:rPr lang="en-GB" dirty="0"/>
              <a:t>Other </a:t>
            </a:r>
            <a:r>
              <a:rPr lang="en-GB" dirty="0" err="1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7036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You </a:t>
            </a:r>
            <a:r>
              <a:rPr lang="en-GB" b="1" dirty="0"/>
              <a:t>will</a:t>
            </a:r>
            <a:r>
              <a:rPr lang="en-GB" dirty="0"/>
              <a:t> be over-optimistic in what you think you can do in a set period of time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386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an appropriate software package to create a Gantt chart</a:t>
            </a:r>
          </a:p>
          <a:p>
            <a:r>
              <a:rPr lang="en-GB" dirty="0"/>
              <a:t>Create the task list before setting any timings</a:t>
            </a:r>
          </a:p>
          <a:p>
            <a:r>
              <a:rPr lang="en-GB" dirty="0"/>
              <a:t>Add any milestones and their dates</a:t>
            </a:r>
          </a:p>
          <a:p>
            <a:r>
              <a:rPr lang="en-GB" dirty="0"/>
              <a:t>Identify task and milestone dependencies by linking tasks with arrows</a:t>
            </a:r>
          </a:p>
          <a:p>
            <a:r>
              <a:rPr lang="en-GB" dirty="0"/>
              <a:t>Take each task in turn and add the start date and projected length</a:t>
            </a:r>
          </a:p>
          <a:p>
            <a:r>
              <a:rPr lang="en-GB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810537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may need to tweak some of your tasks to make sure that you can complete the project in the time allotted</a:t>
            </a:r>
          </a:p>
          <a:p>
            <a:r>
              <a:rPr lang="en-GB" dirty="0"/>
              <a:t>If it doesn’t fit after this, you </a:t>
            </a:r>
            <a:r>
              <a:rPr lang="en-GB" b="1" dirty="0"/>
              <a:t>must</a:t>
            </a:r>
            <a:r>
              <a:rPr lang="en-GB" dirty="0"/>
              <a:t> discuss this with your supervisor</a:t>
            </a:r>
          </a:p>
          <a:p>
            <a:pPr lvl="1"/>
            <a:r>
              <a:rPr lang="en-GB" dirty="0"/>
              <a:t>You may have to change your project objectives or otherwise reduce the scope of your project</a:t>
            </a:r>
          </a:p>
          <a:p>
            <a:r>
              <a:rPr lang="en-GB" dirty="0"/>
              <a:t>You </a:t>
            </a:r>
            <a:r>
              <a:rPr lang="en-GB" b="1" dirty="0"/>
              <a:t>must not</a:t>
            </a:r>
            <a:r>
              <a:rPr lang="en-GB" dirty="0"/>
              <a:t> just cut time off tasks until it fits</a:t>
            </a:r>
          </a:p>
          <a:p>
            <a:pPr lvl="1"/>
            <a:r>
              <a:rPr lang="en-GB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41014437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Homework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/>
              <a:t>Use the phase and work breakdown structures you have developed as the basis for familiarising yourself with a Gantt chart package</a:t>
            </a:r>
          </a:p>
          <a:p>
            <a:endParaRPr lang="en-GB" dirty="0"/>
          </a:p>
          <a:p>
            <a:r>
              <a:rPr lang="en-GB" dirty="0"/>
              <a:t>Microsoft Excel is excellent for this, if your company uses a different piece of software – feel free to use that instead.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2314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End of Session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  <a:p>
            <a:endParaRPr lang="en-GB" dirty="0"/>
          </a:p>
          <a:p>
            <a:r>
              <a:rPr lang="en-GB" dirty="0"/>
              <a:t>Next </a:t>
            </a:r>
            <a:r>
              <a:rPr lang="en-GB" dirty="0" err="1"/>
              <a:t>Sesh</a:t>
            </a:r>
            <a:r>
              <a:rPr lang="en-GB" dirty="0"/>
              <a:t>: Project Proposal and Ethics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r>
              <a:rPr lang="en-GB" dirty="0"/>
              <a:t>Issues or questions: </a:t>
            </a:r>
            <a:r>
              <a:rPr lang="en-GB" dirty="0" err="1"/>
              <a:t>m.</a:t>
            </a:r>
            <a:r>
              <a:rPr lang="en-GB" err="1"/>
              <a:t>broadhead</a:t>
            </a:r>
            <a:r>
              <a:rPr lang="en-GB"/>
              <a:t>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63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1362</TotalTime>
  <Words>2250</Words>
  <Application>Microsoft Office PowerPoint</Application>
  <PresentationFormat>On-screen Show (4:3)</PresentationFormat>
  <Paragraphs>270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Georgia</vt:lpstr>
      <vt:lpstr>Trebuchet MS</vt:lpstr>
      <vt:lpstr>Wingdings 2</vt:lpstr>
      <vt:lpstr>RM (OME)</vt:lpstr>
      <vt:lpstr>Research Methods</vt:lpstr>
      <vt:lpstr>What?</vt:lpstr>
      <vt:lpstr>Testable Questions</vt:lpstr>
      <vt:lpstr>Testable Questions</vt:lpstr>
      <vt:lpstr>Open and Closed Questions</vt:lpstr>
      <vt:lpstr>Discussion</vt:lpstr>
      <vt:lpstr>Hypothesis-Driven Research</vt:lpstr>
      <vt:lpstr>Hypothesis-Driven Research</vt:lpstr>
      <vt:lpstr>Discussion</vt:lpstr>
      <vt:lpstr>Experimental Research I</vt:lpstr>
      <vt:lpstr>Experimental Research II</vt:lpstr>
      <vt:lpstr>Observational Research</vt:lpstr>
      <vt:lpstr>Industrial and Applied Research</vt:lpstr>
      <vt:lpstr>Library Research</vt:lpstr>
      <vt:lpstr>Discussion</vt:lpstr>
      <vt:lpstr>Using Multiple Methods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Activity</vt:lpstr>
      <vt:lpstr>Producing a task list</vt:lpstr>
      <vt:lpstr>Producing a task list</vt:lpstr>
      <vt:lpstr>Activity</vt:lpstr>
      <vt:lpstr>Adding timings to tasks</vt:lpstr>
      <vt:lpstr>Identifying task dependencies</vt:lpstr>
      <vt:lpstr>Identifying planning constraints</vt:lpstr>
      <vt:lpstr>Contingency planning</vt:lpstr>
      <vt:lpstr>Scheduling</vt:lpstr>
      <vt:lpstr>If it doesn’t fit…</vt:lpstr>
      <vt:lpstr>Homework Activity</vt:lpstr>
      <vt:lpstr>End of Session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Mark Broadhead</cp:lastModifiedBy>
  <cp:revision>28</cp:revision>
  <dcterms:created xsi:type="dcterms:W3CDTF">2013-10-10T10:13:16Z</dcterms:created>
  <dcterms:modified xsi:type="dcterms:W3CDTF">2022-02-28T11:05:33Z</dcterms:modified>
</cp:coreProperties>
</file>