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2"/>
  </p:notesMasterIdLst>
  <p:sldIdLst>
    <p:sldId id="256" r:id="rId2"/>
    <p:sldId id="260" r:id="rId3"/>
    <p:sldId id="257" r:id="rId4"/>
    <p:sldId id="258" r:id="rId5"/>
    <p:sldId id="262" r:id="rId6"/>
    <p:sldId id="259" r:id="rId7"/>
    <p:sldId id="264" r:id="rId8"/>
    <p:sldId id="265" r:id="rId9"/>
    <p:sldId id="263"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81321-D3C5-4465-8642-ED40D048E3B7}" v="2086" dt="2023-03-19T04:21:38.147"/>
    <p1510:client id="{B6778EE2-73F4-499A-BE5B-E16E66F868FA}" v="51" dt="2023-03-12T17:18:43.703"/>
    <p1510:client id="{F706F391-02DA-4748-A614-74BE1A973D51}" v="316" dt="2023-03-16T16:02:05.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157D97-D2C7-46A6-93A8-01D895835AB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4EAA94D-BECF-4D8A-B4FB-DAE5F61F96B4}">
      <dgm:prSet/>
      <dgm:spPr/>
      <dgm:t>
        <a:bodyPr/>
        <a:lstStyle/>
        <a:p>
          <a:r>
            <a:rPr lang="en-GB"/>
            <a:t>Due to the nature of the re-enactors, it is clear to see why this sector of re-enactment falls into the shadow of Dark tourism</a:t>
          </a:r>
          <a:endParaRPr lang="en-US"/>
        </a:p>
      </dgm:t>
    </dgm:pt>
    <dgm:pt modelId="{E2A95AF0-C149-4968-A1FA-18682E266EFE}" type="parTrans" cxnId="{80D9E5A4-0619-4385-93B2-9E1BD821F9BC}">
      <dgm:prSet/>
      <dgm:spPr/>
      <dgm:t>
        <a:bodyPr/>
        <a:lstStyle/>
        <a:p>
          <a:endParaRPr lang="en-US"/>
        </a:p>
      </dgm:t>
    </dgm:pt>
    <dgm:pt modelId="{E0871F57-2C34-4D9E-9921-1BC9F9469F3F}" type="sibTrans" cxnId="{80D9E5A4-0619-4385-93B2-9E1BD821F9BC}">
      <dgm:prSet/>
      <dgm:spPr/>
      <dgm:t>
        <a:bodyPr/>
        <a:lstStyle/>
        <a:p>
          <a:endParaRPr lang="en-US"/>
        </a:p>
      </dgm:t>
    </dgm:pt>
    <dgm:pt modelId="{42F558E6-086A-464B-8879-0C699A9A475C}">
      <dgm:prSet/>
      <dgm:spPr/>
      <dgm:t>
        <a:bodyPr/>
        <a:lstStyle/>
        <a:p>
          <a:r>
            <a:rPr lang="en-GB"/>
            <a:t>While it can be said that most re-enactment portrayals of modern conflict could be counted as dark tourism, The German re-enactors have a more controversial element due to the historical context with the Germans of this era</a:t>
          </a:r>
          <a:endParaRPr lang="en-US"/>
        </a:p>
      </dgm:t>
    </dgm:pt>
    <dgm:pt modelId="{124F2C10-7D5E-4F51-8D88-395CD5B96D58}" type="parTrans" cxnId="{F587F561-B0AC-4D47-BC84-7045BB0EB926}">
      <dgm:prSet/>
      <dgm:spPr/>
      <dgm:t>
        <a:bodyPr/>
        <a:lstStyle/>
        <a:p>
          <a:endParaRPr lang="en-US"/>
        </a:p>
      </dgm:t>
    </dgm:pt>
    <dgm:pt modelId="{270DD911-A643-4415-B9FF-3B0D68D83D54}" type="sibTrans" cxnId="{F587F561-B0AC-4D47-BC84-7045BB0EB926}">
      <dgm:prSet/>
      <dgm:spPr/>
      <dgm:t>
        <a:bodyPr/>
        <a:lstStyle/>
        <a:p>
          <a:endParaRPr lang="en-US"/>
        </a:p>
      </dgm:t>
    </dgm:pt>
    <dgm:pt modelId="{1C46431D-D194-4B06-8F6A-17BC43AE0FC8}">
      <dgm:prSet/>
      <dgm:spPr/>
      <dgm:t>
        <a:bodyPr/>
        <a:lstStyle/>
        <a:p>
          <a:r>
            <a:rPr lang="en-GB"/>
            <a:t>It could also be viewed as insensensitive to those who may have experienced the effects of the Nazi party</a:t>
          </a:r>
          <a:endParaRPr lang="en-US"/>
        </a:p>
      </dgm:t>
    </dgm:pt>
    <dgm:pt modelId="{1AAC4544-C3B9-4312-A9E9-D134F4B654BD}" type="parTrans" cxnId="{D57FAFEF-9A85-413E-A8FC-8477BDA7710C}">
      <dgm:prSet/>
      <dgm:spPr/>
      <dgm:t>
        <a:bodyPr/>
        <a:lstStyle/>
        <a:p>
          <a:endParaRPr lang="en-US"/>
        </a:p>
      </dgm:t>
    </dgm:pt>
    <dgm:pt modelId="{76AE569E-019B-4F95-9886-1546656749D3}" type="sibTrans" cxnId="{D57FAFEF-9A85-413E-A8FC-8477BDA7710C}">
      <dgm:prSet/>
      <dgm:spPr/>
      <dgm:t>
        <a:bodyPr/>
        <a:lstStyle/>
        <a:p>
          <a:endParaRPr lang="en-US"/>
        </a:p>
      </dgm:t>
    </dgm:pt>
    <dgm:pt modelId="{E493601C-DF77-4BCE-97FC-E3B7DDB8B751}">
      <dgm:prSet/>
      <dgm:spPr/>
      <dgm:t>
        <a:bodyPr/>
        <a:lstStyle/>
        <a:p>
          <a:r>
            <a:rPr lang="en-GB"/>
            <a:t>Also, the War Weekend event is meant to be a family friendly event, and what they are recreating could be considered as something that would not be family friendly</a:t>
          </a:r>
          <a:endParaRPr lang="en-US"/>
        </a:p>
      </dgm:t>
    </dgm:pt>
    <dgm:pt modelId="{EE24036A-F953-42C1-BDA3-489A3A4FE255}" type="parTrans" cxnId="{FF45C3BD-1BDE-4FA3-9E76-7FDF0C5FB611}">
      <dgm:prSet/>
      <dgm:spPr/>
      <dgm:t>
        <a:bodyPr/>
        <a:lstStyle/>
        <a:p>
          <a:endParaRPr lang="en-US"/>
        </a:p>
      </dgm:t>
    </dgm:pt>
    <dgm:pt modelId="{FF8DA3C0-DA14-41BC-B9BC-054848A38DC9}" type="sibTrans" cxnId="{FF45C3BD-1BDE-4FA3-9E76-7FDF0C5FB611}">
      <dgm:prSet/>
      <dgm:spPr/>
      <dgm:t>
        <a:bodyPr/>
        <a:lstStyle/>
        <a:p>
          <a:endParaRPr lang="en-US"/>
        </a:p>
      </dgm:t>
    </dgm:pt>
    <dgm:pt modelId="{6FB40BD8-B934-4A06-8F90-A5D4D2907ECB}" type="pres">
      <dgm:prSet presAssocID="{0D157D97-D2C7-46A6-93A8-01D895835AB2}" presName="outerComposite" presStyleCnt="0">
        <dgm:presLayoutVars>
          <dgm:chMax val="5"/>
          <dgm:dir/>
          <dgm:resizeHandles val="exact"/>
        </dgm:presLayoutVars>
      </dgm:prSet>
      <dgm:spPr/>
    </dgm:pt>
    <dgm:pt modelId="{11069F3E-207C-4B85-9FD5-F7E1FD0AA2BE}" type="pres">
      <dgm:prSet presAssocID="{0D157D97-D2C7-46A6-93A8-01D895835AB2}" presName="dummyMaxCanvas" presStyleCnt="0">
        <dgm:presLayoutVars/>
      </dgm:prSet>
      <dgm:spPr/>
    </dgm:pt>
    <dgm:pt modelId="{E7F37B68-FE18-492A-9DF3-010C13B76FFF}" type="pres">
      <dgm:prSet presAssocID="{0D157D97-D2C7-46A6-93A8-01D895835AB2}" presName="FourNodes_1" presStyleLbl="node1" presStyleIdx="0" presStyleCnt="4">
        <dgm:presLayoutVars>
          <dgm:bulletEnabled val="1"/>
        </dgm:presLayoutVars>
      </dgm:prSet>
      <dgm:spPr/>
    </dgm:pt>
    <dgm:pt modelId="{57097BAD-23FE-41AD-BC2A-4101BEB9CCCF}" type="pres">
      <dgm:prSet presAssocID="{0D157D97-D2C7-46A6-93A8-01D895835AB2}" presName="FourNodes_2" presStyleLbl="node1" presStyleIdx="1" presStyleCnt="4">
        <dgm:presLayoutVars>
          <dgm:bulletEnabled val="1"/>
        </dgm:presLayoutVars>
      </dgm:prSet>
      <dgm:spPr/>
    </dgm:pt>
    <dgm:pt modelId="{2E093118-EC94-4E51-8A3B-28AE0E417C5F}" type="pres">
      <dgm:prSet presAssocID="{0D157D97-D2C7-46A6-93A8-01D895835AB2}" presName="FourNodes_3" presStyleLbl="node1" presStyleIdx="2" presStyleCnt="4">
        <dgm:presLayoutVars>
          <dgm:bulletEnabled val="1"/>
        </dgm:presLayoutVars>
      </dgm:prSet>
      <dgm:spPr/>
    </dgm:pt>
    <dgm:pt modelId="{38417BA8-5523-485F-AF7C-97D9761D95FA}" type="pres">
      <dgm:prSet presAssocID="{0D157D97-D2C7-46A6-93A8-01D895835AB2}" presName="FourNodes_4" presStyleLbl="node1" presStyleIdx="3" presStyleCnt="4">
        <dgm:presLayoutVars>
          <dgm:bulletEnabled val="1"/>
        </dgm:presLayoutVars>
      </dgm:prSet>
      <dgm:spPr/>
    </dgm:pt>
    <dgm:pt modelId="{C931CA8A-380E-4C99-AAFA-5401869D2F1B}" type="pres">
      <dgm:prSet presAssocID="{0D157D97-D2C7-46A6-93A8-01D895835AB2}" presName="FourConn_1-2" presStyleLbl="fgAccFollowNode1" presStyleIdx="0" presStyleCnt="3">
        <dgm:presLayoutVars>
          <dgm:bulletEnabled val="1"/>
        </dgm:presLayoutVars>
      </dgm:prSet>
      <dgm:spPr/>
    </dgm:pt>
    <dgm:pt modelId="{0157DBC8-596F-44AC-B27C-C1A44983E250}" type="pres">
      <dgm:prSet presAssocID="{0D157D97-D2C7-46A6-93A8-01D895835AB2}" presName="FourConn_2-3" presStyleLbl="fgAccFollowNode1" presStyleIdx="1" presStyleCnt="3">
        <dgm:presLayoutVars>
          <dgm:bulletEnabled val="1"/>
        </dgm:presLayoutVars>
      </dgm:prSet>
      <dgm:spPr/>
    </dgm:pt>
    <dgm:pt modelId="{D265DA90-299D-471C-A13B-EB398110F375}" type="pres">
      <dgm:prSet presAssocID="{0D157D97-D2C7-46A6-93A8-01D895835AB2}" presName="FourConn_3-4" presStyleLbl="fgAccFollowNode1" presStyleIdx="2" presStyleCnt="3">
        <dgm:presLayoutVars>
          <dgm:bulletEnabled val="1"/>
        </dgm:presLayoutVars>
      </dgm:prSet>
      <dgm:spPr/>
    </dgm:pt>
    <dgm:pt modelId="{34874773-3AC1-4C34-8037-2664FE0B2DB2}" type="pres">
      <dgm:prSet presAssocID="{0D157D97-D2C7-46A6-93A8-01D895835AB2}" presName="FourNodes_1_text" presStyleLbl="node1" presStyleIdx="3" presStyleCnt="4">
        <dgm:presLayoutVars>
          <dgm:bulletEnabled val="1"/>
        </dgm:presLayoutVars>
      </dgm:prSet>
      <dgm:spPr/>
    </dgm:pt>
    <dgm:pt modelId="{B814DEA5-4D33-479B-87FC-57C9ED5B9EF3}" type="pres">
      <dgm:prSet presAssocID="{0D157D97-D2C7-46A6-93A8-01D895835AB2}" presName="FourNodes_2_text" presStyleLbl="node1" presStyleIdx="3" presStyleCnt="4">
        <dgm:presLayoutVars>
          <dgm:bulletEnabled val="1"/>
        </dgm:presLayoutVars>
      </dgm:prSet>
      <dgm:spPr/>
    </dgm:pt>
    <dgm:pt modelId="{64BCD038-5692-497E-92CB-0346B0F2A1B7}" type="pres">
      <dgm:prSet presAssocID="{0D157D97-D2C7-46A6-93A8-01D895835AB2}" presName="FourNodes_3_text" presStyleLbl="node1" presStyleIdx="3" presStyleCnt="4">
        <dgm:presLayoutVars>
          <dgm:bulletEnabled val="1"/>
        </dgm:presLayoutVars>
      </dgm:prSet>
      <dgm:spPr/>
    </dgm:pt>
    <dgm:pt modelId="{AF1F6FCF-85DC-43C4-AA0B-23E7CD21E948}" type="pres">
      <dgm:prSet presAssocID="{0D157D97-D2C7-46A6-93A8-01D895835AB2}" presName="FourNodes_4_text" presStyleLbl="node1" presStyleIdx="3" presStyleCnt="4">
        <dgm:presLayoutVars>
          <dgm:bulletEnabled val="1"/>
        </dgm:presLayoutVars>
      </dgm:prSet>
      <dgm:spPr/>
    </dgm:pt>
  </dgm:ptLst>
  <dgm:cxnLst>
    <dgm:cxn modelId="{2C62BB3F-EAA0-43D1-B2A5-A1567C97E447}" type="presOf" srcId="{E493601C-DF77-4BCE-97FC-E3B7DDB8B751}" destId="{AF1F6FCF-85DC-43C4-AA0B-23E7CD21E948}" srcOrd="1" destOrd="0" presId="urn:microsoft.com/office/officeart/2005/8/layout/vProcess5"/>
    <dgm:cxn modelId="{F587F561-B0AC-4D47-BC84-7045BB0EB926}" srcId="{0D157D97-D2C7-46A6-93A8-01D895835AB2}" destId="{42F558E6-086A-464B-8879-0C699A9A475C}" srcOrd="1" destOrd="0" parTransId="{124F2C10-7D5E-4F51-8D88-395CD5B96D58}" sibTransId="{270DD911-A643-4415-B9FF-3B0D68D83D54}"/>
    <dgm:cxn modelId="{8F0CFA6D-CC0F-4974-A1C9-FBF8446E6933}" type="presOf" srcId="{34EAA94D-BECF-4D8A-B4FB-DAE5F61F96B4}" destId="{34874773-3AC1-4C34-8037-2664FE0B2DB2}" srcOrd="1" destOrd="0" presId="urn:microsoft.com/office/officeart/2005/8/layout/vProcess5"/>
    <dgm:cxn modelId="{50AA8973-762B-4B43-8811-4684B11CE048}" type="presOf" srcId="{76AE569E-019B-4F95-9886-1546656749D3}" destId="{D265DA90-299D-471C-A13B-EB398110F375}" srcOrd="0" destOrd="0" presId="urn:microsoft.com/office/officeart/2005/8/layout/vProcess5"/>
    <dgm:cxn modelId="{DAD25758-AF02-48AD-A7BC-ECEBF54E6196}" type="presOf" srcId="{E0871F57-2C34-4D9E-9921-1BC9F9469F3F}" destId="{C931CA8A-380E-4C99-AAFA-5401869D2F1B}" srcOrd="0" destOrd="0" presId="urn:microsoft.com/office/officeart/2005/8/layout/vProcess5"/>
    <dgm:cxn modelId="{1EB4947D-0046-47B6-ACDF-C7DE0C1D853E}" type="presOf" srcId="{0D157D97-D2C7-46A6-93A8-01D895835AB2}" destId="{6FB40BD8-B934-4A06-8F90-A5D4D2907ECB}" srcOrd="0" destOrd="0" presId="urn:microsoft.com/office/officeart/2005/8/layout/vProcess5"/>
    <dgm:cxn modelId="{3FD1A184-C7DF-46EB-90E3-6D54ECA51006}" type="presOf" srcId="{42F558E6-086A-464B-8879-0C699A9A475C}" destId="{B814DEA5-4D33-479B-87FC-57C9ED5B9EF3}" srcOrd="1" destOrd="0" presId="urn:microsoft.com/office/officeart/2005/8/layout/vProcess5"/>
    <dgm:cxn modelId="{B634E689-495C-42C7-821B-5D35EA9C63B9}" type="presOf" srcId="{34EAA94D-BECF-4D8A-B4FB-DAE5F61F96B4}" destId="{E7F37B68-FE18-492A-9DF3-010C13B76FFF}" srcOrd="0" destOrd="0" presId="urn:microsoft.com/office/officeart/2005/8/layout/vProcess5"/>
    <dgm:cxn modelId="{CD47BD94-23E4-4DA2-8A71-2528C3F33E16}" type="presOf" srcId="{42F558E6-086A-464B-8879-0C699A9A475C}" destId="{57097BAD-23FE-41AD-BC2A-4101BEB9CCCF}" srcOrd="0" destOrd="0" presId="urn:microsoft.com/office/officeart/2005/8/layout/vProcess5"/>
    <dgm:cxn modelId="{80D9E5A4-0619-4385-93B2-9E1BD821F9BC}" srcId="{0D157D97-D2C7-46A6-93A8-01D895835AB2}" destId="{34EAA94D-BECF-4D8A-B4FB-DAE5F61F96B4}" srcOrd="0" destOrd="0" parTransId="{E2A95AF0-C149-4968-A1FA-18682E266EFE}" sibTransId="{E0871F57-2C34-4D9E-9921-1BC9F9469F3F}"/>
    <dgm:cxn modelId="{3DCFDCA5-4848-405C-8278-72A85F15B10A}" type="presOf" srcId="{1C46431D-D194-4B06-8F6A-17BC43AE0FC8}" destId="{2E093118-EC94-4E51-8A3B-28AE0E417C5F}" srcOrd="0" destOrd="0" presId="urn:microsoft.com/office/officeart/2005/8/layout/vProcess5"/>
    <dgm:cxn modelId="{58BC2EBC-9C75-4E43-B6E0-817C04062B74}" type="presOf" srcId="{E493601C-DF77-4BCE-97FC-E3B7DDB8B751}" destId="{38417BA8-5523-485F-AF7C-97D9761D95FA}" srcOrd="0" destOrd="0" presId="urn:microsoft.com/office/officeart/2005/8/layout/vProcess5"/>
    <dgm:cxn modelId="{FF45C3BD-1BDE-4FA3-9E76-7FDF0C5FB611}" srcId="{0D157D97-D2C7-46A6-93A8-01D895835AB2}" destId="{E493601C-DF77-4BCE-97FC-E3B7DDB8B751}" srcOrd="3" destOrd="0" parTransId="{EE24036A-F953-42C1-BDA3-489A3A4FE255}" sibTransId="{FF8DA3C0-DA14-41BC-B9BC-054848A38DC9}"/>
    <dgm:cxn modelId="{D57FAFEF-9A85-413E-A8FC-8477BDA7710C}" srcId="{0D157D97-D2C7-46A6-93A8-01D895835AB2}" destId="{1C46431D-D194-4B06-8F6A-17BC43AE0FC8}" srcOrd="2" destOrd="0" parTransId="{1AAC4544-C3B9-4312-A9E9-D134F4B654BD}" sibTransId="{76AE569E-019B-4F95-9886-1546656749D3}"/>
    <dgm:cxn modelId="{BDDEC7FD-515A-4CD8-A76C-71D84CB3AB5A}" type="presOf" srcId="{1C46431D-D194-4B06-8F6A-17BC43AE0FC8}" destId="{64BCD038-5692-497E-92CB-0346B0F2A1B7}" srcOrd="1" destOrd="0" presId="urn:microsoft.com/office/officeart/2005/8/layout/vProcess5"/>
    <dgm:cxn modelId="{16B54DFF-B610-4F72-873F-AA352F4F7EA2}" type="presOf" srcId="{270DD911-A643-4415-B9FF-3B0D68D83D54}" destId="{0157DBC8-596F-44AC-B27C-C1A44983E250}" srcOrd="0" destOrd="0" presId="urn:microsoft.com/office/officeart/2005/8/layout/vProcess5"/>
    <dgm:cxn modelId="{3F66415B-C4E2-497F-BFE8-1AE876DEDD51}" type="presParOf" srcId="{6FB40BD8-B934-4A06-8F90-A5D4D2907ECB}" destId="{11069F3E-207C-4B85-9FD5-F7E1FD0AA2BE}" srcOrd="0" destOrd="0" presId="urn:microsoft.com/office/officeart/2005/8/layout/vProcess5"/>
    <dgm:cxn modelId="{28AD123E-EBE3-4B64-9766-06658300692E}" type="presParOf" srcId="{6FB40BD8-B934-4A06-8F90-A5D4D2907ECB}" destId="{E7F37B68-FE18-492A-9DF3-010C13B76FFF}" srcOrd="1" destOrd="0" presId="urn:microsoft.com/office/officeart/2005/8/layout/vProcess5"/>
    <dgm:cxn modelId="{0C352090-AFBB-409A-A803-F0AB2ED47B08}" type="presParOf" srcId="{6FB40BD8-B934-4A06-8F90-A5D4D2907ECB}" destId="{57097BAD-23FE-41AD-BC2A-4101BEB9CCCF}" srcOrd="2" destOrd="0" presId="urn:microsoft.com/office/officeart/2005/8/layout/vProcess5"/>
    <dgm:cxn modelId="{721232F1-AE41-46E0-93C7-8E50C2E713AE}" type="presParOf" srcId="{6FB40BD8-B934-4A06-8F90-A5D4D2907ECB}" destId="{2E093118-EC94-4E51-8A3B-28AE0E417C5F}" srcOrd="3" destOrd="0" presId="urn:microsoft.com/office/officeart/2005/8/layout/vProcess5"/>
    <dgm:cxn modelId="{F5AF05E6-851D-44B2-8147-A892847EACE5}" type="presParOf" srcId="{6FB40BD8-B934-4A06-8F90-A5D4D2907ECB}" destId="{38417BA8-5523-485F-AF7C-97D9761D95FA}" srcOrd="4" destOrd="0" presId="urn:microsoft.com/office/officeart/2005/8/layout/vProcess5"/>
    <dgm:cxn modelId="{39F855A3-BD1D-447D-B655-1B57D8894984}" type="presParOf" srcId="{6FB40BD8-B934-4A06-8F90-A5D4D2907ECB}" destId="{C931CA8A-380E-4C99-AAFA-5401869D2F1B}" srcOrd="5" destOrd="0" presId="urn:microsoft.com/office/officeart/2005/8/layout/vProcess5"/>
    <dgm:cxn modelId="{1E41EB20-5A12-4C52-BA97-CFE93B32F783}" type="presParOf" srcId="{6FB40BD8-B934-4A06-8F90-A5D4D2907ECB}" destId="{0157DBC8-596F-44AC-B27C-C1A44983E250}" srcOrd="6" destOrd="0" presId="urn:microsoft.com/office/officeart/2005/8/layout/vProcess5"/>
    <dgm:cxn modelId="{8EA4C340-6946-40E7-AED7-81B06BA120E5}" type="presParOf" srcId="{6FB40BD8-B934-4A06-8F90-A5D4D2907ECB}" destId="{D265DA90-299D-471C-A13B-EB398110F375}" srcOrd="7" destOrd="0" presId="urn:microsoft.com/office/officeart/2005/8/layout/vProcess5"/>
    <dgm:cxn modelId="{21223275-6033-455D-874A-30570333D6D7}" type="presParOf" srcId="{6FB40BD8-B934-4A06-8F90-A5D4D2907ECB}" destId="{34874773-3AC1-4C34-8037-2664FE0B2DB2}" srcOrd="8" destOrd="0" presId="urn:microsoft.com/office/officeart/2005/8/layout/vProcess5"/>
    <dgm:cxn modelId="{A6C760AD-309E-41A9-9FCA-8BBA23176C8E}" type="presParOf" srcId="{6FB40BD8-B934-4A06-8F90-A5D4D2907ECB}" destId="{B814DEA5-4D33-479B-87FC-57C9ED5B9EF3}" srcOrd="9" destOrd="0" presId="urn:microsoft.com/office/officeart/2005/8/layout/vProcess5"/>
    <dgm:cxn modelId="{61737CA3-835B-45E2-A0FE-9C6E5447EB2E}" type="presParOf" srcId="{6FB40BD8-B934-4A06-8F90-A5D4D2907ECB}" destId="{64BCD038-5692-497E-92CB-0346B0F2A1B7}" srcOrd="10" destOrd="0" presId="urn:microsoft.com/office/officeart/2005/8/layout/vProcess5"/>
    <dgm:cxn modelId="{BF6C438B-7807-4122-94D1-70D8CCA70D23}" type="presParOf" srcId="{6FB40BD8-B934-4A06-8F90-A5D4D2907ECB}" destId="{AF1F6FCF-85DC-43C4-AA0B-23E7CD21E948}"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37B68-FE18-492A-9DF3-010C13B76FFF}">
      <dsp:nvSpPr>
        <dsp:cNvPr id="0" name=""/>
        <dsp:cNvSpPr/>
      </dsp:nvSpPr>
      <dsp:spPr>
        <a:xfrm>
          <a:off x="0" y="0"/>
          <a:ext cx="8046720" cy="79592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Due to the nature of the re-enactors, it is clear to see why this sector of re-enactment falls into the shadow of Dark tourism</a:t>
          </a:r>
          <a:endParaRPr lang="en-US" sz="1400" kern="1200"/>
        </a:p>
      </dsp:txBody>
      <dsp:txXfrm>
        <a:off x="23312" y="23312"/>
        <a:ext cx="7120597" cy="749301"/>
      </dsp:txXfrm>
    </dsp:sp>
    <dsp:sp modelId="{57097BAD-23FE-41AD-BC2A-4101BEB9CCCF}">
      <dsp:nvSpPr>
        <dsp:cNvPr id="0" name=""/>
        <dsp:cNvSpPr/>
      </dsp:nvSpPr>
      <dsp:spPr>
        <a:xfrm>
          <a:off x="673912" y="940639"/>
          <a:ext cx="8046720" cy="795925"/>
        </a:xfrm>
        <a:prstGeom prst="roundRect">
          <a:avLst>
            <a:gd name="adj" fmla="val 10000"/>
          </a:avLst>
        </a:prstGeom>
        <a:solidFill>
          <a:schemeClr val="accent2">
            <a:hueOff val="635930"/>
            <a:satOff val="-14509"/>
            <a:lumOff val="536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While it can be said that most re-enactment portrayals of modern conflict could be counted as dark tourism, The German re-enactors have a more controversial element due to the historical context with the Germans of this era</a:t>
          </a:r>
          <a:endParaRPr lang="en-US" sz="1400" kern="1200"/>
        </a:p>
      </dsp:txBody>
      <dsp:txXfrm>
        <a:off x="697224" y="963951"/>
        <a:ext cx="6808831" cy="749301"/>
      </dsp:txXfrm>
    </dsp:sp>
    <dsp:sp modelId="{2E093118-EC94-4E51-8A3B-28AE0E417C5F}">
      <dsp:nvSpPr>
        <dsp:cNvPr id="0" name=""/>
        <dsp:cNvSpPr/>
      </dsp:nvSpPr>
      <dsp:spPr>
        <a:xfrm>
          <a:off x="1337767" y="1881279"/>
          <a:ext cx="8046720" cy="795925"/>
        </a:xfrm>
        <a:prstGeom prst="roundRect">
          <a:avLst>
            <a:gd name="adj" fmla="val 10000"/>
          </a:avLst>
        </a:prstGeom>
        <a:solidFill>
          <a:schemeClr val="accent2">
            <a:hueOff val="1271860"/>
            <a:satOff val="-29019"/>
            <a:lumOff val="1071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It could also be viewed as insensensitive to those who may have experienced the effects of the Nazi party</a:t>
          </a:r>
          <a:endParaRPr lang="en-US" sz="1400" kern="1200"/>
        </a:p>
      </dsp:txBody>
      <dsp:txXfrm>
        <a:off x="1361079" y="1904591"/>
        <a:ext cx="6818889" cy="749301"/>
      </dsp:txXfrm>
    </dsp:sp>
    <dsp:sp modelId="{38417BA8-5523-485F-AF7C-97D9761D95FA}">
      <dsp:nvSpPr>
        <dsp:cNvPr id="0" name=""/>
        <dsp:cNvSpPr/>
      </dsp:nvSpPr>
      <dsp:spPr>
        <a:xfrm>
          <a:off x="2011680" y="2821919"/>
          <a:ext cx="8046720" cy="795925"/>
        </a:xfrm>
        <a:prstGeom prst="roundRect">
          <a:avLst>
            <a:gd name="adj" fmla="val 10000"/>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Also, the War Weekend event is meant to be a family friendly event, and what they are recreating could be considered as something that would not be family friendly</a:t>
          </a:r>
          <a:endParaRPr lang="en-US" sz="1400" kern="1200"/>
        </a:p>
      </dsp:txBody>
      <dsp:txXfrm>
        <a:off x="2034992" y="2845231"/>
        <a:ext cx="6808831" cy="749301"/>
      </dsp:txXfrm>
    </dsp:sp>
    <dsp:sp modelId="{C931CA8A-380E-4C99-AAFA-5401869D2F1B}">
      <dsp:nvSpPr>
        <dsp:cNvPr id="0" name=""/>
        <dsp:cNvSpPr/>
      </dsp:nvSpPr>
      <dsp:spPr>
        <a:xfrm>
          <a:off x="7529368" y="609606"/>
          <a:ext cx="517351" cy="51735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45772" y="609606"/>
        <a:ext cx="284543" cy="389307"/>
      </dsp:txXfrm>
    </dsp:sp>
    <dsp:sp modelId="{0157DBC8-596F-44AC-B27C-C1A44983E250}">
      <dsp:nvSpPr>
        <dsp:cNvPr id="0" name=""/>
        <dsp:cNvSpPr/>
      </dsp:nvSpPr>
      <dsp:spPr>
        <a:xfrm>
          <a:off x="8203280" y="1550246"/>
          <a:ext cx="517351" cy="517351"/>
        </a:xfrm>
        <a:prstGeom prst="downArrow">
          <a:avLst>
            <a:gd name="adj1" fmla="val 55000"/>
            <a:gd name="adj2" fmla="val 45000"/>
          </a:avLst>
        </a:prstGeom>
        <a:solidFill>
          <a:schemeClr val="accent2">
            <a:tint val="40000"/>
            <a:alpha val="90000"/>
            <a:hueOff val="987282"/>
            <a:satOff val="-2587"/>
            <a:lumOff val="926"/>
            <a:alphaOff val="0"/>
          </a:schemeClr>
        </a:solidFill>
        <a:ln w="12700" cap="flat" cmpd="sng" algn="ctr">
          <a:solidFill>
            <a:schemeClr val="accent2">
              <a:tint val="40000"/>
              <a:alpha val="90000"/>
              <a:hueOff val="987282"/>
              <a:satOff val="-2587"/>
              <a:lumOff val="9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19684" y="1550246"/>
        <a:ext cx="284543" cy="389307"/>
      </dsp:txXfrm>
    </dsp:sp>
    <dsp:sp modelId="{D265DA90-299D-471C-A13B-EB398110F375}">
      <dsp:nvSpPr>
        <dsp:cNvPr id="0" name=""/>
        <dsp:cNvSpPr/>
      </dsp:nvSpPr>
      <dsp:spPr>
        <a:xfrm>
          <a:off x="8867135" y="2490886"/>
          <a:ext cx="517351" cy="517351"/>
        </a:xfrm>
        <a:prstGeom prst="downArrow">
          <a:avLst>
            <a:gd name="adj1" fmla="val 55000"/>
            <a:gd name="adj2" fmla="val 45000"/>
          </a:avLst>
        </a:prstGeom>
        <a:solidFill>
          <a:schemeClr val="accent2">
            <a:tint val="40000"/>
            <a:alpha val="90000"/>
            <a:hueOff val="1974564"/>
            <a:satOff val="-5173"/>
            <a:lumOff val="1852"/>
            <a:alphaOff val="0"/>
          </a:schemeClr>
        </a:solidFill>
        <a:ln w="12700" cap="flat" cmpd="sng" algn="ctr">
          <a:solidFill>
            <a:schemeClr val="accent2">
              <a:tint val="40000"/>
              <a:alpha val="90000"/>
              <a:hueOff val="1974564"/>
              <a:satOff val="-5173"/>
              <a:lumOff val="18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83539" y="2490886"/>
        <a:ext cx="284543" cy="38930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0785-9335-4AC0-9B1A-B313463A5516}" type="datetimeFigureOut">
              <a:t>3/18/2023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AB0D52-D7E7-40FE-8A48-FE52FBFA1C67}" type="slidenum">
              <a:t>‹#›</a:t>
            </a:fld>
            <a:endParaRPr lang="en-GB"/>
          </a:p>
        </p:txBody>
      </p:sp>
    </p:spTree>
    <p:extLst>
      <p:ext uri="{BB962C8B-B14F-4D97-AF65-F5344CB8AC3E}">
        <p14:creationId xmlns:p14="http://schemas.microsoft.com/office/powerpoint/2010/main" val="1959534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Briefly discuss the North Yorkshire Moors railway, and also introduce the War Weekend event </a:t>
            </a:r>
          </a:p>
          <a:p>
            <a:endParaRPr lang="en-US" dirty="0">
              <a:cs typeface="Calibri"/>
            </a:endParaRPr>
          </a:p>
        </p:txBody>
      </p:sp>
      <p:sp>
        <p:nvSpPr>
          <p:cNvPr id="4" name="Slide Number Placeholder 3"/>
          <p:cNvSpPr>
            <a:spLocks noGrp="1"/>
          </p:cNvSpPr>
          <p:nvPr>
            <p:ph type="sldNum" sz="quarter" idx="5"/>
          </p:nvPr>
        </p:nvSpPr>
        <p:spPr/>
        <p:txBody>
          <a:bodyPr/>
          <a:lstStyle/>
          <a:p>
            <a:fld id="{8DAB0D52-D7E7-40FE-8A48-FE52FBFA1C67}" type="slidenum">
              <a:t>2</a:t>
            </a:fld>
            <a:endParaRPr lang="en-GB"/>
          </a:p>
        </p:txBody>
      </p:sp>
    </p:spTree>
    <p:extLst>
      <p:ext uri="{BB962C8B-B14F-4D97-AF65-F5344CB8AC3E}">
        <p14:creationId xmlns:p14="http://schemas.microsoft.com/office/powerpoint/2010/main" val="1687835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Give an overview about the Re enactment group and what took place in 2017/18, and go into detail about the activities of the group</a:t>
            </a:r>
            <a:endParaRPr lang="en-US" dirty="0">
              <a:cs typeface="Calibri"/>
            </a:endParaRPr>
          </a:p>
        </p:txBody>
      </p:sp>
      <p:sp>
        <p:nvSpPr>
          <p:cNvPr id="4" name="Slide Number Placeholder 3"/>
          <p:cNvSpPr>
            <a:spLocks noGrp="1"/>
          </p:cNvSpPr>
          <p:nvPr>
            <p:ph type="sldNum" sz="quarter" idx="5"/>
          </p:nvPr>
        </p:nvSpPr>
        <p:spPr/>
        <p:txBody>
          <a:bodyPr/>
          <a:lstStyle/>
          <a:p>
            <a:fld id="{8DAB0D52-D7E7-40FE-8A48-FE52FBFA1C67}" type="slidenum">
              <a:t>3</a:t>
            </a:fld>
            <a:endParaRPr lang="en-GB"/>
          </a:p>
        </p:txBody>
      </p:sp>
    </p:spTree>
    <p:extLst>
      <p:ext uri="{BB962C8B-B14F-4D97-AF65-F5344CB8AC3E}">
        <p14:creationId xmlns:p14="http://schemas.microsoft.com/office/powerpoint/2010/main" val="93984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Discuss the elements of Dark Tourism present within the Das Reich group at the NYMR War Weekend</a:t>
            </a:r>
          </a:p>
        </p:txBody>
      </p:sp>
      <p:sp>
        <p:nvSpPr>
          <p:cNvPr id="4" name="Slide Number Placeholder 3"/>
          <p:cNvSpPr>
            <a:spLocks noGrp="1"/>
          </p:cNvSpPr>
          <p:nvPr>
            <p:ph type="sldNum" sz="quarter" idx="5"/>
          </p:nvPr>
        </p:nvSpPr>
        <p:spPr/>
        <p:txBody>
          <a:bodyPr/>
          <a:lstStyle/>
          <a:p>
            <a:fld id="{8DAB0D52-D7E7-40FE-8A48-FE52FBFA1C67}" type="slidenum">
              <a:rPr lang="en-GB"/>
              <a:t>4</a:t>
            </a:fld>
            <a:endParaRPr lang="en-GB"/>
          </a:p>
        </p:txBody>
      </p:sp>
    </p:spTree>
    <p:extLst>
      <p:ext uri="{BB962C8B-B14F-4D97-AF65-F5344CB8AC3E}">
        <p14:creationId xmlns:p14="http://schemas.microsoft.com/office/powerpoint/2010/main" val="2897395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Briefly discuss the cancellation of the 2022 War Weekend</a:t>
            </a:r>
          </a:p>
        </p:txBody>
      </p:sp>
      <p:sp>
        <p:nvSpPr>
          <p:cNvPr id="4" name="Slide Number Placeholder 3"/>
          <p:cNvSpPr>
            <a:spLocks noGrp="1"/>
          </p:cNvSpPr>
          <p:nvPr>
            <p:ph type="sldNum" sz="quarter" idx="5"/>
          </p:nvPr>
        </p:nvSpPr>
        <p:spPr/>
        <p:txBody>
          <a:bodyPr/>
          <a:lstStyle/>
          <a:p>
            <a:fld id="{8DAB0D52-D7E7-40FE-8A48-FE52FBFA1C67}" type="slidenum">
              <a:rPr lang="en-GB"/>
              <a:t>5</a:t>
            </a:fld>
            <a:endParaRPr lang="en-GB"/>
          </a:p>
        </p:txBody>
      </p:sp>
    </p:spTree>
    <p:extLst>
      <p:ext uri="{BB962C8B-B14F-4D97-AF65-F5344CB8AC3E}">
        <p14:creationId xmlns:p14="http://schemas.microsoft.com/office/powerpoint/2010/main" val="201208472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dirty="0"/>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39891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5661D-6934-4B32-B92C-470368BF1EC6}" type="datetimeFigureOut">
              <a:rPr lang="en-US" dirty="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76447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dirty="0"/>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3/18/2023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37818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548D31E-DCDA-41A7-9C67-C4B11B94D21D}" type="datetimeFigureOut">
              <a:rPr lang="en-US" dirty="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87104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B3762C0-B258-48F1-ADE6-176B4174CCDD}" type="datetimeFigureOut">
              <a:rPr lang="en-US" dirty="0"/>
              <a:t>3/18/2023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67938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3/18/2023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60630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3/18/2023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61348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3/18/2023</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92688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3/18/2023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22421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7157CC2-0FC8-4686-B024-99790E0F5162}" type="datetimeFigureOut">
              <a:rPr lang="en-US" dirty="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40594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6764DA5-CD3D-4590-A511-FCD3BC7A793E}" type="datetimeFigureOut">
              <a:rPr lang="en-US" dirty="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03468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3/18/2023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8926161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7" Type="http://schemas.microsoft.com/office/2007/relationships/hdphoto" Target="../media/hdphoto1.wdp"/><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microsoft.com/office/2007/relationships/hdphoto" Target="../media/hdphoto2.wdp"/><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hdphoto" Target="../media/hdphoto2.wdp"/><Relationship Id="rId7" Type="http://schemas.openxmlformats.org/officeDocument/2006/relationships/hyperlink" Target="https://www.dailymail.co.uk/news/article-10933901/WWII-Nazi-enactment-group-condemned-campaigners-insensitive-grossly-offensive.html"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heritagerailway.co.uk/14762/nymr-to-donate-to-ukraine-crisis-appeal/" TargetMode="External"/><Relationship Id="rId5" Type="http://schemas.openxmlformats.org/officeDocument/2006/relationships/hyperlink" Target="https://www.bbc.co.uk/news/uk-england-york-north-yorkshire-43655322" TargetMode="External"/><Relationship Id="rId4" Type="http://schemas.openxmlformats.org/officeDocument/2006/relationships/hyperlink" Target="https://www.yorkshirepost.co.uk/heritage-and-retro/heritage/take-a-look-behind-the-scenes-of-the-yorkshire-workshop-helping-to-keep-our-canals-afloat-4011267"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chocolatevideoproduction.co.uk/sectors/public-sector-charity/campaign-films/" TargetMode="External"/><Relationship Id="rId3" Type="http://schemas.microsoft.com/office/2007/relationships/hdphoto" Target="../media/hdphoto2.wdp"/><Relationship Id="rId7" Type="http://schemas.openxmlformats.org/officeDocument/2006/relationships/hyperlink" Target="https://304thpzgren.com/picture-gallery/"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i.ytimg.com/vi/-jrrvyqHldA/maxresdefault.jpg" TargetMode="External"/><Relationship Id="rId5" Type="http://schemas.openxmlformats.org/officeDocument/2006/relationships/hyperlink" Target="https://www.youtube.com/watch?v=hhrgYY6dfOk" TargetMode="External"/><Relationship Id="rId4" Type="http://schemas.openxmlformats.org/officeDocument/2006/relationships/hyperlink" Target="https://www.alamy.com/wwii-train-at-levisham-north-yorkshire-uk-11th-october-2013-thor-armoured-image61522791.html"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2D3DCD-4716-40AA-90C0-6F2F9F116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037BACED-9574-4AAE-9D04-510030835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25845"/>
            <a:ext cx="12192000" cy="2610465"/>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51559" y="4355692"/>
            <a:ext cx="10509069" cy="1472224"/>
          </a:xfrm>
        </p:spPr>
        <p:txBody>
          <a:bodyPr anchor="b">
            <a:normAutofit/>
          </a:bodyPr>
          <a:lstStyle/>
          <a:p>
            <a:r>
              <a:rPr lang="en-GB" sz="4100">
                <a:solidFill>
                  <a:schemeClr val="tx1"/>
                </a:solidFill>
                <a:cs typeface="Calibri Light"/>
              </a:rPr>
              <a:t>Dark Tourism: German World War two re-enactors at the North Yorkshire Moors Railway</a:t>
            </a:r>
            <a:endParaRPr lang="en-GB" sz="4100">
              <a:solidFill>
                <a:schemeClr val="tx1"/>
              </a:solidFill>
            </a:endParaRPr>
          </a:p>
        </p:txBody>
      </p:sp>
      <p:sp>
        <p:nvSpPr>
          <p:cNvPr id="3" name="Subtitle 2"/>
          <p:cNvSpPr>
            <a:spLocks noGrp="1"/>
          </p:cNvSpPr>
          <p:nvPr>
            <p:ph type="subTitle" idx="1"/>
          </p:nvPr>
        </p:nvSpPr>
        <p:spPr>
          <a:xfrm>
            <a:off x="1069848" y="5908301"/>
            <a:ext cx="10509068" cy="448955"/>
          </a:xfrm>
        </p:spPr>
        <p:txBody>
          <a:bodyPr vert="horz" lIns="91440" tIns="45720" rIns="91440" bIns="45720" rtlCol="0">
            <a:normAutofit/>
          </a:bodyPr>
          <a:lstStyle/>
          <a:p>
            <a:r>
              <a:rPr lang="en-GB" sz="2000" i="1">
                <a:solidFill>
                  <a:srgbClr val="FFFFFF"/>
                </a:solidFill>
                <a:cs typeface="Calibri"/>
              </a:rPr>
              <a:t>Oliver Cook, Level 6, 2001030</a:t>
            </a:r>
          </a:p>
          <a:p>
            <a:endParaRPr lang="en-GB" sz="2000">
              <a:solidFill>
                <a:srgbClr val="FFFFFF"/>
              </a:solidFill>
              <a:cs typeface="Calibri"/>
            </a:endParaRPr>
          </a:p>
          <a:p>
            <a:endParaRPr lang="en-GB" sz="2000">
              <a:solidFill>
                <a:srgbClr val="FFFFFF"/>
              </a:solidFill>
              <a:cs typeface="Calibri"/>
            </a:endParaRPr>
          </a:p>
        </p:txBody>
      </p:sp>
      <p:pic>
        <p:nvPicPr>
          <p:cNvPr id="4" name="Picture 4">
            <a:extLst>
              <a:ext uri="{FF2B5EF4-FFF2-40B4-BE49-F238E27FC236}">
                <a16:creationId xmlns:a16="http://schemas.microsoft.com/office/drawing/2014/main" id="{5F95B2D9-B3C2-92ED-1618-A922B8A9B1DF}"/>
              </a:ext>
            </a:extLst>
          </p:cNvPr>
          <p:cNvPicPr>
            <a:picLocks noChangeAspect="1"/>
          </p:cNvPicPr>
          <p:nvPr/>
        </p:nvPicPr>
        <p:blipFill rotWithShape="1">
          <a:blip r:embed="rId3"/>
          <a:srcRect t="22582" b="31012"/>
          <a:stretch/>
        </p:blipFill>
        <p:spPr>
          <a:xfrm>
            <a:off x="20" y="10"/>
            <a:ext cx="12191980" cy="4243361"/>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4">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B02AC-3DCE-164D-DC7D-10276CCCDA00}"/>
              </a:ext>
            </a:extLst>
          </p:cNvPr>
          <p:cNvSpPr>
            <a:spLocks noGrp="1"/>
          </p:cNvSpPr>
          <p:nvPr>
            <p:ph type="title"/>
          </p:nvPr>
        </p:nvSpPr>
        <p:spPr>
          <a:xfrm>
            <a:off x="6386284" y="484632"/>
            <a:ext cx="4741963" cy="1971964"/>
          </a:xfrm>
        </p:spPr>
        <p:txBody>
          <a:bodyPr>
            <a:normAutofit/>
          </a:bodyPr>
          <a:lstStyle/>
          <a:p>
            <a:r>
              <a:rPr lang="en-GB" sz="4800" u="sng">
                <a:cs typeface="Calibri Light"/>
              </a:rPr>
              <a:t>North Yorkshire Moors railway</a:t>
            </a:r>
          </a:p>
        </p:txBody>
      </p:sp>
      <p:pic>
        <p:nvPicPr>
          <p:cNvPr id="12" name="Picture 12">
            <a:extLst>
              <a:ext uri="{FF2B5EF4-FFF2-40B4-BE49-F238E27FC236}">
                <a16:creationId xmlns:a16="http://schemas.microsoft.com/office/drawing/2014/main" id="{413D045C-7E14-0608-5E72-B11BE9488E6A}"/>
              </a:ext>
            </a:extLst>
          </p:cNvPr>
          <p:cNvPicPr>
            <a:picLocks noChangeAspect="1"/>
          </p:cNvPicPr>
          <p:nvPr/>
        </p:nvPicPr>
        <p:blipFill rotWithShape="1">
          <a:blip r:embed="rId3"/>
          <a:srcRect l="23708" r="26294"/>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34" name="Freeform: Shape 26">
            <a:extLst>
              <a:ext uri="{FF2B5EF4-FFF2-40B4-BE49-F238E27FC236}">
                <a16:creationId xmlns:a16="http://schemas.microsoft.com/office/drawing/2014/main" id="{0060CE1A-A2ED-43AC-857D-05822177F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C022BA63-BFE1-D966-25B2-2A5BE79A9B66}"/>
              </a:ext>
            </a:extLst>
          </p:cNvPr>
          <p:cNvSpPr>
            <a:spLocks noGrp="1"/>
          </p:cNvSpPr>
          <p:nvPr>
            <p:ph idx="1"/>
          </p:nvPr>
        </p:nvSpPr>
        <p:spPr>
          <a:xfrm>
            <a:off x="6386286" y="2456596"/>
            <a:ext cx="4741962" cy="3715603"/>
          </a:xfrm>
        </p:spPr>
        <p:txBody>
          <a:bodyPr vert="horz" lIns="91440" tIns="45720" rIns="91440" bIns="45720" rtlCol="0" anchor="t">
            <a:noAutofit/>
          </a:bodyPr>
          <a:lstStyle/>
          <a:p>
            <a:pPr marL="0" indent="0">
              <a:buNone/>
            </a:pPr>
            <a:r>
              <a:rPr lang="en-GB" sz="1200" dirty="0">
                <a:cs typeface="Calibri"/>
              </a:rPr>
              <a:t>-The North Yorkshire Moors railway was founded in 1973 by the North York Moors Historical railway trust LTD</a:t>
            </a:r>
          </a:p>
          <a:p>
            <a:pPr marL="0" indent="0">
              <a:buNone/>
            </a:pPr>
            <a:r>
              <a:rPr lang="en-GB" sz="1200" dirty="0">
                <a:cs typeface="Calibri"/>
              </a:rPr>
              <a:t>-It is the third longest standard gauge preserved railway in the United Kingdom, after the West Somerset railway and the Wensleydale railway in North Yorkshire </a:t>
            </a:r>
          </a:p>
          <a:p>
            <a:pPr marL="0" indent="0">
              <a:buNone/>
            </a:pPr>
            <a:r>
              <a:rPr lang="en-GB" sz="1200" dirty="0">
                <a:cs typeface="Calibri"/>
              </a:rPr>
              <a:t>-One of the most popular events that is hosted at the railway is the War Weekend, where the public is invited to attend the railway in period accurate clothing, and ride the period accurate trains</a:t>
            </a:r>
          </a:p>
          <a:p>
            <a:pPr marL="0" indent="0">
              <a:buNone/>
            </a:pPr>
            <a:r>
              <a:rPr lang="en-GB" sz="1200" dirty="0">
                <a:cs typeface="Calibri"/>
              </a:rPr>
              <a:t>-In addition, several re-enactment groups are usually in attendance, bringing a wide variety of period vehicles, clothing and equipment</a:t>
            </a:r>
          </a:p>
          <a:p>
            <a:pPr marL="0" indent="0">
              <a:buNone/>
            </a:pPr>
            <a:r>
              <a:rPr lang="en-GB" sz="1200" dirty="0">
                <a:cs typeface="Calibri"/>
              </a:rPr>
              <a:t>-The railway hosted its first War Weekend back in 1996, having  only cancelled it in recent years due to events that were taking place in the world </a:t>
            </a:r>
          </a:p>
          <a:p>
            <a:pPr marL="0" indent="0">
              <a:buNone/>
            </a:pPr>
            <a:r>
              <a:rPr lang="en-GB" sz="1200" dirty="0">
                <a:cs typeface="Calibri"/>
              </a:rPr>
              <a:t>-War Weekends are not limited to the NYMR, as they bring in significant revenue to several preserved railways around the UK</a:t>
            </a:r>
          </a:p>
          <a:p>
            <a:pPr marL="0" indent="0">
              <a:buNone/>
            </a:pPr>
            <a:endParaRPr lang="en-GB" sz="1200" dirty="0">
              <a:cs typeface="Calibri"/>
            </a:endParaRPr>
          </a:p>
        </p:txBody>
      </p:sp>
      <p:grpSp>
        <p:nvGrpSpPr>
          <p:cNvPr id="35" name="Group 28">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0" name="Oval 29">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1" name="Oval 30">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8" name="TextBox 7">
            <a:extLst>
              <a:ext uri="{FF2B5EF4-FFF2-40B4-BE49-F238E27FC236}">
                <a16:creationId xmlns:a16="http://schemas.microsoft.com/office/drawing/2014/main" id="{48FD9522-9233-8E9D-F2A8-425B2BFB8B14}"/>
              </a:ext>
            </a:extLst>
          </p:cNvPr>
          <p:cNvSpPr txBox="1"/>
          <p:nvPr/>
        </p:nvSpPr>
        <p:spPr>
          <a:xfrm>
            <a:off x="193728" y="5505126"/>
            <a:ext cx="43104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rgbClr val="000000"/>
              </a:solidFill>
            </a:endParaRPr>
          </a:p>
        </p:txBody>
      </p:sp>
    </p:spTree>
    <p:extLst>
      <p:ext uri="{BB962C8B-B14F-4D97-AF65-F5344CB8AC3E}">
        <p14:creationId xmlns:p14="http://schemas.microsoft.com/office/powerpoint/2010/main" val="1586263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06EA8-5D89-5452-6BAC-40348A897856}"/>
              </a:ext>
            </a:extLst>
          </p:cNvPr>
          <p:cNvSpPr>
            <a:spLocks noGrp="1"/>
          </p:cNvSpPr>
          <p:nvPr>
            <p:ph type="title"/>
          </p:nvPr>
        </p:nvSpPr>
        <p:spPr>
          <a:xfrm>
            <a:off x="1069848" y="798394"/>
            <a:ext cx="4730451" cy="1637730"/>
          </a:xfrm>
        </p:spPr>
        <p:txBody>
          <a:bodyPr>
            <a:normAutofit/>
          </a:bodyPr>
          <a:lstStyle/>
          <a:p>
            <a:r>
              <a:rPr lang="en-GB" sz="4100" u="sng">
                <a:cs typeface="Calibri Light"/>
              </a:rPr>
              <a:t>German Re-enactors at the NYMR: Das Reich</a:t>
            </a:r>
          </a:p>
        </p:txBody>
      </p:sp>
      <p:sp>
        <p:nvSpPr>
          <p:cNvPr id="3" name="Content Placeholder 2">
            <a:extLst>
              <a:ext uri="{FF2B5EF4-FFF2-40B4-BE49-F238E27FC236}">
                <a16:creationId xmlns:a16="http://schemas.microsoft.com/office/drawing/2014/main" id="{8E6D7191-6D13-095D-D321-B05233DF7B13}"/>
              </a:ext>
            </a:extLst>
          </p:cNvPr>
          <p:cNvSpPr>
            <a:spLocks noGrp="1"/>
          </p:cNvSpPr>
          <p:nvPr>
            <p:ph idx="1"/>
          </p:nvPr>
        </p:nvSpPr>
        <p:spPr>
          <a:xfrm>
            <a:off x="1069848" y="2578608"/>
            <a:ext cx="4730451" cy="3593592"/>
          </a:xfrm>
        </p:spPr>
        <p:txBody>
          <a:bodyPr vert="horz" lIns="91440" tIns="45720" rIns="91440" bIns="45720" rtlCol="0">
            <a:normAutofit/>
          </a:bodyPr>
          <a:lstStyle/>
          <a:p>
            <a:pPr marL="0" indent="0">
              <a:buNone/>
            </a:pPr>
            <a:r>
              <a:rPr lang="en-GB" sz="1000">
                <a:cs typeface="Calibri"/>
              </a:rPr>
              <a:t>-During the war weekend in 2018, the railway declined an invitation to the German re-enactment group known as  "Das Reich"</a:t>
            </a:r>
          </a:p>
          <a:p>
            <a:pPr marL="0" indent="0">
              <a:buNone/>
            </a:pPr>
            <a:r>
              <a:rPr lang="en-GB" sz="1000">
                <a:cs typeface="Calibri"/>
              </a:rPr>
              <a:t>-The invitation was withdrawn due to "negative publicity in from the press"</a:t>
            </a:r>
          </a:p>
          <a:p>
            <a:pPr marL="0" indent="0">
              <a:buNone/>
            </a:pPr>
            <a:r>
              <a:rPr lang="en-GB" sz="1000">
                <a:cs typeface="Calibri"/>
              </a:rPr>
              <a:t>-The group claimed to have 'educational scenarios' in place for the War Weekend</a:t>
            </a:r>
          </a:p>
          <a:p>
            <a:pPr marL="0" indent="0">
              <a:buNone/>
            </a:pPr>
            <a:r>
              <a:rPr lang="en-GB" sz="1000">
                <a:cs typeface="Calibri"/>
              </a:rPr>
              <a:t>-On the Das Reich Facebook page, they state that they "</a:t>
            </a:r>
            <a:r>
              <a:rPr lang="en-GB" sz="1000">
                <a:ea typeface="+mn-lt"/>
                <a:cs typeface="+mn-lt"/>
              </a:rPr>
              <a:t>neither condone, agree with nor sympathise with any excess of the Third Reich in the same way that we don't attack shipping while dressed as pirates nor build walls across the borderlands when we wear Roman uniforms"</a:t>
            </a:r>
            <a:endParaRPr lang="en-GB" sz="1000">
              <a:cs typeface="Calibri"/>
            </a:endParaRPr>
          </a:p>
          <a:p>
            <a:pPr marL="0" indent="0">
              <a:buNone/>
            </a:pPr>
            <a:r>
              <a:rPr lang="en-GB" sz="1000">
                <a:cs typeface="Calibri"/>
              </a:rPr>
              <a:t>-The group itself claims to be educational only, and welcomes members from as young as 16</a:t>
            </a:r>
          </a:p>
          <a:p>
            <a:pPr marL="0" indent="0">
              <a:buNone/>
            </a:pPr>
            <a:r>
              <a:rPr lang="en-GB" sz="1000">
                <a:cs typeface="Calibri"/>
              </a:rPr>
              <a:t>-During the War weekends at the railway, the group was based in the town of Levisham, which for the event became the occupied French town of 'Le Visham</a:t>
            </a:r>
            <a:endParaRPr lang="en-GB" sz="1000"/>
          </a:p>
          <a:p>
            <a:pPr marL="0" indent="0">
              <a:buNone/>
            </a:pPr>
            <a:endParaRPr lang="en-GB" sz="1000">
              <a:cs typeface="Calibri"/>
            </a:endParaRPr>
          </a:p>
          <a:p>
            <a:pPr marL="0" indent="0">
              <a:buNone/>
            </a:pPr>
            <a:r>
              <a:rPr lang="en-GB" sz="1000">
                <a:cs typeface="Calibri"/>
              </a:rPr>
              <a:t>-</a:t>
            </a:r>
          </a:p>
          <a:p>
            <a:pPr marL="0" indent="0">
              <a:buNone/>
            </a:pPr>
            <a:endParaRPr lang="en-GB" sz="1000">
              <a:cs typeface="Calibri"/>
            </a:endParaRPr>
          </a:p>
          <a:p>
            <a:pPr marL="0" indent="0">
              <a:buNone/>
            </a:pPr>
            <a:endParaRPr lang="en-GB" sz="1000">
              <a:cs typeface="Calibri"/>
            </a:endParaRPr>
          </a:p>
        </p:txBody>
      </p:sp>
      <p:pic>
        <p:nvPicPr>
          <p:cNvPr id="4" name="Picture 7" descr="A picture containing outdoor, person, ground&#10;&#10;Description automatically generated">
            <a:extLst>
              <a:ext uri="{FF2B5EF4-FFF2-40B4-BE49-F238E27FC236}">
                <a16:creationId xmlns:a16="http://schemas.microsoft.com/office/drawing/2014/main" id="{34C21CF5-3CBF-F094-08A6-6D362AE7DA0B}"/>
              </a:ext>
            </a:extLst>
          </p:cNvPr>
          <p:cNvPicPr>
            <a:picLocks noChangeAspect="1"/>
          </p:cNvPicPr>
          <p:nvPr/>
        </p:nvPicPr>
        <p:blipFill rotWithShape="1">
          <a:blip r:embed="rId3"/>
          <a:srcRect l="29604" r="18896"/>
          <a:stretch/>
        </p:blipFill>
        <p:spPr>
          <a:xfrm>
            <a:off x="5913124" y="10"/>
            <a:ext cx="6278877" cy="6857990"/>
          </a:xfrm>
          <a:custGeom>
            <a:avLst/>
            <a:gdLst/>
            <a:ahLst/>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
        <p:nvSpPr>
          <p:cNvPr id="11" name="Freeform: Shape 13">
            <a:extLst>
              <a:ext uri="{FF2B5EF4-FFF2-40B4-BE49-F238E27FC236}">
                <a16:creationId xmlns:a16="http://schemas.microsoft.com/office/drawing/2014/main" id="{484E34F7-E155-426C-A88E-8AEA6CF3F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3" y="0"/>
            <a:ext cx="6278877" cy="685800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49572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B3DD7-334D-1FA0-2E3B-85415B585EB6}"/>
              </a:ext>
            </a:extLst>
          </p:cNvPr>
          <p:cNvSpPr>
            <a:spLocks noGrp="1"/>
          </p:cNvSpPr>
          <p:nvPr>
            <p:ph type="title"/>
          </p:nvPr>
        </p:nvSpPr>
        <p:spPr>
          <a:xfrm>
            <a:off x="1069848" y="484632"/>
            <a:ext cx="10058400" cy="1609344"/>
          </a:xfrm>
        </p:spPr>
        <p:txBody>
          <a:bodyPr>
            <a:normAutofit fontScale="90000"/>
          </a:bodyPr>
          <a:lstStyle/>
          <a:p>
            <a:r>
              <a:rPr lang="en-GB" u="sng">
                <a:cs typeface="Calibri Light"/>
              </a:rPr>
              <a:t>Element of Dark Tourism</a:t>
            </a:r>
            <a:r>
              <a:rPr lang="en-GB">
                <a:cs typeface="Calibri Light"/>
              </a:rPr>
              <a:t> </a:t>
            </a:r>
          </a:p>
        </p:txBody>
      </p:sp>
      <p:sp>
        <p:nvSpPr>
          <p:cNvPr id="15" name="Rectangle 14">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2">
            <a:extLst>
              <a:ext uri="{FF2B5EF4-FFF2-40B4-BE49-F238E27FC236}">
                <a16:creationId xmlns:a16="http://schemas.microsoft.com/office/drawing/2014/main" id="{DD3041C5-2959-2DA6-E16F-7D923F4AF877}"/>
              </a:ext>
            </a:extLst>
          </p:cNvPr>
          <p:cNvGraphicFramePr>
            <a:graphicFrameLocks noGrp="1"/>
          </p:cNvGraphicFramePr>
          <p:nvPr>
            <p:ph idx="1"/>
            <p:extLst>
              <p:ext uri="{D42A27DB-BD31-4B8C-83A1-F6EECF244321}">
                <p14:modId xmlns:p14="http://schemas.microsoft.com/office/powerpoint/2010/main" val="2166197592"/>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19082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3117A343-0DDF-C925-0880-018204337F76}"/>
              </a:ext>
            </a:extLst>
          </p:cNvPr>
          <p:cNvSpPr>
            <a:spLocks noGrp="1"/>
          </p:cNvSpPr>
          <p:nvPr>
            <p:ph type="title"/>
          </p:nvPr>
        </p:nvSpPr>
        <p:spPr>
          <a:xfrm>
            <a:off x="256011" y="-118534"/>
            <a:ext cx="4151261" cy="3604361"/>
          </a:xfrm>
        </p:spPr>
        <p:txBody>
          <a:bodyPr>
            <a:normAutofit/>
          </a:bodyPr>
          <a:lstStyle/>
          <a:p>
            <a:pPr algn="r"/>
            <a:r>
              <a:rPr lang="en-GB" sz="4800" u="sng" dirty="0">
                <a:solidFill>
                  <a:srgbClr val="FFFFFF"/>
                </a:solidFill>
              </a:rPr>
              <a:t>Possible problem with WAR WEEKEND with modern context</a:t>
            </a:r>
          </a:p>
        </p:txBody>
      </p:sp>
      <p:sp>
        <p:nvSpPr>
          <p:cNvPr id="3" name="Content Placeholder 2">
            <a:extLst>
              <a:ext uri="{FF2B5EF4-FFF2-40B4-BE49-F238E27FC236}">
                <a16:creationId xmlns:a16="http://schemas.microsoft.com/office/drawing/2014/main" id="{CC335C20-1ABA-2738-4FC5-EEC1561EC1D1}"/>
              </a:ext>
            </a:extLst>
          </p:cNvPr>
          <p:cNvSpPr>
            <a:spLocks noGrp="1"/>
          </p:cNvSpPr>
          <p:nvPr>
            <p:ph idx="1"/>
          </p:nvPr>
        </p:nvSpPr>
        <p:spPr>
          <a:xfrm>
            <a:off x="5053780" y="599768"/>
            <a:ext cx="6074467" cy="5572432"/>
          </a:xfrm>
        </p:spPr>
        <p:txBody>
          <a:bodyPr anchor="ctr">
            <a:normAutofit/>
          </a:bodyPr>
          <a:lstStyle/>
          <a:p>
            <a:r>
              <a:rPr lang="en-GB" dirty="0"/>
              <a:t>As with most events that have a connection to some form of conflict, War weekends can have problematic elements</a:t>
            </a:r>
            <a:endParaRPr lang="en-US"/>
          </a:p>
          <a:p>
            <a:pPr>
              <a:buClr>
                <a:srgbClr val="9E3611"/>
              </a:buClr>
            </a:pPr>
            <a:r>
              <a:rPr lang="en-GB" dirty="0"/>
              <a:t>One that has arisen is that of the conflict in the Ukraine- as a result of this recent conflict, the railway decided to cancel the 2022 War Weekend </a:t>
            </a:r>
            <a:endParaRPr lang="en-GB"/>
          </a:p>
          <a:p>
            <a:pPr>
              <a:buClr>
                <a:srgbClr val="9E3611"/>
              </a:buClr>
            </a:pPr>
            <a:r>
              <a:rPr lang="en-GB" dirty="0"/>
              <a:t>It was a sensible decision to cancel the event, as it could be viewed as insensitive to host an event that appears to be highlighting conflict</a:t>
            </a:r>
            <a:endParaRPr lang="en-GB"/>
          </a:p>
          <a:p>
            <a:pPr>
              <a:buClr>
                <a:srgbClr val="9E3611"/>
              </a:buClr>
            </a:pPr>
            <a:r>
              <a:rPr lang="en-GB" dirty="0"/>
              <a:t>However, as the event could be considered as more of an educational event, it could have been held and not have been seen as controversial, but it was out of respect</a:t>
            </a:r>
          </a:p>
          <a:p>
            <a:pPr>
              <a:buClr>
                <a:srgbClr val="9E3611"/>
              </a:buClr>
            </a:pPr>
            <a:r>
              <a:rPr lang="en-GB" dirty="0"/>
              <a:t>Although the event was cancelled, the NYMR donated ticket sales to the Ukraine</a:t>
            </a:r>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17468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7">
            <a:extLst>
              <a:ext uri="{FF2B5EF4-FFF2-40B4-BE49-F238E27FC236}">
                <a16:creationId xmlns:a16="http://schemas.microsoft.com/office/drawing/2014/main" id="{4EEEAD65-6EF8-7E67-9621-F0F854C6FC84}"/>
              </a:ext>
            </a:extLst>
          </p:cNvPr>
          <p:cNvPicPr>
            <a:picLocks noChangeAspect="1"/>
          </p:cNvPicPr>
          <p:nvPr/>
        </p:nvPicPr>
        <p:blipFill rotWithShape="1">
          <a:blip r:embed="rId2"/>
          <a:srcRect l="6806" r="304" b="-1"/>
          <a:stretch/>
        </p:blipFill>
        <p:spPr>
          <a:xfrm>
            <a:off x="20" y="10"/>
            <a:ext cx="12191980" cy="6857989"/>
          </a:xfrm>
          <a:prstGeom prst="rect">
            <a:avLst/>
          </a:prstGeom>
        </p:spPr>
      </p:pic>
      <p:sp>
        <p:nvSpPr>
          <p:cNvPr id="11" name="Rectangle 13">
            <a:extLst>
              <a:ext uri="{FF2B5EF4-FFF2-40B4-BE49-F238E27FC236}">
                <a16:creationId xmlns:a16="http://schemas.microsoft.com/office/drawing/2014/main" id="{F79FF99C-BAA9-404F-9C96-6DD456B4F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9C44AFD-C72D-4D9C-84C6-73E615CE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F19BB-14DD-4513-4D17-BA22FF61D545}"/>
              </a:ext>
            </a:extLst>
          </p:cNvPr>
          <p:cNvSpPr>
            <a:spLocks noGrp="1"/>
          </p:cNvSpPr>
          <p:nvPr>
            <p:ph type="title"/>
          </p:nvPr>
        </p:nvSpPr>
        <p:spPr>
          <a:xfrm>
            <a:off x="1069848" y="484632"/>
            <a:ext cx="10058400" cy="1609344"/>
          </a:xfrm>
        </p:spPr>
        <p:txBody>
          <a:bodyPr anchor="ctr">
            <a:normAutofit/>
          </a:bodyPr>
          <a:lstStyle/>
          <a:p>
            <a:r>
              <a:rPr lang="en-GB" u="sng">
                <a:solidFill>
                  <a:schemeClr val="tx1"/>
                </a:solidFill>
                <a:cs typeface="Calibri Light"/>
              </a:rPr>
              <a:t>Other examples of Nazi re enactment in the UK</a:t>
            </a:r>
            <a:endParaRPr lang="en-GB" u="sng">
              <a:solidFill>
                <a:schemeClr val="tx1"/>
              </a:solidFill>
            </a:endParaRPr>
          </a:p>
        </p:txBody>
      </p:sp>
      <p:sp>
        <p:nvSpPr>
          <p:cNvPr id="3" name="Content Placeholder 2">
            <a:extLst>
              <a:ext uri="{FF2B5EF4-FFF2-40B4-BE49-F238E27FC236}">
                <a16:creationId xmlns:a16="http://schemas.microsoft.com/office/drawing/2014/main" id="{7155C6FE-2E5E-CD16-0522-91BFCA49F2B7}"/>
              </a:ext>
            </a:extLst>
          </p:cNvPr>
          <p:cNvSpPr>
            <a:spLocks noGrp="1"/>
          </p:cNvSpPr>
          <p:nvPr>
            <p:ph idx="1"/>
          </p:nvPr>
        </p:nvSpPr>
        <p:spPr>
          <a:xfrm>
            <a:off x="1069848" y="2121408"/>
            <a:ext cx="10058400" cy="4050792"/>
          </a:xfrm>
        </p:spPr>
        <p:txBody>
          <a:bodyPr>
            <a:normAutofit/>
          </a:bodyPr>
          <a:lstStyle/>
          <a:p>
            <a:r>
              <a:rPr lang="en-GB" dirty="0"/>
              <a:t>German re-enactment groups, although less popular, have a presence in the UK</a:t>
            </a:r>
          </a:p>
          <a:p>
            <a:pPr>
              <a:buClr>
                <a:srgbClr val="9E3611"/>
              </a:buClr>
            </a:pPr>
            <a:r>
              <a:rPr lang="en-GB" dirty="0"/>
              <a:t>One group of note is the 304 </a:t>
            </a:r>
            <a:r>
              <a:rPr lang="en-GB" dirty="0" err="1"/>
              <a:t>PanzerGrenadier</a:t>
            </a:r>
            <a:r>
              <a:rPr lang="en-GB" dirty="0"/>
              <a:t> regiment based in Southern England</a:t>
            </a:r>
          </a:p>
          <a:p>
            <a:pPr>
              <a:buClr>
                <a:srgbClr val="9E3611"/>
              </a:buClr>
            </a:pPr>
            <a:r>
              <a:rPr lang="en-GB" dirty="0"/>
              <a:t>Similar to Das Reich, they claim no affiliation to the Nazi Party</a:t>
            </a:r>
          </a:p>
          <a:p>
            <a:pPr>
              <a:buClr>
                <a:srgbClr val="9E3611"/>
              </a:buClr>
            </a:pPr>
            <a:r>
              <a:rPr lang="en-GB" dirty="0"/>
              <a:t>They state that they 'reject right wing politics</a:t>
            </a:r>
          </a:p>
          <a:p>
            <a:pPr>
              <a:buClr>
                <a:srgbClr val="9E3611"/>
              </a:buClr>
            </a:pPr>
            <a:r>
              <a:rPr lang="en-GB" dirty="0"/>
              <a:t>They have also banned the flying of the Swastika, as well as any members performing the salute</a:t>
            </a:r>
          </a:p>
          <a:p>
            <a:pPr>
              <a:buClr>
                <a:srgbClr val="9E3611"/>
              </a:buClr>
            </a:pPr>
            <a:r>
              <a:rPr lang="en-GB" dirty="0"/>
              <a:t>They also state that they want to commemorate fallen soldiers from all countries</a:t>
            </a:r>
          </a:p>
          <a:p>
            <a:pPr>
              <a:buClr>
                <a:srgbClr val="9E3611"/>
              </a:buClr>
            </a:pPr>
            <a:endParaRPr lang="en-GB" dirty="0"/>
          </a:p>
        </p:txBody>
      </p:sp>
      <p:grpSp>
        <p:nvGrpSpPr>
          <p:cNvPr id="18" name="Group 17">
            <a:extLst>
              <a:ext uri="{FF2B5EF4-FFF2-40B4-BE49-F238E27FC236}">
                <a16:creationId xmlns:a16="http://schemas.microsoft.com/office/drawing/2014/main" id="{1D25B14F-36E0-41E8-956F-CABEF1ADD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4AFB9EA5-DE4D-4E6B-A302-F55174E4B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E44092F4-4D9B-4D0A-8832-C29E786F8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57746327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0F044-F072-9136-42AD-7BC628E3CB69}"/>
              </a:ext>
            </a:extLst>
          </p:cNvPr>
          <p:cNvSpPr>
            <a:spLocks noGrp="1"/>
          </p:cNvSpPr>
          <p:nvPr>
            <p:ph type="title"/>
          </p:nvPr>
        </p:nvSpPr>
        <p:spPr>
          <a:xfrm>
            <a:off x="4970109" y="484632"/>
            <a:ext cx="6730277" cy="1609344"/>
          </a:xfrm>
          <a:ln>
            <a:noFill/>
          </a:ln>
        </p:spPr>
        <p:txBody>
          <a:bodyPr>
            <a:normAutofit/>
          </a:bodyPr>
          <a:lstStyle/>
          <a:p>
            <a:r>
              <a:rPr lang="en-GB" sz="4800" u="sng"/>
              <a:t>Holocaust education Trust on German Re-enactors</a:t>
            </a:r>
          </a:p>
        </p:txBody>
      </p:sp>
      <p:pic>
        <p:nvPicPr>
          <p:cNvPr id="4" name="Picture 4" descr="A picture containing text, sky, building, outdoor&#10;&#10;Description automatically generated">
            <a:extLst>
              <a:ext uri="{FF2B5EF4-FFF2-40B4-BE49-F238E27FC236}">
                <a16:creationId xmlns:a16="http://schemas.microsoft.com/office/drawing/2014/main" id="{1F2DDB50-1277-ABD6-265F-58F848ABBEBC}"/>
              </a:ext>
            </a:extLst>
          </p:cNvPr>
          <p:cNvPicPr>
            <a:picLocks noChangeAspect="1"/>
          </p:cNvPicPr>
          <p:nvPr/>
        </p:nvPicPr>
        <p:blipFill rotWithShape="1">
          <a:blip r:embed="rId4"/>
          <a:srcRect l="16533" r="15711"/>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034DC780-EE37-4278-222A-6E332BB2B80F}"/>
              </a:ext>
            </a:extLst>
          </p:cNvPr>
          <p:cNvSpPr>
            <a:spLocks noGrp="1"/>
          </p:cNvSpPr>
          <p:nvPr>
            <p:ph idx="1"/>
          </p:nvPr>
        </p:nvSpPr>
        <p:spPr>
          <a:xfrm>
            <a:off x="4970109" y="2121408"/>
            <a:ext cx="6730276" cy="4050792"/>
          </a:xfrm>
        </p:spPr>
        <p:txBody>
          <a:bodyPr>
            <a:normAutofit/>
          </a:bodyPr>
          <a:lstStyle/>
          <a:p>
            <a:r>
              <a:rPr lang="en-GB" sz="1800"/>
              <a:t>In an article regarding the Panzergrenadier regiment, there was a statement from Olivia Marks-Woldman, the Chief executive of the Holocaust memorial day trust</a:t>
            </a:r>
          </a:p>
          <a:p>
            <a:pPr>
              <a:buClr>
                <a:srgbClr val="9E3611"/>
              </a:buClr>
            </a:pPr>
            <a:r>
              <a:rPr lang="en-GB" sz="1800"/>
              <a:t>She discusses how the group trivialise the suffering of Holocaust victims, calling their actions "disgusting"</a:t>
            </a:r>
          </a:p>
          <a:p>
            <a:pPr>
              <a:buClr>
                <a:srgbClr val="9E3611"/>
              </a:buClr>
            </a:pPr>
            <a:r>
              <a:rPr lang="en-GB" sz="1800"/>
              <a:t>"Any attempt to revisit, distort or trivialise that genocidal history should be condemned"</a:t>
            </a:r>
          </a:p>
          <a:p>
            <a:pPr marL="0" indent="0">
              <a:buClr>
                <a:srgbClr val="9E3611"/>
              </a:buClr>
              <a:buNone/>
            </a:pPr>
            <a:endParaRPr lang="en-GB" sz="1800"/>
          </a:p>
        </p:txBody>
      </p:sp>
      <p:grpSp>
        <p:nvGrpSpPr>
          <p:cNvPr id="21" name="Group 2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2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647689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B366E13A-1EFD-FDAE-0D8A-08A852139320}"/>
              </a:ext>
            </a:extLst>
          </p:cNvPr>
          <p:cNvSpPr>
            <a:spLocks noGrp="1"/>
          </p:cNvSpPr>
          <p:nvPr>
            <p:ph type="title"/>
          </p:nvPr>
        </p:nvSpPr>
        <p:spPr>
          <a:xfrm>
            <a:off x="553060" y="488483"/>
            <a:ext cx="2730584" cy="1796226"/>
          </a:xfrm>
        </p:spPr>
        <p:txBody>
          <a:bodyPr>
            <a:normAutofit/>
          </a:bodyPr>
          <a:lstStyle/>
          <a:p>
            <a:pPr algn="r"/>
            <a:r>
              <a:rPr lang="en-GB" sz="4800" u="sng" dirty="0">
                <a:solidFill>
                  <a:srgbClr val="FFFFFF"/>
                </a:solidFill>
              </a:rPr>
              <a:t>Summary</a:t>
            </a:r>
          </a:p>
        </p:txBody>
      </p:sp>
      <p:sp>
        <p:nvSpPr>
          <p:cNvPr id="3" name="Content Placeholder 2">
            <a:extLst>
              <a:ext uri="{FF2B5EF4-FFF2-40B4-BE49-F238E27FC236}">
                <a16:creationId xmlns:a16="http://schemas.microsoft.com/office/drawing/2014/main" id="{C8D67227-D112-0CDC-7C71-4A1287D3FDA2}"/>
              </a:ext>
            </a:extLst>
          </p:cNvPr>
          <p:cNvSpPr>
            <a:spLocks noGrp="1"/>
          </p:cNvSpPr>
          <p:nvPr>
            <p:ph idx="1"/>
          </p:nvPr>
        </p:nvSpPr>
        <p:spPr>
          <a:xfrm>
            <a:off x="5053780" y="599768"/>
            <a:ext cx="6074467" cy="5572432"/>
          </a:xfrm>
        </p:spPr>
        <p:txBody>
          <a:bodyPr anchor="ctr">
            <a:normAutofit/>
          </a:bodyPr>
          <a:lstStyle/>
          <a:p>
            <a:pPr marL="0" indent="0">
              <a:buNone/>
            </a:pPr>
            <a:r>
              <a:rPr lang="en-GB" dirty="0"/>
              <a:t>-It is clear to see why the railway decided not to invite the Das Reich group back to the weekend</a:t>
            </a:r>
          </a:p>
          <a:p>
            <a:pPr marL="0" indent="0">
              <a:buNone/>
            </a:pPr>
            <a:r>
              <a:rPr lang="en-GB" dirty="0"/>
              <a:t>-However, when portraying history, it can be said that telling both sides of the story is of great importance</a:t>
            </a:r>
          </a:p>
          <a:p>
            <a:pPr marL="0" indent="0">
              <a:buNone/>
            </a:pPr>
            <a:r>
              <a:rPr lang="en-GB" dirty="0"/>
              <a:t>-It may have been better for the groups to not wear the uniforms, and perhaps be more subtle in the way they educate</a:t>
            </a:r>
          </a:p>
          <a:p>
            <a:pPr marL="0" indent="0">
              <a:buNone/>
            </a:pPr>
            <a:endParaRPr lang="en-GB" dirty="0"/>
          </a:p>
          <a:p>
            <a:pPr marL="0" indent="0">
              <a:buNone/>
            </a:pPr>
            <a:endParaRPr lang="en-GB" dirty="0"/>
          </a:p>
          <a:p>
            <a:pPr marL="0" indent="0">
              <a:buNone/>
            </a:pPr>
            <a:endParaRPr lang="en-GB" dirty="0"/>
          </a:p>
          <a:p>
            <a:pPr marL="0" indent="0">
              <a:buNone/>
            </a:pPr>
            <a:r>
              <a:rPr lang="en-GB" dirty="0"/>
              <a:t>What are your thoughts?</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14574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5BCD5B-0605-7D73-7ABC-4BBA45608FED}"/>
              </a:ext>
            </a:extLst>
          </p:cNvPr>
          <p:cNvSpPr>
            <a:spLocks noGrp="1"/>
          </p:cNvSpPr>
          <p:nvPr>
            <p:ph type="title"/>
          </p:nvPr>
        </p:nvSpPr>
        <p:spPr>
          <a:xfrm>
            <a:off x="1069848" y="484632"/>
            <a:ext cx="10058400" cy="1609344"/>
          </a:xfrm>
        </p:spPr>
        <p:txBody>
          <a:bodyPr>
            <a:normAutofit/>
          </a:bodyPr>
          <a:lstStyle/>
          <a:p>
            <a:r>
              <a:rPr lang="en-GB" u="sng"/>
              <a:t>Bibliography</a:t>
            </a:r>
          </a:p>
        </p:txBody>
      </p:sp>
      <p:sp>
        <p:nvSpPr>
          <p:cNvPr id="3" name="Content Placeholder 2">
            <a:extLst>
              <a:ext uri="{FF2B5EF4-FFF2-40B4-BE49-F238E27FC236}">
                <a16:creationId xmlns:a16="http://schemas.microsoft.com/office/drawing/2014/main" id="{FC9CF021-681B-D3F3-576C-A6908E765C62}"/>
              </a:ext>
            </a:extLst>
          </p:cNvPr>
          <p:cNvSpPr>
            <a:spLocks noGrp="1"/>
          </p:cNvSpPr>
          <p:nvPr>
            <p:ph idx="1"/>
          </p:nvPr>
        </p:nvSpPr>
        <p:spPr>
          <a:xfrm>
            <a:off x="1069848" y="2320412"/>
            <a:ext cx="10058400" cy="3851787"/>
          </a:xfrm>
        </p:spPr>
        <p:txBody>
          <a:bodyPr vert="horz" lIns="91440" tIns="45720" rIns="91440" bIns="45720" rtlCol="0" anchor="t">
            <a:normAutofit/>
          </a:bodyPr>
          <a:lstStyle/>
          <a:p>
            <a:r>
              <a:rPr lang="en-GB" sz="1400" dirty="0">
                <a:ea typeface="+mn-lt"/>
                <a:cs typeface="+mn-lt"/>
              </a:rPr>
              <a:t>Bond, C. (2020) </a:t>
            </a:r>
            <a:r>
              <a:rPr lang="en-GB" sz="1400" i="1" dirty="0">
                <a:ea typeface="+mn-lt"/>
                <a:cs typeface="+mn-lt"/>
              </a:rPr>
              <a:t>Take a look behind the scenes on the North Yorkshire Moors railway</a:t>
            </a:r>
            <a:r>
              <a:rPr lang="en-GB" sz="1400" dirty="0">
                <a:ea typeface="+mn-lt"/>
                <a:cs typeface="+mn-lt"/>
              </a:rPr>
              <a:t>, </a:t>
            </a:r>
            <a:r>
              <a:rPr lang="en-GB" sz="1400" i="1" dirty="0">
                <a:ea typeface="+mn-lt"/>
                <a:cs typeface="+mn-lt"/>
              </a:rPr>
              <a:t>Yorkshire Post</a:t>
            </a:r>
            <a:r>
              <a:rPr lang="en-GB" sz="1400" dirty="0">
                <a:ea typeface="+mn-lt"/>
                <a:cs typeface="+mn-lt"/>
              </a:rPr>
              <a:t>. Available at: </a:t>
            </a:r>
            <a:r>
              <a:rPr lang="en-GB" sz="1400" dirty="0">
                <a:ea typeface="+mn-lt"/>
                <a:cs typeface="+mn-lt"/>
                <a:hlinkClick r:id="rId4">
                  <a:extLst>
                    <a:ext uri="{A12FA001-AC4F-418D-AE19-62706E023703}">
                      <ahyp:hlinkClr xmlns:ahyp="http://schemas.microsoft.com/office/drawing/2018/hyperlinkcolor" val="tx"/>
                    </a:ext>
                  </a:extLst>
                </a:hlinkClick>
              </a:rPr>
              <a:t>https://www.yorkshirepost.co.uk/heritage-and-retro/heritage/take-a-look-behind-the-scenes-of-the-yorkshire-workshop-helping-to-keep-our-canals-afloat-4011267</a:t>
            </a:r>
            <a:r>
              <a:rPr lang="en-GB" sz="1400" dirty="0">
                <a:ea typeface="+mn-lt"/>
                <a:cs typeface="+mn-lt"/>
              </a:rPr>
              <a:t> (Accessed: March 15, 2023). </a:t>
            </a:r>
            <a:endParaRPr lang="en-GB" sz="1400" dirty="0"/>
          </a:p>
          <a:p>
            <a:pPr>
              <a:buClr>
                <a:srgbClr val="9E3611"/>
              </a:buClr>
            </a:pPr>
            <a:r>
              <a:rPr lang="en-GB" sz="1400" dirty="0">
                <a:solidFill>
                  <a:schemeClr val="tx1">
                    <a:lumMod val="95000"/>
                    <a:lumOff val="5000"/>
                  </a:schemeClr>
                </a:solidFill>
                <a:ea typeface="+mn-lt"/>
                <a:cs typeface="+mn-lt"/>
              </a:rPr>
              <a:t>BBC news (2018) </a:t>
            </a:r>
            <a:r>
              <a:rPr lang="en-GB" sz="1400" i="1" dirty="0">
                <a:solidFill>
                  <a:schemeClr val="tx1">
                    <a:lumMod val="95000"/>
                    <a:lumOff val="5000"/>
                  </a:schemeClr>
                </a:solidFill>
                <a:ea typeface="+mn-lt"/>
                <a:cs typeface="+mn-lt"/>
              </a:rPr>
              <a:t>North Yorkshire Moors railway withdraws WW2 German Soldier invitation</a:t>
            </a:r>
            <a:r>
              <a:rPr lang="en-GB" sz="1400" dirty="0">
                <a:solidFill>
                  <a:schemeClr val="tx1">
                    <a:lumMod val="95000"/>
                    <a:lumOff val="5000"/>
                  </a:schemeClr>
                </a:solidFill>
                <a:ea typeface="+mn-lt"/>
                <a:cs typeface="+mn-lt"/>
              </a:rPr>
              <a:t>, </a:t>
            </a:r>
            <a:r>
              <a:rPr lang="en-GB" sz="1400" i="1" dirty="0">
                <a:solidFill>
                  <a:schemeClr val="tx1">
                    <a:lumMod val="95000"/>
                    <a:lumOff val="5000"/>
                  </a:schemeClr>
                </a:solidFill>
                <a:ea typeface="+mn-lt"/>
                <a:cs typeface="+mn-lt"/>
              </a:rPr>
              <a:t>BBC.co.uk</a:t>
            </a:r>
            <a:r>
              <a:rPr lang="en-GB" sz="1400" dirty="0">
                <a:solidFill>
                  <a:schemeClr val="tx1">
                    <a:lumMod val="95000"/>
                    <a:lumOff val="5000"/>
                  </a:schemeClr>
                </a:solidFill>
                <a:ea typeface="+mn-lt"/>
                <a:cs typeface="+mn-lt"/>
              </a:rPr>
              <a:t>. Available at: </a:t>
            </a:r>
            <a:r>
              <a:rPr lang="en-GB" sz="1400" dirty="0">
                <a:solidFill>
                  <a:schemeClr val="tx1">
                    <a:lumMod val="95000"/>
                    <a:lumOff val="5000"/>
                  </a:schemeClr>
                </a:solidFill>
                <a:ea typeface="+mn-lt"/>
                <a:cs typeface="+mn-lt"/>
                <a:hlinkClick r:id="rId5">
                  <a:extLst>
                    <a:ext uri="{A12FA001-AC4F-418D-AE19-62706E023703}">
                      <ahyp:hlinkClr xmlns:ahyp="http://schemas.microsoft.com/office/drawing/2018/hyperlinkcolor" val="tx"/>
                    </a:ext>
                  </a:extLst>
                </a:hlinkClick>
              </a:rPr>
              <a:t>https://www.bbc.co.uk/news/uk-england-york-north-yorkshire-43655322</a:t>
            </a:r>
            <a:r>
              <a:rPr lang="en-GB" sz="1400" dirty="0">
                <a:solidFill>
                  <a:schemeClr val="tx1">
                    <a:lumMod val="95000"/>
                    <a:lumOff val="5000"/>
                  </a:schemeClr>
                </a:solidFill>
                <a:ea typeface="+mn-lt"/>
                <a:cs typeface="+mn-lt"/>
              </a:rPr>
              <a:t> (Accessed: March 15, 2023). </a:t>
            </a:r>
            <a:endParaRPr lang="en-GB" sz="1400" dirty="0">
              <a:solidFill>
                <a:schemeClr val="tx1">
                  <a:lumMod val="95000"/>
                  <a:lumOff val="5000"/>
                </a:schemeClr>
              </a:solidFill>
            </a:endParaRPr>
          </a:p>
          <a:p>
            <a:pPr>
              <a:buClr>
                <a:srgbClr val="9E3611"/>
              </a:buClr>
            </a:pPr>
            <a:r>
              <a:rPr lang="en-GB" sz="1400" dirty="0">
                <a:ea typeface="+mn-lt"/>
                <a:cs typeface="+mn-lt"/>
              </a:rPr>
              <a:t>Jones, R. (2022) </a:t>
            </a:r>
            <a:r>
              <a:rPr lang="en-GB" sz="1400" i="1" dirty="0">
                <a:ea typeface="+mn-lt"/>
                <a:cs typeface="+mn-lt"/>
              </a:rPr>
              <a:t>NYMR to donate to Ukraine crisis appeal</a:t>
            </a:r>
            <a:r>
              <a:rPr lang="en-GB" sz="1400" dirty="0">
                <a:ea typeface="+mn-lt"/>
                <a:cs typeface="+mn-lt"/>
              </a:rPr>
              <a:t>, </a:t>
            </a:r>
            <a:r>
              <a:rPr lang="en-GB" sz="1400" i="1" dirty="0">
                <a:ea typeface="+mn-lt"/>
                <a:cs typeface="+mn-lt"/>
              </a:rPr>
              <a:t>Heritagerailway.co.uk</a:t>
            </a:r>
            <a:r>
              <a:rPr lang="en-GB" sz="1400" dirty="0">
                <a:ea typeface="+mn-lt"/>
                <a:cs typeface="+mn-lt"/>
              </a:rPr>
              <a:t>. Available at: </a:t>
            </a:r>
            <a:r>
              <a:rPr lang="en-GB" sz="1400" dirty="0">
                <a:solidFill>
                  <a:schemeClr val="tx1">
                    <a:lumMod val="95000"/>
                    <a:lumOff val="5000"/>
                  </a:schemeClr>
                </a:solidFill>
                <a:ea typeface="+mn-lt"/>
                <a:cs typeface="+mn-lt"/>
                <a:hlinkClick r:id="rId6">
                  <a:extLst>
                    <a:ext uri="{A12FA001-AC4F-418D-AE19-62706E023703}">
                      <ahyp:hlinkClr xmlns:ahyp="http://schemas.microsoft.com/office/drawing/2018/hyperlinkcolor" val="tx"/>
                    </a:ext>
                  </a:extLst>
                </a:hlinkClick>
              </a:rPr>
              <a:t>https://www.heritagerailway.co.uk/14762/nymr-to-donate-to-ukraine-crisis-appeal/</a:t>
            </a:r>
            <a:r>
              <a:rPr lang="en-GB" sz="1400" dirty="0">
                <a:solidFill>
                  <a:schemeClr val="tx1">
                    <a:lumMod val="95000"/>
                    <a:lumOff val="5000"/>
                  </a:schemeClr>
                </a:solidFill>
                <a:ea typeface="+mn-lt"/>
                <a:cs typeface="+mn-lt"/>
              </a:rPr>
              <a:t> (Accessed: March 17, 2023). </a:t>
            </a:r>
            <a:endParaRPr lang="en-GB" sz="1400" dirty="0">
              <a:solidFill>
                <a:schemeClr val="tx1">
                  <a:lumMod val="95000"/>
                  <a:lumOff val="5000"/>
                </a:schemeClr>
              </a:solidFill>
            </a:endParaRPr>
          </a:p>
          <a:p>
            <a:pPr>
              <a:buClr>
                <a:srgbClr val="9E3611"/>
              </a:buClr>
            </a:pPr>
            <a:r>
              <a:rPr lang="en-GB" sz="1400" dirty="0">
                <a:solidFill>
                  <a:schemeClr val="tx1">
                    <a:lumMod val="95000"/>
                    <a:lumOff val="5000"/>
                  </a:schemeClr>
                </a:solidFill>
                <a:ea typeface="+mn-lt"/>
                <a:cs typeface="+mn-lt"/>
              </a:rPr>
              <a:t>Lockheart, A. (2022) </a:t>
            </a:r>
            <a:r>
              <a:rPr lang="en-GB" sz="1400" i="1" dirty="0">
                <a:solidFill>
                  <a:schemeClr val="tx1">
                    <a:lumMod val="95000"/>
                    <a:lumOff val="5000"/>
                  </a:schemeClr>
                </a:solidFill>
                <a:ea typeface="+mn-lt"/>
                <a:cs typeface="+mn-lt"/>
              </a:rPr>
              <a:t>WW2 Nazi re-enactment group condemned by campaigners as "Insensitive and Grossly </a:t>
            </a:r>
            <a:r>
              <a:rPr lang="en-GB" sz="1400" i="1" err="1">
                <a:solidFill>
                  <a:schemeClr val="tx1">
                    <a:lumMod val="95000"/>
                    <a:lumOff val="5000"/>
                  </a:schemeClr>
                </a:solidFill>
                <a:ea typeface="+mn-lt"/>
                <a:cs typeface="+mn-lt"/>
              </a:rPr>
              <a:t>offenive</a:t>
            </a:r>
            <a:r>
              <a:rPr lang="en-GB" sz="1400" i="1" dirty="0">
                <a:solidFill>
                  <a:schemeClr val="tx1">
                    <a:lumMod val="95000"/>
                    <a:lumOff val="5000"/>
                  </a:schemeClr>
                </a:solidFill>
                <a:ea typeface="+mn-lt"/>
                <a:cs typeface="+mn-lt"/>
              </a:rPr>
              <a:t>"</a:t>
            </a:r>
            <a:r>
              <a:rPr lang="en-GB" sz="1400" dirty="0">
                <a:solidFill>
                  <a:schemeClr val="tx1">
                    <a:lumMod val="95000"/>
                    <a:lumOff val="5000"/>
                  </a:schemeClr>
                </a:solidFill>
                <a:ea typeface="+mn-lt"/>
                <a:cs typeface="+mn-lt"/>
              </a:rPr>
              <a:t>, </a:t>
            </a:r>
            <a:r>
              <a:rPr lang="en-GB" sz="1400" i="1" dirty="0">
                <a:solidFill>
                  <a:schemeClr val="tx1">
                    <a:lumMod val="95000"/>
                    <a:lumOff val="5000"/>
                  </a:schemeClr>
                </a:solidFill>
                <a:ea typeface="+mn-lt"/>
                <a:cs typeface="+mn-lt"/>
              </a:rPr>
              <a:t>The Daily Mail</a:t>
            </a:r>
            <a:r>
              <a:rPr lang="en-GB" sz="1400" dirty="0">
                <a:solidFill>
                  <a:schemeClr val="tx1">
                    <a:lumMod val="95000"/>
                    <a:lumOff val="5000"/>
                  </a:schemeClr>
                </a:solidFill>
                <a:ea typeface="+mn-lt"/>
                <a:cs typeface="+mn-lt"/>
              </a:rPr>
              <a:t>. Available at: </a:t>
            </a:r>
            <a:r>
              <a:rPr lang="en-GB" sz="1400" dirty="0">
                <a:solidFill>
                  <a:schemeClr val="tx1">
                    <a:lumMod val="95000"/>
                    <a:lumOff val="5000"/>
                  </a:schemeClr>
                </a:solidFill>
                <a:ea typeface="+mn-lt"/>
                <a:cs typeface="+mn-lt"/>
                <a:hlinkClick r:id="rId7">
                  <a:extLst>
                    <a:ext uri="{A12FA001-AC4F-418D-AE19-62706E023703}">
                      <ahyp:hlinkClr xmlns:ahyp="http://schemas.microsoft.com/office/drawing/2018/hyperlinkcolor" val="tx"/>
                    </a:ext>
                  </a:extLst>
                </a:hlinkClick>
              </a:rPr>
              <a:t>https://www.dailymail.co.uk/news/article-10933901/WWII-Nazi-enactment-group-condemned-campaigners-insensitive-grossly-offensive.html</a:t>
            </a:r>
            <a:r>
              <a:rPr lang="en-GB" sz="1400" dirty="0">
                <a:solidFill>
                  <a:schemeClr val="tx1">
                    <a:lumMod val="95000"/>
                    <a:lumOff val="5000"/>
                  </a:schemeClr>
                </a:solidFill>
                <a:ea typeface="+mn-lt"/>
                <a:cs typeface="+mn-lt"/>
              </a:rPr>
              <a:t> (Accessed: March 17, 2023). </a:t>
            </a:r>
            <a:endParaRPr lang="en-GB" sz="1400" dirty="0">
              <a:solidFill>
                <a:schemeClr val="tx1">
                  <a:lumMod val="95000"/>
                  <a:lumOff val="5000"/>
                </a:schemeClr>
              </a:solidFill>
            </a:endParaRPr>
          </a:p>
          <a:p>
            <a:pPr>
              <a:buClr>
                <a:srgbClr val="9E3611"/>
              </a:buClr>
            </a:pPr>
            <a:endParaRPr lang="en-GB" sz="1400" dirty="0">
              <a:solidFill>
                <a:schemeClr val="tx1">
                  <a:lumMod val="95000"/>
                  <a:lumOff val="5000"/>
                </a:schemeClr>
              </a:solidFill>
            </a:endParaRPr>
          </a:p>
          <a:p>
            <a:pPr>
              <a:buClr>
                <a:srgbClr val="9E3611"/>
              </a:buClr>
            </a:pPr>
            <a:endParaRPr lang="en-GB" sz="1200" dirty="0">
              <a:solidFill>
                <a:schemeClr val="tx1">
                  <a:lumMod val="95000"/>
                  <a:lumOff val="5000"/>
                </a:schemeClr>
              </a:solidFill>
            </a:endParaRPr>
          </a:p>
          <a:p>
            <a:pPr>
              <a:buClr>
                <a:srgbClr val="9E3611"/>
              </a:buClr>
            </a:pPr>
            <a:endParaRPr lang="en-GB"/>
          </a:p>
        </p:txBody>
      </p:sp>
      <p:sp>
        <p:nvSpPr>
          <p:cNvPr id="25" name="Oval 24">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639666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CF3AAA9-A563-E059-EF65-A8AEA705E2ED}"/>
              </a:ext>
            </a:extLst>
          </p:cNvPr>
          <p:cNvSpPr>
            <a:spLocks noGrp="1"/>
          </p:cNvSpPr>
          <p:nvPr>
            <p:ph type="title"/>
          </p:nvPr>
        </p:nvSpPr>
        <p:spPr>
          <a:xfrm>
            <a:off x="1069848" y="484632"/>
            <a:ext cx="10058400" cy="1609344"/>
          </a:xfrm>
        </p:spPr>
        <p:txBody>
          <a:bodyPr>
            <a:normAutofit/>
          </a:bodyPr>
          <a:lstStyle/>
          <a:p>
            <a:r>
              <a:rPr lang="en-GB" dirty="0"/>
              <a:t>Image references </a:t>
            </a:r>
          </a:p>
        </p:txBody>
      </p:sp>
      <p:sp>
        <p:nvSpPr>
          <p:cNvPr id="3" name="Content Placeholder 2">
            <a:extLst>
              <a:ext uri="{FF2B5EF4-FFF2-40B4-BE49-F238E27FC236}">
                <a16:creationId xmlns:a16="http://schemas.microsoft.com/office/drawing/2014/main" id="{F1E0C523-2C39-488B-C489-FF28174F3896}"/>
              </a:ext>
            </a:extLst>
          </p:cNvPr>
          <p:cNvSpPr>
            <a:spLocks noGrp="1"/>
          </p:cNvSpPr>
          <p:nvPr>
            <p:ph idx="1"/>
          </p:nvPr>
        </p:nvSpPr>
        <p:spPr>
          <a:xfrm>
            <a:off x="1069848" y="2320412"/>
            <a:ext cx="10058400" cy="3851787"/>
          </a:xfrm>
        </p:spPr>
        <p:txBody>
          <a:bodyPr vert="horz" lIns="91440" tIns="45720" rIns="91440" bIns="45720" rtlCol="0" anchor="t">
            <a:normAutofit fontScale="77500" lnSpcReduction="20000"/>
          </a:bodyPr>
          <a:lstStyle/>
          <a:p>
            <a:r>
              <a:rPr lang="en-GB" sz="1800" dirty="0">
                <a:solidFill>
                  <a:schemeClr val="tx1">
                    <a:lumMod val="95000"/>
                    <a:lumOff val="5000"/>
                  </a:schemeClr>
                </a:solidFill>
              </a:rPr>
              <a:t>Slide 1: </a:t>
            </a:r>
            <a:r>
              <a:rPr lang="en-GB" sz="1800" dirty="0">
                <a:solidFill>
                  <a:schemeClr val="tx1">
                    <a:lumMod val="95000"/>
                    <a:lumOff val="5000"/>
                  </a:schemeClr>
                </a:solidFill>
                <a:ea typeface="+mn-lt"/>
                <a:cs typeface="+mn-lt"/>
              </a:rPr>
              <a:t>Mediaworldimages (2013) </a:t>
            </a:r>
            <a:r>
              <a:rPr lang="en-GB" sz="1800" i="1" dirty="0">
                <a:solidFill>
                  <a:schemeClr val="tx1">
                    <a:lumMod val="95000"/>
                    <a:lumOff val="5000"/>
                  </a:schemeClr>
                </a:solidFill>
                <a:ea typeface="+mn-lt"/>
                <a:cs typeface="+mn-lt"/>
              </a:rPr>
              <a:t>World War two train at </a:t>
            </a:r>
            <a:r>
              <a:rPr lang="en-GB" sz="1800" i="1" err="1">
                <a:solidFill>
                  <a:schemeClr val="tx1">
                    <a:lumMod val="95000"/>
                    <a:lumOff val="5000"/>
                  </a:schemeClr>
                </a:solidFill>
                <a:ea typeface="+mn-lt"/>
                <a:cs typeface="+mn-lt"/>
              </a:rPr>
              <a:t>Levisham</a:t>
            </a:r>
            <a:r>
              <a:rPr lang="en-GB" sz="1800" dirty="0">
                <a:solidFill>
                  <a:schemeClr val="tx1">
                    <a:lumMod val="95000"/>
                    <a:lumOff val="5000"/>
                  </a:schemeClr>
                </a:solidFill>
                <a:ea typeface="+mn-lt"/>
                <a:cs typeface="+mn-lt"/>
              </a:rPr>
              <a:t>, </a:t>
            </a:r>
            <a:r>
              <a:rPr lang="en-GB" sz="1800" i="1" dirty="0">
                <a:solidFill>
                  <a:schemeClr val="tx1">
                    <a:lumMod val="95000"/>
                    <a:lumOff val="5000"/>
                  </a:schemeClr>
                </a:solidFill>
                <a:ea typeface="+mn-lt"/>
                <a:cs typeface="+mn-lt"/>
              </a:rPr>
              <a:t>Alamy.com</a:t>
            </a:r>
            <a:r>
              <a:rPr lang="en-GB" sz="1800" dirty="0">
                <a:solidFill>
                  <a:schemeClr val="tx1">
                    <a:lumMod val="95000"/>
                    <a:lumOff val="5000"/>
                  </a:schemeClr>
                </a:solidFill>
                <a:ea typeface="+mn-lt"/>
                <a:cs typeface="+mn-lt"/>
              </a:rPr>
              <a:t>. Available at: </a:t>
            </a:r>
            <a:r>
              <a:rPr lang="en-GB" sz="1800" dirty="0">
                <a:solidFill>
                  <a:schemeClr val="tx1">
                    <a:lumMod val="95000"/>
                    <a:lumOff val="5000"/>
                  </a:schemeClr>
                </a:solidFill>
                <a:ea typeface="+mn-lt"/>
                <a:cs typeface="+mn-lt"/>
                <a:hlinkClick r:id="rId4">
                  <a:extLst>
                    <a:ext uri="{A12FA001-AC4F-418D-AE19-62706E023703}">
                      <ahyp:hlinkClr xmlns:ahyp="http://schemas.microsoft.com/office/drawing/2018/hyperlinkcolor" val="tx"/>
                    </a:ext>
                  </a:extLst>
                </a:hlinkClick>
              </a:rPr>
              <a:t>https://www.alamy.com/wwii-train-at-levisham-north-yorkshire-uk-11th-october-2013-thor-armoured-image61522791.html</a:t>
            </a:r>
            <a:r>
              <a:rPr lang="en-GB" sz="1800" dirty="0">
                <a:solidFill>
                  <a:schemeClr val="tx1">
                    <a:lumMod val="95000"/>
                    <a:lumOff val="5000"/>
                  </a:schemeClr>
                </a:solidFill>
                <a:ea typeface="+mn-lt"/>
                <a:cs typeface="+mn-lt"/>
              </a:rPr>
              <a:t>. (</a:t>
            </a:r>
            <a:r>
              <a:rPr lang="en-GB" sz="1800" err="1">
                <a:solidFill>
                  <a:schemeClr val="tx1">
                    <a:lumMod val="95000"/>
                    <a:lumOff val="5000"/>
                  </a:schemeClr>
                </a:solidFill>
                <a:ea typeface="+mn-lt"/>
                <a:cs typeface="+mn-lt"/>
              </a:rPr>
              <a:t>Acessed</a:t>
            </a:r>
            <a:r>
              <a:rPr lang="en-GB" sz="1800" dirty="0">
                <a:solidFill>
                  <a:schemeClr val="tx1">
                    <a:lumMod val="95000"/>
                    <a:lumOff val="5000"/>
                  </a:schemeClr>
                </a:solidFill>
                <a:ea typeface="+mn-lt"/>
                <a:cs typeface="+mn-lt"/>
              </a:rPr>
              <a:t>: 16 March 2023)</a:t>
            </a:r>
            <a:endParaRPr lang="en-GB" sz="1800" dirty="0">
              <a:solidFill>
                <a:schemeClr val="tx1">
                  <a:lumMod val="95000"/>
                  <a:lumOff val="5000"/>
                </a:schemeClr>
              </a:solidFill>
            </a:endParaRPr>
          </a:p>
          <a:p>
            <a:pPr>
              <a:buClr>
                <a:srgbClr val="9E3611"/>
              </a:buClr>
            </a:pPr>
            <a:endParaRPr lang="en-GB" sz="1800" dirty="0">
              <a:solidFill>
                <a:schemeClr val="tx1">
                  <a:lumMod val="95000"/>
                  <a:lumOff val="5000"/>
                </a:schemeClr>
              </a:solidFill>
            </a:endParaRPr>
          </a:p>
          <a:p>
            <a:pPr>
              <a:buClr>
                <a:srgbClr val="9E3611"/>
              </a:buClr>
            </a:pPr>
            <a:r>
              <a:rPr lang="en-GB" sz="1800" dirty="0">
                <a:solidFill>
                  <a:schemeClr val="tx1">
                    <a:lumMod val="95000"/>
                    <a:lumOff val="5000"/>
                  </a:schemeClr>
                </a:solidFill>
              </a:rPr>
              <a:t>Slide 2: </a:t>
            </a:r>
            <a:r>
              <a:rPr lang="en-GB" sz="1800" dirty="0" err="1">
                <a:solidFill>
                  <a:schemeClr val="tx1">
                    <a:lumMod val="95000"/>
                    <a:lumOff val="5000"/>
                  </a:schemeClr>
                </a:solidFill>
                <a:ea typeface="+mn-lt"/>
                <a:cs typeface="+mn-lt"/>
              </a:rPr>
              <a:t>Harnetty</a:t>
            </a:r>
            <a:r>
              <a:rPr lang="en-GB" sz="1800" dirty="0">
                <a:solidFill>
                  <a:schemeClr val="tx1">
                    <a:lumMod val="95000"/>
                    <a:lumOff val="5000"/>
                  </a:schemeClr>
                </a:solidFill>
                <a:ea typeface="+mn-lt"/>
                <a:cs typeface="+mn-lt"/>
              </a:rPr>
              <a:t>, R. (2013) </a:t>
            </a:r>
            <a:r>
              <a:rPr lang="en-GB" sz="1800" i="1" dirty="0">
                <a:solidFill>
                  <a:schemeClr val="tx1">
                    <a:lumMod val="95000"/>
                    <a:lumOff val="5000"/>
                  </a:schemeClr>
                </a:solidFill>
                <a:ea typeface="+mn-lt"/>
                <a:cs typeface="+mn-lt"/>
              </a:rPr>
              <a:t>A4 pacific steam locomotive 'Nigel Gresley' on the North Yorkshire Moors railway during the War Weekend</a:t>
            </a:r>
            <a:r>
              <a:rPr lang="en-GB" sz="1800" dirty="0">
                <a:solidFill>
                  <a:schemeClr val="tx1">
                    <a:lumMod val="95000"/>
                    <a:lumOff val="5000"/>
                  </a:schemeClr>
                </a:solidFill>
                <a:ea typeface="+mn-lt"/>
                <a:cs typeface="+mn-lt"/>
              </a:rPr>
              <a:t>, </a:t>
            </a:r>
            <a:r>
              <a:rPr lang="en-GB" sz="1800" i="1" dirty="0" err="1">
                <a:solidFill>
                  <a:schemeClr val="tx1">
                    <a:lumMod val="95000"/>
                    <a:lumOff val="5000"/>
                  </a:schemeClr>
                </a:solidFill>
                <a:ea typeface="+mn-lt"/>
                <a:cs typeface="+mn-lt"/>
              </a:rPr>
              <a:t>Youtube</a:t>
            </a:r>
            <a:r>
              <a:rPr lang="en-GB" sz="1800" dirty="0">
                <a:solidFill>
                  <a:schemeClr val="tx1">
                    <a:lumMod val="95000"/>
                    <a:lumOff val="5000"/>
                  </a:schemeClr>
                </a:solidFill>
                <a:ea typeface="+mn-lt"/>
                <a:cs typeface="+mn-lt"/>
              </a:rPr>
              <a:t>. Available at: </a:t>
            </a:r>
            <a:r>
              <a:rPr lang="en-GB" sz="1800" dirty="0">
                <a:solidFill>
                  <a:schemeClr val="tx1">
                    <a:lumMod val="95000"/>
                    <a:lumOff val="5000"/>
                  </a:schemeClr>
                </a:solidFill>
                <a:ea typeface="+mn-lt"/>
                <a:cs typeface="+mn-lt"/>
                <a:hlinkClick r:id="rId5">
                  <a:extLst>
                    <a:ext uri="{A12FA001-AC4F-418D-AE19-62706E023703}">
                      <ahyp:hlinkClr xmlns:ahyp="http://schemas.microsoft.com/office/drawing/2018/hyperlinkcolor" val="tx"/>
                    </a:ext>
                  </a:extLst>
                </a:hlinkClick>
              </a:rPr>
              <a:t>https://www.youtube.com/watch?v=hhrgYY6dfOk</a:t>
            </a:r>
            <a:r>
              <a:rPr lang="en-GB" sz="1800" dirty="0">
                <a:solidFill>
                  <a:schemeClr val="tx1">
                    <a:lumMod val="95000"/>
                    <a:lumOff val="5000"/>
                  </a:schemeClr>
                </a:solidFill>
                <a:ea typeface="+mn-lt"/>
                <a:cs typeface="+mn-lt"/>
              </a:rPr>
              <a:t> (Accessed: March 16, 2023). </a:t>
            </a:r>
            <a:endParaRPr lang="en-GB" sz="1800" dirty="0">
              <a:solidFill>
                <a:schemeClr val="tx1">
                  <a:lumMod val="95000"/>
                  <a:lumOff val="5000"/>
                </a:schemeClr>
              </a:solidFill>
            </a:endParaRPr>
          </a:p>
          <a:p>
            <a:pPr>
              <a:buClr>
                <a:srgbClr val="9E3611"/>
              </a:buClr>
            </a:pPr>
            <a:endParaRPr lang="en-GB" sz="1800" dirty="0">
              <a:solidFill>
                <a:schemeClr val="tx1">
                  <a:lumMod val="95000"/>
                  <a:lumOff val="5000"/>
                </a:schemeClr>
              </a:solidFill>
            </a:endParaRPr>
          </a:p>
          <a:p>
            <a:pPr>
              <a:buClr>
                <a:srgbClr val="9E3611"/>
              </a:buClr>
            </a:pPr>
            <a:r>
              <a:rPr lang="en-GB" sz="1800" dirty="0">
                <a:solidFill>
                  <a:schemeClr val="tx1">
                    <a:lumMod val="95000"/>
                    <a:lumOff val="5000"/>
                  </a:schemeClr>
                </a:solidFill>
              </a:rPr>
              <a:t>Slide 3: </a:t>
            </a:r>
            <a:r>
              <a:rPr lang="en-GB" sz="1800" dirty="0">
                <a:solidFill>
                  <a:schemeClr val="tx1">
                    <a:lumMod val="95000"/>
                    <a:lumOff val="5000"/>
                  </a:schemeClr>
                </a:solidFill>
                <a:ea typeface="+mn-lt"/>
                <a:cs typeface="+mn-lt"/>
              </a:rPr>
              <a:t>Arbuckle, L. (21n.d.) </a:t>
            </a:r>
            <a:r>
              <a:rPr lang="en-GB" sz="1800" i="1" dirty="0">
                <a:solidFill>
                  <a:schemeClr val="tx1">
                    <a:lumMod val="95000"/>
                    <a:lumOff val="5000"/>
                  </a:schemeClr>
                </a:solidFill>
                <a:ea typeface="+mn-lt"/>
                <a:cs typeface="+mn-lt"/>
              </a:rPr>
              <a:t>German Soldiers on the </a:t>
            </a:r>
            <a:r>
              <a:rPr lang="en-GB" sz="1800" i="1" dirty="0" err="1">
                <a:solidFill>
                  <a:schemeClr val="tx1">
                    <a:lumMod val="95000"/>
                    <a:lumOff val="5000"/>
                  </a:schemeClr>
                </a:solidFill>
                <a:ea typeface="+mn-lt"/>
                <a:cs typeface="+mn-lt"/>
              </a:rPr>
              <a:t>Norht</a:t>
            </a:r>
            <a:r>
              <a:rPr lang="en-GB" sz="1800" i="1" dirty="0">
                <a:solidFill>
                  <a:schemeClr val="tx1">
                    <a:lumMod val="95000"/>
                    <a:lumOff val="5000"/>
                  </a:schemeClr>
                </a:solidFill>
                <a:ea typeface="+mn-lt"/>
                <a:cs typeface="+mn-lt"/>
              </a:rPr>
              <a:t> Yorkshire moors railway</a:t>
            </a:r>
            <a:r>
              <a:rPr lang="en-GB" sz="1800" dirty="0">
                <a:solidFill>
                  <a:schemeClr val="tx1">
                    <a:lumMod val="95000"/>
                    <a:lumOff val="5000"/>
                  </a:schemeClr>
                </a:solidFill>
                <a:ea typeface="+mn-lt"/>
                <a:cs typeface="+mn-lt"/>
              </a:rPr>
              <a:t>, </a:t>
            </a:r>
            <a:r>
              <a:rPr lang="en-GB" sz="1800" i="1" dirty="0">
                <a:solidFill>
                  <a:schemeClr val="tx1">
                    <a:lumMod val="95000"/>
                    <a:lumOff val="5000"/>
                  </a:schemeClr>
                </a:solidFill>
                <a:ea typeface="+mn-lt"/>
                <a:cs typeface="+mn-lt"/>
              </a:rPr>
              <a:t>youtube.com</a:t>
            </a:r>
            <a:r>
              <a:rPr lang="en-GB" sz="1800" dirty="0">
                <a:solidFill>
                  <a:schemeClr val="tx1">
                    <a:lumMod val="95000"/>
                    <a:lumOff val="5000"/>
                  </a:schemeClr>
                </a:solidFill>
                <a:ea typeface="+mn-lt"/>
                <a:cs typeface="+mn-lt"/>
              </a:rPr>
              <a:t>. Available at: </a:t>
            </a:r>
            <a:r>
              <a:rPr lang="en-GB" sz="1800" dirty="0">
                <a:solidFill>
                  <a:schemeClr val="tx1">
                    <a:lumMod val="95000"/>
                    <a:lumOff val="5000"/>
                  </a:schemeClr>
                </a:solidFill>
                <a:ea typeface="+mn-lt"/>
                <a:cs typeface="+mn-lt"/>
                <a:hlinkClick r:id="rId6">
                  <a:extLst>
                    <a:ext uri="{A12FA001-AC4F-418D-AE19-62706E023703}">
                      <ahyp:hlinkClr xmlns:ahyp="http://schemas.microsoft.com/office/drawing/2018/hyperlinkcolor" val="tx"/>
                    </a:ext>
                  </a:extLst>
                </a:hlinkClick>
              </a:rPr>
              <a:t>https://i.ytimg.com/vi/-jrrvyqHldA/maxresdefault.jpg</a:t>
            </a:r>
            <a:r>
              <a:rPr lang="en-GB" sz="1800" dirty="0">
                <a:solidFill>
                  <a:schemeClr val="tx1">
                    <a:lumMod val="95000"/>
                    <a:lumOff val="5000"/>
                  </a:schemeClr>
                </a:solidFill>
                <a:ea typeface="+mn-lt"/>
                <a:cs typeface="+mn-lt"/>
              </a:rPr>
              <a:t> (Accessed: March 16, 2023). </a:t>
            </a:r>
            <a:endParaRPr lang="en-GB" sz="1800" dirty="0">
              <a:solidFill>
                <a:schemeClr val="tx1">
                  <a:lumMod val="95000"/>
                  <a:lumOff val="5000"/>
                </a:schemeClr>
              </a:solidFill>
            </a:endParaRPr>
          </a:p>
          <a:p>
            <a:pPr>
              <a:buClr>
                <a:srgbClr val="9E3611"/>
              </a:buClr>
            </a:pPr>
            <a:endParaRPr lang="en-GB" sz="1800" dirty="0">
              <a:solidFill>
                <a:schemeClr val="tx1">
                  <a:lumMod val="95000"/>
                  <a:lumOff val="5000"/>
                </a:schemeClr>
              </a:solidFill>
            </a:endParaRPr>
          </a:p>
          <a:p>
            <a:pPr>
              <a:buClr>
                <a:srgbClr val="9E3611"/>
              </a:buClr>
            </a:pPr>
            <a:r>
              <a:rPr lang="en-GB" sz="1800" dirty="0">
                <a:solidFill>
                  <a:schemeClr val="tx1">
                    <a:lumMod val="95000"/>
                    <a:lumOff val="5000"/>
                  </a:schemeClr>
                </a:solidFill>
              </a:rPr>
              <a:t>Slide 6:</a:t>
            </a:r>
            <a:r>
              <a:rPr lang="en-GB" sz="1800" i="1" dirty="0">
                <a:solidFill>
                  <a:schemeClr val="tx1">
                    <a:lumMod val="95000"/>
                    <a:lumOff val="5000"/>
                  </a:schemeClr>
                </a:solidFill>
                <a:ea typeface="+mn-lt"/>
                <a:cs typeface="+mn-lt"/>
              </a:rPr>
              <a:t>Members of the 304 </a:t>
            </a:r>
            <a:r>
              <a:rPr lang="en-GB" sz="1800" i="1" dirty="0" err="1">
                <a:solidFill>
                  <a:schemeClr val="tx1">
                    <a:lumMod val="95000"/>
                    <a:lumOff val="5000"/>
                  </a:schemeClr>
                </a:solidFill>
                <a:ea typeface="+mn-lt"/>
                <a:cs typeface="+mn-lt"/>
              </a:rPr>
              <a:t>Panzergrenadier</a:t>
            </a:r>
            <a:r>
              <a:rPr lang="en-GB" sz="1800" i="1" dirty="0">
                <a:solidFill>
                  <a:schemeClr val="tx1">
                    <a:lumMod val="95000"/>
                    <a:lumOff val="5000"/>
                  </a:schemeClr>
                </a:solidFill>
                <a:ea typeface="+mn-lt"/>
                <a:cs typeface="+mn-lt"/>
              </a:rPr>
              <a:t> standing with an armoured car</a:t>
            </a:r>
            <a:r>
              <a:rPr lang="en-GB" sz="1800" dirty="0">
                <a:solidFill>
                  <a:schemeClr val="tx1">
                    <a:lumMod val="95000"/>
                    <a:lumOff val="5000"/>
                  </a:schemeClr>
                </a:solidFill>
                <a:ea typeface="+mn-lt"/>
                <a:cs typeface="+mn-lt"/>
              </a:rPr>
              <a:t> (2018) </a:t>
            </a:r>
            <a:r>
              <a:rPr lang="en-GB" sz="1800" i="1" dirty="0" err="1">
                <a:solidFill>
                  <a:schemeClr val="tx1">
                    <a:lumMod val="95000"/>
                    <a:lumOff val="5000"/>
                  </a:schemeClr>
                </a:solidFill>
                <a:ea typeface="+mn-lt"/>
                <a:cs typeface="+mn-lt"/>
              </a:rPr>
              <a:t>Panzergrenadier</a:t>
            </a:r>
            <a:r>
              <a:rPr lang="en-GB" sz="1800" i="1" dirty="0">
                <a:solidFill>
                  <a:schemeClr val="tx1">
                    <a:lumMod val="95000"/>
                    <a:lumOff val="5000"/>
                  </a:schemeClr>
                </a:solidFill>
                <a:ea typeface="+mn-lt"/>
                <a:cs typeface="+mn-lt"/>
              </a:rPr>
              <a:t> regiment 304 Living history group</a:t>
            </a:r>
            <a:r>
              <a:rPr lang="en-GB" sz="1800" dirty="0">
                <a:solidFill>
                  <a:schemeClr val="tx1">
                    <a:lumMod val="95000"/>
                    <a:lumOff val="5000"/>
                  </a:schemeClr>
                </a:solidFill>
                <a:ea typeface="+mn-lt"/>
                <a:cs typeface="+mn-lt"/>
              </a:rPr>
              <a:t>. Available at: </a:t>
            </a:r>
            <a:r>
              <a:rPr lang="en-GB" sz="1800" dirty="0">
                <a:solidFill>
                  <a:schemeClr val="tx1">
                    <a:lumMod val="95000"/>
                    <a:lumOff val="5000"/>
                  </a:schemeClr>
                </a:solidFill>
                <a:ea typeface="+mn-lt"/>
                <a:cs typeface="+mn-lt"/>
                <a:hlinkClick r:id="rId7">
                  <a:extLst>
                    <a:ext uri="{A12FA001-AC4F-418D-AE19-62706E023703}">
                      <ahyp:hlinkClr xmlns:ahyp="http://schemas.microsoft.com/office/drawing/2018/hyperlinkcolor" val="tx"/>
                    </a:ext>
                  </a:extLst>
                </a:hlinkClick>
              </a:rPr>
              <a:t>https://304thpzgren.com/picture-gallery/</a:t>
            </a:r>
            <a:r>
              <a:rPr lang="en-GB" sz="1800" dirty="0">
                <a:solidFill>
                  <a:schemeClr val="tx1">
                    <a:lumMod val="95000"/>
                    <a:lumOff val="5000"/>
                  </a:schemeClr>
                </a:solidFill>
                <a:ea typeface="+mn-lt"/>
                <a:cs typeface="+mn-lt"/>
              </a:rPr>
              <a:t> (Accessed: March 17, 2023). </a:t>
            </a:r>
            <a:endParaRPr lang="en-GB" sz="1800" dirty="0">
              <a:solidFill>
                <a:schemeClr val="tx1">
                  <a:lumMod val="95000"/>
                  <a:lumOff val="5000"/>
                </a:schemeClr>
              </a:solidFill>
            </a:endParaRPr>
          </a:p>
          <a:p>
            <a:pPr>
              <a:buClr>
                <a:srgbClr val="9E3611"/>
              </a:buClr>
            </a:pPr>
            <a:endParaRPr lang="en-GB" sz="1800" dirty="0">
              <a:solidFill>
                <a:schemeClr val="tx1">
                  <a:lumMod val="95000"/>
                  <a:lumOff val="5000"/>
                </a:schemeClr>
              </a:solidFill>
            </a:endParaRPr>
          </a:p>
          <a:p>
            <a:pPr>
              <a:buClr>
                <a:srgbClr val="9E3611"/>
              </a:buClr>
            </a:pPr>
            <a:r>
              <a:rPr lang="en-GB" sz="1800" dirty="0">
                <a:solidFill>
                  <a:schemeClr val="tx1">
                    <a:lumMod val="95000"/>
                    <a:lumOff val="5000"/>
                  </a:schemeClr>
                </a:solidFill>
              </a:rPr>
              <a:t>Slide 7:</a:t>
            </a:r>
            <a:r>
              <a:rPr lang="en-GB" sz="1800" dirty="0">
                <a:solidFill>
                  <a:schemeClr val="tx1">
                    <a:lumMod val="95000"/>
                    <a:lumOff val="5000"/>
                  </a:schemeClr>
                </a:solidFill>
                <a:ea typeface="+mn-lt"/>
                <a:cs typeface="+mn-lt"/>
              </a:rPr>
              <a:t> </a:t>
            </a:r>
            <a:r>
              <a:rPr lang="en-GB" sz="1800" i="1" dirty="0">
                <a:solidFill>
                  <a:schemeClr val="tx1">
                    <a:lumMod val="95000"/>
                    <a:lumOff val="5000"/>
                  </a:schemeClr>
                </a:solidFill>
                <a:ea typeface="+mn-lt"/>
                <a:cs typeface="+mn-lt"/>
              </a:rPr>
              <a:t>Holocaust Memorial Day Trust</a:t>
            </a:r>
            <a:r>
              <a:rPr lang="en-GB" sz="1800" dirty="0">
                <a:solidFill>
                  <a:schemeClr val="tx1">
                    <a:lumMod val="95000"/>
                    <a:lumOff val="5000"/>
                  </a:schemeClr>
                </a:solidFill>
                <a:ea typeface="+mn-lt"/>
                <a:cs typeface="+mn-lt"/>
              </a:rPr>
              <a:t> (2018) </a:t>
            </a:r>
            <a:r>
              <a:rPr lang="en-GB" sz="1800" i="1" dirty="0">
                <a:solidFill>
                  <a:schemeClr val="tx1">
                    <a:lumMod val="95000"/>
                    <a:lumOff val="5000"/>
                  </a:schemeClr>
                </a:solidFill>
                <a:ea typeface="+mn-lt"/>
                <a:cs typeface="+mn-lt"/>
              </a:rPr>
              <a:t>Chocolate Video Productions</a:t>
            </a:r>
            <a:r>
              <a:rPr lang="en-GB" sz="1800" dirty="0">
                <a:solidFill>
                  <a:schemeClr val="tx1">
                    <a:lumMod val="95000"/>
                    <a:lumOff val="5000"/>
                  </a:schemeClr>
                </a:solidFill>
                <a:ea typeface="+mn-lt"/>
                <a:cs typeface="+mn-lt"/>
              </a:rPr>
              <a:t>. Available at: </a:t>
            </a:r>
            <a:r>
              <a:rPr lang="en-GB" sz="1800" dirty="0">
                <a:solidFill>
                  <a:schemeClr val="tx1">
                    <a:lumMod val="95000"/>
                    <a:lumOff val="5000"/>
                  </a:schemeClr>
                </a:solidFill>
                <a:ea typeface="+mn-lt"/>
                <a:cs typeface="+mn-lt"/>
                <a:hlinkClick r:id="rId8">
                  <a:extLst>
                    <a:ext uri="{A12FA001-AC4F-418D-AE19-62706E023703}">
                      <ahyp:hlinkClr xmlns:ahyp="http://schemas.microsoft.com/office/drawing/2018/hyperlinkcolor" val="tx"/>
                    </a:ext>
                  </a:extLst>
                </a:hlinkClick>
              </a:rPr>
              <a:t>https://www.chocolatevideoproduction.co.uk/sectors/public-sector-charity/campaign-films/</a:t>
            </a:r>
            <a:r>
              <a:rPr lang="en-GB" sz="1800" dirty="0">
                <a:solidFill>
                  <a:schemeClr val="tx1">
                    <a:lumMod val="95000"/>
                    <a:lumOff val="5000"/>
                  </a:schemeClr>
                </a:solidFill>
                <a:ea typeface="+mn-lt"/>
                <a:cs typeface="+mn-lt"/>
              </a:rPr>
              <a:t> (Accessed: March 18, 2023). </a:t>
            </a:r>
            <a:endParaRPr lang="en-GB">
              <a:solidFill>
                <a:schemeClr val="tx1">
                  <a:lumMod val="95000"/>
                  <a:lumOff val="5000"/>
                </a:schemeClr>
              </a:solidFill>
            </a:endParaRPr>
          </a:p>
          <a:p>
            <a:pPr>
              <a:buClr>
                <a:srgbClr val="9E3611"/>
              </a:buClr>
            </a:pPr>
            <a:endParaRPr lang="en-GB" sz="1800" dirty="0">
              <a:solidFill>
                <a:schemeClr val="tx1">
                  <a:lumMod val="95000"/>
                  <a:lumOff val="5000"/>
                </a:schemeClr>
              </a:solidFill>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965977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4</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Wood Type</vt:lpstr>
      <vt:lpstr>Dark Tourism: German World War two re-enactors at the North Yorkshire Moors Railway</vt:lpstr>
      <vt:lpstr>North Yorkshire Moors railway</vt:lpstr>
      <vt:lpstr>German Re-enactors at the NYMR: Das Reich</vt:lpstr>
      <vt:lpstr>Element of Dark Tourism </vt:lpstr>
      <vt:lpstr>Possible problem with WAR WEEKEND with modern context</vt:lpstr>
      <vt:lpstr>Other examples of Nazi re enactment in the UK</vt:lpstr>
      <vt:lpstr>Holocaust education Trust on German Re-enactors</vt:lpstr>
      <vt:lpstr>Summary</vt:lpstr>
      <vt:lpstr>Bibliography</vt:lpstr>
      <vt:lpstr>Image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613</cp:revision>
  <dcterms:created xsi:type="dcterms:W3CDTF">2023-03-10T10:45:43Z</dcterms:created>
  <dcterms:modified xsi:type="dcterms:W3CDTF">2023-03-19T04:21:53Z</dcterms:modified>
</cp:coreProperties>
</file>