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10" d="100"/>
          <a:sy n="110" d="100"/>
        </p:scale>
        <p:origin x="59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F56470E-23F8-4E92-8DA4-301DABFEC23B}"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9377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18283082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F56470E-23F8-4E92-8DA4-301DABFEC23B}"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4679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2857939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41294097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2889765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7" name="Date Placeholder 6"/>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3710263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E7F5889-95FB-49FC-96FC-16F803E74921}" type="datetimeFigureOut">
              <a:rPr lang="en-US" smtClean="0"/>
              <a:t>10/13/2026</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F56470E-23F8-4E92-8DA4-301DABFEC23B}" type="slidenum">
              <a:rPr lang="en-US" smtClean="0"/>
              <a:t>‹#›</a:t>
            </a:fld>
            <a:endParaRPr lang="en-US" dirty="0"/>
          </a:p>
        </p:txBody>
      </p:sp>
    </p:spTree>
    <p:extLst>
      <p:ext uri="{BB962C8B-B14F-4D97-AF65-F5344CB8AC3E}">
        <p14:creationId xmlns:p14="http://schemas.microsoft.com/office/powerpoint/2010/main" val="2395086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3188291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3236484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7F5889-95FB-49FC-96FC-16F803E74921}" type="datetimeFigureOut">
              <a:rPr lang="en-US" smtClean="0"/>
              <a:t>10/13/2026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F56470E-23F8-4E92-8DA4-301DABFEC23B}" type="slidenum">
              <a:rPr lang="en-US" smtClean="0"/>
              <a:t>‹#›</a:t>
            </a:fld>
            <a:endParaRPr lang="en-US" dirty="0"/>
          </a:p>
        </p:txBody>
      </p:sp>
    </p:spTree>
    <p:extLst>
      <p:ext uri="{BB962C8B-B14F-4D97-AF65-F5344CB8AC3E}">
        <p14:creationId xmlns:p14="http://schemas.microsoft.com/office/powerpoint/2010/main" val="107914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E7F5889-95FB-49FC-96FC-16F803E74921}" type="datetimeFigureOut">
              <a:rPr lang="en-US" smtClean="0"/>
              <a:t>10/13/2026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F56470E-23F8-4E92-8DA4-301DABFEC23B}"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962553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1108/JICA-08-2022-0044" TargetMode="External"/><Relationship Id="rId2" Type="http://schemas.openxmlformats.org/officeDocument/2006/relationships/hyperlink" Target="https://doi.org/10.1111/dme.15209" TargetMode="External"/><Relationship Id="rId1" Type="http://schemas.openxmlformats.org/officeDocument/2006/relationships/slideLayout" Target="../slideLayouts/slideLayout2.xml"/><Relationship Id="rId5" Type="http://schemas.openxmlformats.org/officeDocument/2006/relationships/hyperlink" Target="https://doi.org/10.1016/j.healthpol.2022.03.009" TargetMode="External"/><Relationship Id="rId4" Type="http://schemas.openxmlformats.org/officeDocument/2006/relationships/hyperlink" Target="https://doi.org/10.1016/S2468-2667(22)00155-4"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186/s12889-026-28281-5" TargetMode="External"/><Relationship Id="rId7" Type="http://schemas.openxmlformats.org/officeDocument/2006/relationships/hyperlink" Target="https://www.who.int/publications/i/item/9789240097527" TargetMode="External"/><Relationship Id="rId2" Type="http://schemas.openxmlformats.org/officeDocument/2006/relationships/hyperlink" Target="https://doi.org/10.1007/s11019-023-10150-2" TargetMode="External"/><Relationship Id="rId1" Type="http://schemas.openxmlformats.org/officeDocument/2006/relationships/slideLayout" Target="../slideLayouts/slideLayout2.xml"/><Relationship Id="rId6" Type="http://schemas.openxmlformats.org/officeDocument/2006/relationships/hyperlink" Target="https://sdgs.un.org/2030agenda" TargetMode="External"/><Relationship Id="rId5" Type="http://schemas.openxmlformats.org/officeDocument/2006/relationships/hyperlink" Target="https://doi.org/10.1177/20503121221113668" TargetMode="External"/><Relationship Id="rId4" Type="http://schemas.openxmlformats.org/officeDocument/2006/relationships/hyperlink" Target="https://doi.org/10.1192/bjb.2022.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B182D70-8142-9541-FED4-B9A75F0EAF8C}"/>
              </a:ext>
            </a:extLst>
          </p:cNvPr>
          <p:cNvSpPr>
            <a:spLocks noGrp="1"/>
          </p:cNvSpPr>
          <p:nvPr>
            <p:ph type="ctrTitle"/>
          </p:nvPr>
        </p:nvSpPr>
        <p:spPr>
          <a:xfrm>
            <a:off x="671741" y="966652"/>
            <a:ext cx="9771016" cy="2177142"/>
          </a:xfrm>
        </p:spPr>
        <p:txBody>
          <a:bodyPr>
            <a:normAutofit/>
          </a:bodyPr>
          <a:lstStyle/>
          <a:p>
            <a:pPr algn="ctr"/>
            <a:r>
              <a:rPr lang="en-US" sz="3200" b="1" dirty="0" smtClean="0">
                <a:latin typeface="Times New Roman" panose="02020603050405020304" pitchFamily="18" charset="0"/>
                <a:ea typeface="Tahoma" panose="020B0604030504040204" pitchFamily="34" charset="0"/>
                <a:cs typeface="Times New Roman" panose="02020603050405020304" pitchFamily="18" charset="0"/>
              </a:rPr>
              <a:t>Integrating </a:t>
            </a:r>
            <a:r>
              <a:rPr lang="en-US" sz="3200" b="1" dirty="0">
                <a:latin typeface="Times New Roman" panose="02020603050405020304" pitchFamily="18" charset="0"/>
                <a:ea typeface="Tahoma" panose="020B0604030504040204" pitchFamily="34" charset="0"/>
                <a:cs typeface="Times New Roman" panose="02020603050405020304" pitchFamily="18" charset="0"/>
              </a:rPr>
              <a:t>Health, Wellbeing and Sustainable Development in UK Health and Social Care</a:t>
            </a:r>
          </a:p>
        </p:txBody>
      </p:sp>
      <p:sp>
        <p:nvSpPr>
          <p:cNvPr id="3" name="Subtitle 2">
            <a:extLst>
              <a:ext uri="{FF2B5EF4-FFF2-40B4-BE49-F238E27FC236}">
                <a16:creationId xmlns="" xmlns:a16="http://schemas.microsoft.com/office/drawing/2014/main" id="{88768C37-15CE-C2CB-A290-594663565C50}"/>
              </a:ext>
            </a:extLst>
          </p:cNvPr>
          <p:cNvSpPr>
            <a:spLocks noGrp="1"/>
          </p:cNvSpPr>
          <p:nvPr>
            <p:ph type="subTitle" idx="1"/>
          </p:nvPr>
        </p:nvSpPr>
        <p:spPr>
          <a:xfrm>
            <a:off x="487680" y="3352800"/>
            <a:ext cx="11068593" cy="1843049"/>
          </a:xfrm>
        </p:spPr>
        <p:txBody>
          <a:bodyPr>
            <a:noAutofit/>
          </a:bodyPr>
          <a:lstStyle/>
          <a:p>
            <a:r>
              <a:rPr lang="en-US" sz="1400" cap="none" dirty="0" err="1" smtClean="0">
                <a:latin typeface="Times New Roman" panose="02020603050405020304" pitchFamily="18" charset="0"/>
                <a:cs typeface="Times New Roman" panose="02020603050405020304" pitchFamily="18" charset="0"/>
              </a:rPr>
              <a:t>Program:</a:t>
            </a:r>
            <a:r>
              <a:rPr lang="en-US" sz="1400" cap="none" dirty="0" err="1" smtClean="0">
                <a:latin typeface="Times New Roman" panose="02020603050405020304" pitchFamily="18" charset="0"/>
                <a:cs typeface="Times New Roman" panose="02020603050405020304" pitchFamily="18" charset="0"/>
              </a:rPr>
              <a:t>BSc</a:t>
            </a:r>
            <a:r>
              <a:rPr lang="en-US" sz="1400" cap="none" dirty="0" smtClean="0">
                <a:latin typeface="Times New Roman" panose="02020603050405020304" pitchFamily="18" charset="0"/>
                <a:cs typeface="Times New Roman" panose="02020603050405020304" pitchFamily="18" charset="0"/>
              </a:rPr>
              <a:t>(Hons) Health and Social Care</a:t>
            </a:r>
          </a:p>
          <a:p>
            <a:r>
              <a:rPr lang="en-US" sz="1400" cap="none" dirty="0" smtClean="0">
                <a:latin typeface="Times New Roman" panose="02020603050405020304" pitchFamily="18" charset="0"/>
                <a:cs typeface="Times New Roman" panose="02020603050405020304" pitchFamily="18" charset="0"/>
              </a:rPr>
              <a:t>Module: Health, Wellbeing and Sustainable Development, Module code: BMHP6030, Component 1: Presentation</a:t>
            </a:r>
          </a:p>
          <a:p>
            <a:r>
              <a:rPr lang="en-US" sz="1400" cap="none" dirty="0" smtClean="0">
                <a:latin typeface="Times New Roman" panose="02020603050405020304" pitchFamily="18" charset="0"/>
                <a:cs typeface="Times New Roman" panose="02020603050405020304" pitchFamily="18" charset="0"/>
              </a:rPr>
              <a:t> </a:t>
            </a:r>
          </a:p>
          <a:p>
            <a:r>
              <a:rPr lang="en-US" sz="1400" cap="none" dirty="0">
                <a:latin typeface="Times New Roman" panose="02020603050405020304" pitchFamily="18" charset="0"/>
                <a:cs typeface="Times New Roman" panose="02020603050405020304" pitchFamily="18" charset="0"/>
              </a:rPr>
              <a:t>Students Name </a:t>
            </a:r>
            <a:r>
              <a:rPr lang="en-US" sz="1400" cap="none" dirty="0" err="1">
                <a:latin typeface="Times New Roman" panose="02020603050405020304" pitchFamily="18" charset="0"/>
                <a:cs typeface="Times New Roman" panose="02020603050405020304" pitchFamily="18" charset="0"/>
              </a:rPr>
              <a:t>Marzena</a:t>
            </a:r>
            <a:r>
              <a:rPr lang="en-US" sz="1400" cap="none" dirty="0">
                <a:latin typeface="Times New Roman" panose="02020603050405020304" pitchFamily="18" charset="0"/>
                <a:cs typeface="Times New Roman" panose="02020603050405020304" pitchFamily="18" charset="0"/>
              </a:rPr>
              <a:t> </a:t>
            </a:r>
            <a:r>
              <a:rPr lang="en-US" sz="1400" cap="none" dirty="0" err="1">
                <a:latin typeface="Times New Roman" panose="02020603050405020304" pitchFamily="18" charset="0"/>
                <a:cs typeface="Times New Roman" panose="02020603050405020304" pitchFamily="18" charset="0"/>
              </a:rPr>
              <a:t>Jelenczyk</a:t>
            </a:r>
            <a:r>
              <a:rPr lang="en-US" sz="1400" cap="none" dirty="0">
                <a:latin typeface="Times New Roman" panose="02020603050405020304" pitchFamily="18" charset="0"/>
                <a:cs typeface="Times New Roman" panose="02020603050405020304" pitchFamily="18" charset="0"/>
              </a:rPr>
              <a:t> Student 2320667</a:t>
            </a:r>
          </a:p>
          <a:p>
            <a:r>
              <a:rPr lang="en-US" sz="1400" cap="none" dirty="0" smtClean="0">
                <a:latin typeface="Times New Roman" panose="02020603050405020304" pitchFamily="18" charset="0"/>
                <a:cs typeface="Times New Roman" panose="02020603050405020304" pitchFamily="18" charset="0"/>
              </a:rPr>
              <a:t>Lecture: </a:t>
            </a:r>
            <a:r>
              <a:rPr lang="en-US" sz="1400" cap="none" dirty="0" err="1" smtClean="0">
                <a:latin typeface="Times New Roman" panose="02020603050405020304" pitchFamily="18" charset="0"/>
                <a:cs typeface="Times New Roman" panose="02020603050405020304" pitchFamily="18" charset="0"/>
              </a:rPr>
              <a:t>Olufemi</a:t>
            </a:r>
            <a:r>
              <a:rPr lang="en-US" sz="1400" cap="none" dirty="0" smtClean="0">
                <a:latin typeface="Times New Roman" panose="02020603050405020304" pitchFamily="18" charset="0"/>
                <a:cs typeface="Times New Roman" panose="02020603050405020304" pitchFamily="18" charset="0"/>
              </a:rPr>
              <a:t> </a:t>
            </a:r>
            <a:r>
              <a:rPr lang="en-US" sz="1400" cap="none" dirty="0" err="1" smtClean="0">
                <a:latin typeface="Times New Roman" panose="02020603050405020304" pitchFamily="18" charset="0"/>
                <a:cs typeface="Times New Roman" panose="02020603050405020304" pitchFamily="18" charset="0"/>
              </a:rPr>
              <a:t>Oluranti</a:t>
            </a:r>
            <a:r>
              <a:rPr lang="en-US" sz="1400" cap="none" dirty="0" smtClean="0">
                <a:latin typeface="Times New Roman" panose="02020603050405020304" pitchFamily="18" charset="0"/>
                <a:cs typeface="Times New Roman" panose="02020603050405020304" pitchFamily="18" charset="0"/>
              </a:rPr>
              <a:t> </a:t>
            </a:r>
          </a:p>
          <a:p>
            <a:endParaRPr lang="en-US" sz="1400" cap="none" dirty="0" smtClean="0">
              <a:latin typeface="Times New Roman" panose="02020603050405020304" pitchFamily="18" charset="0"/>
              <a:cs typeface="Times New Roman" panose="02020603050405020304" pitchFamily="18" charset="0"/>
            </a:endParaRPr>
          </a:p>
          <a:p>
            <a:endParaRPr lang="en-US" sz="2000" cap="none" dirty="0">
              <a:latin typeface="Times New Roman" panose="02020603050405020304" pitchFamily="18" charset="0"/>
              <a:cs typeface="Times New Roman" panose="02020603050405020304" pitchFamily="18" charset="0"/>
            </a:endParaRPr>
          </a:p>
          <a:p>
            <a:endParaRPr lang="en-US" sz="2000" cap="none" dirty="0">
              <a:latin typeface="Times New Roman" panose="02020603050405020304" pitchFamily="18" charset="0"/>
              <a:cs typeface="Times New Roman" panose="02020603050405020304" pitchFamily="18" charset="0"/>
            </a:endParaRPr>
          </a:p>
        </p:txBody>
      </p:sp>
      <p:pic>
        <p:nvPicPr>
          <p:cNvPr id="1026" name="Picture 2" descr="https://tse3.mm.bing.net/th/id/OIP.y6t63b5scISwbytHl_JVaAHaCJ?r=0&amp;pid=Api&amp;h=220&amp;P=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628" y="273094"/>
            <a:ext cx="3979818" cy="1459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0725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7EEA1C8-BE82-33FC-BA4C-BCE5FDB6A26E}"/>
              </a:ext>
            </a:extLst>
          </p:cNvPr>
          <p:cNvSpPr>
            <a:spLocks noGrp="1"/>
          </p:cNvSpPr>
          <p:nvPr>
            <p:ph type="title"/>
          </p:nvPr>
        </p:nvSpPr>
        <p:spPr>
          <a:xfrm>
            <a:off x="953442" y="388644"/>
            <a:ext cx="10058400" cy="761315"/>
          </a:xfrm>
        </p:spPr>
        <p:txBody>
          <a:bodyPr>
            <a:normAutofit/>
          </a:bodyPr>
          <a:lstStyle/>
          <a:p>
            <a:pPr algn="ctr"/>
            <a:r>
              <a:rPr lang="en-US" sz="3200" b="1" dirty="0">
                <a:latin typeface="Georgia" panose="02040502050405020303" pitchFamily="18" charset="0"/>
                <a:cs typeface="Times New Roman" panose="02020603050405020304" pitchFamily="18" charset="0"/>
              </a:rPr>
              <a:t>Introduction</a:t>
            </a:r>
          </a:p>
        </p:txBody>
      </p:sp>
      <p:sp>
        <p:nvSpPr>
          <p:cNvPr id="3" name="Content Placeholder 2">
            <a:extLst>
              <a:ext uri="{FF2B5EF4-FFF2-40B4-BE49-F238E27FC236}">
                <a16:creationId xmlns="" xmlns:a16="http://schemas.microsoft.com/office/drawing/2014/main" id="{AAA4B80E-B4BE-B974-98BA-7F864F9D7219}"/>
              </a:ext>
            </a:extLst>
          </p:cNvPr>
          <p:cNvSpPr>
            <a:spLocks noGrp="1"/>
          </p:cNvSpPr>
          <p:nvPr>
            <p:ph idx="1"/>
          </p:nvPr>
        </p:nvSpPr>
        <p:spPr>
          <a:xfrm>
            <a:off x="215757" y="1727085"/>
            <a:ext cx="11354485" cy="4351338"/>
          </a:xfrm>
        </p:spPr>
        <p:txBody>
          <a:bodyPr>
            <a:noAutofit/>
          </a:bodyPr>
          <a:lstStyle/>
          <a:p>
            <a:pPr>
              <a:buFont typeface="Wingdings" panose="05000000000000000000" pitchFamily="2" charset="2"/>
              <a:buChar char="v"/>
            </a:pPr>
            <a:r>
              <a:rPr lang="en-US" sz="1800" dirty="0">
                <a:latin typeface="Georgia" panose="02040502050405020303" pitchFamily="18" charset="0"/>
              </a:rPr>
              <a:t>The concept of sustainable development is intrinsically linked to that of health and well-being within the current practice of health and social care.</a:t>
            </a:r>
          </a:p>
          <a:p>
            <a:pPr>
              <a:buFont typeface="Wingdings" panose="05000000000000000000" pitchFamily="2" charset="2"/>
              <a:buChar char="v"/>
            </a:pPr>
            <a:r>
              <a:rPr lang="en-US" sz="1800" dirty="0">
                <a:latin typeface="Georgia" panose="02040502050405020303" pitchFamily="18" charset="0"/>
              </a:rPr>
              <a:t>Health is determined not only by disease but also by biological, psychological, social, and environmental circumstances.</a:t>
            </a:r>
          </a:p>
          <a:p>
            <a:pPr>
              <a:buFont typeface="Wingdings" panose="05000000000000000000" pitchFamily="2" charset="2"/>
              <a:buChar char="v"/>
            </a:pPr>
            <a:r>
              <a:rPr lang="en-US" sz="1800" dirty="0">
                <a:latin typeface="Georgia" panose="02040502050405020303" pitchFamily="18" charset="0"/>
              </a:rPr>
              <a:t>Well-being is not just related to clinical outcomes but to the people's quality of life and their social participation.</a:t>
            </a:r>
          </a:p>
          <a:p>
            <a:pPr>
              <a:buFont typeface="Wingdings" panose="05000000000000000000" pitchFamily="2" charset="2"/>
              <a:buChar char="v"/>
            </a:pPr>
            <a:r>
              <a:rPr lang="en-US" sz="1800" dirty="0">
                <a:latin typeface="Georgia" panose="02040502050405020303" pitchFamily="18" charset="0"/>
              </a:rPr>
              <a:t>The aim of sustainable development is to meet the needs of the present without compromising the ability of future generations to meet their own needs.</a:t>
            </a:r>
          </a:p>
          <a:p>
            <a:pPr>
              <a:buFont typeface="Wingdings" panose="05000000000000000000" pitchFamily="2" charset="2"/>
              <a:buChar char="v"/>
            </a:pPr>
            <a:r>
              <a:rPr lang="en-US" sz="1800" dirty="0">
                <a:latin typeface="Georgia" panose="02040502050405020303" pitchFamily="18" charset="0"/>
              </a:rPr>
              <a:t>HHS is being expected to name specific barriers and correlate health promotion and prevention to tackling inequalities in health outcomes and treatment.</a:t>
            </a:r>
          </a:p>
          <a:p>
            <a:pPr>
              <a:buFont typeface="Wingdings" panose="05000000000000000000" pitchFamily="2" charset="2"/>
              <a:buChar char="v"/>
            </a:pPr>
            <a:r>
              <a:rPr lang="en-US" sz="1800" dirty="0">
                <a:latin typeface="Georgia" panose="02040502050405020303" pitchFamily="18" charset="0"/>
              </a:rPr>
              <a:t>SDGs offer an international way of redefining the relationships between health and broader social and environmental concerns.</a:t>
            </a:r>
            <a:br>
              <a:rPr lang="en-US" sz="1800" dirty="0">
                <a:latin typeface="Georgia" panose="02040502050405020303" pitchFamily="18" charset="0"/>
              </a:rPr>
            </a:br>
            <a:endParaRPr lang="en-US" sz="1800" dirty="0">
              <a:latin typeface="Georgia" panose="02040502050405020303" pitchFamily="18" charset="0"/>
            </a:endParaRPr>
          </a:p>
          <a:p>
            <a:pPr marL="0" indent="0" algn="r">
              <a:buNone/>
            </a:pPr>
            <a:r>
              <a:rPr lang="en-US" sz="1800" i="1" dirty="0">
                <a:latin typeface="Georgia" panose="02040502050405020303" pitchFamily="18" charset="0"/>
              </a:rPr>
              <a:t>(Williamson, 2022; World Health Organization, 2024)</a:t>
            </a:r>
          </a:p>
          <a:p>
            <a:endParaRPr lang="en-US" sz="1800"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2873102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4EB2793-C098-A538-898F-4E67E34A2B0C}"/>
              </a:ext>
            </a:extLst>
          </p:cNvPr>
          <p:cNvSpPr>
            <a:spLocks noGrp="1"/>
          </p:cNvSpPr>
          <p:nvPr>
            <p:ph type="title"/>
          </p:nvPr>
        </p:nvSpPr>
        <p:spPr>
          <a:xfrm>
            <a:off x="1066800" y="646198"/>
            <a:ext cx="10058400" cy="1450757"/>
          </a:xfrm>
        </p:spPr>
        <p:txBody>
          <a:bodyPr>
            <a:normAutofit/>
          </a:bodyPr>
          <a:lstStyle/>
          <a:p>
            <a:pPr algn="ctr"/>
            <a:r>
              <a:rPr lang="en-US" sz="3200" b="1" dirty="0">
                <a:latin typeface="Georgia" panose="02040502050405020303" pitchFamily="18" charset="0"/>
              </a:rPr>
              <a:t>Health, well-being, and sustainable development</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E7A9795D-A808-ABA4-8646-4947BFBC07DC}"/>
              </a:ext>
            </a:extLst>
          </p:cNvPr>
          <p:cNvSpPr>
            <a:spLocks noGrp="1"/>
          </p:cNvSpPr>
          <p:nvPr>
            <p:ph idx="1"/>
          </p:nvPr>
        </p:nvSpPr>
        <p:spPr>
          <a:xfrm>
            <a:off x="256854" y="1845734"/>
            <a:ext cx="11763910" cy="4023360"/>
          </a:xfrm>
        </p:spPr>
        <p:txBody>
          <a:bodyPr>
            <a:noAutofit/>
          </a:bodyPr>
          <a:lstStyle/>
          <a:p>
            <a:pPr>
              <a:buFont typeface="Wingdings" panose="05000000000000000000" pitchFamily="2" charset="2"/>
              <a:buChar char="v"/>
            </a:pPr>
            <a:r>
              <a:rPr lang="en-US" sz="1700" dirty="0">
                <a:latin typeface="Georgia" panose="02040502050405020303" pitchFamily="18" charset="0"/>
              </a:rPr>
              <a:t>Health is more than the absence of sickness. Health is a combination of physical, mental, and social aspects.</a:t>
            </a:r>
          </a:p>
          <a:p>
            <a:pPr>
              <a:buFont typeface="Wingdings" panose="05000000000000000000" pitchFamily="2" charset="2"/>
              <a:buChar char="v"/>
            </a:pPr>
            <a:r>
              <a:rPr lang="en-US" sz="1700" dirty="0">
                <a:latin typeface="Georgia" panose="02040502050405020303" pitchFamily="18" charset="0"/>
              </a:rPr>
              <a:t>This broader knowledge base calls for the consideration by any health care provider of the factors that impact health before illness occurs.</a:t>
            </a:r>
          </a:p>
          <a:p>
            <a:pPr>
              <a:buFont typeface="Wingdings" panose="05000000000000000000" pitchFamily="2" charset="2"/>
              <a:buChar char="v"/>
            </a:pPr>
            <a:r>
              <a:rPr lang="en-US" sz="1700" dirty="0">
                <a:latin typeface="Georgia" panose="02040502050405020303" pitchFamily="18" charset="0"/>
              </a:rPr>
              <a:t>Well-being is defined as the functioning of individuals' physical, psychological, and social processes.</a:t>
            </a:r>
          </a:p>
          <a:p>
            <a:pPr>
              <a:buFont typeface="Wingdings" panose="05000000000000000000" pitchFamily="2" charset="2"/>
              <a:buChar char="v"/>
            </a:pPr>
            <a:r>
              <a:rPr lang="en-US" sz="1700" dirty="0">
                <a:latin typeface="Georgia" panose="02040502050405020303" pitchFamily="18" charset="0"/>
              </a:rPr>
              <a:t>Sustainable development fulfills the needs of the present without harming the potential of future generations to meet their needs.</a:t>
            </a:r>
          </a:p>
          <a:p>
            <a:pPr>
              <a:buFont typeface="Wingdings" panose="05000000000000000000" pitchFamily="2" charset="2"/>
              <a:buChar char="v"/>
            </a:pPr>
            <a:r>
              <a:rPr lang="en-US" sz="1700" dirty="0">
                <a:latin typeface="Georgia" panose="02040502050405020303" pitchFamily="18" charset="0"/>
              </a:rPr>
              <a:t>The right use of resources, prevention, equity, and environmental responsibility are all aspects of sustainability in health care.</a:t>
            </a:r>
          </a:p>
          <a:p>
            <a:pPr>
              <a:buFont typeface="Wingdings" panose="05000000000000000000" pitchFamily="2" charset="2"/>
              <a:buChar char="v"/>
            </a:pPr>
            <a:r>
              <a:rPr lang="en-US" sz="1700" dirty="0">
                <a:latin typeface="Georgia" panose="02040502050405020303" pitchFamily="18" charset="0"/>
              </a:rPr>
              <a:t>Suboptimal social and environmental conditions can result in poorer health outcomes and increased health inequities.</a:t>
            </a:r>
          </a:p>
          <a:p>
            <a:pPr>
              <a:buFont typeface="Wingdings" panose="05000000000000000000" pitchFamily="2" charset="2"/>
              <a:buChar char="v"/>
            </a:pPr>
            <a:r>
              <a:rPr lang="en-US" sz="1700" dirty="0">
                <a:latin typeface="Georgia" panose="02040502050405020303" pitchFamily="18" charset="0"/>
              </a:rPr>
              <a:t>Combining the three can prompt health care systems to consider the immediate needs while prioritizing the long-term well-being of their population.</a:t>
            </a:r>
            <a:br>
              <a:rPr lang="en-US" sz="1700" dirty="0">
                <a:latin typeface="Georgia" panose="02040502050405020303" pitchFamily="18" charset="0"/>
              </a:rPr>
            </a:br>
            <a:endParaRPr lang="en-US" sz="1700" dirty="0">
              <a:latin typeface="Georgia" panose="02040502050405020303" pitchFamily="18" charset="0"/>
            </a:endParaRPr>
          </a:p>
          <a:p>
            <a:pPr marL="0" indent="0" algn="r">
              <a:buNone/>
            </a:pPr>
            <a:r>
              <a:rPr lang="en-US" sz="1700" i="1" dirty="0">
                <a:latin typeface="Georgia" panose="02040502050405020303" pitchFamily="18" charset="0"/>
              </a:rPr>
              <a:t>(Williamson, 2022; World Health Organization, 2024)</a:t>
            </a:r>
          </a:p>
          <a:p>
            <a:pPr>
              <a:buFont typeface="Wingdings" panose="05000000000000000000" pitchFamily="2" charset="2"/>
              <a:buChar char="v"/>
            </a:pPr>
            <a:endParaRPr lang="en-US" sz="1700" i="1" dirty="0">
              <a:latin typeface="Georgia" panose="02040502050405020303" pitchFamily="18" charset="0"/>
            </a:endParaRPr>
          </a:p>
          <a:p>
            <a:pPr>
              <a:buFont typeface="Wingdings" panose="05000000000000000000" pitchFamily="2" charset="2"/>
              <a:buChar char="v"/>
            </a:pPr>
            <a:endParaRPr lang="en-US" sz="1700" dirty="0">
              <a:latin typeface="Georgia" panose="02040502050405020303" pitchFamily="18" charset="0"/>
            </a:endParaRPr>
          </a:p>
        </p:txBody>
      </p:sp>
    </p:spTree>
    <p:extLst>
      <p:ext uri="{BB962C8B-B14F-4D97-AF65-F5344CB8AC3E}">
        <p14:creationId xmlns:p14="http://schemas.microsoft.com/office/powerpoint/2010/main" val="4266939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5DD52E-525E-44BD-1951-75891942BF1E}"/>
              </a:ext>
            </a:extLst>
          </p:cNvPr>
          <p:cNvSpPr>
            <a:spLocks noGrp="1"/>
          </p:cNvSpPr>
          <p:nvPr>
            <p:ph type="title"/>
          </p:nvPr>
        </p:nvSpPr>
        <p:spPr/>
        <p:txBody>
          <a:bodyPr>
            <a:normAutofit/>
          </a:bodyPr>
          <a:lstStyle/>
          <a:p>
            <a:pPr algn="ctr"/>
            <a:r>
              <a:rPr lang="en-US" sz="3200" b="1" dirty="0">
                <a:latin typeface="Georgia" panose="02040502050405020303" pitchFamily="18" charset="0"/>
              </a:rPr>
              <a:t>Integrating Health and Wellbeing</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782EB8C8-E9A8-FD33-AEAC-7A5AFED2562A}"/>
              </a:ext>
            </a:extLst>
          </p:cNvPr>
          <p:cNvSpPr>
            <a:spLocks noGrp="1"/>
          </p:cNvSpPr>
          <p:nvPr>
            <p:ph idx="1"/>
          </p:nvPr>
        </p:nvSpPr>
        <p:spPr>
          <a:xfrm>
            <a:off x="339047" y="1845734"/>
            <a:ext cx="11599524" cy="4452324"/>
          </a:xfrm>
        </p:spPr>
        <p:txBody>
          <a:bodyPr>
            <a:noAutofit/>
          </a:bodyPr>
          <a:lstStyle/>
          <a:p>
            <a:pPr>
              <a:buFont typeface="Wingdings" panose="05000000000000000000" pitchFamily="2" charset="2"/>
              <a:buChar char="v"/>
            </a:pPr>
            <a:r>
              <a:rPr lang="en-US" sz="1800" dirty="0">
                <a:latin typeface="Georgia" panose="02040502050405020303" pitchFamily="18" charset="0"/>
              </a:rPr>
              <a:t>Integrated health care should be organized around the person's needs and not the organizational boundaries.</a:t>
            </a:r>
          </a:p>
          <a:p>
            <a:pPr>
              <a:buFont typeface="Wingdings" panose="05000000000000000000" pitchFamily="2" charset="2"/>
              <a:buChar char="v"/>
            </a:pPr>
            <a:r>
              <a:rPr lang="en-US" sz="1800" dirty="0">
                <a:latin typeface="Georgia" panose="02040502050405020303" pitchFamily="18" charset="0"/>
              </a:rPr>
              <a:t>Primary care, community services, social care, public health, and voluntary organizations can be combined.</a:t>
            </a:r>
          </a:p>
          <a:p>
            <a:pPr>
              <a:buFont typeface="Wingdings" panose="05000000000000000000" pitchFamily="2" charset="2"/>
              <a:buChar char="v"/>
            </a:pPr>
            <a:r>
              <a:rPr lang="en-US" sz="1800" dirty="0">
                <a:latin typeface="Georgia" panose="02040502050405020303" pitchFamily="18" charset="0"/>
              </a:rPr>
              <a:t>This can promote continuity of care and help provide whole-person solutions for complicated health problems.</a:t>
            </a:r>
          </a:p>
          <a:p>
            <a:pPr>
              <a:buFont typeface="Wingdings" panose="05000000000000000000" pitchFamily="2" charset="2"/>
              <a:buChar char="v"/>
            </a:pPr>
            <a:r>
              <a:rPr lang="en-US" sz="1800" dirty="0">
                <a:latin typeface="Georgia" panose="02040502050405020303" pitchFamily="18" charset="0"/>
              </a:rPr>
              <a:t>Organizations can also respond to the needs of their communities using the community-based services.</a:t>
            </a:r>
          </a:p>
          <a:p>
            <a:pPr>
              <a:buFont typeface="Wingdings" panose="05000000000000000000" pitchFamily="2" charset="2"/>
              <a:buChar char="v"/>
            </a:pPr>
            <a:r>
              <a:rPr lang="en-US" sz="1800" dirty="0">
                <a:latin typeface="Georgia" panose="02040502050405020303" pitchFamily="18" charset="0"/>
              </a:rPr>
              <a:t>However, integration is most effective when it leads to better outcomes, although this is not guaranteed.</a:t>
            </a:r>
          </a:p>
          <a:p>
            <a:pPr>
              <a:buFont typeface="Wingdings" panose="05000000000000000000" pitchFamily="2" charset="2"/>
              <a:buChar char="v"/>
            </a:pPr>
            <a:r>
              <a:rPr lang="en-US" sz="1800" dirty="0">
                <a:latin typeface="Georgia" panose="02040502050405020303" pitchFamily="18" charset="0"/>
              </a:rPr>
              <a:t>The effective collaboration can be hampered by funding, leadership and accountability, and organizational priorities.</a:t>
            </a:r>
          </a:p>
          <a:p>
            <a:pPr>
              <a:buFont typeface="Wingdings" panose="05000000000000000000" pitchFamily="2" charset="2"/>
              <a:buChar char="v"/>
            </a:pPr>
            <a:r>
              <a:rPr lang="en-US" sz="1800" dirty="0">
                <a:latin typeface="Georgia" panose="02040502050405020303" pitchFamily="18" charset="0"/>
              </a:rPr>
              <a:t>For effective integration, there should be a shared vision, support, communication, and continuous monitoring.</a:t>
            </a:r>
          </a:p>
          <a:p>
            <a:pPr marL="0" indent="0" algn="r">
              <a:buNone/>
            </a:pPr>
            <a:r>
              <a:rPr lang="en-US" sz="1800" dirty="0">
                <a:latin typeface="Georgia" panose="02040502050405020303" pitchFamily="18" charset="0"/>
              </a:rPr>
              <a:t/>
            </a:r>
            <a:br>
              <a:rPr lang="en-US" sz="1800" dirty="0">
                <a:latin typeface="Georgia" panose="02040502050405020303" pitchFamily="18" charset="0"/>
              </a:rPr>
            </a:br>
            <a:r>
              <a:rPr lang="en-US" sz="1800" i="1" dirty="0">
                <a:latin typeface="Georgia" panose="02040502050405020303" pitchFamily="18" charset="0"/>
              </a:rPr>
              <a:t>(Piroddi et al., 2022; Goddard, 2023)</a:t>
            </a:r>
          </a:p>
          <a:p>
            <a:pPr>
              <a:buFont typeface="Wingdings" panose="05000000000000000000" pitchFamily="2" charset="2"/>
              <a:buChar char="v"/>
            </a:pPr>
            <a:endParaRPr lang="en-US" sz="1800" i="1" dirty="0">
              <a:latin typeface="Georgia" panose="02040502050405020303" pitchFamily="18" charset="0"/>
            </a:endParaRPr>
          </a:p>
          <a:p>
            <a:pPr>
              <a:buFont typeface="Wingdings" panose="05000000000000000000" pitchFamily="2" charset="2"/>
              <a:buChar char="v"/>
            </a:pPr>
            <a:endParaRPr lang="en-US" sz="1800" dirty="0">
              <a:latin typeface="Georgia" panose="02040502050405020303" pitchFamily="18" charset="0"/>
            </a:endParaRPr>
          </a:p>
        </p:txBody>
      </p:sp>
    </p:spTree>
    <p:extLst>
      <p:ext uri="{BB962C8B-B14F-4D97-AF65-F5344CB8AC3E}">
        <p14:creationId xmlns:p14="http://schemas.microsoft.com/office/powerpoint/2010/main" val="157318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3655242-B3C6-E560-1DEB-548127B347EF}"/>
              </a:ext>
            </a:extLst>
          </p:cNvPr>
          <p:cNvSpPr>
            <a:spLocks noGrp="1"/>
          </p:cNvSpPr>
          <p:nvPr>
            <p:ph type="title"/>
          </p:nvPr>
        </p:nvSpPr>
        <p:spPr/>
        <p:txBody>
          <a:bodyPr>
            <a:normAutofit/>
          </a:bodyPr>
          <a:lstStyle/>
          <a:p>
            <a:pPr algn="ctr"/>
            <a:r>
              <a:rPr lang="en-US" sz="3200" b="1" dirty="0">
                <a:latin typeface="Georgia" panose="02040502050405020303" pitchFamily="18" charset="0"/>
              </a:rPr>
              <a:t>Theoretical Perspectives</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AB93A8F8-92F8-8267-B7AF-6503A151F27C}"/>
              </a:ext>
            </a:extLst>
          </p:cNvPr>
          <p:cNvSpPr>
            <a:spLocks noGrp="1"/>
          </p:cNvSpPr>
          <p:nvPr>
            <p:ph idx="1"/>
          </p:nvPr>
        </p:nvSpPr>
        <p:spPr>
          <a:xfrm>
            <a:off x="359596" y="1845734"/>
            <a:ext cx="11013896" cy="4023360"/>
          </a:xfrm>
        </p:spPr>
        <p:txBody>
          <a:bodyPr>
            <a:normAutofit lnSpcReduction="10000"/>
          </a:bodyPr>
          <a:lstStyle/>
          <a:p>
            <a:r>
              <a:rPr lang="en-US" sz="1800" i="1" dirty="0">
                <a:latin typeface="Georgia" panose="02040502050405020303" pitchFamily="18" charset="0"/>
              </a:rPr>
              <a:t>Biopsychosocial, Ecological and Holistic Approaches</a:t>
            </a:r>
          </a:p>
          <a:p>
            <a:pPr>
              <a:buFont typeface="Wingdings" panose="05000000000000000000" pitchFamily="2" charset="2"/>
              <a:buChar char="v"/>
            </a:pPr>
            <a:r>
              <a:rPr lang="en-US" sz="1800" dirty="0">
                <a:latin typeface="Georgia" panose="02040502050405020303" pitchFamily="18" charset="0"/>
              </a:rPr>
              <a:t>The biopsychosocial model takes into account the biological, psychological, and social aspects of health.</a:t>
            </a:r>
          </a:p>
          <a:p>
            <a:pPr>
              <a:buFont typeface="Wingdings" panose="05000000000000000000" pitchFamily="2" charset="2"/>
              <a:buChar char="v"/>
            </a:pPr>
            <a:r>
              <a:rPr lang="en-US" sz="1800" dirty="0">
                <a:latin typeface="Georgia" panose="02040502050405020303" pitchFamily="18" charset="0"/>
              </a:rPr>
              <a:t>It questions disease-centered strategies in acknowledging people’s health needs.</a:t>
            </a:r>
          </a:p>
          <a:p>
            <a:pPr>
              <a:buFont typeface="Wingdings" panose="05000000000000000000" pitchFamily="2" charset="2"/>
              <a:buChar char="v"/>
            </a:pPr>
            <a:r>
              <a:rPr lang="en-US" sz="1800" dirty="0">
                <a:latin typeface="Georgia" panose="02040502050405020303" pitchFamily="18" charset="0"/>
              </a:rPr>
              <a:t>The ecological approach goes beyond the individual, family, community, and societal factors.</a:t>
            </a:r>
          </a:p>
          <a:p>
            <a:pPr>
              <a:buFont typeface="Wingdings" panose="05000000000000000000" pitchFamily="2" charset="2"/>
              <a:buChar char="v"/>
            </a:pPr>
            <a:r>
              <a:rPr lang="en-US" sz="1800" dirty="0">
                <a:latin typeface="Georgia" panose="02040502050405020303" pitchFamily="18" charset="0"/>
              </a:rPr>
              <a:t>A holistic approach considers several factors relating to the person, rather than separating physical and psychological needs.</a:t>
            </a:r>
          </a:p>
          <a:p>
            <a:pPr>
              <a:buFont typeface="Wingdings" panose="05000000000000000000" pitchFamily="2" charset="2"/>
              <a:buChar char="v"/>
            </a:pPr>
            <a:r>
              <a:rPr lang="en-US" sz="1800" dirty="0">
                <a:latin typeface="Georgia" panose="02040502050405020303" pitchFamily="18" charset="0"/>
              </a:rPr>
              <a:t>These perspectives can help develop broader approaches to service design and delivery.</a:t>
            </a:r>
          </a:p>
          <a:p>
            <a:pPr>
              <a:buFont typeface="Wingdings" panose="05000000000000000000" pitchFamily="2" charset="2"/>
              <a:buChar char="v"/>
            </a:pPr>
            <a:r>
              <a:rPr lang="en-US" sz="1800" dirty="0">
                <a:latin typeface="Georgia" panose="02040502050405020303" pitchFamily="18" charset="0"/>
              </a:rPr>
              <a:t>They also emphasize the value of considering individual behavior in a wider social context.</a:t>
            </a:r>
          </a:p>
          <a:p>
            <a:pPr>
              <a:buFont typeface="Wingdings" panose="05000000000000000000" pitchFamily="2" charset="2"/>
              <a:buChar char="v"/>
            </a:pPr>
            <a:r>
              <a:rPr lang="en-US" sz="1800" dirty="0">
                <a:latin typeface="Georgia" panose="02040502050405020303" pitchFamily="18" charset="0"/>
              </a:rPr>
              <a:t>Structural issues, including poverty, discrimination, or restricted access to health care services, are not necessarily addressed through these models.</a:t>
            </a:r>
          </a:p>
          <a:p>
            <a:pPr algn="r"/>
            <a:r>
              <a:rPr lang="en-US" sz="1800" dirty="0">
                <a:latin typeface="Georgia" panose="02040502050405020303" pitchFamily="18" charset="0"/>
              </a:rPr>
              <a:t>(</a:t>
            </a:r>
            <a:r>
              <a:rPr lang="en-US" sz="1800" i="1" dirty="0">
                <a:latin typeface="Georgia" panose="02040502050405020303" pitchFamily="18" charset="0"/>
              </a:rPr>
              <a:t>Williamson, 2022; Roberts, 2023)</a:t>
            </a:r>
          </a:p>
          <a:p>
            <a:endParaRPr lang="en-US" sz="1800" i="1" dirty="0">
              <a:latin typeface="Georgia" panose="02040502050405020303" pitchFamily="18" charset="0"/>
            </a:endParaRPr>
          </a:p>
        </p:txBody>
      </p:sp>
    </p:spTree>
    <p:extLst>
      <p:ext uri="{BB962C8B-B14F-4D97-AF65-F5344CB8AC3E}">
        <p14:creationId xmlns:p14="http://schemas.microsoft.com/office/powerpoint/2010/main" val="292060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3664219-B112-EA4F-5345-06F23C27F624}"/>
              </a:ext>
            </a:extLst>
          </p:cNvPr>
          <p:cNvSpPr>
            <a:spLocks noGrp="1"/>
          </p:cNvSpPr>
          <p:nvPr>
            <p:ph type="title"/>
          </p:nvPr>
        </p:nvSpPr>
        <p:spPr/>
        <p:txBody>
          <a:bodyPr>
            <a:normAutofit/>
          </a:bodyPr>
          <a:lstStyle/>
          <a:p>
            <a:pPr algn="ctr"/>
            <a:r>
              <a:rPr lang="en-US" sz="3200" b="1" dirty="0">
                <a:latin typeface="Georgia" panose="02040502050405020303" pitchFamily="18" charset="0"/>
              </a:rPr>
              <a:t>Sustainable Development Goals And SDG 3</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0B2B8B16-FF04-B203-BC8B-87C15F6357D8}"/>
              </a:ext>
            </a:extLst>
          </p:cNvPr>
          <p:cNvSpPr>
            <a:spLocks noGrp="1"/>
          </p:cNvSpPr>
          <p:nvPr>
            <p:ph idx="1"/>
          </p:nvPr>
        </p:nvSpPr>
        <p:spPr>
          <a:xfrm>
            <a:off x="390418" y="1845734"/>
            <a:ext cx="10765262"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The UN Sustainable Development Goals provide a global agenda for addressing the interconnected social, economic, and environmental issues.</a:t>
            </a:r>
          </a:p>
          <a:p>
            <a:pPr>
              <a:buFont typeface="Wingdings" panose="05000000000000000000" pitchFamily="2" charset="2"/>
              <a:buChar char="v"/>
            </a:pPr>
            <a:r>
              <a:rPr lang="en-US" sz="1800" dirty="0">
                <a:latin typeface="Georgia" panose="02040502050405020303" pitchFamily="18" charset="0"/>
              </a:rPr>
              <a:t>Goal 3 is dedicated to ensuring healthy lives and promoting well-being at every age.</a:t>
            </a:r>
          </a:p>
          <a:p>
            <a:pPr>
              <a:buFont typeface="Wingdings" panose="05000000000000000000" pitchFamily="2" charset="2"/>
              <a:buChar char="v"/>
            </a:pPr>
            <a:r>
              <a:rPr lang="en-US" sz="1800" dirty="0">
                <a:latin typeface="Georgia" panose="02040502050405020303" pitchFamily="18" charset="0"/>
              </a:rPr>
              <a:t>The three priorities of SDG 3 are disease prevention, access to health services, and population health.</a:t>
            </a:r>
          </a:p>
          <a:p>
            <a:pPr>
              <a:buFont typeface="Wingdings" panose="05000000000000000000" pitchFamily="2" charset="2"/>
              <a:buChar char="v"/>
            </a:pPr>
            <a:r>
              <a:rPr lang="en-US" sz="1800" dirty="0">
                <a:latin typeface="Georgia" panose="02040502050405020303" pitchFamily="18" charset="0"/>
              </a:rPr>
              <a:t>Relationships between health and poverty, education, employment and inequality, and environment also exist.</a:t>
            </a:r>
          </a:p>
          <a:p>
            <a:pPr>
              <a:buFont typeface="Wingdings" panose="05000000000000000000" pitchFamily="2" charset="2"/>
              <a:buChar char="v"/>
            </a:pPr>
            <a:r>
              <a:rPr lang="en-US" sz="1800" dirty="0">
                <a:latin typeface="Georgia" panose="02040502050405020303" pitchFamily="18" charset="0"/>
              </a:rPr>
              <a:t>This evidence indicates that health services are not sufficient to enhance the health of populations.</a:t>
            </a:r>
          </a:p>
          <a:p>
            <a:pPr>
              <a:buFont typeface="Wingdings" panose="05000000000000000000" pitchFamily="2" charset="2"/>
              <a:buChar char="v"/>
            </a:pPr>
            <a:r>
              <a:rPr lang="en-US" sz="1800" dirty="0">
                <a:latin typeface="Georgia" panose="02040502050405020303" pitchFamily="18" charset="0"/>
              </a:rPr>
              <a:t>A range of housing, education, transport, and employment policies have the potential to have positive or negative effects on people's health.</a:t>
            </a:r>
          </a:p>
          <a:p>
            <a:pPr>
              <a:buFont typeface="Wingdings" panose="05000000000000000000" pitchFamily="2" charset="2"/>
              <a:buChar char="v"/>
            </a:pPr>
            <a:r>
              <a:rPr lang="en-US" sz="1800" dirty="0">
                <a:latin typeface="Georgia" panose="02040502050405020303" pitchFamily="18" charset="0"/>
              </a:rPr>
              <a:t>For a sustainable health policy, there must be cooperation between the health sector and other sectors.</a:t>
            </a:r>
          </a:p>
          <a:p>
            <a:pPr marL="0" indent="0" algn="r">
              <a:buNone/>
            </a:pPr>
            <a:r>
              <a:rPr lang="en-US" sz="1800" i="1" dirty="0">
                <a:latin typeface="Georgia" panose="02040502050405020303" pitchFamily="18" charset="0"/>
              </a:rPr>
              <a:t>(United Nations, 2015; World Health Organization, 2024)</a:t>
            </a:r>
          </a:p>
          <a:p>
            <a:pPr marL="0" indent="0">
              <a:buNone/>
            </a:pPr>
            <a:endParaRPr lang="en-US" sz="1800"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4089790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D7B802-0B9A-4FC0-8730-E7D48FDB5C88}"/>
              </a:ext>
            </a:extLst>
          </p:cNvPr>
          <p:cNvSpPr>
            <a:spLocks noGrp="1"/>
          </p:cNvSpPr>
          <p:nvPr>
            <p:ph type="title"/>
          </p:nvPr>
        </p:nvSpPr>
        <p:spPr/>
        <p:txBody>
          <a:bodyPr>
            <a:normAutofit/>
          </a:bodyPr>
          <a:lstStyle/>
          <a:p>
            <a:pPr algn="ctr"/>
            <a:r>
              <a:rPr lang="en-US" sz="3200" b="1" dirty="0">
                <a:latin typeface="Georgia" panose="02040502050405020303" pitchFamily="18" charset="0"/>
              </a:rPr>
              <a:t>Policy and Governance</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6EEFF9A1-DF52-E868-B9AF-10A2B282A621}"/>
              </a:ext>
            </a:extLst>
          </p:cNvPr>
          <p:cNvSpPr>
            <a:spLocks noGrp="1"/>
          </p:cNvSpPr>
          <p:nvPr>
            <p:ph idx="1"/>
          </p:nvPr>
        </p:nvSpPr>
        <p:spPr>
          <a:xfrm>
            <a:off x="359596" y="1845734"/>
            <a:ext cx="11414588"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Health policy increasingly focuses on prevention, integration, and reducing inequalities in health outcomes.</a:t>
            </a:r>
          </a:p>
          <a:p>
            <a:pPr>
              <a:buFont typeface="Wingdings" panose="05000000000000000000" pitchFamily="2" charset="2"/>
              <a:buChar char="v"/>
            </a:pPr>
            <a:r>
              <a:rPr lang="en-US" sz="1800" dirty="0">
                <a:latin typeface="Georgia" panose="02040502050405020303" pitchFamily="18" charset="0"/>
              </a:rPr>
              <a:t>The goal of Health in All Policies (HiAP) is to increase awareness about the health impacts of policy decisions across policy sectors.</a:t>
            </a:r>
          </a:p>
          <a:p>
            <a:pPr>
              <a:buFont typeface="Wingdings" panose="05000000000000000000" pitchFamily="2" charset="2"/>
              <a:buChar char="v"/>
            </a:pPr>
            <a:r>
              <a:rPr lang="en-US" sz="1800" dirty="0">
                <a:latin typeface="Georgia" panose="02040502050405020303" pitchFamily="18" charset="0"/>
              </a:rPr>
              <a:t>England boasts the most mature examples of modern place-based working that integrates health and social care.</a:t>
            </a:r>
          </a:p>
          <a:p>
            <a:pPr>
              <a:buFont typeface="Wingdings" panose="05000000000000000000" pitchFamily="2" charset="2"/>
              <a:buChar char="v"/>
            </a:pPr>
            <a:r>
              <a:rPr lang="en-US" sz="1800" dirty="0">
                <a:latin typeface="Georgia" panose="02040502050405020303" pitchFamily="18" charset="0"/>
              </a:rPr>
              <a:t>They are tasked with enhancing the health of the population and with tackling inequalities in health outcomes and health access.</a:t>
            </a:r>
          </a:p>
          <a:p>
            <a:pPr>
              <a:buFont typeface="Wingdings" panose="05000000000000000000" pitchFamily="2" charset="2"/>
              <a:buChar char="v"/>
            </a:pPr>
            <a:r>
              <a:rPr lang="en-US" sz="1800" dirty="0">
                <a:latin typeface="Georgia" panose="02040502050405020303" pitchFamily="18" charset="0"/>
              </a:rPr>
              <a:t>It has been found that integrated care systems are aware of health inequalities in their strategic planning.</a:t>
            </a:r>
          </a:p>
          <a:p>
            <a:pPr>
              <a:buFont typeface="Wingdings" panose="05000000000000000000" pitchFamily="2" charset="2"/>
              <a:buChar char="v"/>
            </a:pPr>
            <a:r>
              <a:rPr lang="en-US" sz="1800" dirty="0">
                <a:latin typeface="Georgia" panose="02040502050405020303" pitchFamily="18" charset="0"/>
              </a:rPr>
              <a:t>However, there are differences in systems' approach to broader social determinants of health.</a:t>
            </a:r>
          </a:p>
          <a:p>
            <a:pPr>
              <a:buFont typeface="Wingdings" panose="05000000000000000000" pitchFamily="2" charset="2"/>
              <a:buChar char="v"/>
            </a:pPr>
            <a:r>
              <a:rPr lang="en-US" sz="1800" dirty="0">
                <a:latin typeface="Georgia" panose="02040502050405020303" pitchFamily="18" charset="0"/>
              </a:rPr>
              <a:t>This finding shows the necessity for effective implementation, resources, collaboration, and accountability in the policy intentions.</a:t>
            </a:r>
          </a:p>
          <a:p>
            <a:pPr marL="0" indent="0" algn="r">
              <a:buNone/>
            </a:pPr>
            <a:r>
              <a:rPr lang="en-US" sz="1800" i="1" dirty="0">
                <a:latin typeface="Georgia" panose="02040502050405020303" pitchFamily="18" charset="0"/>
              </a:rPr>
              <a:t>(Goddard, 2023; Greer et al., 2022)</a:t>
            </a:r>
          </a:p>
          <a:p>
            <a:pPr>
              <a:buFont typeface="Wingdings" panose="05000000000000000000" pitchFamily="2" charset="2"/>
              <a:buChar char="v"/>
            </a:pPr>
            <a:endParaRPr lang="en-US" sz="1800" i="1"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351619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37B6B01-AFC2-3756-DBAE-99E0DD444FBE}"/>
              </a:ext>
            </a:extLst>
          </p:cNvPr>
          <p:cNvSpPr>
            <a:spLocks noGrp="1"/>
          </p:cNvSpPr>
          <p:nvPr>
            <p:ph type="title"/>
          </p:nvPr>
        </p:nvSpPr>
        <p:spPr/>
        <p:txBody>
          <a:bodyPr>
            <a:normAutofit/>
          </a:bodyPr>
          <a:lstStyle/>
          <a:p>
            <a:pPr algn="ctr"/>
            <a:r>
              <a:rPr lang="en-US" sz="3200" b="1" dirty="0">
                <a:latin typeface="Georgia" panose="02040502050405020303" pitchFamily="18" charset="0"/>
              </a:rPr>
              <a:t>Uk Case Study: NHS Diabetes Prevention Program</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0C4A091C-AAB7-650B-4FA9-D047F96FBF9E}"/>
              </a:ext>
            </a:extLst>
          </p:cNvPr>
          <p:cNvSpPr>
            <a:spLocks noGrp="1"/>
          </p:cNvSpPr>
          <p:nvPr>
            <p:ph idx="1"/>
          </p:nvPr>
        </p:nvSpPr>
        <p:spPr>
          <a:xfrm>
            <a:off x="523982" y="1845734"/>
            <a:ext cx="11352944"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The NHS Diabetes Prevention Program (DPP) is a support program to help individuals at risk of developing Type 2 diabetes prevent it from occurring.</a:t>
            </a:r>
          </a:p>
          <a:p>
            <a:pPr>
              <a:buFont typeface="Wingdings" panose="05000000000000000000" pitchFamily="2" charset="2"/>
              <a:buChar char="v"/>
            </a:pPr>
            <a:r>
              <a:rPr lang="en-US" sz="1800" dirty="0">
                <a:latin typeface="Georgia" panose="02040502050405020303" pitchFamily="18" charset="0"/>
              </a:rPr>
              <a:t>Provides structured dietary support, physical activity, weight management, and behavior change.</a:t>
            </a:r>
          </a:p>
          <a:p>
            <a:pPr>
              <a:buFont typeface="Wingdings" panose="05000000000000000000" pitchFamily="2" charset="2"/>
              <a:buChar char="v"/>
            </a:pPr>
            <a:r>
              <a:rPr lang="en-US" sz="1800" dirty="0">
                <a:latin typeface="Georgia" panose="02040502050405020303" pitchFamily="18" charset="0"/>
              </a:rPr>
              <a:t>The program marks a paradigm change from a disease management to a prevention and early intervention approach.</a:t>
            </a:r>
          </a:p>
          <a:p>
            <a:pPr>
              <a:buFont typeface="Wingdings" panose="05000000000000000000" pitchFamily="2" charset="2"/>
              <a:buChar char="v"/>
            </a:pPr>
            <a:r>
              <a:rPr lang="en-US" sz="1800" dirty="0">
                <a:latin typeface="Georgia" panose="02040502050405020303" pitchFamily="18" charset="0"/>
              </a:rPr>
              <a:t>Its national implementation is an example of how population-level prevention can go into the mainstream of health care.</a:t>
            </a:r>
          </a:p>
          <a:p>
            <a:pPr>
              <a:buFont typeface="Wingdings" panose="05000000000000000000" pitchFamily="2" charset="2"/>
              <a:buChar char="v"/>
            </a:pPr>
            <a:r>
              <a:rPr lang="en-US" sz="1800" dirty="0">
                <a:latin typeface="Georgia" panose="02040502050405020303" pitchFamily="18" charset="0"/>
              </a:rPr>
              <a:t>Evaluation has focused on implementation, outcomes, and experiences of scaling up prevention.</a:t>
            </a:r>
          </a:p>
          <a:p>
            <a:pPr>
              <a:buFont typeface="Wingdings" panose="05000000000000000000" pitchFamily="2" charset="2"/>
              <a:buChar char="v"/>
            </a:pPr>
            <a:r>
              <a:rPr lang="en-US" sz="1800" dirty="0">
                <a:latin typeface="Georgia" panose="02040502050405020303" pitchFamily="18" charset="0"/>
              </a:rPr>
              <a:t>The importance of local adaptation and learning from the experiences of participating actors is clearly reflected in the qualitative evidence.</a:t>
            </a:r>
          </a:p>
          <a:p>
            <a:pPr>
              <a:buFont typeface="Wingdings" panose="05000000000000000000" pitchFamily="2" charset="2"/>
              <a:buChar char="v"/>
            </a:pPr>
            <a:r>
              <a:rPr lang="en-US" sz="1800" dirty="0">
                <a:latin typeface="Georgia" panose="02040502050405020303" pitchFamily="18" charset="0"/>
              </a:rPr>
              <a:t>Therefore, the program offers a beneficial approach for simultaneously considering the concepts of equity, sustainability, well-being, and prevention.</a:t>
            </a:r>
          </a:p>
          <a:p>
            <a:pPr marL="0" indent="0" algn="r">
              <a:buNone/>
            </a:pPr>
            <a:r>
              <a:rPr lang="da-DK" sz="1800" dirty="0">
                <a:latin typeface="Georgia" panose="02040502050405020303" pitchFamily="18" charset="0"/>
              </a:rPr>
              <a:t>(Brunton et al., 2023; Bower et al., 2023)</a:t>
            </a:r>
          </a:p>
          <a:p>
            <a:pPr marL="0" indent="0" algn="r">
              <a:buNone/>
            </a:pPr>
            <a:endParaRPr lang="en-US" sz="1800"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142882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631549A-2546-0125-94CE-EFB976B47D49}"/>
              </a:ext>
            </a:extLst>
          </p:cNvPr>
          <p:cNvSpPr>
            <a:spLocks noGrp="1"/>
          </p:cNvSpPr>
          <p:nvPr>
            <p:ph type="title"/>
          </p:nvPr>
        </p:nvSpPr>
        <p:spPr/>
        <p:txBody>
          <a:bodyPr>
            <a:normAutofit/>
          </a:bodyPr>
          <a:lstStyle/>
          <a:p>
            <a:pPr algn="ctr"/>
            <a:r>
              <a:rPr lang="en-US" sz="3200" b="1" dirty="0">
                <a:latin typeface="Georgia" panose="02040502050405020303" pitchFamily="18" charset="0"/>
              </a:rPr>
              <a:t>Health Belief Model</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5839AEE4-7F7D-D311-391A-9674735888D6}"/>
              </a:ext>
            </a:extLst>
          </p:cNvPr>
          <p:cNvSpPr>
            <a:spLocks noGrp="1"/>
          </p:cNvSpPr>
          <p:nvPr>
            <p:ph idx="1"/>
          </p:nvPr>
        </p:nvSpPr>
        <p:spPr>
          <a:xfrm>
            <a:off x="410965" y="1845734"/>
            <a:ext cx="10993349"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The Health Belief Model helps to understand health behaviors through the four perceptions of susceptibility, severity, benefits, and barriers and self-efficacy.</a:t>
            </a:r>
          </a:p>
          <a:p>
            <a:pPr>
              <a:buFont typeface="Wingdings" panose="05000000000000000000" pitchFamily="2" charset="2"/>
              <a:buChar char="v"/>
            </a:pPr>
            <a:r>
              <a:rPr lang="en-US" sz="1800" dirty="0">
                <a:latin typeface="Georgia" panose="02040502050405020303" pitchFamily="18" charset="0"/>
              </a:rPr>
              <a:t>A person's risk perception may affect his/her knowledge of personal risk for type 2 diabetes.</a:t>
            </a:r>
            <a:br>
              <a:rPr lang="en-US" sz="1800" dirty="0">
                <a:latin typeface="Georgia" panose="02040502050405020303" pitchFamily="18" charset="0"/>
              </a:rPr>
            </a:br>
            <a:r>
              <a:rPr lang="en-US" sz="1800" dirty="0">
                <a:latin typeface="Georgia" panose="02040502050405020303" pitchFamily="18" charset="0"/>
              </a:rPr>
              <a:t>Perceived severity is an individual's belief about how serious they feel the effects of contracting the condition will be.</a:t>
            </a:r>
          </a:p>
          <a:p>
            <a:pPr>
              <a:buFont typeface="Wingdings" panose="05000000000000000000" pitchFamily="2" charset="2"/>
              <a:buChar char="v"/>
            </a:pPr>
            <a:r>
              <a:rPr lang="en-US" sz="1800" dirty="0">
                <a:latin typeface="Georgia" panose="02040502050405020303" pitchFamily="18" charset="0"/>
              </a:rPr>
              <a:t>Perceived benefits involve whether the individual thinks that lifestyle changes are going to decrease the risk.</a:t>
            </a:r>
          </a:p>
          <a:p>
            <a:pPr>
              <a:buFont typeface="Wingdings" panose="05000000000000000000" pitchFamily="2" charset="2"/>
              <a:buChar char="v"/>
            </a:pPr>
            <a:r>
              <a:rPr lang="en-US" sz="1800" dirty="0">
                <a:latin typeface="Georgia" panose="02040502050405020303" pitchFamily="18" charset="0"/>
              </a:rPr>
              <a:t>Cost, time, motivation, accessibility, and maintaining behavior change are perceived barriers.</a:t>
            </a:r>
          </a:p>
          <a:p>
            <a:pPr>
              <a:buFont typeface="Wingdings" panose="05000000000000000000" pitchFamily="2" charset="2"/>
              <a:buChar char="v"/>
            </a:pPr>
            <a:r>
              <a:rPr lang="en-US" sz="1800" dirty="0">
                <a:latin typeface="Georgia" panose="02040502050405020303" pitchFamily="18" charset="0"/>
              </a:rPr>
              <a:t>Invitations or health information, screening results, and professional advice are examples of cues to action.</a:t>
            </a:r>
          </a:p>
          <a:p>
            <a:pPr>
              <a:buFont typeface="Wingdings" panose="05000000000000000000" pitchFamily="2" charset="2"/>
              <a:buChar char="v"/>
            </a:pPr>
            <a:r>
              <a:rPr lang="en-US" sz="1800" dirty="0">
                <a:latin typeface="Georgia" panose="02040502050405020303" pitchFamily="18" charset="0"/>
              </a:rPr>
              <a:t>New systematic review evidence has been found to suggest that HBM constructs may be used to explain preventive behavior, but that the individual beliefs need to be taken into account, as well as broader social factors.</a:t>
            </a:r>
          </a:p>
          <a:p>
            <a:pPr marL="0" indent="0" algn="r">
              <a:buNone/>
            </a:pPr>
            <a:r>
              <a:rPr lang="en-US" sz="1800" i="1" dirty="0">
                <a:latin typeface="Georgia" panose="02040502050405020303" pitchFamily="18" charset="0"/>
              </a:rPr>
              <a:t>(Zewdie et al., 2022; Tolera et al., 2026)</a:t>
            </a:r>
          </a:p>
          <a:p>
            <a:pPr marL="0" indent="0">
              <a:buNone/>
            </a:pPr>
            <a:endParaRPr lang="en-US" sz="1800" i="1"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149950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F8CD00-3428-A676-704B-634F211E0822}"/>
              </a:ext>
            </a:extLst>
          </p:cNvPr>
          <p:cNvSpPr>
            <a:spLocks noGrp="1"/>
          </p:cNvSpPr>
          <p:nvPr>
            <p:ph type="title"/>
          </p:nvPr>
        </p:nvSpPr>
        <p:spPr/>
        <p:txBody>
          <a:bodyPr>
            <a:normAutofit/>
          </a:bodyPr>
          <a:lstStyle/>
          <a:p>
            <a:pPr algn="ctr"/>
            <a:r>
              <a:rPr lang="en-US" sz="3200" b="1" dirty="0">
                <a:latin typeface="Georgia" panose="02040502050405020303" pitchFamily="18" charset="0"/>
              </a:rPr>
              <a:t>Equity and Access</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4C0E0B72-AAB1-1F1E-3D76-71D9CCB0E388}"/>
              </a:ext>
            </a:extLst>
          </p:cNvPr>
          <p:cNvSpPr>
            <a:spLocks noGrp="1"/>
          </p:cNvSpPr>
          <p:nvPr>
            <p:ph idx="1"/>
          </p:nvPr>
        </p:nvSpPr>
        <p:spPr>
          <a:xfrm>
            <a:off x="184935" y="1845734"/>
            <a:ext cx="11609798"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Health inequalities are differences in health that are systematic between different population groups.</a:t>
            </a:r>
          </a:p>
          <a:p>
            <a:pPr>
              <a:buFont typeface="Wingdings" panose="05000000000000000000" pitchFamily="2" charset="2"/>
              <a:buChar char="v"/>
            </a:pPr>
            <a:r>
              <a:rPr lang="en-US" sz="1800" dirty="0">
                <a:latin typeface="Georgia" panose="02040502050405020303" pitchFamily="18" charset="0"/>
              </a:rPr>
              <a:t>Ethnicity, geographical location, and socio-economic status can affect health opportunities and outcomes.</a:t>
            </a:r>
          </a:p>
          <a:p>
            <a:pPr>
              <a:buFont typeface="Wingdings" panose="05000000000000000000" pitchFamily="2" charset="2"/>
              <a:buChar char="v"/>
            </a:pPr>
            <a:r>
              <a:rPr lang="en-US" sz="1800" dirty="0">
                <a:latin typeface="Georgia" panose="02040502050405020303" pitchFamily="18" charset="0"/>
              </a:rPr>
              <a:t>Transport issues, language barriers, health literacy, and digital exclusion pose additional challenges when accessing health services.</a:t>
            </a:r>
          </a:p>
          <a:p>
            <a:pPr>
              <a:buFont typeface="Wingdings" panose="05000000000000000000" pitchFamily="2" charset="2"/>
              <a:buChar char="v"/>
            </a:pPr>
            <a:r>
              <a:rPr lang="en-US" sz="1800" dirty="0">
                <a:latin typeface="Georgia" panose="02040502050405020303" pitchFamily="18" charset="0"/>
              </a:rPr>
              <a:t>Unequal outcomes and access are a part of the issue to which integrated care systems are responding.</a:t>
            </a:r>
          </a:p>
          <a:p>
            <a:pPr>
              <a:buFont typeface="Wingdings" panose="05000000000000000000" pitchFamily="2" charset="2"/>
              <a:buChar char="v"/>
            </a:pPr>
            <a:r>
              <a:rPr lang="en-US" sz="1800" dirty="0">
                <a:latin typeface="Georgia" panose="02040502050405020303" pitchFamily="18" charset="0"/>
              </a:rPr>
              <a:t>Collaborating in a place-based manner can provide a means to tackle health access and social determinants at the same time.</a:t>
            </a:r>
          </a:p>
          <a:p>
            <a:pPr>
              <a:buFont typeface="Wingdings" panose="05000000000000000000" pitchFamily="2" charset="2"/>
              <a:buChar char="v"/>
            </a:pPr>
            <a:r>
              <a:rPr lang="en-US" sz="1800" dirty="0">
                <a:latin typeface="Georgia" panose="02040502050405020303" pitchFamily="18" charset="0"/>
              </a:rPr>
              <a:t>However, studies reveal that various integrated care systems integrate wider determinants into their strategies differently.</a:t>
            </a:r>
          </a:p>
          <a:p>
            <a:pPr>
              <a:buFont typeface="Wingdings" panose="05000000000000000000" pitchFamily="2" charset="2"/>
              <a:buChar char="v"/>
            </a:pPr>
            <a:r>
              <a:rPr lang="en-US" sz="1800" dirty="0">
                <a:latin typeface="Georgia" panose="02040502050405020303" pitchFamily="18" charset="0"/>
              </a:rPr>
              <a:t>The provision of equitable healthcare thus needs services to capture specific barriers and tailor their services to the needs of the local population.</a:t>
            </a:r>
          </a:p>
          <a:p>
            <a:pPr marL="0" indent="0" algn="r">
              <a:buNone/>
            </a:pPr>
            <a:r>
              <a:rPr lang="da-DK" sz="1800" dirty="0">
                <a:latin typeface="Georgia" panose="02040502050405020303" pitchFamily="18" charset="0"/>
              </a:rPr>
              <a:t>(</a:t>
            </a:r>
            <a:r>
              <a:rPr lang="da-DK" sz="1800" i="1" dirty="0">
                <a:latin typeface="Georgia" panose="02040502050405020303" pitchFamily="18" charset="0"/>
              </a:rPr>
              <a:t>Goddard, 2023; Piroddi et al., 2022) </a:t>
            </a:r>
          </a:p>
          <a:p>
            <a:pPr marL="0" indent="0" algn="r">
              <a:buNone/>
            </a:pPr>
            <a:endParaRPr lang="da-DK" sz="1800" i="1" dirty="0">
              <a:latin typeface="Georgia" panose="02040502050405020303" pitchFamily="18" charset="0"/>
            </a:endParaRPr>
          </a:p>
          <a:p>
            <a:pPr algn="r">
              <a:buFont typeface="Wingdings" panose="05000000000000000000" pitchFamily="2" charset="2"/>
              <a:buChar char="v"/>
            </a:pPr>
            <a:endParaRPr lang="en-US" sz="1800"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671117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73F02F0-E796-175B-54FD-93D747FADAF4}"/>
              </a:ext>
            </a:extLst>
          </p:cNvPr>
          <p:cNvSpPr>
            <a:spLocks noGrp="1"/>
          </p:cNvSpPr>
          <p:nvPr>
            <p:ph type="title"/>
          </p:nvPr>
        </p:nvSpPr>
        <p:spPr/>
        <p:txBody>
          <a:bodyPr>
            <a:normAutofit/>
          </a:bodyPr>
          <a:lstStyle/>
          <a:p>
            <a:pPr algn="ctr"/>
            <a:r>
              <a:rPr lang="en-US" sz="3200" b="1" dirty="0">
                <a:latin typeface="Georgia" panose="02040502050405020303" pitchFamily="18" charset="0"/>
                <a:cs typeface="Times New Roman" panose="02020603050405020304" pitchFamily="18" charset="0"/>
              </a:rPr>
              <a:t>Public Health and Community Approaches</a:t>
            </a:r>
          </a:p>
        </p:txBody>
      </p:sp>
      <p:sp>
        <p:nvSpPr>
          <p:cNvPr id="3" name="Content Placeholder 2">
            <a:extLst>
              <a:ext uri="{FF2B5EF4-FFF2-40B4-BE49-F238E27FC236}">
                <a16:creationId xmlns="" xmlns:a16="http://schemas.microsoft.com/office/drawing/2014/main" id="{05FD0A75-2977-DA85-40D2-FFCAAFE158C0}"/>
              </a:ext>
            </a:extLst>
          </p:cNvPr>
          <p:cNvSpPr>
            <a:spLocks noGrp="1"/>
          </p:cNvSpPr>
          <p:nvPr>
            <p:ph idx="1"/>
          </p:nvPr>
        </p:nvSpPr>
        <p:spPr>
          <a:xfrm>
            <a:off x="359597" y="1845734"/>
            <a:ext cx="11743360" cy="4023360"/>
          </a:xfrm>
        </p:spPr>
        <p:txBody>
          <a:bodyPr>
            <a:noAutofit/>
          </a:bodyPr>
          <a:lstStyle/>
          <a:p>
            <a:pPr>
              <a:buFont typeface="Wingdings" panose="05000000000000000000" pitchFamily="2" charset="2"/>
              <a:buChar char="v"/>
            </a:pPr>
            <a:r>
              <a:rPr lang="en-US" sz="1690" dirty="0">
                <a:latin typeface="Georgia" panose="02040502050405020303" pitchFamily="18" charset="0"/>
              </a:rPr>
              <a:t>Public health strategies focus on prevention and health promotion, as well as action on the broader determinants of health at the population level.</a:t>
            </a:r>
          </a:p>
          <a:p>
            <a:pPr>
              <a:buFont typeface="Wingdings" panose="05000000000000000000" pitchFamily="2" charset="2"/>
              <a:buChar char="v"/>
            </a:pPr>
            <a:r>
              <a:rPr lang="en-US" sz="1690" dirty="0">
                <a:latin typeface="Georgia" panose="02040502050405020303" pitchFamily="18" charset="0"/>
              </a:rPr>
              <a:t>Community-based initiatives can assist services in gaining insights into the needs and contexts of the communities they serve.</a:t>
            </a:r>
          </a:p>
          <a:p>
            <a:pPr>
              <a:buFont typeface="Wingdings" panose="05000000000000000000" pitchFamily="2" charset="2"/>
              <a:buChar char="v"/>
            </a:pPr>
            <a:r>
              <a:rPr lang="en-US" sz="1690" dirty="0">
                <a:latin typeface="Georgia" panose="02040502050405020303" pitchFamily="18" charset="0"/>
              </a:rPr>
              <a:t>Individuals are more likely to make healthy decisions when they are in an environment that supports such choices.</a:t>
            </a:r>
          </a:p>
          <a:p>
            <a:pPr>
              <a:buFont typeface="Wingdings" panose="05000000000000000000" pitchFamily="2" charset="2"/>
              <a:buChar char="v"/>
            </a:pPr>
            <a:r>
              <a:rPr lang="en-US" sz="1690" dirty="0">
                <a:latin typeface="Georgia" panose="02040502050405020303" pitchFamily="18" charset="0"/>
              </a:rPr>
              <a:t>Working with the community-based organizations can create an opportunity to connect health and care services and housing, education, employment, and social support services.</a:t>
            </a:r>
          </a:p>
          <a:p>
            <a:pPr>
              <a:buFont typeface="Wingdings" panose="05000000000000000000" pitchFamily="2" charset="2"/>
              <a:buChar char="v"/>
            </a:pPr>
            <a:r>
              <a:rPr lang="en-US" sz="1690" dirty="0">
                <a:latin typeface="Georgia" panose="02040502050405020303" pitchFamily="18" charset="0"/>
              </a:rPr>
              <a:t>This approach is because it takes into account the fact that there are many factors besides the clinical encounter that determine an individual's health status.</a:t>
            </a:r>
          </a:p>
          <a:p>
            <a:pPr>
              <a:buFont typeface="Wingdings" panose="05000000000000000000" pitchFamily="2" charset="2"/>
              <a:buChar char="v"/>
            </a:pPr>
            <a:r>
              <a:rPr lang="en-US" sz="1690" dirty="0">
                <a:latin typeface="Georgia" panose="02040502050405020303" pitchFamily="18" charset="0"/>
              </a:rPr>
              <a:t>However, community interventions require longer-term resourcing and effective assessment and meaningful community involvement.</a:t>
            </a:r>
          </a:p>
          <a:p>
            <a:pPr>
              <a:buFont typeface="Wingdings" panose="05000000000000000000" pitchFamily="2" charset="2"/>
              <a:buChar char="v"/>
            </a:pPr>
            <a:r>
              <a:rPr lang="en-US" sz="1690" dirty="0">
                <a:latin typeface="Georgia" panose="02040502050405020303" pitchFamily="18" charset="0"/>
              </a:rPr>
              <a:t>There is therefore a strong relationship between public health strategies, health improvement and well-being and sustainable development.</a:t>
            </a:r>
          </a:p>
          <a:p>
            <a:pPr marL="0" indent="0" algn="r">
              <a:buNone/>
            </a:pPr>
            <a:r>
              <a:rPr lang="en-US" sz="1690" i="1" dirty="0">
                <a:latin typeface="Georgia" panose="02040502050405020303" pitchFamily="18" charset="0"/>
              </a:rPr>
              <a:t>(Goddard 2023; World Health Organization, 2024)</a:t>
            </a:r>
          </a:p>
          <a:p>
            <a:pPr>
              <a:buFont typeface="Wingdings" panose="05000000000000000000" pitchFamily="2" charset="2"/>
              <a:buChar char="v"/>
            </a:pPr>
            <a:endParaRPr lang="en-US" sz="1690" dirty="0">
              <a:latin typeface="Georgia" panose="02040502050405020303" pitchFamily="18" charset="0"/>
            </a:endParaRPr>
          </a:p>
          <a:p>
            <a:endParaRPr lang="en-US" sz="1690" dirty="0">
              <a:latin typeface="Georgia" panose="02040502050405020303" pitchFamily="18" charset="0"/>
            </a:endParaRPr>
          </a:p>
        </p:txBody>
      </p:sp>
    </p:spTree>
    <p:extLst>
      <p:ext uri="{BB962C8B-B14F-4D97-AF65-F5344CB8AC3E}">
        <p14:creationId xmlns:p14="http://schemas.microsoft.com/office/powerpoint/2010/main" val="3164612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BA978CE-1A18-5D10-4DF2-D241C1D0B457}"/>
              </a:ext>
            </a:extLst>
          </p:cNvPr>
          <p:cNvSpPr>
            <a:spLocks noGrp="1"/>
          </p:cNvSpPr>
          <p:nvPr>
            <p:ph type="title"/>
          </p:nvPr>
        </p:nvSpPr>
        <p:spPr/>
        <p:txBody>
          <a:bodyPr>
            <a:normAutofit/>
          </a:bodyPr>
          <a:lstStyle/>
          <a:p>
            <a:pPr algn="ctr"/>
            <a:r>
              <a:rPr lang="en-US" sz="3200" b="1" dirty="0">
                <a:latin typeface="Georgia" panose="02040502050405020303" pitchFamily="18" charset="0"/>
              </a:rPr>
              <a:t>Recommendations</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25E1BB84-1EC0-2F4C-0E57-2B2E5FEA9722}"/>
              </a:ext>
            </a:extLst>
          </p:cNvPr>
          <p:cNvSpPr>
            <a:spLocks noGrp="1"/>
          </p:cNvSpPr>
          <p:nvPr>
            <p:ph idx="1"/>
          </p:nvPr>
        </p:nvSpPr>
        <p:spPr>
          <a:xfrm>
            <a:off x="739739" y="1845734"/>
            <a:ext cx="10880333"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Make investments in evidence-based strategies to reduce health risks before disease strikes and further reinforce prevention.</a:t>
            </a:r>
          </a:p>
          <a:p>
            <a:pPr>
              <a:buFont typeface="Wingdings" panose="05000000000000000000" pitchFamily="2" charset="2"/>
              <a:buChar char="v"/>
            </a:pPr>
            <a:r>
              <a:rPr lang="en-US" sz="1800" dirty="0">
                <a:latin typeface="Georgia" panose="02040502050405020303" pitchFamily="18" charset="0"/>
              </a:rPr>
              <a:t>Embed equity through measuring participation and outcomes by population group.</a:t>
            </a:r>
          </a:p>
          <a:p>
            <a:pPr>
              <a:buFont typeface="Wingdings" panose="05000000000000000000" pitchFamily="2" charset="2"/>
              <a:buChar char="v"/>
            </a:pPr>
            <a:r>
              <a:rPr lang="en-US" sz="1800" dirty="0">
                <a:latin typeface="Georgia" panose="02040502050405020303" pitchFamily="18" charset="0"/>
              </a:rPr>
              <a:t>Make it available in a variety of ways, including face-to-face, telephone, and online.</a:t>
            </a:r>
          </a:p>
          <a:p>
            <a:pPr>
              <a:buFont typeface="Wingdings" panose="05000000000000000000" pitchFamily="2" charset="2"/>
              <a:buChar char="v"/>
            </a:pPr>
            <a:r>
              <a:rPr lang="en-US" sz="1800" dirty="0">
                <a:latin typeface="Georgia" panose="02040502050405020303" pitchFamily="18" charset="0"/>
              </a:rPr>
              <a:t>Continue to improve the integration and collaboration between health, social care, local government, and community organizations.</a:t>
            </a:r>
          </a:p>
          <a:p>
            <a:pPr>
              <a:buFont typeface="Wingdings" panose="05000000000000000000" pitchFamily="2" charset="2"/>
              <a:buChar char="v"/>
            </a:pPr>
            <a:r>
              <a:rPr lang="en-US" sz="1800" dirty="0">
                <a:latin typeface="Georgia" panose="02040502050405020303" pitchFamily="18" charset="0"/>
              </a:rPr>
              <a:t>Create mixed evidence, that is, quantitative outcomes and qualitative evidence on experiences and barriers.</a:t>
            </a:r>
          </a:p>
          <a:p>
            <a:pPr>
              <a:buFont typeface="Wingdings" panose="05000000000000000000" pitchFamily="2" charset="2"/>
              <a:buChar char="v"/>
            </a:pPr>
            <a:r>
              <a:rPr lang="en-US" sz="1800" dirty="0">
                <a:latin typeface="Georgia" panose="02040502050405020303" pitchFamily="18" charset="0"/>
              </a:rPr>
              <a:t>Facilitate national programs to ensure appropriate responses to the local needs of the population, based on evidence.</a:t>
            </a:r>
          </a:p>
          <a:p>
            <a:pPr>
              <a:buFont typeface="Wingdings" panose="05000000000000000000" pitchFamily="2" charset="2"/>
              <a:buChar char="v"/>
            </a:pPr>
            <a:r>
              <a:rPr lang="en-US" sz="1800" dirty="0">
                <a:latin typeface="Georgia" panose="02040502050405020303" pitchFamily="18" charset="0"/>
              </a:rPr>
              <a:t>Assess sustainability from both clinical and resource use, equity, and longer-term environmental perspectives.</a:t>
            </a:r>
          </a:p>
          <a:p>
            <a:pPr marL="0" indent="0" algn="r">
              <a:buNone/>
            </a:pPr>
            <a:r>
              <a:rPr lang="en-US" sz="1800" i="1" dirty="0">
                <a:latin typeface="Georgia" panose="02040502050405020303" pitchFamily="18" charset="0"/>
              </a:rPr>
              <a:t>(Bower et al., 2023; Goddard, 2023)</a:t>
            </a:r>
          </a:p>
          <a:p>
            <a:pPr marL="0" indent="0">
              <a:buNone/>
            </a:pPr>
            <a:endParaRPr lang="en-US" sz="1800" i="1"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26876571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B047FCB-90D0-AF7E-1415-669592F68C15}"/>
              </a:ext>
            </a:extLst>
          </p:cNvPr>
          <p:cNvSpPr>
            <a:spLocks noGrp="1"/>
          </p:cNvSpPr>
          <p:nvPr>
            <p:ph type="title"/>
          </p:nvPr>
        </p:nvSpPr>
        <p:spPr/>
        <p:txBody>
          <a:bodyPr>
            <a:normAutofit/>
          </a:bodyPr>
          <a:lstStyle/>
          <a:p>
            <a:pPr algn="ctr"/>
            <a:r>
              <a:rPr lang="en-US" sz="3200" b="1" dirty="0">
                <a:latin typeface="Georgia" panose="02040502050405020303" pitchFamily="18" charset="0"/>
              </a:rPr>
              <a:t>Conclusion</a:t>
            </a:r>
            <a:br>
              <a:rPr lang="en-US" sz="3200" b="1" dirty="0">
                <a:latin typeface="Georgia" panose="02040502050405020303" pitchFamily="18" charset="0"/>
              </a:rPr>
            </a:br>
            <a:endParaRPr lang="en-US" sz="3200" b="1" dirty="0">
              <a:latin typeface="Georgia" panose="02040502050405020303" pitchFamily="18" charset="0"/>
            </a:endParaRPr>
          </a:p>
        </p:txBody>
      </p:sp>
      <p:sp>
        <p:nvSpPr>
          <p:cNvPr id="3" name="Content Placeholder 2">
            <a:extLst>
              <a:ext uri="{FF2B5EF4-FFF2-40B4-BE49-F238E27FC236}">
                <a16:creationId xmlns="" xmlns:a16="http://schemas.microsoft.com/office/drawing/2014/main" id="{E92BCDD2-221F-D13D-E25A-DE36107C649C}"/>
              </a:ext>
            </a:extLst>
          </p:cNvPr>
          <p:cNvSpPr>
            <a:spLocks noGrp="1"/>
          </p:cNvSpPr>
          <p:nvPr>
            <p:ph idx="1"/>
          </p:nvPr>
        </p:nvSpPr>
        <p:spPr/>
        <p:txBody>
          <a:bodyPr>
            <a:noAutofit/>
          </a:bodyPr>
          <a:lstStyle/>
          <a:p>
            <a:pPr>
              <a:buFont typeface="Wingdings" panose="05000000000000000000" pitchFamily="2" charset="2"/>
              <a:buChar char="v"/>
            </a:pPr>
            <a:r>
              <a:rPr lang="en-US" sz="1800" dirty="0">
                <a:latin typeface="Georgia" panose="02040502050405020303" pitchFamily="18" charset="0"/>
              </a:rPr>
              <a:t>Health, well-being, and sustainable development are interrelated aspects of modern health and social care.</a:t>
            </a:r>
          </a:p>
          <a:p>
            <a:pPr>
              <a:buFont typeface="Wingdings" panose="05000000000000000000" pitchFamily="2" charset="2"/>
              <a:buChar char="v"/>
            </a:pPr>
            <a:r>
              <a:rPr lang="en-US" sz="1800" dirty="0">
                <a:latin typeface="Georgia" panose="02040502050405020303" pitchFamily="18" charset="0"/>
              </a:rPr>
              <a:t>The biopsychosocial, ecological, and holistic approaches emphasize the need to consider the human need for health beyond biological diseases.</a:t>
            </a:r>
          </a:p>
          <a:p>
            <a:pPr>
              <a:buFont typeface="Wingdings" panose="05000000000000000000" pitchFamily="2" charset="2"/>
              <a:buChar char="v"/>
            </a:pPr>
            <a:r>
              <a:rPr lang="en-US" sz="1800" dirty="0">
                <a:latin typeface="Georgia" panose="02040502050405020303" pitchFamily="18" charset="0"/>
              </a:rPr>
              <a:t>SDG 3 represents a global approach to the promotion of healthy lives and well-being.</a:t>
            </a:r>
          </a:p>
          <a:p>
            <a:pPr>
              <a:buFont typeface="Wingdings" panose="05000000000000000000" pitchFamily="2" charset="2"/>
              <a:buChar char="v"/>
            </a:pPr>
            <a:r>
              <a:rPr lang="en-US" sz="1800" dirty="0">
                <a:latin typeface="Georgia" panose="02040502050405020303" pitchFamily="18" charset="0"/>
              </a:rPr>
              <a:t>This approach is exemplified by the UK, where there are integrated care and prevention programs that show how integrated care and prevention principles can be put into practice in service delivery.</a:t>
            </a:r>
          </a:p>
          <a:p>
            <a:pPr>
              <a:buFont typeface="Wingdings" panose="05000000000000000000" pitchFamily="2" charset="2"/>
              <a:buChar char="v"/>
            </a:pPr>
            <a:r>
              <a:rPr lang="en-US" sz="1800" dirty="0">
                <a:latin typeface="Georgia" panose="02040502050405020303" pitchFamily="18" charset="0"/>
              </a:rPr>
              <a:t>The NHS Diabetes Prevention Program is a testament to both the promise and the challenge of providing prevention at scale.</a:t>
            </a:r>
          </a:p>
          <a:p>
            <a:pPr>
              <a:buFont typeface="Wingdings" panose="05000000000000000000" pitchFamily="2" charset="2"/>
              <a:buChar char="v"/>
            </a:pPr>
            <a:r>
              <a:rPr lang="en-US" sz="1800" dirty="0">
                <a:latin typeface="Georgia" panose="02040502050405020303" pitchFamily="18" charset="0"/>
              </a:rPr>
              <a:t>There are indications that integration alone does not remove inequalities or lead to equal results.</a:t>
            </a:r>
          </a:p>
          <a:p>
            <a:pPr>
              <a:buFont typeface="Wingdings" panose="05000000000000000000" pitchFamily="2" charset="2"/>
              <a:buChar char="v"/>
            </a:pPr>
            <a:r>
              <a:rPr lang="en-US" sz="1800" dirty="0">
                <a:latin typeface="Georgia" panose="02040502050405020303" pitchFamily="18" charset="0"/>
              </a:rPr>
              <a:t>Therefore, prevention, integrated working, equity and community participation, and continuous evaluation are required elements of sustainable healthcare.</a:t>
            </a:r>
            <a:br>
              <a:rPr lang="en-US" sz="1800" dirty="0">
                <a:latin typeface="Georgia" panose="02040502050405020303" pitchFamily="18" charset="0"/>
              </a:rPr>
            </a:br>
            <a:endParaRPr lang="en-US" sz="1800"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2290921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E6F4F1B-F245-A0F5-08A0-1B02864BBC9C}"/>
              </a:ext>
            </a:extLst>
          </p:cNvPr>
          <p:cNvSpPr>
            <a:spLocks noGrp="1"/>
          </p:cNvSpPr>
          <p:nvPr>
            <p:ph type="title"/>
          </p:nvPr>
        </p:nvSpPr>
        <p:spPr/>
        <p:txBody>
          <a:bodyPr>
            <a:normAutofit/>
          </a:bodyPr>
          <a:lstStyle/>
          <a:p>
            <a:pPr algn="ctr"/>
            <a:r>
              <a:rPr lang="en-US" sz="3200" b="1" dirty="0">
                <a:latin typeface="Georgia" panose="02040502050405020303" pitchFamily="18" charset="0"/>
              </a:rPr>
              <a:t>References</a:t>
            </a:r>
          </a:p>
        </p:txBody>
      </p:sp>
      <p:sp>
        <p:nvSpPr>
          <p:cNvPr id="3" name="Content Placeholder 2">
            <a:extLst>
              <a:ext uri="{FF2B5EF4-FFF2-40B4-BE49-F238E27FC236}">
                <a16:creationId xmlns="" xmlns:a16="http://schemas.microsoft.com/office/drawing/2014/main" id="{0151DFAD-995A-F42A-875E-1531DD2F3BBE}"/>
              </a:ext>
            </a:extLst>
          </p:cNvPr>
          <p:cNvSpPr>
            <a:spLocks noGrp="1"/>
          </p:cNvSpPr>
          <p:nvPr>
            <p:ph idx="1"/>
          </p:nvPr>
        </p:nvSpPr>
        <p:spPr>
          <a:xfrm>
            <a:off x="431515" y="1845734"/>
            <a:ext cx="11352943"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Bower, P., Soiland-Reyes, C., Heller, S., Wilson, P., Cotterill, S., French, D., &amp; Sutton, M. (2023). Diabetes prevention at scale: Narrative review of findings and lessons from the DIPLOMA evaluation of the NHS Diabetes Prevention Programme in England. </a:t>
            </a:r>
            <a:r>
              <a:rPr lang="en-US" sz="1800" i="1" dirty="0">
                <a:latin typeface="Georgia" panose="02040502050405020303" pitchFamily="18" charset="0"/>
              </a:rPr>
              <a:t>Diabetic Medicine, 40</a:t>
            </a:r>
            <a:r>
              <a:rPr lang="en-US" sz="1800" dirty="0">
                <a:latin typeface="Georgia" panose="02040502050405020303" pitchFamily="18" charset="0"/>
              </a:rPr>
              <a:t>(11), e15209. </a:t>
            </a:r>
            <a:r>
              <a:rPr lang="en-US" sz="1800" dirty="0">
                <a:latin typeface="Georgia" panose="02040502050405020303" pitchFamily="18" charset="0"/>
                <a:hlinkClick r:id="rId2"/>
              </a:rPr>
              <a:t>https://doi.org/10.1111/dme.15209</a:t>
            </a:r>
            <a:endParaRPr lang="en-US" sz="1800" dirty="0">
              <a:latin typeface="Georgia" panose="02040502050405020303" pitchFamily="18" charset="0"/>
            </a:endParaRPr>
          </a:p>
          <a:p>
            <a:pPr>
              <a:buFont typeface="Wingdings" panose="05000000000000000000" pitchFamily="2" charset="2"/>
              <a:buChar char="v"/>
            </a:pPr>
            <a:r>
              <a:rPr lang="en-US" sz="1800" dirty="0">
                <a:latin typeface="Georgia" panose="02040502050405020303" pitchFamily="18" charset="0"/>
              </a:rPr>
              <a:t>Brunton, L., Soiland-Reyes, C., &amp; Wilson, P. (2023). A qualitative evaluation of the national rollout of a diabetes prevention programme in England. </a:t>
            </a:r>
            <a:r>
              <a:rPr lang="en-US" sz="1800" i="1" dirty="0">
                <a:latin typeface="Georgia" panose="02040502050405020303" pitchFamily="18" charset="0"/>
              </a:rPr>
              <a:t>BMC Health Services Research, 23</a:t>
            </a:r>
            <a:r>
              <a:rPr lang="en-US" sz="1800" dirty="0">
                <a:latin typeface="Georgia" panose="02040502050405020303" pitchFamily="18" charset="0"/>
              </a:rPr>
              <a:t>(1), 1043. https://doi.org/10.1186/s12913-023-10002-y </a:t>
            </a:r>
          </a:p>
          <a:p>
            <a:pPr>
              <a:buFont typeface="Wingdings" panose="05000000000000000000" pitchFamily="2" charset="2"/>
              <a:buChar char="v"/>
            </a:pPr>
            <a:r>
              <a:rPr lang="en-US" sz="1800" dirty="0">
                <a:latin typeface="Georgia" panose="02040502050405020303" pitchFamily="18" charset="0"/>
              </a:rPr>
              <a:t>Goddard, M. K. (2023). Integrated care systems and equity: Prospects and plans. </a:t>
            </a:r>
            <a:r>
              <a:rPr lang="en-US" sz="1800" i="1" dirty="0">
                <a:latin typeface="Georgia" panose="02040502050405020303" pitchFamily="18" charset="0"/>
              </a:rPr>
              <a:t>Journal of Integrated Care, 31</a:t>
            </a:r>
            <a:r>
              <a:rPr lang="en-US" sz="1800" dirty="0">
                <a:latin typeface="Georgia" panose="02040502050405020303" pitchFamily="18" charset="0"/>
              </a:rPr>
              <a:t>(5), 29–42. </a:t>
            </a:r>
            <a:r>
              <a:rPr lang="en-US" sz="1800" dirty="0">
                <a:latin typeface="Georgia" panose="02040502050405020303" pitchFamily="18" charset="0"/>
                <a:hlinkClick r:id="rId3"/>
              </a:rPr>
              <a:t>https://doi.org/10.1108/JICA-08-2022-0044</a:t>
            </a:r>
            <a:r>
              <a:rPr lang="en-US" sz="1800" dirty="0">
                <a:latin typeface="Georgia" panose="02040502050405020303" pitchFamily="18" charset="0"/>
              </a:rPr>
              <a:t> </a:t>
            </a:r>
          </a:p>
          <a:p>
            <a:pPr>
              <a:buFont typeface="Wingdings" panose="05000000000000000000" pitchFamily="2" charset="2"/>
              <a:buChar char="v"/>
            </a:pPr>
            <a:r>
              <a:rPr lang="en-US" sz="1800" dirty="0">
                <a:latin typeface="Georgia" panose="02040502050405020303" pitchFamily="18" charset="0"/>
              </a:rPr>
              <a:t>Greer, S. L., Falkenbach, M., Siciliani, L., McKee, M., Wismar, M., &amp; Figueras, J. (2022). From Health in All Policies to Health for All Policies. </a:t>
            </a:r>
            <a:r>
              <a:rPr lang="en-US" sz="1800" i="1" dirty="0">
                <a:latin typeface="Georgia" panose="02040502050405020303" pitchFamily="18" charset="0"/>
              </a:rPr>
              <a:t>The Lancet Public Health, 7</a:t>
            </a:r>
            <a:r>
              <a:rPr lang="en-US" sz="1800" dirty="0">
                <a:latin typeface="Georgia" panose="02040502050405020303" pitchFamily="18" charset="0"/>
              </a:rPr>
              <a:t>(8), e718–e720. </a:t>
            </a:r>
            <a:r>
              <a:rPr lang="en-US" sz="1800" dirty="0">
                <a:latin typeface="Georgia" panose="02040502050405020303" pitchFamily="18" charset="0"/>
                <a:hlinkClick r:id="rId4"/>
              </a:rPr>
              <a:t>https://doi.org/10.1016/S2468-2667(22)00155-4</a:t>
            </a:r>
            <a:endParaRPr lang="en-US" sz="1800" dirty="0">
              <a:latin typeface="Georgia" panose="02040502050405020303" pitchFamily="18" charset="0"/>
            </a:endParaRPr>
          </a:p>
          <a:p>
            <a:pPr>
              <a:buFont typeface="Wingdings" panose="05000000000000000000" pitchFamily="2" charset="2"/>
              <a:buChar char="v"/>
            </a:pPr>
            <a:r>
              <a:rPr lang="en-US" sz="1800" dirty="0">
                <a:latin typeface="Georgia" panose="02040502050405020303" pitchFamily="18" charset="0"/>
              </a:rPr>
              <a:t>Piroddi, R., Downing, J., Duckworth, H., &amp; Barr, B. (2022). The impact of an integrated care intervention on mortality and unplanned hospital admissions in a disadvantaged community in England: A difference-in-differences study. </a:t>
            </a:r>
            <a:r>
              <a:rPr lang="en-US" sz="1800" i="1" dirty="0">
                <a:latin typeface="Georgia" panose="02040502050405020303" pitchFamily="18" charset="0"/>
              </a:rPr>
              <a:t>Health Policy, 126</a:t>
            </a:r>
            <a:r>
              <a:rPr lang="en-US" sz="1800" dirty="0">
                <a:latin typeface="Georgia" panose="02040502050405020303" pitchFamily="18" charset="0"/>
              </a:rPr>
              <a:t>(6), 549–557. </a:t>
            </a:r>
            <a:r>
              <a:rPr lang="en-US" sz="1800" dirty="0">
                <a:latin typeface="Georgia" panose="02040502050405020303" pitchFamily="18" charset="0"/>
                <a:hlinkClick r:id="rId5"/>
              </a:rPr>
              <a:t>https://doi.org/10.1016/j.healthpol.2022.03.009</a:t>
            </a:r>
            <a:r>
              <a:rPr lang="en-US" sz="1800" dirty="0">
                <a:latin typeface="Georgia" panose="02040502050405020303" pitchFamily="18" charset="0"/>
              </a:rPr>
              <a:t> </a:t>
            </a:r>
          </a:p>
          <a:p>
            <a:endParaRPr lang="en-US" sz="1800" dirty="0">
              <a:latin typeface="Georgia" panose="02040502050405020303" pitchFamily="18" charset="0"/>
            </a:endParaRPr>
          </a:p>
        </p:txBody>
      </p:sp>
    </p:spTree>
    <p:extLst>
      <p:ext uri="{BB962C8B-B14F-4D97-AF65-F5344CB8AC3E}">
        <p14:creationId xmlns:p14="http://schemas.microsoft.com/office/powerpoint/2010/main" val="12846363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42BB23C-8CBB-050A-2F5A-C11ABA6CB630}"/>
              </a:ext>
            </a:extLst>
          </p:cNvPr>
          <p:cNvSpPr>
            <a:spLocks noGrp="1"/>
          </p:cNvSpPr>
          <p:nvPr>
            <p:ph type="title"/>
          </p:nvPr>
        </p:nvSpPr>
        <p:spPr/>
        <p:txBody>
          <a:bodyPr>
            <a:normAutofit/>
          </a:bodyPr>
          <a:lstStyle/>
          <a:p>
            <a:pPr algn="ctr"/>
            <a:r>
              <a:rPr lang="en-US" sz="3200" b="1" dirty="0">
                <a:latin typeface="Georgia" panose="02040502050405020303" pitchFamily="18" charset="0"/>
              </a:rPr>
              <a:t>References Cont’d</a:t>
            </a:r>
            <a:endParaRPr lang="en-US" sz="3200" dirty="0"/>
          </a:p>
        </p:txBody>
      </p:sp>
      <p:sp>
        <p:nvSpPr>
          <p:cNvPr id="3" name="Content Placeholder 2">
            <a:extLst>
              <a:ext uri="{FF2B5EF4-FFF2-40B4-BE49-F238E27FC236}">
                <a16:creationId xmlns="" xmlns:a16="http://schemas.microsoft.com/office/drawing/2014/main" id="{E9F0D162-250F-D14A-00D1-1DEA84DD2748}"/>
              </a:ext>
            </a:extLst>
          </p:cNvPr>
          <p:cNvSpPr>
            <a:spLocks noGrp="1"/>
          </p:cNvSpPr>
          <p:nvPr>
            <p:ph idx="1"/>
          </p:nvPr>
        </p:nvSpPr>
        <p:spPr>
          <a:xfrm>
            <a:off x="565079" y="1845734"/>
            <a:ext cx="11260475" cy="4023360"/>
          </a:xfrm>
        </p:spPr>
        <p:txBody>
          <a:bodyPr>
            <a:noAutofit/>
          </a:bodyPr>
          <a:lstStyle/>
          <a:p>
            <a:pPr>
              <a:buFont typeface="Wingdings" panose="05000000000000000000" pitchFamily="2" charset="2"/>
              <a:buChar char="v"/>
            </a:pPr>
            <a:r>
              <a:rPr lang="en-US" sz="1800" dirty="0">
                <a:latin typeface="Georgia" panose="02040502050405020303" pitchFamily="18" charset="0"/>
              </a:rPr>
              <a:t>Roberts, A. (2023). The biopsychosocial model: Its use and abuse. </a:t>
            </a:r>
            <a:r>
              <a:rPr lang="en-US" sz="1800" i="1" dirty="0">
                <a:latin typeface="Georgia" panose="02040502050405020303" pitchFamily="18" charset="0"/>
              </a:rPr>
              <a:t>Medicine, Health Care and Philosophy, 26</a:t>
            </a:r>
            <a:r>
              <a:rPr lang="en-US" sz="1800" dirty="0">
                <a:latin typeface="Georgia" panose="02040502050405020303" pitchFamily="18" charset="0"/>
              </a:rPr>
              <a:t>(3), 367–384. </a:t>
            </a:r>
            <a:r>
              <a:rPr lang="en-US" sz="1800" dirty="0">
                <a:latin typeface="Georgia" panose="02040502050405020303" pitchFamily="18" charset="0"/>
                <a:hlinkClick r:id="rId2"/>
              </a:rPr>
              <a:t>https://doi.org/10.1007/s11019-023-10150-2</a:t>
            </a:r>
            <a:endParaRPr lang="en-US" sz="1800" dirty="0">
              <a:latin typeface="Georgia" panose="02040502050405020303" pitchFamily="18" charset="0"/>
            </a:endParaRPr>
          </a:p>
          <a:p>
            <a:pPr>
              <a:buFont typeface="Wingdings" panose="05000000000000000000" pitchFamily="2" charset="2"/>
              <a:buChar char="v"/>
            </a:pPr>
            <a:r>
              <a:rPr lang="en-US" sz="1800" dirty="0">
                <a:latin typeface="Georgia" panose="02040502050405020303" pitchFamily="18" charset="0"/>
              </a:rPr>
              <a:t>Tolera, S. T., Zerihun, E., Hunduma, G., &amp; Letta, S. (2026). Application of health belief model (HBM) in health sciences and medical researches: Systematic review on African and Asian countries. </a:t>
            </a:r>
            <a:r>
              <a:rPr lang="en-US" sz="1800" i="1" dirty="0">
                <a:latin typeface="Georgia" panose="02040502050405020303" pitchFamily="18" charset="0"/>
              </a:rPr>
              <a:t>BMC Public Health, 26</a:t>
            </a:r>
            <a:r>
              <a:rPr lang="en-US" sz="1800" dirty="0">
                <a:latin typeface="Georgia" panose="02040502050405020303" pitchFamily="18" charset="0"/>
              </a:rPr>
              <a:t>, 2571. </a:t>
            </a:r>
            <a:r>
              <a:rPr lang="en-US" sz="1800" dirty="0">
                <a:latin typeface="Georgia" panose="02040502050405020303" pitchFamily="18" charset="0"/>
                <a:hlinkClick r:id="rId3"/>
              </a:rPr>
              <a:t>https://doi.org/10.1186/s12889-026-28281-5</a:t>
            </a:r>
            <a:endParaRPr lang="en-US" sz="1800" dirty="0">
              <a:latin typeface="Georgia" panose="02040502050405020303" pitchFamily="18" charset="0"/>
            </a:endParaRPr>
          </a:p>
          <a:p>
            <a:pPr>
              <a:buFont typeface="Wingdings" panose="05000000000000000000" pitchFamily="2" charset="2"/>
              <a:buChar char="v"/>
            </a:pPr>
            <a:r>
              <a:rPr lang="en-US" sz="1800" dirty="0">
                <a:latin typeface="Georgia" panose="02040502050405020303" pitchFamily="18" charset="0"/>
              </a:rPr>
              <a:t>Williamson, S. (2022). The biopsychosocial model: Not dead, but in need of revival. </a:t>
            </a:r>
            <a:r>
              <a:rPr lang="en-US" sz="1800" i="1" dirty="0">
                <a:latin typeface="Georgia" panose="02040502050405020303" pitchFamily="18" charset="0"/>
              </a:rPr>
              <a:t>BJPsych Bulletin, 46</a:t>
            </a:r>
            <a:r>
              <a:rPr lang="en-US" sz="1800" dirty="0">
                <a:latin typeface="Georgia" panose="02040502050405020303" pitchFamily="18" charset="0"/>
              </a:rPr>
              <a:t>(4), 232–234. </a:t>
            </a:r>
            <a:r>
              <a:rPr lang="en-US" sz="1800" dirty="0">
                <a:latin typeface="Georgia" panose="02040502050405020303" pitchFamily="18" charset="0"/>
                <a:hlinkClick r:id="rId4"/>
              </a:rPr>
              <a:t>https://doi.org/10.1192/bjb.2022.29</a:t>
            </a:r>
            <a:endParaRPr lang="en-US" sz="1800" dirty="0">
              <a:latin typeface="Georgia" panose="02040502050405020303" pitchFamily="18" charset="0"/>
            </a:endParaRPr>
          </a:p>
          <a:p>
            <a:pPr>
              <a:buFont typeface="Wingdings" panose="05000000000000000000" pitchFamily="2" charset="2"/>
              <a:buChar char="v"/>
            </a:pPr>
            <a:r>
              <a:rPr lang="en-US" sz="1800" dirty="0">
                <a:latin typeface="Georgia" panose="02040502050405020303" pitchFamily="18" charset="0"/>
              </a:rPr>
              <a:t>Zewdie, A., Mose, A., Sahle, T., &amp; others. (2022). The health belief model’s ability to predict COVID-19 preventive behavior: A systematic review. </a:t>
            </a:r>
            <a:r>
              <a:rPr lang="en-US" sz="1800" i="1" dirty="0">
                <a:latin typeface="Georgia" panose="02040502050405020303" pitchFamily="18" charset="0"/>
              </a:rPr>
              <a:t>SAGE Open Medicine, 10</a:t>
            </a:r>
            <a:r>
              <a:rPr lang="en-US" sz="1800" dirty="0">
                <a:latin typeface="Georgia" panose="02040502050405020303" pitchFamily="18" charset="0"/>
              </a:rPr>
              <a:t>, 20503121221113668. </a:t>
            </a:r>
            <a:r>
              <a:rPr lang="en-US" sz="1800" dirty="0">
                <a:latin typeface="Georgia" panose="02040502050405020303" pitchFamily="18" charset="0"/>
                <a:hlinkClick r:id="rId5"/>
              </a:rPr>
              <a:t>https://doi.org/10.1177/20503121221113668</a:t>
            </a:r>
            <a:endParaRPr lang="en-US" sz="1800" dirty="0">
              <a:latin typeface="Georgia" panose="02040502050405020303" pitchFamily="18" charset="0"/>
            </a:endParaRPr>
          </a:p>
          <a:p>
            <a:pPr>
              <a:buFont typeface="Wingdings" panose="05000000000000000000" pitchFamily="2" charset="2"/>
              <a:buChar char="v"/>
            </a:pPr>
            <a:r>
              <a:rPr lang="en-US" sz="1800" dirty="0">
                <a:latin typeface="Georgia" panose="02040502050405020303" pitchFamily="18" charset="0"/>
              </a:rPr>
              <a:t>United Nations. (2015). </a:t>
            </a:r>
            <a:r>
              <a:rPr lang="en-US" sz="1800" i="1" dirty="0">
                <a:latin typeface="Georgia" panose="02040502050405020303" pitchFamily="18" charset="0"/>
              </a:rPr>
              <a:t>Transforming our world: The 2030 Agenda for Sustainable Development</a:t>
            </a:r>
            <a:r>
              <a:rPr lang="en-US" sz="1800" dirty="0">
                <a:latin typeface="Georgia" panose="02040502050405020303" pitchFamily="18" charset="0"/>
              </a:rPr>
              <a:t>. </a:t>
            </a:r>
            <a:r>
              <a:rPr lang="en-US" sz="1800" dirty="0">
                <a:latin typeface="Georgia" panose="02040502050405020303" pitchFamily="18" charset="0"/>
                <a:hlinkClick r:id="rId6"/>
              </a:rPr>
              <a:t>https://sdgs.un.org/2030agenda</a:t>
            </a:r>
            <a:endParaRPr lang="en-US" sz="1800" dirty="0">
              <a:latin typeface="Georgia" panose="02040502050405020303" pitchFamily="18" charset="0"/>
            </a:endParaRPr>
          </a:p>
          <a:p>
            <a:pPr>
              <a:buFont typeface="Wingdings" panose="05000000000000000000" pitchFamily="2" charset="2"/>
              <a:buChar char="v"/>
            </a:pPr>
            <a:r>
              <a:rPr lang="en-US" sz="1800" dirty="0">
                <a:latin typeface="Georgia" panose="02040502050405020303" pitchFamily="18" charset="0"/>
              </a:rPr>
              <a:t>World Health Organization. (2024). </a:t>
            </a:r>
            <a:r>
              <a:rPr lang="en-US" sz="1800" i="1" dirty="0">
                <a:latin typeface="Georgia" panose="02040502050405020303" pitchFamily="18" charset="0"/>
              </a:rPr>
              <a:t>Achieving well-being: A global framework for integrating well-being into public health utilizing a health promotion approach</a:t>
            </a:r>
            <a:r>
              <a:rPr lang="en-US" sz="1800" dirty="0">
                <a:latin typeface="Georgia" panose="02040502050405020303" pitchFamily="18" charset="0"/>
              </a:rPr>
              <a:t>. </a:t>
            </a:r>
            <a:r>
              <a:rPr lang="en-US" sz="1800" dirty="0">
                <a:latin typeface="Georgia" panose="02040502050405020303" pitchFamily="18" charset="0"/>
                <a:hlinkClick r:id="rId7"/>
              </a:rPr>
              <a:t>https://www.who.int/publications/i/item/9789240097527</a:t>
            </a:r>
            <a:endParaRPr lang="en-US" sz="1800" dirty="0">
              <a:latin typeface="Georgia" panose="02040502050405020303" pitchFamily="18" charset="0"/>
            </a:endParaRPr>
          </a:p>
          <a:p>
            <a:pPr>
              <a:buFont typeface="Wingdings" panose="05000000000000000000" pitchFamily="2" charset="2"/>
              <a:buChar char="v"/>
            </a:pPr>
            <a:endParaRPr lang="en-US" sz="1800" dirty="0">
              <a:latin typeface="Georgia" panose="02040502050405020303" pitchFamily="18" charset="0"/>
            </a:endParaRPr>
          </a:p>
          <a:p>
            <a:endParaRPr lang="en-US" sz="1800" dirty="0">
              <a:latin typeface="Georgia" panose="02040502050405020303" pitchFamily="18" charset="0"/>
            </a:endParaRPr>
          </a:p>
        </p:txBody>
      </p:sp>
    </p:spTree>
    <p:extLst>
      <p:ext uri="{BB962C8B-B14F-4D97-AF65-F5344CB8AC3E}">
        <p14:creationId xmlns:p14="http://schemas.microsoft.com/office/powerpoint/2010/main" val="335372850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108</TotalTime>
  <Words>2126</Words>
  <Application>Microsoft Office PowerPoint</Application>
  <PresentationFormat>Widescreen</PresentationFormat>
  <Paragraphs>127</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Calibri</vt:lpstr>
      <vt:lpstr>Calibri Light</vt:lpstr>
      <vt:lpstr>Georgia</vt:lpstr>
      <vt:lpstr>Tahoma</vt:lpstr>
      <vt:lpstr>Times New Roman</vt:lpstr>
      <vt:lpstr>Wingdings</vt:lpstr>
      <vt:lpstr>Retrospect</vt:lpstr>
      <vt:lpstr>Integrating Health, Wellbeing and Sustainable Development in UK Health and Social Care</vt:lpstr>
      <vt:lpstr>Introduction</vt:lpstr>
      <vt:lpstr>Health, well-being, and sustainable development </vt:lpstr>
      <vt:lpstr>Integrating Health and Wellbeing </vt:lpstr>
      <vt:lpstr>Theoretical Perspectives </vt:lpstr>
      <vt:lpstr>Sustainable Development Goals And SDG 3 </vt:lpstr>
      <vt:lpstr>Policy and Governance </vt:lpstr>
      <vt:lpstr>Uk Case Study: NHS Diabetes Prevention Program </vt:lpstr>
      <vt:lpstr>Health Belief Model </vt:lpstr>
      <vt:lpstr>Equity and Access </vt:lpstr>
      <vt:lpstr>Public Health and Community Approaches</vt:lpstr>
      <vt:lpstr>Recommendations </vt:lpstr>
      <vt:lpstr>Conclusion </vt:lpstr>
      <vt:lpstr>References</vt:lpstr>
      <vt:lpstr>References Cont’d</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Health, Wellbeing and Sustainable Development in UK Health and Social Care</dc:title>
  <dc:creator>user</dc:creator>
  <cp:lastModifiedBy>Duty Manager</cp:lastModifiedBy>
  <cp:revision>12</cp:revision>
  <cp:lastPrinted>2026-10-11T08:18:08Z</cp:lastPrinted>
  <dcterms:created xsi:type="dcterms:W3CDTF">2026-10-02T08:45:43Z</dcterms:created>
  <dcterms:modified xsi:type="dcterms:W3CDTF">2026-10-13T20:50:05Z</dcterms:modified>
</cp:coreProperties>
</file>