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25"/>
  </p:notesMasterIdLst>
  <p:sldIdLst>
    <p:sldId id="258" r:id="rId6"/>
    <p:sldId id="366" r:id="rId7"/>
    <p:sldId id="373" r:id="rId8"/>
    <p:sldId id="374" r:id="rId9"/>
    <p:sldId id="376" r:id="rId10"/>
    <p:sldId id="375" r:id="rId11"/>
    <p:sldId id="377" r:id="rId12"/>
    <p:sldId id="316" r:id="rId13"/>
    <p:sldId id="367" r:id="rId14"/>
    <p:sldId id="364" r:id="rId15"/>
    <p:sldId id="350" r:id="rId16"/>
    <p:sldId id="349" r:id="rId17"/>
    <p:sldId id="378" r:id="rId18"/>
    <p:sldId id="368" r:id="rId19"/>
    <p:sldId id="369" r:id="rId20"/>
    <p:sldId id="370" r:id="rId21"/>
    <p:sldId id="371" r:id="rId22"/>
    <p:sldId id="372" r:id="rId23"/>
    <p:sldId id="365"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38" autoAdjust="0"/>
    <p:restoredTop sz="94608" autoAdjust="0"/>
  </p:normalViewPr>
  <p:slideViewPr>
    <p:cSldViewPr snapToGrid="0">
      <p:cViewPr varScale="1">
        <p:scale>
          <a:sx n="62" d="100"/>
          <a:sy n="62" d="100"/>
        </p:scale>
        <p:origin x="1148" y="5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11FB0C5-015C-4A59-BC17-00057E9F9EC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7500216-D2BE-4F3F-93FC-062EB9076ABF}" type="slidenum">
              <a:rPr lang="en-GB" altLang="en-US" smtClean="0"/>
              <a:pPr/>
              <a:t>19</a:t>
            </a:fld>
            <a:endParaRPr lang="en-GB" altLang="en-US"/>
          </a:p>
        </p:txBody>
      </p:sp>
      <p:sp>
        <p:nvSpPr>
          <p:cNvPr id="29699" name="Rectangle 2">
            <a:extLst>
              <a:ext uri="{FF2B5EF4-FFF2-40B4-BE49-F238E27FC236}">
                <a16:creationId xmlns:a16="http://schemas.microsoft.com/office/drawing/2014/main" id="{9CD44B44-8331-496A-B3D7-93E88DE0B2B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88886DD-63F3-42D2-B62F-54032CC2C44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normAutofit fontScale="70000" lnSpcReduction="20000"/>
          </a:bodyPr>
          <a:lstStyle/>
          <a:p>
            <a:endParaRPr lang="en-GB" b="1" dirty="0">
              <a:solidFill>
                <a:schemeClr val="tx1"/>
              </a:solidFill>
            </a:endParaRPr>
          </a:p>
          <a:p>
            <a:r>
              <a:rPr lang="en-GB" b="1" dirty="0">
                <a:solidFill>
                  <a:schemeClr val="tx1"/>
                </a:solidFill>
              </a:rPr>
              <a:t>BMSW 4004  </a:t>
            </a:r>
          </a:p>
          <a:p>
            <a:r>
              <a:rPr lang="en-GB" b="1" dirty="0">
                <a:solidFill>
                  <a:schemeClr val="tx1"/>
                </a:solidFill>
              </a:rPr>
              <a:t>Problem Solving Techniques - 1</a:t>
            </a:r>
          </a:p>
        </p:txBody>
      </p:sp>
      <p:sp>
        <p:nvSpPr>
          <p:cNvPr id="2" name="TextBox 1">
            <a:extLst>
              <a:ext uri="{FF2B5EF4-FFF2-40B4-BE49-F238E27FC236}">
                <a16:creationId xmlns:a16="http://schemas.microsoft.com/office/drawing/2014/main" id="{5583F6F4-2C45-9048-B029-C926B392F60D}"/>
              </a:ext>
            </a:extLst>
          </p:cNvPr>
          <p:cNvSpPr txBox="1"/>
          <p:nvPr/>
        </p:nvSpPr>
        <p:spPr>
          <a:xfrm>
            <a:off x="1700011" y="1996225"/>
            <a:ext cx="6568226" cy="1077218"/>
          </a:xfrm>
          <a:prstGeom prst="rect">
            <a:avLst/>
          </a:prstGeom>
          <a:noFill/>
        </p:spPr>
        <p:txBody>
          <a:bodyPr wrap="square" rtlCol="0">
            <a:spAutoFit/>
          </a:bodyPr>
          <a:lstStyle/>
          <a:p>
            <a:pPr algn="ctr"/>
            <a:r>
              <a:rPr lang="en-US" sz="3200" b="1" dirty="0"/>
              <a:t>Cause and Effect Analysis</a:t>
            </a:r>
          </a:p>
          <a:p>
            <a:pPr algn="ctr"/>
            <a:r>
              <a:rPr lang="en-US" sz="3200" b="1" dirty="0"/>
              <a:t>(Fishbone/Ishikawa)</a:t>
            </a:r>
          </a:p>
        </p:txBody>
      </p:sp>
      <p:sp>
        <p:nvSpPr>
          <p:cNvPr id="4" name="TextBox 3">
            <a:extLst>
              <a:ext uri="{FF2B5EF4-FFF2-40B4-BE49-F238E27FC236}">
                <a16:creationId xmlns:a16="http://schemas.microsoft.com/office/drawing/2014/main" id="{C57F80F3-7162-FF41-B3B7-DFDEEC4861D4}"/>
              </a:ext>
            </a:extLst>
          </p:cNvPr>
          <p:cNvSpPr txBox="1"/>
          <p:nvPr/>
        </p:nvSpPr>
        <p:spPr>
          <a:xfrm>
            <a:off x="3715555" y="3415226"/>
            <a:ext cx="2537138" cy="369332"/>
          </a:xfrm>
          <a:prstGeom prst="rect">
            <a:avLst/>
          </a:prstGeom>
          <a:noFill/>
        </p:spPr>
        <p:txBody>
          <a:bodyPr wrap="square" rtlCol="0">
            <a:spAutoFit/>
          </a:bodyPr>
          <a:lstStyle/>
          <a:p>
            <a:r>
              <a:rPr lang="en-US" dirty="0">
                <a:highlight>
                  <a:srgbClr val="FFFF00"/>
                </a:highlight>
              </a:rPr>
              <a:t>Week 5 Session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391305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Define Cause and Effect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Identify the cause and effect in a solution</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what a fishbone diagram 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how and when to use a fishbone diagram</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the benefits of using fishbone diagrams in problem solving</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Build your own fishbone diagram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What is Cause and Effect?</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54001" y="1516654"/>
            <a:ext cx="8669866" cy="279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lgn="just">
              <a:lnSpc>
                <a:spcPct val="150000"/>
              </a:lnSpc>
              <a:buFont typeface="Arial" panose="020B0604020202020204" pitchFamily="34" charset="0"/>
              <a:buChar char="•"/>
            </a:pPr>
            <a:r>
              <a:rPr lang="en-US" sz="2400" b="1" dirty="0">
                <a:solidFill>
                  <a:srgbClr val="090909"/>
                </a:solidFill>
                <a:cs typeface="Arial" panose="020B0604020202020204" pitchFamily="34" charset="0"/>
              </a:rPr>
              <a:t>Cause: Cause is the reason why something happens</a:t>
            </a:r>
          </a:p>
          <a:p>
            <a:pPr algn="just">
              <a:lnSpc>
                <a:spcPct val="150000"/>
              </a:lnSpc>
            </a:pPr>
            <a:r>
              <a:rPr lang="en-US" sz="2400" b="1" dirty="0">
                <a:solidFill>
                  <a:srgbClr val="090909"/>
                </a:solidFill>
                <a:cs typeface="Arial" panose="020B0604020202020204" pitchFamily="34" charset="0"/>
              </a:rPr>
              <a:t>Example: </a:t>
            </a:r>
            <a:r>
              <a:rPr lang="en-US" sz="2400" dirty="0">
                <a:solidFill>
                  <a:srgbClr val="090909"/>
                </a:solidFill>
                <a:cs typeface="Arial" panose="020B0604020202020204" pitchFamily="34" charset="0"/>
              </a:rPr>
              <a:t>I did not bring my homework because I was unwell</a:t>
            </a:r>
          </a:p>
          <a:p>
            <a:pPr algn="just">
              <a:lnSpc>
                <a:spcPct val="150000"/>
              </a:lnSpc>
            </a:pPr>
            <a:endParaRPr lang="en-US" sz="2400" b="1" dirty="0">
              <a:solidFill>
                <a:srgbClr val="090909"/>
              </a:solidFill>
              <a:cs typeface="Arial" panose="020B0604020202020204" pitchFamily="34" charset="0"/>
            </a:endParaRPr>
          </a:p>
          <a:p>
            <a:pPr marL="342900" indent="-342900" algn="just">
              <a:lnSpc>
                <a:spcPct val="150000"/>
              </a:lnSpc>
              <a:buFont typeface="Arial" panose="020B0604020202020204" pitchFamily="34" charset="0"/>
              <a:buChar char="•"/>
            </a:pPr>
            <a:r>
              <a:rPr lang="en-US" sz="2400" b="1" dirty="0">
                <a:solidFill>
                  <a:srgbClr val="090909"/>
                </a:solidFill>
                <a:cs typeface="Arial" panose="020B0604020202020204" pitchFamily="34" charset="0"/>
              </a:rPr>
              <a:t>Effect: Effect is the result of something happening</a:t>
            </a:r>
          </a:p>
          <a:p>
            <a:pPr algn="just">
              <a:lnSpc>
                <a:spcPct val="150000"/>
              </a:lnSpc>
            </a:pPr>
            <a:r>
              <a:rPr lang="en-US" sz="2400" b="1" dirty="0">
                <a:solidFill>
                  <a:srgbClr val="090909"/>
                </a:solidFill>
                <a:cs typeface="Arial" panose="020B0604020202020204" pitchFamily="34" charset="0"/>
              </a:rPr>
              <a:t>Example: </a:t>
            </a:r>
            <a:r>
              <a:rPr lang="en-US" sz="2400" dirty="0">
                <a:solidFill>
                  <a:srgbClr val="090909"/>
                </a:solidFill>
                <a:cs typeface="Arial" panose="020B0604020202020204" pitchFamily="34" charset="0"/>
              </a:rPr>
              <a:t>I am so happy today because today is my birthday</a:t>
            </a:r>
          </a:p>
        </p:txBody>
      </p:sp>
    </p:spTree>
    <p:extLst>
      <p:ext uri="{BB962C8B-B14F-4D97-AF65-F5344CB8AC3E}">
        <p14:creationId xmlns:p14="http://schemas.microsoft.com/office/powerpoint/2010/main" val="1477089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660400" y="211197"/>
            <a:ext cx="7941733" cy="515884"/>
          </a:xfrm>
        </p:spPr>
        <p:txBody>
          <a:bodyPr>
            <a:noAutofit/>
          </a:bodyPr>
          <a:lstStyle/>
          <a:p>
            <a:r>
              <a:rPr lang="en-US" sz="3200" b="1" dirty="0">
                <a:solidFill>
                  <a:srgbClr val="0B6BB5"/>
                </a:solidFill>
                <a:latin typeface="+mn-lt"/>
                <a:cs typeface="Arial Rounded MT Bold" panose="020F0704030504030204" pitchFamily="34" charset="0"/>
              </a:rPr>
              <a:t>Identify the Cause: Why Something Happens? </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0" y="828681"/>
            <a:ext cx="8669866" cy="50098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just">
              <a:lnSpc>
                <a:spcPct val="150000"/>
              </a:lnSpc>
            </a:pPr>
            <a:r>
              <a:rPr lang="en-US" sz="2400" b="1" dirty="0">
                <a:solidFill>
                  <a:srgbClr val="090909"/>
                </a:solidFill>
                <a:cs typeface="Arial" panose="020B0604020202020204" pitchFamily="34" charset="0"/>
              </a:rPr>
              <a:t>1. I am full as a tick. What caused this to happen? </a:t>
            </a:r>
          </a:p>
          <a:p>
            <a:pPr algn="just">
              <a:lnSpc>
                <a:spcPct val="150000"/>
              </a:lnSpc>
            </a:pPr>
            <a:r>
              <a:rPr lang="en-US" sz="2400" b="1" dirty="0">
                <a:solidFill>
                  <a:srgbClr val="090909"/>
                </a:solidFill>
                <a:cs typeface="Arial" panose="020B0604020202020204" pitchFamily="34" charset="0"/>
              </a:rPr>
              <a:t>	Answer: I ate a lot of food. </a:t>
            </a:r>
          </a:p>
          <a:p>
            <a:pPr algn="just">
              <a:lnSpc>
                <a:spcPct val="150000"/>
              </a:lnSpc>
            </a:pPr>
            <a:r>
              <a:rPr lang="en-US" sz="2400" b="1" dirty="0">
                <a:solidFill>
                  <a:srgbClr val="090909"/>
                </a:solidFill>
                <a:cs typeface="Arial" panose="020B0604020202020204" pitchFamily="34" charset="0"/>
              </a:rPr>
              <a:t>2. I have receive A+ grade on my exam. What caused this to happen? </a:t>
            </a:r>
          </a:p>
          <a:p>
            <a:pPr algn="just">
              <a:lnSpc>
                <a:spcPct val="150000"/>
              </a:lnSpc>
            </a:pPr>
            <a:r>
              <a:rPr lang="en-US" sz="2400" b="1" dirty="0">
                <a:solidFill>
                  <a:srgbClr val="090909"/>
                </a:solidFill>
                <a:cs typeface="Arial" panose="020B0604020202020204" pitchFamily="34" charset="0"/>
              </a:rPr>
              <a:t>Answer: I have followed assessment criteria and studied hard for the exam. </a:t>
            </a:r>
          </a:p>
          <a:p>
            <a:pPr algn="just">
              <a:lnSpc>
                <a:spcPct val="150000"/>
              </a:lnSpc>
            </a:pPr>
            <a:r>
              <a:rPr lang="en-US" sz="2400" b="1" dirty="0">
                <a:solidFill>
                  <a:srgbClr val="090909"/>
                </a:solidFill>
                <a:cs typeface="Arial" panose="020B0604020202020204" pitchFamily="34" charset="0"/>
              </a:rPr>
              <a:t>3. There is milk all over my desk. What caused this to happen? </a:t>
            </a:r>
          </a:p>
          <a:p>
            <a:pPr algn="just">
              <a:lnSpc>
                <a:spcPct val="150000"/>
              </a:lnSpc>
            </a:pPr>
            <a:r>
              <a:rPr lang="en-US" sz="2400" b="1" dirty="0">
                <a:solidFill>
                  <a:srgbClr val="090909"/>
                </a:solidFill>
                <a:cs typeface="Arial" panose="020B0604020202020204" pitchFamily="34" charset="0"/>
              </a:rPr>
              <a:t>Answer: I knocked my milk over</a:t>
            </a:r>
          </a:p>
        </p:txBody>
      </p:sp>
    </p:spTree>
    <p:extLst>
      <p:ext uri="{BB962C8B-B14F-4D97-AF65-F5344CB8AC3E}">
        <p14:creationId xmlns:p14="http://schemas.microsoft.com/office/powerpoint/2010/main" val="355925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11197"/>
            <a:ext cx="8991600" cy="515884"/>
          </a:xfrm>
        </p:spPr>
        <p:txBody>
          <a:bodyPr>
            <a:noAutofit/>
          </a:bodyPr>
          <a:lstStyle/>
          <a:p>
            <a:r>
              <a:rPr lang="en-US" sz="3200" b="1" dirty="0">
                <a:solidFill>
                  <a:srgbClr val="0B6BB5"/>
                </a:solidFill>
                <a:latin typeface="+mn-lt"/>
                <a:cs typeface="Arial Rounded MT Bold" panose="020F0704030504030204" pitchFamily="34" charset="0"/>
              </a:rPr>
              <a:t>Can you identify the causes in the following story?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965200"/>
            <a:ext cx="9144000" cy="4832092"/>
          </a:xfrm>
          <a:prstGeom prst="rect">
            <a:avLst/>
          </a:prstGeom>
          <a:noFill/>
        </p:spPr>
        <p:txBody>
          <a:bodyPr wrap="square" rtlCol="0">
            <a:spAutoFit/>
          </a:bodyPr>
          <a:lstStyle/>
          <a:p>
            <a:pPr algn="just"/>
            <a:r>
              <a:rPr lang="en-US" sz="2800" dirty="0" err="1"/>
              <a:t>Anujit</a:t>
            </a:r>
            <a:r>
              <a:rPr lang="en-US" sz="2800" dirty="0"/>
              <a:t> was lonely. He could not have a pet because pets were not allowed in his building. Then one day </a:t>
            </a:r>
            <a:r>
              <a:rPr lang="en-US" sz="2800" dirty="0" err="1"/>
              <a:t>Anujit</a:t>
            </a:r>
            <a:r>
              <a:rPr lang="en-US" sz="2800" dirty="0"/>
              <a:t> saw an advertisement in the newspaper stating that “If I had a bird feeder like the one in the ad,”. </a:t>
            </a:r>
            <a:r>
              <a:rPr lang="en-US" sz="2800" dirty="0" err="1"/>
              <a:t>Anujit</a:t>
            </a:r>
            <a:r>
              <a:rPr lang="en-US" sz="2800" dirty="0"/>
              <a:t> Said, “then I would not be lonely anymore”. </a:t>
            </a:r>
            <a:r>
              <a:rPr lang="en-US" sz="2800" dirty="0" err="1"/>
              <a:t>Anujit</a:t>
            </a:r>
            <a:r>
              <a:rPr lang="en-US" sz="2800" dirty="0"/>
              <a:t> was right. Soon many birds began to come to his feeder. He loved to sit and watch them. </a:t>
            </a:r>
          </a:p>
          <a:p>
            <a:pPr algn="just"/>
            <a:endParaRPr lang="en-US" sz="2800" dirty="0"/>
          </a:p>
          <a:p>
            <a:pPr marL="514350" indent="-514350" algn="just">
              <a:buAutoNum type="arabicPeriod"/>
            </a:pPr>
            <a:r>
              <a:rPr lang="en-US" sz="2800" dirty="0" err="1"/>
              <a:t>Anujit</a:t>
            </a:r>
            <a:r>
              <a:rPr lang="en-US" sz="2800" dirty="0"/>
              <a:t> was lonely. What caused this? </a:t>
            </a:r>
          </a:p>
          <a:p>
            <a:pPr marL="514350" indent="-514350" algn="just">
              <a:buAutoNum type="arabicPeriod"/>
            </a:pPr>
            <a:r>
              <a:rPr lang="en-US" sz="2800" dirty="0"/>
              <a:t>What caused </a:t>
            </a:r>
            <a:r>
              <a:rPr lang="en-US" sz="2800" dirty="0" err="1"/>
              <a:t>Anujit</a:t>
            </a:r>
            <a:r>
              <a:rPr lang="en-US" sz="2800" dirty="0"/>
              <a:t> to get the bird feeder? </a:t>
            </a:r>
          </a:p>
          <a:p>
            <a:pPr marL="514350" indent="-514350" algn="just">
              <a:buAutoNum type="arabicPeriod"/>
            </a:pPr>
            <a:r>
              <a:rPr lang="en-US" sz="2800" dirty="0"/>
              <a:t>Why was </a:t>
            </a:r>
            <a:r>
              <a:rPr lang="en-US" sz="2800" dirty="0" err="1"/>
              <a:t>Anujit</a:t>
            </a:r>
            <a:r>
              <a:rPr lang="en-US" sz="2800" dirty="0"/>
              <a:t> not lonely anymore? </a:t>
            </a:r>
          </a:p>
        </p:txBody>
      </p:sp>
      <p:pic>
        <p:nvPicPr>
          <p:cNvPr id="5" name="Picture 3">
            <a:extLst>
              <a:ext uri="{FF2B5EF4-FFF2-40B4-BE49-F238E27FC236}">
                <a16:creationId xmlns:a16="http://schemas.microsoft.com/office/drawing/2014/main" id="{5A6C98A8-E9B0-1945-83B5-9287A47E30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8392" y="3606800"/>
            <a:ext cx="1793875" cy="20256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9505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Identify the effect? </a:t>
            </a:r>
            <a:br>
              <a:rPr lang="en-US" sz="3200" b="1" dirty="0">
                <a:solidFill>
                  <a:srgbClr val="0B6BB5"/>
                </a:solidFill>
                <a:latin typeface="+mn-lt"/>
                <a:cs typeface="Arial Rounded MT Bold" panose="020F0704030504030204" pitchFamily="34" charset="0"/>
              </a:rPr>
            </a:br>
            <a:r>
              <a:rPr lang="en-US" sz="3200" b="1" dirty="0">
                <a:solidFill>
                  <a:srgbClr val="0B6BB5"/>
                </a:solidFill>
                <a:latin typeface="+mn-lt"/>
                <a:cs typeface="Arial Rounded MT Bold" panose="020F0704030504030204" pitchFamily="34" charset="0"/>
              </a:rPr>
              <a:t>Is the result of something happening?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1686910"/>
            <a:ext cx="9144000" cy="3970318"/>
          </a:xfrm>
          <a:prstGeom prst="rect">
            <a:avLst/>
          </a:prstGeom>
          <a:noFill/>
        </p:spPr>
        <p:txBody>
          <a:bodyPr wrap="square" rtlCol="0">
            <a:spAutoFit/>
          </a:bodyPr>
          <a:lstStyle/>
          <a:p>
            <a:pPr marL="514350" indent="-514350" algn="just">
              <a:buAutoNum type="arabicPeriod"/>
            </a:pPr>
            <a:r>
              <a:rPr lang="en-US" sz="2800" dirty="0"/>
              <a:t>Last week I left my radio sitting out in the rain. What will the effect be? </a:t>
            </a:r>
          </a:p>
          <a:p>
            <a:pPr marL="514350" indent="-514350" algn="just">
              <a:buAutoNum type="arabicPeriod"/>
            </a:pPr>
            <a:endParaRPr lang="en-US" sz="2800" dirty="0"/>
          </a:p>
          <a:p>
            <a:pPr algn="just"/>
            <a:r>
              <a:rPr lang="en-US" sz="2800" dirty="0"/>
              <a:t>Answer: It will be ruined. Possibly it would not work. </a:t>
            </a:r>
          </a:p>
          <a:p>
            <a:pPr algn="just"/>
            <a:endParaRPr lang="en-US" sz="2800" dirty="0"/>
          </a:p>
          <a:p>
            <a:pPr algn="just"/>
            <a:r>
              <a:rPr lang="en-US" sz="2800" dirty="0"/>
              <a:t>2. We have an exam today and last night I forgot to study. What will the effect be? </a:t>
            </a:r>
          </a:p>
          <a:p>
            <a:pPr algn="just"/>
            <a:endParaRPr lang="en-US" sz="2800" dirty="0"/>
          </a:p>
          <a:p>
            <a:pPr algn="just"/>
            <a:r>
              <a:rPr lang="en-US" sz="2800" dirty="0"/>
              <a:t>Answer: I might fail in the exam. </a:t>
            </a:r>
          </a:p>
        </p:txBody>
      </p:sp>
      <p:pic>
        <p:nvPicPr>
          <p:cNvPr id="7" name="Picture 3">
            <a:extLst>
              <a:ext uri="{FF2B5EF4-FFF2-40B4-BE49-F238E27FC236}">
                <a16:creationId xmlns:a16="http://schemas.microsoft.com/office/drawing/2014/main" id="{FB6BDC8E-B69F-CC4D-9D0E-A16CC08656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9267" y="2019989"/>
            <a:ext cx="1312333" cy="115150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 name="Picture 2">
            <a:extLst>
              <a:ext uri="{FF2B5EF4-FFF2-40B4-BE49-F238E27FC236}">
                <a16:creationId xmlns:a16="http://schemas.microsoft.com/office/drawing/2014/main" id="{72556394-F284-6F45-A458-D14AB8D1E2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7334" y="4281720"/>
            <a:ext cx="1303867" cy="137550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45766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Can you identify the effects in the following story?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1195844"/>
            <a:ext cx="9144000" cy="4401205"/>
          </a:xfrm>
          <a:prstGeom prst="rect">
            <a:avLst/>
          </a:prstGeom>
          <a:noFill/>
        </p:spPr>
        <p:txBody>
          <a:bodyPr wrap="square" rtlCol="0">
            <a:spAutoFit/>
          </a:bodyPr>
          <a:lstStyle/>
          <a:p>
            <a:pPr algn="just"/>
            <a:r>
              <a:rPr lang="en-US" sz="2800" dirty="0"/>
              <a:t>Last night I watched a scary movie, and I was scared. Every time I saw a witch, I would scream. When the witch would laugh, I would hide under my blanket. I will never watch a scary movie again. </a:t>
            </a:r>
          </a:p>
          <a:p>
            <a:pPr algn="just"/>
            <a:endParaRPr lang="en-US" sz="2800" dirty="0"/>
          </a:p>
          <a:p>
            <a:pPr marL="514350" indent="-514350" algn="just">
              <a:buAutoNum type="arabicPeriod"/>
            </a:pPr>
            <a:r>
              <a:rPr lang="en-US" sz="2800" dirty="0"/>
              <a:t>Every time I would see a witch, what would be the effect?</a:t>
            </a:r>
          </a:p>
          <a:p>
            <a:pPr marL="514350" indent="-514350" algn="just">
              <a:buAutoNum type="arabicPeriod"/>
            </a:pPr>
            <a:r>
              <a:rPr lang="en-US" sz="2800" dirty="0"/>
              <a:t>Every time when the witch would laugh, what would be the effect? </a:t>
            </a:r>
          </a:p>
          <a:p>
            <a:pPr marL="514350" indent="-514350" algn="just">
              <a:buAutoNum type="arabicPeriod"/>
            </a:pPr>
            <a:r>
              <a:rPr lang="en-US" sz="2800" dirty="0"/>
              <a:t>What effect did the movie have on my mood? </a:t>
            </a:r>
          </a:p>
        </p:txBody>
      </p:sp>
      <p:pic>
        <p:nvPicPr>
          <p:cNvPr id="6" name="Picture 3">
            <a:extLst>
              <a:ext uri="{FF2B5EF4-FFF2-40B4-BE49-F238E27FC236}">
                <a16:creationId xmlns:a16="http://schemas.microsoft.com/office/drawing/2014/main" id="{61D79605-E876-6548-944C-E669B3944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5467" y="4622799"/>
            <a:ext cx="1075796" cy="143086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72936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What is Cause and Effect Analysis</a:t>
            </a:r>
          </a:p>
        </p:txBody>
      </p:sp>
      <p:sp>
        <p:nvSpPr>
          <p:cNvPr id="8195" name="Rectangle 4">
            <a:extLst>
              <a:ext uri="{FF2B5EF4-FFF2-40B4-BE49-F238E27FC236}">
                <a16:creationId xmlns:a16="http://schemas.microsoft.com/office/drawing/2014/main" id="{7962E7C2-FCF4-426E-AA14-FDB92CD78DEF}"/>
              </a:ext>
            </a:extLst>
          </p:cNvPr>
          <p:cNvSpPr>
            <a:spLocks noGrp="1" noChangeArrowheads="1"/>
          </p:cNvSpPr>
          <p:nvPr>
            <p:ph idx="1"/>
          </p:nvPr>
        </p:nvSpPr>
        <p:spPr bwMode="auto">
          <a:xfrm>
            <a:off x="0" y="1673295"/>
            <a:ext cx="9144000" cy="2691680"/>
          </a:xfrm>
        </p:spPr>
        <p:txBody>
          <a:bodyPr wrap="square" numCol="1" anchor="t" anchorCtr="0" compatLnSpc="1">
            <a:prstTxWarp prst="textNoShape">
              <a:avLst/>
            </a:prstTxWarp>
            <a:noAutofit/>
          </a:bodyPr>
          <a:lstStyle/>
          <a:p>
            <a:pPr algn="just">
              <a:lnSpc>
                <a:spcPct val="150000"/>
              </a:lnSpc>
              <a:spcBef>
                <a:spcPct val="0"/>
              </a:spcBef>
              <a:buFontTx/>
              <a:buNone/>
            </a:pPr>
            <a:r>
              <a:rPr lang="en-GB" altLang="en-US" sz="2400" dirty="0">
                <a:solidFill>
                  <a:srgbClr val="000000"/>
                </a:solidFill>
                <a:latin typeface="Arial" panose="020B0604020202020204" pitchFamily="34" charset="0"/>
                <a:cs typeface="Arial" panose="020B0604020202020204" pitchFamily="34" charset="0"/>
              </a:rPr>
              <a:t>  Cause and Effect Analysis is a technique for identifying all the possible causes (inputs) associated with a particular problem / effect (output) before narrowing down to the small number of main, root causes which need to be addressed.</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8</a:t>
            </a:fld>
            <a:endParaRPr lang="en-US" altLang="en-US"/>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図 4" descr="signs_going_everywhere_800_clr_15206.png">
            <a:extLst>
              <a:ext uri="{FF2B5EF4-FFF2-40B4-BE49-F238E27FC236}">
                <a16:creationId xmlns:a16="http://schemas.microsoft.com/office/drawing/2014/main" id="{0D20E70E-4220-4C5B-9B9A-A37798DDAF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59388" y="1803400"/>
            <a:ext cx="3602036" cy="384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雲形吹き出し 5">
            <a:extLst>
              <a:ext uri="{FF2B5EF4-FFF2-40B4-BE49-F238E27FC236}">
                <a16:creationId xmlns:a16="http://schemas.microsoft.com/office/drawing/2014/main" id="{C2446823-331D-422C-85E6-B7468B3F63D7}"/>
              </a:ext>
            </a:extLst>
          </p:cNvPr>
          <p:cNvSpPr/>
          <p:nvPr/>
        </p:nvSpPr>
        <p:spPr>
          <a:xfrm>
            <a:off x="777875" y="225425"/>
            <a:ext cx="7112000" cy="2290762"/>
          </a:xfrm>
          <a:prstGeom prst="cloudCallout">
            <a:avLst>
              <a:gd name="adj1" fmla="val -31707"/>
              <a:gd name="adj2" fmla="val 54112"/>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r>
              <a:rPr lang="en-US" altLang="ja-JP" sz="2400" i="1" dirty="0">
                <a:solidFill>
                  <a:schemeClr val="tx1"/>
                </a:solidFill>
                <a:latin typeface="Arial Unicode MS"/>
                <a:cs typeface="Arial Unicode MS"/>
              </a:rPr>
              <a:t>If</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root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cause(s)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are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identified properly,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any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countermeasures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could</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be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come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up</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with…</a:t>
            </a:r>
            <a:endParaRPr lang="ja-JP" altLang="en-US" sz="2400" i="1" dirty="0">
              <a:solidFill>
                <a:schemeClr val="tx1"/>
              </a:solidFill>
              <a:latin typeface="Arial Unicode MS"/>
              <a:cs typeface="Arial Unicode MS"/>
            </a:endParaRPr>
          </a:p>
        </p:txBody>
      </p:sp>
      <p:sp>
        <p:nvSpPr>
          <p:cNvPr id="8" name="雲形吹き出し 7">
            <a:extLst>
              <a:ext uri="{FF2B5EF4-FFF2-40B4-BE49-F238E27FC236}">
                <a16:creationId xmlns:a16="http://schemas.microsoft.com/office/drawing/2014/main" id="{941AFE9C-7768-48C7-BE59-69077FD4BD23}"/>
              </a:ext>
            </a:extLst>
          </p:cNvPr>
          <p:cNvSpPr/>
          <p:nvPr/>
        </p:nvSpPr>
        <p:spPr>
          <a:xfrm>
            <a:off x="315119" y="1955169"/>
            <a:ext cx="4481513" cy="1895475"/>
          </a:xfrm>
          <a:prstGeom prst="cloudCallout">
            <a:avLst>
              <a:gd name="adj1" fmla="val 50181"/>
              <a:gd name="adj2" fmla="val 39907"/>
            </a:avLst>
          </a:prstGeom>
        </p:spPr>
        <p:style>
          <a:lnRef idx="0">
            <a:schemeClr val="accent2"/>
          </a:lnRef>
          <a:fillRef idx="3">
            <a:schemeClr val="accent2"/>
          </a:fillRef>
          <a:effectRef idx="3">
            <a:schemeClr val="accent2"/>
          </a:effectRef>
          <a:fontRef idx="minor">
            <a:schemeClr val="lt1"/>
          </a:fontRef>
        </p:style>
        <p:txBody>
          <a:bodyPr anchor="ctr"/>
          <a:lstStyle/>
          <a:p>
            <a:pPr>
              <a:defRPr/>
            </a:pPr>
            <a:r>
              <a:rPr lang="en-US" altLang="ja-JP" sz="2800" b="1" i="1" dirty="0">
                <a:solidFill>
                  <a:srgbClr val="000000"/>
                </a:solidFill>
                <a:latin typeface="Arial Unicode MS"/>
                <a:cs typeface="Arial Unicode MS"/>
              </a:rPr>
              <a:t>The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problem</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will</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never</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be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solved!!</a:t>
            </a:r>
            <a:endParaRPr lang="ja-JP" altLang="en-US" sz="2800" b="1" i="1" dirty="0">
              <a:solidFill>
                <a:srgbClr val="000000"/>
              </a:solidFill>
              <a:latin typeface="Arial Unicode MS"/>
              <a:cs typeface="Arial Unicode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1">
            <a:extLst>
              <a:ext uri="{FF2B5EF4-FFF2-40B4-BE49-F238E27FC236}">
                <a16:creationId xmlns:a16="http://schemas.microsoft.com/office/drawing/2014/main" id="{48EBF301-44AE-4D0A-83F5-70A24E586FD2}"/>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0E38402A-AAF3-42C0-9CEC-6AEE69AC9FC0}" type="slidenum">
              <a:rPr lang="en-US" altLang="en-US"/>
              <a:pPr/>
              <a:t>10</a:t>
            </a:fld>
            <a:endParaRPr lang="en-US" altLang="en-US"/>
          </a:p>
        </p:txBody>
      </p:sp>
      <p:sp>
        <p:nvSpPr>
          <p:cNvPr id="9219" name="Rectangle 4">
            <a:extLst>
              <a:ext uri="{FF2B5EF4-FFF2-40B4-BE49-F238E27FC236}">
                <a16:creationId xmlns:a16="http://schemas.microsoft.com/office/drawing/2014/main" id="{1D5FD096-18F6-419C-BE59-FC02CFDA592D}"/>
              </a:ext>
            </a:extLst>
          </p:cNvPr>
          <p:cNvSpPr>
            <a:spLocks noChangeArrowheads="1"/>
          </p:cNvSpPr>
          <p:nvPr/>
        </p:nvSpPr>
        <p:spPr bwMode="auto">
          <a:xfrm>
            <a:off x="0" y="733734"/>
            <a:ext cx="9144000" cy="4779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r>
              <a:rPr lang="en-GB" altLang="en-US" sz="2400" b="1" dirty="0">
                <a:solidFill>
                  <a:srgbClr val="000000"/>
                </a:solidFill>
                <a:cs typeface="Arial" panose="020B0604020202020204" pitchFamily="34" charset="0"/>
              </a:rPr>
              <a:t>Cause and Effect Analysis is a valuable tool for:</a:t>
            </a:r>
          </a:p>
          <a:p>
            <a:pPr algn="just" eaLnBrk="1" hangingPunct="1"/>
            <a:endParaRPr lang="en-GB" altLang="en-US" sz="2400" b="1" dirty="0">
              <a:solidFill>
                <a:srgbClr val="000000"/>
              </a:solidFill>
              <a:cs typeface="Arial" panose="020B0604020202020204" pitchFamily="34" charset="0"/>
            </a:endParaRPr>
          </a:p>
          <a:p>
            <a:pPr algn="just" eaLnBrk="1" hangingPunct="1">
              <a:lnSpc>
                <a:spcPct val="120000"/>
              </a:lnSpc>
              <a:buFontTx/>
              <a:buChar char="•"/>
            </a:pPr>
            <a:r>
              <a:rPr lang="en-GB" altLang="en-US" sz="2400" b="1" dirty="0">
                <a:solidFill>
                  <a:srgbClr val="000000"/>
                </a:solidFill>
                <a:cs typeface="Arial" panose="020B0604020202020204" pitchFamily="34" charset="0"/>
              </a:rPr>
              <a:t>  </a:t>
            </a:r>
            <a:r>
              <a:rPr lang="en-GB" altLang="en-US" sz="2400" dirty="0">
                <a:solidFill>
                  <a:srgbClr val="000000"/>
                </a:solidFill>
                <a:cs typeface="Arial" panose="020B0604020202020204" pitchFamily="34" charset="0"/>
              </a:rPr>
              <a:t>Focusing on causes not symptoms capturing the collective knowledge and experience of a group</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Providing a picture of why an effect/problem is happening</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Establishing a sound basis for further data gathering and action</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Cause and Effect Analysis can also be used to identify all of the areas that need to be tackled to generate a positive effect.</a:t>
            </a:r>
          </a:p>
        </p:txBody>
      </p:sp>
      <p:sp>
        <p:nvSpPr>
          <p:cNvPr id="9220" name="Rectangle 5">
            <a:extLst>
              <a:ext uri="{FF2B5EF4-FFF2-40B4-BE49-F238E27FC236}">
                <a16:creationId xmlns:a16="http://schemas.microsoft.com/office/drawing/2014/main" id="{02CB9894-B45C-46D4-A379-935532F8304D}"/>
              </a:ext>
            </a:extLst>
          </p:cNvPr>
          <p:cNvSpPr>
            <a:spLocks noChangeArrowheads="1"/>
          </p:cNvSpPr>
          <p:nvPr/>
        </p:nvSpPr>
        <p:spPr bwMode="auto">
          <a:xfrm>
            <a:off x="1164454" y="192940"/>
            <a:ext cx="6815091" cy="540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6653" tIns="48326" rIns="96653" bIns="48326" anchor="b">
            <a:spAutoFit/>
          </a:bodyPr>
          <a:lstStyle>
            <a:lvl1pPr defTabSz="966788">
              <a:defRPr>
                <a:solidFill>
                  <a:schemeClr val="tx1"/>
                </a:solidFill>
                <a:latin typeface="Arial" panose="020B0604020202020204" pitchFamily="34" charset="0"/>
              </a:defRPr>
            </a:lvl1pPr>
            <a:lvl2pPr marL="576263" indent="-233363" defTabSz="966788">
              <a:defRPr>
                <a:solidFill>
                  <a:schemeClr val="tx1"/>
                </a:solidFill>
                <a:latin typeface="Arial" panose="020B0604020202020204" pitchFamily="34" charset="0"/>
              </a:defRPr>
            </a:lvl2pPr>
            <a:lvl3pPr marL="925513" indent="-234950" defTabSz="966788">
              <a:defRPr>
                <a:solidFill>
                  <a:schemeClr val="tx1"/>
                </a:solidFill>
                <a:latin typeface="Arial" panose="020B0604020202020204" pitchFamily="34" charset="0"/>
              </a:defRPr>
            </a:lvl3pPr>
            <a:lvl4pPr marL="1282700" indent="-242888" defTabSz="966788">
              <a:defRPr>
                <a:solidFill>
                  <a:schemeClr val="tx1"/>
                </a:solidFill>
                <a:latin typeface="Arial" panose="020B0604020202020204" pitchFamily="34" charset="0"/>
              </a:defRPr>
            </a:lvl4pPr>
            <a:lvl5pPr marL="1639888" indent="-242888" defTabSz="966788">
              <a:defRPr>
                <a:solidFill>
                  <a:schemeClr val="tx1"/>
                </a:solidFill>
                <a:latin typeface="Arial" panose="020B0604020202020204" pitchFamily="34" charset="0"/>
              </a:defRPr>
            </a:lvl5pPr>
            <a:lvl6pPr marL="2097088" indent="-242888" defTabSz="966788" eaLnBrk="0" fontAlgn="base" hangingPunct="0">
              <a:spcBef>
                <a:spcPct val="0"/>
              </a:spcBef>
              <a:spcAft>
                <a:spcPct val="0"/>
              </a:spcAft>
              <a:defRPr>
                <a:solidFill>
                  <a:schemeClr val="tx1"/>
                </a:solidFill>
                <a:latin typeface="Arial" panose="020B0604020202020204" pitchFamily="34" charset="0"/>
              </a:defRPr>
            </a:lvl6pPr>
            <a:lvl7pPr marL="2554288" indent="-242888" defTabSz="966788" eaLnBrk="0" fontAlgn="base" hangingPunct="0">
              <a:spcBef>
                <a:spcPct val="0"/>
              </a:spcBef>
              <a:spcAft>
                <a:spcPct val="0"/>
              </a:spcAft>
              <a:defRPr>
                <a:solidFill>
                  <a:schemeClr val="tx1"/>
                </a:solidFill>
                <a:latin typeface="Arial" panose="020B0604020202020204" pitchFamily="34" charset="0"/>
              </a:defRPr>
            </a:lvl7pPr>
            <a:lvl8pPr marL="3011488" indent="-242888" defTabSz="966788" eaLnBrk="0" fontAlgn="base" hangingPunct="0">
              <a:spcBef>
                <a:spcPct val="0"/>
              </a:spcBef>
              <a:spcAft>
                <a:spcPct val="0"/>
              </a:spcAft>
              <a:defRPr>
                <a:solidFill>
                  <a:schemeClr val="tx1"/>
                </a:solidFill>
                <a:latin typeface="Arial" panose="020B0604020202020204" pitchFamily="34" charset="0"/>
              </a:defRPr>
            </a:lvl8pPr>
            <a:lvl9pPr marL="3468688" indent="-242888"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3200" b="1" dirty="0">
                <a:solidFill>
                  <a:srgbClr val="0070C0"/>
                </a:solidFill>
                <a:latin typeface="+mn-lt"/>
              </a:rPr>
              <a:t>Why use Cause and Effect Analysis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7B413A0-4B9A-4056-9CE1-862898D8C214}"/>
              </a:ext>
            </a:extLst>
          </p:cNvPr>
          <p:cNvSpPr>
            <a:spLocks noGrp="1" noChangeArrowheads="1"/>
          </p:cNvSpPr>
          <p:nvPr>
            <p:ph type="title"/>
          </p:nvPr>
        </p:nvSpPr>
        <p:spPr>
          <a:xfrm>
            <a:off x="418306" y="28698"/>
            <a:ext cx="8307388" cy="479425"/>
          </a:xfrm>
        </p:spPr>
        <p:txBody>
          <a:bodyPr>
            <a:noAutofit/>
          </a:bodyPr>
          <a:lstStyle/>
          <a:p>
            <a:r>
              <a:rPr lang="en-US" altLang="en-US" sz="3200" b="1" dirty="0">
                <a:solidFill>
                  <a:srgbClr val="0070C0"/>
                </a:solidFill>
                <a:latin typeface="+mn-lt"/>
              </a:rPr>
              <a:t>What is a Cause and Effect Diagram</a:t>
            </a:r>
          </a:p>
        </p:txBody>
      </p:sp>
      <p:sp>
        <p:nvSpPr>
          <p:cNvPr id="11268" name="Text Box 4">
            <a:extLst>
              <a:ext uri="{FF2B5EF4-FFF2-40B4-BE49-F238E27FC236}">
                <a16:creationId xmlns:a16="http://schemas.microsoft.com/office/drawing/2014/main" id="{C53DE9E3-2DD9-46ED-8EE6-A9CE2AE91F97}"/>
              </a:ext>
            </a:extLst>
          </p:cNvPr>
          <p:cNvSpPr txBox="1">
            <a:spLocks noChangeArrowheads="1"/>
          </p:cNvSpPr>
          <p:nvPr/>
        </p:nvSpPr>
        <p:spPr bwMode="auto">
          <a:xfrm>
            <a:off x="190830" y="508123"/>
            <a:ext cx="8762340" cy="5203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a:lnSpc>
                <a:spcPct val="140000"/>
              </a:lnSpc>
            </a:pPr>
            <a:r>
              <a:rPr lang="en-GB" altLang="en-US" sz="2400" dirty="0">
                <a:solidFill>
                  <a:srgbClr val="000000"/>
                </a:solidFill>
                <a:cs typeface="Arial" panose="020B0604020202020204" pitchFamily="34" charset="0"/>
              </a:rPr>
              <a:t>A Cause and Effect diagram (also known as a Fishbone or Ishikawa diagram) graphically illustrates the results of the analysis and is constructed in steps. </a:t>
            </a:r>
            <a:r>
              <a:rPr kumimoji="1" lang="en-US" altLang="ja-JP" sz="2400" dirty="0">
                <a:ea typeface="Arial Unicode MS" panose="020B0604020202020204" pitchFamily="34" charset="-128"/>
                <a:cs typeface="Arial" panose="020B0604020202020204" pitchFamily="34" charset="0"/>
              </a:rPr>
              <a:t>It was developed by Prof. Kaoru Ishikawa.</a:t>
            </a:r>
          </a:p>
          <a:p>
            <a:pPr marL="342900" indent="-342900" algn="just">
              <a:lnSpc>
                <a:spcPct val="140000"/>
              </a:lnSpc>
              <a:buFont typeface="Arial" panose="020B0604020202020204" pitchFamily="34" charset="0"/>
              <a:buChar char="•"/>
            </a:pPr>
            <a:r>
              <a:rPr kumimoji="1" lang="en-US" altLang="ja-JP" sz="2400" dirty="0">
                <a:ea typeface="Arial Unicode MS" panose="020B0604020202020204" pitchFamily="34" charset="-128"/>
                <a:cs typeface="Arial" panose="020B0604020202020204" pitchFamily="34" charset="0"/>
              </a:rPr>
              <a:t>It connects “effect” and “cause(s)” systematically with line</a:t>
            </a:r>
          </a:p>
          <a:p>
            <a:pPr marL="342900" indent="-342900" algn="just">
              <a:lnSpc>
                <a:spcPct val="140000"/>
              </a:lnSpc>
              <a:buFont typeface="Arial" panose="020B0604020202020204" pitchFamily="34" charset="0"/>
              <a:buChar char="•"/>
            </a:pPr>
            <a:r>
              <a:rPr kumimoji="1" lang="en-US" altLang="ja-JP" sz="2400" dirty="0">
                <a:ea typeface="Arial Unicode MS" panose="020B0604020202020204" pitchFamily="34" charset="-128"/>
                <a:cs typeface="Arial" panose="020B0604020202020204" pitchFamily="34" charset="0"/>
              </a:rPr>
              <a:t>Clarification of relations between effect and cause(s)</a:t>
            </a:r>
          </a:p>
          <a:p>
            <a:pPr marL="342900" indent="-342900" algn="just">
              <a:lnSpc>
                <a:spcPct val="140000"/>
              </a:lnSpc>
              <a:buFont typeface="Arial" panose="020B0604020202020204" pitchFamily="34" charset="0"/>
              <a:buChar char="•"/>
            </a:pPr>
            <a:r>
              <a:rPr lang="en-US" altLang="en-US" sz="2400" dirty="0">
                <a:cs typeface="Arial" panose="020B0604020202020204" pitchFamily="34" charset="0"/>
              </a:rPr>
              <a:t>Cause-and-Effect diagrams graphically display potential causes of a problem</a:t>
            </a:r>
          </a:p>
          <a:p>
            <a:pPr marL="342900" indent="-342900" algn="just">
              <a:lnSpc>
                <a:spcPct val="140000"/>
              </a:lnSpc>
              <a:buFont typeface="Arial" panose="020B0604020202020204" pitchFamily="34" charset="0"/>
              <a:buChar char="•"/>
            </a:pPr>
            <a:r>
              <a:rPr lang="en-US" altLang="en-US" sz="2400" dirty="0">
                <a:cs typeface="Arial" panose="020B0604020202020204" pitchFamily="34" charset="0"/>
              </a:rPr>
              <a:t>The layout shows Cause-and-Effect relationships between the potential causes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use a Cause and Effect Diagram</a:t>
            </a:r>
          </a:p>
        </p:txBody>
      </p:sp>
      <p:sp>
        <p:nvSpPr>
          <p:cNvPr id="12291" name="Rectangle 3">
            <a:extLst>
              <a:ext uri="{FF2B5EF4-FFF2-40B4-BE49-F238E27FC236}">
                <a16:creationId xmlns:a16="http://schemas.microsoft.com/office/drawing/2014/main" id="{22A87857-8D73-430A-8E71-9D61DC054DF1}"/>
              </a:ext>
            </a:extLst>
          </p:cNvPr>
          <p:cNvSpPr>
            <a:spLocks noGrp="1" noChangeArrowheads="1"/>
          </p:cNvSpPr>
          <p:nvPr>
            <p:ph idx="1"/>
          </p:nvPr>
        </p:nvSpPr>
        <p:spPr bwMode="auto">
          <a:xfrm>
            <a:off x="1" y="698223"/>
            <a:ext cx="9143999" cy="4797054"/>
          </a:xfrm>
        </p:spPr>
        <p:txBody>
          <a:bodyPr wrap="square" numCol="1" anchor="t" anchorCtr="0" compatLnSpc="1">
            <a:prstTxWarp prst="textNoShape">
              <a:avLst/>
            </a:prstTxWarp>
            <a:noAutofit/>
          </a:bodyPr>
          <a:lstStyle/>
          <a:p>
            <a:pPr marL="0" indent="0" algn="just">
              <a:lnSpc>
                <a:spcPct val="120000"/>
              </a:lnSpc>
              <a:buClr>
                <a:schemeClr val="tx1"/>
              </a:buClr>
              <a:buNone/>
            </a:pPr>
            <a:r>
              <a:rPr lang="en-US" altLang="en-US" sz="2400" dirty="0">
                <a:latin typeface="Arial" panose="020B0604020202020204" pitchFamily="34" charset="0"/>
                <a:cs typeface="Arial" panose="020B0604020202020204" pitchFamily="34" charset="0"/>
              </a:rPr>
              <a:t>It is common for people working on improvement efforts to jump to conclusions without studying the causes, target one possible cause while ignoring others, and take actions aimed at surface symptoms</a:t>
            </a:r>
          </a:p>
          <a:p>
            <a:pPr algn="just">
              <a:lnSpc>
                <a:spcPct val="120000"/>
              </a:lnSpc>
              <a:buClr>
                <a:schemeClr val="tx1"/>
              </a:buClr>
            </a:pPr>
            <a:r>
              <a:rPr lang="en-US" altLang="en-US" sz="2400" dirty="0">
                <a:latin typeface="Arial" panose="020B0604020202020204" pitchFamily="34" charset="0"/>
                <a:cs typeface="Arial" panose="020B0604020202020204" pitchFamily="34" charset="0"/>
              </a:rPr>
              <a:t>Cause-and-effect diagrams are designed to:</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Stimulating thinking during a brainstorm of potential causes</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Providing a structure to understand the relationships between many possible causes of a problem</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Giving people a framework for planning what data to collect</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Serving as a visual display of causes that have been studied</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Helping team members communicate within the team and with the rest of the organization</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Do We Need to Implement this? </a:t>
            </a:r>
          </a:p>
        </p:txBody>
      </p:sp>
      <p:sp>
        <p:nvSpPr>
          <p:cNvPr id="2" name="TextBox 1">
            <a:extLst>
              <a:ext uri="{FF2B5EF4-FFF2-40B4-BE49-F238E27FC236}">
                <a16:creationId xmlns:a16="http://schemas.microsoft.com/office/drawing/2014/main" id="{13A1ACEC-3013-E947-A5E2-E12D2D8BCAA5}"/>
              </a:ext>
            </a:extLst>
          </p:cNvPr>
          <p:cNvSpPr txBox="1"/>
          <p:nvPr/>
        </p:nvSpPr>
        <p:spPr>
          <a:xfrm>
            <a:off x="0" y="1012954"/>
            <a:ext cx="9144000" cy="4832092"/>
          </a:xfrm>
          <a:prstGeom prst="rect">
            <a:avLst/>
          </a:prstGeom>
          <a:noFill/>
        </p:spPr>
        <p:txBody>
          <a:bodyPr wrap="square" rtlCol="0">
            <a:spAutoFit/>
          </a:bodyPr>
          <a:lstStyle/>
          <a:p>
            <a:pPr marL="285750" indent="-285750">
              <a:buFont typeface="Arial" panose="020B0604020202020204" pitchFamily="34" charset="0"/>
              <a:buChar char="•"/>
            </a:pPr>
            <a:r>
              <a:rPr lang="en-US" sz="2800" dirty="0"/>
              <a:t>It helps determine the root causes of a problem using a structured approach</a:t>
            </a:r>
          </a:p>
          <a:p>
            <a:pPr marL="285750" indent="-285750">
              <a:buFont typeface="Arial" panose="020B0604020202020204" pitchFamily="34" charset="0"/>
              <a:buChar char="•"/>
            </a:pPr>
            <a:r>
              <a:rPr lang="en-US" sz="2800" dirty="0"/>
              <a:t>It encourages group participation and utilizes group knowledge of the process </a:t>
            </a:r>
          </a:p>
          <a:p>
            <a:pPr marL="285750" indent="-285750">
              <a:buFont typeface="Arial" panose="020B0604020202020204" pitchFamily="34" charset="0"/>
              <a:buChar char="•"/>
            </a:pPr>
            <a:r>
              <a:rPr lang="en-US" sz="2800" dirty="0"/>
              <a:t>It uses an orderly, easy-to-read format to diagram cause-and-effect relationships </a:t>
            </a:r>
          </a:p>
          <a:p>
            <a:pPr marL="285750" indent="-285750">
              <a:buFont typeface="Arial" panose="020B0604020202020204" pitchFamily="34" charset="0"/>
              <a:buChar char="•"/>
            </a:pPr>
            <a:r>
              <a:rPr lang="en-US" sz="2800" dirty="0"/>
              <a:t>It indicates possible causes of variation in a process</a:t>
            </a:r>
          </a:p>
          <a:p>
            <a:pPr marL="285750" indent="-285750">
              <a:buFont typeface="Arial" panose="020B0604020202020204" pitchFamily="34" charset="0"/>
              <a:buChar char="•"/>
            </a:pPr>
            <a:r>
              <a:rPr lang="en-US" sz="2800" dirty="0"/>
              <a:t>It increases knowledge of the process by helping everyone to learn at work and how they relate </a:t>
            </a:r>
          </a:p>
          <a:p>
            <a:pPr marL="285750" indent="-285750">
              <a:buFont typeface="Arial" panose="020B0604020202020204" pitchFamily="34" charset="0"/>
              <a:buChar char="•"/>
            </a:pPr>
            <a:r>
              <a:rPr lang="en-US" sz="2800" dirty="0"/>
              <a:t>It identifies areas where data should be collected for further study</a:t>
            </a:r>
          </a:p>
        </p:txBody>
      </p:sp>
    </p:spTree>
    <p:extLst>
      <p:ext uri="{BB962C8B-B14F-4D97-AF65-F5344CB8AC3E}">
        <p14:creationId xmlns:p14="http://schemas.microsoft.com/office/powerpoint/2010/main" val="285257798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74638"/>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600201"/>
            <a:ext cx="8229600" cy="1185862"/>
          </a:xfrm>
        </p:spPr>
        <p:txBody>
          <a:bodyPr>
            <a:noAutofit/>
          </a:bodyPr>
          <a:lstStyle/>
          <a:p>
            <a:pPr marL="0" indent="0">
              <a:buNone/>
            </a:pPr>
            <a:r>
              <a:rPr lang="en-GB" sz="2400" dirty="0"/>
              <a:t>1. Identify the problem and consider it in detail: who is involved, when and where it occurs. Write the problem in a box and draw an arrow pointing towards it. </a:t>
            </a:r>
          </a:p>
          <a:p>
            <a:endParaRPr lang="en-US" sz="2400" dirty="0"/>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pic>
        <p:nvPicPr>
          <p:cNvPr id="6" name="Picture 5">
            <a:extLst>
              <a:ext uri="{FF2B5EF4-FFF2-40B4-BE49-F238E27FC236}">
                <a16:creationId xmlns:a16="http://schemas.microsoft.com/office/drawing/2014/main" id="{D2736285-5375-494E-9E8F-14D9B6CBD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3426466"/>
            <a:ext cx="8229600" cy="1586081"/>
          </a:xfrm>
          <a:prstGeom prst="rect">
            <a:avLst/>
          </a:prstGeom>
        </p:spPr>
      </p:pic>
    </p:spTree>
    <p:extLst>
      <p:ext uri="{BB962C8B-B14F-4D97-AF65-F5344CB8AC3E}">
        <p14:creationId xmlns:p14="http://schemas.microsoft.com/office/powerpoint/2010/main" val="1271972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113636"/>
            <a:ext cx="8229600" cy="615433"/>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846267"/>
            <a:ext cx="8229600" cy="1996946"/>
          </a:xfrm>
        </p:spPr>
        <p:txBody>
          <a:bodyPr>
            <a:noAutofit/>
          </a:bodyPr>
          <a:lstStyle/>
          <a:p>
            <a:pPr marL="0" indent="0">
              <a:buNone/>
            </a:pPr>
            <a:r>
              <a:rPr lang="en-GB" sz="2000" dirty="0"/>
              <a:t>2. Identify the major factors, draw four or more branches off the large arrow to represent main categories of potential causes and label each line. Categories could include: equipment, environment, procedures and people. Make sure the categories are relevant to your particular problem. Alternatively, you could use the </a:t>
            </a:r>
            <a:r>
              <a:rPr lang="en-GB" sz="2000" b="1" dirty="0"/>
              <a:t>affinity diagram </a:t>
            </a:r>
            <a:r>
              <a:rPr lang="en-GB" sz="2000" dirty="0"/>
              <a:t>technique and group headings.</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pic>
        <p:nvPicPr>
          <p:cNvPr id="7" name="Picture 6">
            <a:extLst>
              <a:ext uri="{FF2B5EF4-FFF2-40B4-BE49-F238E27FC236}">
                <a16:creationId xmlns:a16="http://schemas.microsoft.com/office/drawing/2014/main" id="{D2B79677-1F6F-1A45-8544-3D0B057FA7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957513"/>
            <a:ext cx="8229600" cy="2713329"/>
          </a:xfrm>
          <a:prstGeom prst="rect">
            <a:avLst/>
          </a:prstGeom>
        </p:spPr>
      </p:pic>
    </p:spTree>
    <p:extLst>
      <p:ext uri="{BB962C8B-B14F-4D97-AF65-F5344CB8AC3E}">
        <p14:creationId xmlns:p14="http://schemas.microsoft.com/office/powerpoint/2010/main" val="2663111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8892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374135"/>
            <a:ext cx="8229600" cy="3297878"/>
          </a:xfrm>
        </p:spPr>
        <p:txBody>
          <a:bodyPr>
            <a:noAutofit/>
          </a:bodyPr>
          <a:lstStyle/>
          <a:p>
            <a:pPr marL="0" indent="0">
              <a:buNone/>
            </a:pPr>
            <a:r>
              <a:rPr lang="en-GB" sz="2400" dirty="0"/>
              <a:t>3. Take each of the main categories and brainstorm possible factors contributing to the problem. Explore each one to identify more specific ‘causes of causes’, adding and labelling more lines off the spine. </a:t>
            </a:r>
          </a:p>
          <a:p>
            <a:pPr marL="0" indent="0">
              <a:buNone/>
            </a:pPr>
            <a:endParaRPr lang="en-GB" sz="2400" dirty="0"/>
          </a:p>
          <a:p>
            <a:pPr marL="0" indent="0">
              <a:buNone/>
            </a:pPr>
            <a:r>
              <a:rPr lang="en-GB" sz="2400" dirty="0"/>
              <a:t>Continue branching off until every possible cause has been identified. You might want to break complex causes into sub-causes. Show these as lines coming off each cause line.</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Tree>
    <p:extLst>
      <p:ext uri="{BB962C8B-B14F-4D97-AF65-F5344CB8AC3E}">
        <p14:creationId xmlns:p14="http://schemas.microsoft.com/office/powerpoint/2010/main" val="3763350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pic>
        <p:nvPicPr>
          <p:cNvPr id="8" name="Picture 7">
            <a:extLst>
              <a:ext uri="{FF2B5EF4-FFF2-40B4-BE49-F238E27FC236}">
                <a16:creationId xmlns:a16="http://schemas.microsoft.com/office/drawing/2014/main" id="{9933CF36-7E06-9143-A8E9-A29F13C5C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97415"/>
          </a:xfrm>
          <a:prstGeom prst="rect">
            <a:avLst/>
          </a:prstGeom>
        </p:spPr>
      </p:pic>
    </p:spTree>
    <p:extLst>
      <p:ext uri="{BB962C8B-B14F-4D97-AF65-F5344CB8AC3E}">
        <p14:creationId xmlns:p14="http://schemas.microsoft.com/office/powerpoint/2010/main" val="3634461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38424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416998"/>
            <a:ext cx="8229600" cy="3583628"/>
          </a:xfrm>
        </p:spPr>
        <p:txBody>
          <a:bodyPr>
            <a:noAutofit/>
          </a:bodyPr>
          <a:lstStyle/>
          <a:p>
            <a:pPr marL="0" indent="0">
              <a:buNone/>
            </a:pPr>
            <a:r>
              <a:rPr lang="en-GB" sz="2400" dirty="0"/>
              <a:t>4. Analyse your diagram. By this stage you should have a diagram showing all the possible causes of your problem. Depending on its complexity and importance, you can now investigate the most likely causes further.</a:t>
            </a:r>
          </a:p>
          <a:p>
            <a:pPr marL="0" indent="0">
              <a:buNone/>
            </a:pPr>
            <a:endParaRPr lang="en-GB" sz="2400" dirty="0"/>
          </a:p>
          <a:p>
            <a:pPr marL="0" indent="0">
              <a:buNone/>
            </a:pPr>
            <a:r>
              <a:rPr lang="en-GB" sz="2400" dirty="0"/>
              <a:t>This may involve using more identification tools such as data check sheets, setting up interviews (see </a:t>
            </a:r>
            <a:r>
              <a:rPr lang="en-GB" sz="2400" b="1" dirty="0"/>
              <a:t>patient stories</a:t>
            </a:r>
            <a:r>
              <a:rPr lang="en-GB" sz="2400" dirty="0"/>
              <a:t>), carrying out </a:t>
            </a:r>
            <a:r>
              <a:rPr lang="en-GB" sz="2400" b="1" dirty="0"/>
              <a:t>process mapping </a:t>
            </a:r>
            <a:r>
              <a:rPr lang="en-GB" sz="2400" dirty="0"/>
              <a:t>or surveys that you can use to decide whether the causes identified are genuine and accurate. </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Tree>
    <p:extLst>
      <p:ext uri="{BB962C8B-B14F-4D97-AF65-F5344CB8AC3E}">
        <p14:creationId xmlns:p14="http://schemas.microsoft.com/office/powerpoint/2010/main" val="3166297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E5CF9DE4-F6A5-4320-B61F-41A1320269E0}"/>
              </a:ext>
            </a:extLst>
          </p:cNvPr>
          <p:cNvSpPr>
            <a:spLocks noChangeArrowheads="1"/>
          </p:cNvSpPr>
          <p:nvPr/>
        </p:nvSpPr>
        <p:spPr bwMode="gray">
          <a:xfrm>
            <a:off x="6954543" y="2649538"/>
            <a:ext cx="1930400" cy="1371600"/>
          </a:xfrm>
          <a:prstGeom prst="rect">
            <a:avLst/>
          </a:prstGeom>
          <a:solidFill>
            <a:srgbClr val="92D050"/>
          </a:solidFill>
          <a:ln w="12700">
            <a:solidFill>
              <a:srgbClr val="C00000"/>
            </a:solidFill>
            <a:miter lim="800000"/>
            <a:headEnd/>
            <a:tailEnd/>
          </a:ln>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solidFill>
                  <a:srgbClr val="003399"/>
                </a:solidFill>
                <a:latin typeface="Verdana" panose="020B0604030504040204" pitchFamily="34" charset="0"/>
              </a:rPr>
              <a:t>LOW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CUSTOMER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SATISFACTION</a:t>
            </a:r>
          </a:p>
        </p:txBody>
      </p:sp>
      <p:sp>
        <p:nvSpPr>
          <p:cNvPr id="28675" name="Text Box 7">
            <a:extLst>
              <a:ext uri="{FF2B5EF4-FFF2-40B4-BE49-F238E27FC236}">
                <a16:creationId xmlns:a16="http://schemas.microsoft.com/office/drawing/2014/main" id="{DBF3C14C-BFEC-486C-8459-016952DED2CE}"/>
              </a:ext>
            </a:extLst>
          </p:cNvPr>
          <p:cNvSpPr txBox="1">
            <a:spLocks noChangeArrowheads="1"/>
          </p:cNvSpPr>
          <p:nvPr/>
        </p:nvSpPr>
        <p:spPr bwMode="auto">
          <a:xfrm>
            <a:off x="3108325" y="5372844"/>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POOR SUPPORT</a:t>
            </a:r>
          </a:p>
        </p:txBody>
      </p:sp>
      <p:sp>
        <p:nvSpPr>
          <p:cNvPr id="28676" name="Text Box 15">
            <a:extLst>
              <a:ext uri="{FF2B5EF4-FFF2-40B4-BE49-F238E27FC236}">
                <a16:creationId xmlns:a16="http://schemas.microsoft.com/office/drawing/2014/main" id="{86AAA030-F21C-49B2-BF8A-D4FC1B71BD96}"/>
              </a:ext>
            </a:extLst>
          </p:cNvPr>
          <p:cNvSpPr txBox="1">
            <a:spLocks noChangeArrowheads="1"/>
          </p:cNvSpPr>
          <p:nvPr/>
        </p:nvSpPr>
        <p:spPr bwMode="auto">
          <a:xfrm>
            <a:off x="965200" y="825928"/>
            <a:ext cx="2921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LOW QUALITY PRODUCT</a:t>
            </a:r>
          </a:p>
        </p:txBody>
      </p:sp>
      <p:sp>
        <p:nvSpPr>
          <p:cNvPr id="28677" name="Text Box 17">
            <a:extLst>
              <a:ext uri="{FF2B5EF4-FFF2-40B4-BE49-F238E27FC236}">
                <a16:creationId xmlns:a16="http://schemas.microsoft.com/office/drawing/2014/main" id="{1EA2067A-972B-4255-A1AE-9EF49BD72275}"/>
              </a:ext>
            </a:extLst>
          </p:cNvPr>
          <p:cNvSpPr txBox="1">
            <a:spLocks noChangeArrowheads="1"/>
          </p:cNvSpPr>
          <p:nvPr/>
        </p:nvSpPr>
        <p:spPr bwMode="auto">
          <a:xfrm>
            <a:off x="4357688" y="835810"/>
            <a:ext cx="2044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HIGH PRICING</a:t>
            </a:r>
          </a:p>
        </p:txBody>
      </p:sp>
      <p:sp>
        <p:nvSpPr>
          <p:cNvPr id="28678" name="Text Box 49">
            <a:extLst>
              <a:ext uri="{FF2B5EF4-FFF2-40B4-BE49-F238E27FC236}">
                <a16:creationId xmlns:a16="http://schemas.microsoft.com/office/drawing/2014/main" id="{B951D4A7-DAFD-450C-B1BA-67D2259476D8}"/>
              </a:ext>
            </a:extLst>
          </p:cNvPr>
          <p:cNvSpPr txBox="1">
            <a:spLocks noChangeArrowheads="1"/>
          </p:cNvSpPr>
          <p:nvPr/>
        </p:nvSpPr>
        <p:spPr bwMode="auto">
          <a:xfrm>
            <a:off x="776287" y="136526"/>
            <a:ext cx="74803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400" b="1" dirty="0">
                <a:solidFill>
                  <a:srgbClr val="C00000"/>
                </a:solidFill>
                <a:latin typeface="+mn-lt"/>
              </a:rPr>
              <a:t>Example: CAUSES OF LOW CUSTOMER SATISFACTION</a:t>
            </a:r>
          </a:p>
        </p:txBody>
      </p:sp>
      <p:sp>
        <p:nvSpPr>
          <p:cNvPr id="28679" name="Line 52">
            <a:extLst>
              <a:ext uri="{FF2B5EF4-FFF2-40B4-BE49-F238E27FC236}">
                <a16:creationId xmlns:a16="http://schemas.microsoft.com/office/drawing/2014/main" id="{3082E809-CA4C-4EAF-B42E-01462DDE3EF5}"/>
              </a:ext>
            </a:extLst>
          </p:cNvPr>
          <p:cNvSpPr>
            <a:spLocks noChangeShapeType="1"/>
          </p:cNvSpPr>
          <p:nvPr/>
        </p:nvSpPr>
        <p:spPr bwMode="auto">
          <a:xfrm>
            <a:off x="555331" y="3320003"/>
            <a:ext cx="6399212" cy="0"/>
          </a:xfrm>
          <a:prstGeom prst="line">
            <a:avLst/>
          </a:prstGeom>
          <a:noFill/>
          <a:ln w="190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highlight>
                <a:srgbClr val="FF0000"/>
              </a:highlight>
            </a:endParaRPr>
          </a:p>
        </p:txBody>
      </p:sp>
      <p:sp>
        <p:nvSpPr>
          <p:cNvPr id="28680" name="Rectangle 47">
            <a:extLst>
              <a:ext uri="{FF2B5EF4-FFF2-40B4-BE49-F238E27FC236}">
                <a16:creationId xmlns:a16="http://schemas.microsoft.com/office/drawing/2014/main" id="{964DBDDA-9A2B-4F6A-8908-FDF42F0D8868}"/>
              </a:ext>
            </a:extLst>
          </p:cNvPr>
          <p:cNvSpPr>
            <a:spLocks noChangeArrowheads="1"/>
          </p:cNvSpPr>
          <p:nvPr/>
        </p:nvSpPr>
        <p:spPr bwMode="auto">
          <a:xfrm>
            <a:off x="3987798" y="2461104"/>
            <a:ext cx="1309688"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Cost of Materials</a:t>
            </a:r>
          </a:p>
        </p:txBody>
      </p:sp>
      <p:sp>
        <p:nvSpPr>
          <p:cNvPr id="28681" name="Line 53">
            <a:extLst>
              <a:ext uri="{FF2B5EF4-FFF2-40B4-BE49-F238E27FC236}">
                <a16:creationId xmlns:a16="http://schemas.microsoft.com/office/drawing/2014/main" id="{1EF58B3C-5D4B-48CD-8743-0C961F2323CB}"/>
              </a:ext>
            </a:extLst>
          </p:cNvPr>
          <p:cNvSpPr>
            <a:spLocks noChangeShapeType="1"/>
          </p:cNvSpPr>
          <p:nvPr/>
        </p:nvSpPr>
        <p:spPr bwMode="auto">
          <a:xfrm>
            <a:off x="5297486" y="2711450"/>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2" name="Rectangle 37">
            <a:extLst>
              <a:ext uri="{FF2B5EF4-FFF2-40B4-BE49-F238E27FC236}">
                <a16:creationId xmlns:a16="http://schemas.microsoft.com/office/drawing/2014/main" id="{A90002BA-CC23-4516-AB06-43673CCD5159}"/>
              </a:ext>
            </a:extLst>
          </p:cNvPr>
          <p:cNvSpPr>
            <a:spLocks noChangeArrowheads="1"/>
          </p:cNvSpPr>
          <p:nvPr/>
        </p:nvSpPr>
        <p:spPr bwMode="auto">
          <a:xfrm>
            <a:off x="3554472" y="1868705"/>
            <a:ext cx="1406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Ineffective Marketing</a:t>
            </a:r>
          </a:p>
        </p:txBody>
      </p:sp>
      <p:sp>
        <p:nvSpPr>
          <p:cNvPr id="28683" name="Line 54">
            <a:extLst>
              <a:ext uri="{FF2B5EF4-FFF2-40B4-BE49-F238E27FC236}">
                <a16:creationId xmlns:a16="http://schemas.microsoft.com/office/drawing/2014/main" id="{17A6AE98-8566-49F3-ABCC-DDF81AE02385}"/>
              </a:ext>
            </a:extLst>
          </p:cNvPr>
          <p:cNvSpPr>
            <a:spLocks noChangeShapeType="1"/>
          </p:cNvSpPr>
          <p:nvPr/>
        </p:nvSpPr>
        <p:spPr bwMode="auto">
          <a:xfrm>
            <a:off x="4943475" y="2130643"/>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4" name="Rectangle 32">
            <a:extLst>
              <a:ext uri="{FF2B5EF4-FFF2-40B4-BE49-F238E27FC236}">
                <a16:creationId xmlns:a16="http://schemas.microsoft.com/office/drawing/2014/main" id="{019149E2-96B7-49CE-A8E7-3F4DC2AE08BF}"/>
              </a:ext>
            </a:extLst>
          </p:cNvPr>
          <p:cNvSpPr>
            <a:spLocks noChangeArrowheads="1"/>
          </p:cNvSpPr>
          <p:nvPr/>
        </p:nvSpPr>
        <p:spPr bwMode="auto">
          <a:xfrm>
            <a:off x="666750" y="2575466"/>
            <a:ext cx="183515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Incompetent</a:t>
            </a:r>
          </a:p>
          <a:p>
            <a:pPr eaLnBrk="1" hangingPunct="1"/>
            <a:r>
              <a:rPr lang="en-GB" altLang="en-US" sz="1400" b="1" dirty="0">
                <a:latin typeface="Verdana" panose="020B0604030504040204" pitchFamily="34" charset="0"/>
              </a:rPr>
              <a:t>Employees</a:t>
            </a:r>
          </a:p>
        </p:txBody>
      </p:sp>
      <p:sp>
        <p:nvSpPr>
          <p:cNvPr id="28685" name="Line 55">
            <a:extLst>
              <a:ext uri="{FF2B5EF4-FFF2-40B4-BE49-F238E27FC236}">
                <a16:creationId xmlns:a16="http://schemas.microsoft.com/office/drawing/2014/main" id="{D6993CA8-095D-4091-9025-CF481EA77DA2}"/>
              </a:ext>
            </a:extLst>
          </p:cNvPr>
          <p:cNvSpPr>
            <a:spLocks noChangeShapeType="1"/>
          </p:cNvSpPr>
          <p:nvPr/>
        </p:nvSpPr>
        <p:spPr bwMode="auto">
          <a:xfrm>
            <a:off x="2439990" y="2848130"/>
            <a:ext cx="109696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6" name="Rectangle 35">
            <a:extLst>
              <a:ext uri="{FF2B5EF4-FFF2-40B4-BE49-F238E27FC236}">
                <a16:creationId xmlns:a16="http://schemas.microsoft.com/office/drawing/2014/main" id="{4C912B16-48D3-4808-80FF-4FC2B4EC960F}"/>
              </a:ext>
            </a:extLst>
          </p:cNvPr>
          <p:cNvSpPr>
            <a:spLocks noChangeArrowheads="1"/>
          </p:cNvSpPr>
          <p:nvPr/>
        </p:nvSpPr>
        <p:spPr bwMode="auto">
          <a:xfrm>
            <a:off x="666750" y="2130643"/>
            <a:ext cx="1568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Bad Design</a:t>
            </a:r>
          </a:p>
        </p:txBody>
      </p:sp>
      <p:sp>
        <p:nvSpPr>
          <p:cNvPr id="28687" name="Line 56">
            <a:extLst>
              <a:ext uri="{FF2B5EF4-FFF2-40B4-BE49-F238E27FC236}">
                <a16:creationId xmlns:a16="http://schemas.microsoft.com/office/drawing/2014/main" id="{9D67521F-63A4-49AF-8544-8785747B0FAB}"/>
              </a:ext>
            </a:extLst>
          </p:cNvPr>
          <p:cNvSpPr>
            <a:spLocks noChangeShapeType="1"/>
          </p:cNvSpPr>
          <p:nvPr/>
        </p:nvSpPr>
        <p:spPr bwMode="auto">
          <a:xfrm>
            <a:off x="2289175" y="2297929"/>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8" name="Rectangle 31">
            <a:extLst>
              <a:ext uri="{FF2B5EF4-FFF2-40B4-BE49-F238E27FC236}">
                <a16:creationId xmlns:a16="http://schemas.microsoft.com/office/drawing/2014/main" id="{27771138-2738-4BC4-B230-118D0A7A3EC8}"/>
              </a:ext>
            </a:extLst>
          </p:cNvPr>
          <p:cNvSpPr>
            <a:spLocks noChangeArrowheads="1"/>
          </p:cNvSpPr>
          <p:nvPr/>
        </p:nvSpPr>
        <p:spPr bwMode="auto">
          <a:xfrm>
            <a:off x="710645" y="1508125"/>
            <a:ext cx="1279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Poor </a:t>
            </a:r>
            <a:br>
              <a:rPr lang="en-GB" altLang="en-US" sz="1400" b="1" dirty="0">
                <a:latin typeface="Verdana" panose="020B0604030504040204" pitchFamily="34" charset="0"/>
              </a:rPr>
            </a:br>
            <a:r>
              <a:rPr lang="en-GB" altLang="en-US" sz="1400" b="1" dirty="0">
                <a:latin typeface="Verdana" panose="020B0604030504040204" pitchFamily="34" charset="0"/>
              </a:rPr>
              <a:t>Materials</a:t>
            </a:r>
          </a:p>
        </p:txBody>
      </p:sp>
      <p:sp>
        <p:nvSpPr>
          <p:cNvPr id="28689" name="Line 57">
            <a:extLst>
              <a:ext uri="{FF2B5EF4-FFF2-40B4-BE49-F238E27FC236}">
                <a16:creationId xmlns:a16="http://schemas.microsoft.com/office/drawing/2014/main" id="{5EA22D18-A2CB-4FB2-818C-ED4926945C9A}"/>
              </a:ext>
            </a:extLst>
          </p:cNvPr>
          <p:cNvSpPr>
            <a:spLocks noChangeShapeType="1"/>
          </p:cNvSpPr>
          <p:nvPr/>
        </p:nvSpPr>
        <p:spPr bwMode="auto">
          <a:xfrm>
            <a:off x="1968500" y="1723702"/>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0" name="Rectangle 25">
            <a:extLst>
              <a:ext uri="{FF2B5EF4-FFF2-40B4-BE49-F238E27FC236}">
                <a16:creationId xmlns:a16="http://schemas.microsoft.com/office/drawing/2014/main" id="{FB8BEF8A-E882-4FFC-9652-788ADFF32CA7}"/>
              </a:ext>
            </a:extLst>
          </p:cNvPr>
          <p:cNvSpPr>
            <a:spLocks noChangeArrowheads="1"/>
          </p:cNvSpPr>
          <p:nvPr/>
        </p:nvSpPr>
        <p:spPr bwMode="auto">
          <a:xfrm>
            <a:off x="1127125" y="3671309"/>
            <a:ext cx="2076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Wrong Answers</a:t>
            </a:r>
          </a:p>
        </p:txBody>
      </p:sp>
      <p:sp>
        <p:nvSpPr>
          <p:cNvPr id="28691" name="Line 58">
            <a:extLst>
              <a:ext uri="{FF2B5EF4-FFF2-40B4-BE49-F238E27FC236}">
                <a16:creationId xmlns:a16="http://schemas.microsoft.com/office/drawing/2014/main" id="{A7B14775-5350-4D15-A0C6-F41B534A0D7A}"/>
              </a:ext>
            </a:extLst>
          </p:cNvPr>
          <p:cNvSpPr>
            <a:spLocks noChangeShapeType="1"/>
          </p:cNvSpPr>
          <p:nvPr/>
        </p:nvSpPr>
        <p:spPr bwMode="auto">
          <a:xfrm>
            <a:off x="3203575" y="3843322"/>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2" name="Rectangle 29">
            <a:extLst>
              <a:ext uri="{FF2B5EF4-FFF2-40B4-BE49-F238E27FC236}">
                <a16:creationId xmlns:a16="http://schemas.microsoft.com/office/drawing/2014/main" id="{4CDE6779-B5BB-492A-80D1-60C959FDFED7}"/>
              </a:ext>
            </a:extLst>
          </p:cNvPr>
          <p:cNvSpPr>
            <a:spLocks noChangeArrowheads="1"/>
          </p:cNvSpPr>
          <p:nvPr/>
        </p:nvSpPr>
        <p:spPr bwMode="auto">
          <a:xfrm>
            <a:off x="710645" y="4236714"/>
            <a:ext cx="2147887"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Long Hold Times</a:t>
            </a:r>
          </a:p>
        </p:txBody>
      </p:sp>
      <p:sp>
        <p:nvSpPr>
          <p:cNvPr id="28693" name="Line 59">
            <a:extLst>
              <a:ext uri="{FF2B5EF4-FFF2-40B4-BE49-F238E27FC236}">
                <a16:creationId xmlns:a16="http://schemas.microsoft.com/office/drawing/2014/main" id="{FC5C3063-5B71-453E-81DF-322C702A2570}"/>
              </a:ext>
            </a:extLst>
          </p:cNvPr>
          <p:cNvSpPr>
            <a:spLocks noChangeShapeType="1"/>
          </p:cNvSpPr>
          <p:nvPr/>
        </p:nvSpPr>
        <p:spPr bwMode="auto">
          <a:xfrm>
            <a:off x="2858293" y="4436556"/>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4" name="Rectangle 26">
            <a:extLst>
              <a:ext uri="{FF2B5EF4-FFF2-40B4-BE49-F238E27FC236}">
                <a16:creationId xmlns:a16="http://schemas.microsoft.com/office/drawing/2014/main" id="{14E2DD48-4270-4665-A211-B60885E1CB8A}"/>
              </a:ext>
            </a:extLst>
          </p:cNvPr>
          <p:cNvSpPr>
            <a:spLocks noChangeArrowheads="1"/>
          </p:cNvSpPr>
          <p:nvPr/>
        </p:nvSpPr>
        <p:spPr bwMode="auto">
          <a:xfrm>
            <a:off x="776287" y="4802119"/>
            <a:ext cx="1817687" cy="306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Fee Structure</a:t>
            </a:r>
          </a:p>
        </p:txBody>
      </p:sp>
      <p:sp>
        <p:nvSpPr>
          <p:cNvPr id="28695" name="Line 60">
            <a:extLst>
              <a:ext uri="{FF2B5EF4-FFF2-40B4-BE49-F238E27FC236}">
                <a16:creationId xmlns:a16="http://schemas.microsoft.com/office/drawing/2014/main" id="{3B692CB2-FEEA-4E0A-A5C5-9B1966606917}"/>
              </a:ext>
            </a:extLst>
          </p:cNvPr>
          <p:cNvSpPr>
            <a:spLocks noChangeShapeType="1"/>
          </p:cNvSpPr>
          <p:nvPr/>
        </p:nvSpPr>
        <p:spPr bwMode="auto">
          <a:xfrm>
            <a:off x="2501900" y="4958333"/>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6" name="Line 61">
            <a:extLst>
              <a:ext uri="{FF2B5EF4-FFF2-40B4-BE49-F238E27FC236}">
                <a16:creationId xmlns:a16="http://schemas.microsoft.com/office/drawing/2014/main" id="{5F5F288C-2856-46F3-9936-A7F75594172D}"/>
              </a:ext>
            </a:extLst>
          </p:cNvPr>
          <p:cNvSpPr>
            <a:spLocks noChangeShapeType="1"/>
          </p:cNvSpPr>
          <p:nvPr/>
        </p:nvSpPr>
        <p:spPr bwMode="auto">
          <a:xfrm>
            <a:off x="5297486" y="1130728"/>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7" name="Line 62">
            <a:extLst>
              <a:ext uri="{FF2B5EF4-FFF2-40B4-BE49-F238E27FC236}">
                <a16:creationId xmlns:a16="http://schemas.microsoft.com/office/drawing/2014/main" id="{B833A36D-799B-48FB-B80D-2682D7E12C18}"/>
              </a:ext>
            </a:extLst>
          </p:cNvPr>
          <p:cNvSpPr>
            <a:spLocks noChangeShapeType="1"/>
          </p:cNvSpPr>
          <p:nvPr/>
        </p:nvSpPr>
        <p:spPr bwMode="auto">
          <a:xfrm>
            <a:off x="2573338" y="1111251"/>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8" name="Line 63">
            <a:extLst>
              <a:ext uri="{FF2B5EF4-FFF2-40B4-BE49-F238E27FC236}">
                <a16:creationId xmlns:a16="http://schemas.microsoft.com/office/drawing/2014/main" id="{E825E9E0-7A82-4E43-8D88-B82E01A65EB7}"/>
              </a:ext>
            </a:extLst>
          </p:cNvPr>
          <p:cNvSpPr>
            <a:spLocks noChangeShapeType="1"/>
          </p:cNvSpPr>
          <p:nvPr/>
        </p:nvSpPr>
        <p:spPr bwMode="auto">
          <a:xfrm rot="10800000" flipH="1">
            <a:off x="4136994" y="3344356"/>
            <a:ext cx="1170018" cy="2017757"/>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7864</TotalTime>
  <Words>1221</Words>
  <Application>Microsoft Office PowerPoint</Application>
  <PresentationFormat>On-screen Show (4:3)</PresentationFormat>
  <Paragraphs>116</Paragraphs>
  <Slides>19</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Arial Narrow</vt:lpstr>
      <vt:lpstr>Arial Unicode MS</vt:lpstr>
      <vt:lpstr>Myriad Pro</vt:lpstr>
      <vt:lpstr>Tahoma</vt:lpstr>
      <vt:lpstr>Verdana</vt:lpstr>
      <vt:lpstr>Wingdings</vt:lpstr>
      <vt:lpstr>1_Custom Design</vt:lpstr>
      <vt:lpstr>20140311PresentationUWTSDTemplate</vt:lpstr>
      <vt:lpstr>PowerPoint Presentation</vt:lpstr>
      <vt:lpstr>Learning Objectives:</vt:lpstr>
      <vt:lpstr>What is Cause and Effect?</vt:lpstr>
      <vt:lpstr>Identify the Cause: Why Something Happens? </vt:lpstr>
      <vt:lpstr>Can you identify the causes in the following story? </vt:lpstr>
      <vt:lpstr>Identify the effect?  Is the result of something happening? </vt:lpstr>
      <vt:lpstr>Can you identify the effects in the following story? </vt:lpstr>
      <vt:lpstr>What is Cause and Effect Analysis</vt:lpstr>
      <vt:lpstr>PowerPoint Presentation</vt:lpstr>
      <vt:lpstr>PowerPoint Presentation</vt:lpstr>
      <vt:lpstr>What is a Cause and Effect Diagram</vt:lpstr>
      <vt:lpstr>Why use a Cause and Effect Diagram</vt:lpstr>
      <vt:lpstr>Why Do We Need to Implement this? </vt:lpstr>
      <vt:lpstr>How to use it</vt:lpstr>
      <vt:lpstr>How to use it</vt:lpstr>
      <vt:lpstr>How to use it</vt:lpstr>
      <vt:lpstr>PowerPoint Presentation</vt:lpstr>
      <vt:lpstr>How to use it</vt:lpstr>
      <vt:lpstr>PowerPoint Presentation</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Yajesh Kumar</cp:lastModifiedBy>
  <cp:revision>107</cp:revision>
  <dcterms:created xsi:type="dcterms:W3CDTF">2005-02-17T16:44:33Z</dcterms:created>
  <dcterms:modified xsi:type="dcterms:W3CDTF">2020-06-18T21:47:16Z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