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2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36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554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547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202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804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6/19/2026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04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6/19/2026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753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6/19/2026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2752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778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6/19/2026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676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443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839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7894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22356-cute-thinking-woman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elderly%20care%20hospital%20person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home.co.uk/advice/what-is-a-retirement-home-costs-and-benefits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People In A Meeting">
            <a:extLst>
              <a:ext uri="{FF2B5EF4-FFF2-40B4-BE49-F238E27FC236}">
                <a16:creationId xmlns:a16="http://schemas.microsoft.com/office/drawing/2014/main" id="{27FBD734-C0D7-7A6B-EAF7-505359ACDE7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1" y="10"/>
            <a:ext cx="12192000" cy="685798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E5997AC-0325-4416-909F-5CE54C428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5"/>
            <a:ext cx="48768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58B582-4E18-0A15-C552-3DFBDEDFE7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925907"/>
            <a:ext cx="3485776" cy="3830882"/>
          </a:xfrm>
        </p:spPr>
        <p:txBody>
          <a:bodyPr>
            <a:normAutofit/>
          </a:bodyPr>
          <a:lstStyle/>
          <a:p>
            <a:r>
              <a:rPr lang="en-US" sz="3600" dirty="0"/>
              <a:t>Presentation on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FBA64C-CA24-7EE2-5892-EA6908D066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885362"/>
            <a:ext cx="3343277" cy="970588"/>
          </a:xfrm>
        </p:spPr>
        <p:txBody>
          <a:bodyPr>
            <a:normAutofit/>
          </a:bodyPr>
          <a:lstStyle/>
          <a:p>
            <a:r>
              <a:rPr lang="en-US" sz="1600"/>
              <a:t>By Mavis Frimpomaa. Student ID: 2439611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1609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1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1287C3-DEF8-A6AF-986C-46FF3209F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5195889" cy="13167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The Importance of Reflection in Health and Social Care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2B951FD-94F7-E138-3EC2-A66A551D9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E1A45-E582-A195-FEEC-B4EDD5515F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088" y="2231136"/>
            <a:ext cx="5195889" cy="3931920"/>
          </a:xfrm>
        </p:spPr>
        <p:txBody>
          <a:bodyPr>
            <a:normAutofit/>
          </a:bodyPr>
          <a:lstStyle/>
          <a:p>
            <a:r>
              <a:rPr lang="en-US" sz="1900" dirty="0"/>
              <a:t>What is Reflection?</a:t>
            </a:r>
          </a:p>
          <a:p>
            <a:r>
              <a:rPr lang="en-US" sz="1900" dirty="0"/>
              <a:t>Reflection is the process of thinking critically about your experiences to gain insight, improve practice, and enhance the quality of care you provide. </a:t>
            </a:r>
            <a:r>
              <a:rPr lang="en-US" sz="1900"/>
              <a:t>It involves examining what happened, why it happened, and how future practice can be improved (HCPC,2023)</a:t>
            </a:r>
          </a:p>
          <a:p>
            <a:r>
              <a:rPr lang="en-US" sz="1900" dirty="0"/>
              <a:t>According to the Health and Care Professions Council (HCPC), reflection helps professionals deal with pressure, learn from experience, and strengthen teamwork.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27BD7E-78E1-36E8-A3B1-E6E9146AC5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549"/>
          <a:stretch>
            <a:fillRect/>
          </a:stretch>
        </p:blipFill>
        <p:spPr>
          <a:xfrm>
            <a:off x="6420752" y="-1"/>
            <a:ext cx="5771248" cy="68579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46D0B7E-F7FE-DCF3-956B-70861D8F0392}"/>
              </a:ext>
            </a:extLst>
          </p:cNvPr>
          <p:cNvSpPr txBox="1"/>
          <p:nvPr/>
        </p:nvSpPr>
        <p:spPr>
          <a:xfrm>
            <a:off x="9649316" y="6657943"/>
            <a:ext cx="254268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freepngimg.com/png/22356-cute-thinking-woma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3350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78B15D-5229-A3B3-9901-6B601E6D0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4041648" cy="192874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b="1"/>
              <a:t>Why Reflection Is Important in Health and Social Care</a:t>
            </a:r>
            <a:br>
              <a:rPr lang="en-US" sz="2800" b="1"/>
            </a:br>
            <a:endParaRPr lang="en-US" sz="28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Doctor">
            <a:extLst>
              <a:ext uri="{FF2B5EF4-FFF2-40B4-BE49-F238E27FC236}">
                <a16:creationId xmlns:a16="http://schemas.microsoft.com/office/drawing/2014/main" id="{9172F2D0-B1ED-466E-CC96-C5E9B439ABB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01111" y="3046576"/>
            <a:ext cx="2969276" cy="2969276"/>
          </a:xfrm>
          <a:prstGeom prst="rect">
            <a:avLst/>
          </a:prstGeom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68B6B66A-38BF-25FB-3137-7BE92A9AA8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968377"/>
            <a:ext cx="6144768" cy="5010912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0000"/>
              </a:lnSpc>
            </a:pPr>
            <a:r>
              <a:rPr lang="en-US" sz="1700" b="1" dirty="0"/>
              <a:t>A. Improves Quality of Care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Reflection allows practitioners to identify what went well and what could be improved. This leads to continuous learning and better outcomes for service users. The Nursing and Midwifery Council (NMC).</a:t>
            </a:r>
          </a:p>
          <a:p>
            <a:pPr>
              <a:lnSpc>
                <a:spcPct val="100000"/>
              </a:lnSpc>
            </a:pPr>
            <a:r>
              <a:rPr lang="en-US" sz="1700" b="1" dirty="0"/>
              <a:t>B. Supports Professional Development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Reflective practice is essential for meeting professional standards and revalidation requirements. The NMC requires written reflective accounts and reflective discussions as part of ongoing registration. </a:t>
            </a:r>
          </a:p>
          <a:p>
            <a:pPr>
              <a:lnSpc>
                <a:spcPct val="100000"/>
              </a:lnSpc>
            </a:pPr>
            <a:r>
              <a:rPr lang="en-US" sz="1700" b="1" dirty="0"/>
              <a:t>C. Enhances Communication and Confidence</a:t>
            </a:r>
          </a:p>
          <a:p>
            <a:pPr>
              <a:lnSpc>
                <a:spcPct val="100000"/>
              </a:lnSpc>
            </a:pPr>
            <a:r>
              <a:rPr lang="en-US" sz="1700" dirty="0"/>
              <a:t>Reflection helps practitioners develop communication skills, confidence, and resilience. This highlights that reflecting individually or with colleagues can help manage stress and build stronger team relationships.</a:t>
            </a:r>
          </a:p>
          <a:p>
            <a:r>
              <a:rPr lang="en-US" sz="1800" b="1" dirty="0"/>
              <a:t>D. Encourages Safe and Ethical Practice</a:t>
            </a:r>
          </a:p>
          <a:p>
            <a:r>
              <a:rPr lang="en-US" sz="1800" dirty="0"/>
              <a:t>Reflection ensures that practitioners consider the impact of their actions, maintain confidentiality, and focus on learning rather than blame. This supports safe, ethical, and person‑</a:t>
            </a:r>
            <a:r>
              <a:rPr lang="en-US" sz="1800" dirty="0" err="1"/>
              <a:t>centred</a:t>
            </a:r>
            <a:r>
              <a:rPr lang="en-US" sz="1800" dirty="0"/>
              <a:t> care.</a:t>
            </a:r>
          </a:p>
          <a:p>
            <a:r>
              <a:rPr lang="en-US" sz="1800" dirty="0"/>
              <a:t> (</a:t>
            </a:r>
            <a:r>
              <a:rPr lang="en-US" sz="1800" b="1" dirty="0"/>
              <a:t>Nursing and Midwifery Council,2024)</a:t>
            </a:r>
            <a:endParaRPr lang="en-US" sz="1800" dirty="0"/>
          </a:p>
          <a:p>
            <a:pPr>
              <a:lnSpc>
                <a:spcPct val="100000"/>
              </a:lnSpc>
            </a:pPr>
            <a:endParaRPr lang="en-US" sz="1700" dirty="0"/>
          </a:p>
          <a:p>
            <a:pPr>
              <a:lnSpc>
                <a:spcPct val="100000"/>
              </a:lnSpc>
            </a:pPr>
            <a:endParaRPr lang="en-US" sz="1700" dirty="0"/>
          </a:p>
          <a:p>
            <a:pPr>
              <a:lnSpc>
                <a:spcPct val="100000"/>
              </a:lnSpc>
            </a:pPr>
            <a:endParaRPr lang="en-US" sz="17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8699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1EE58D-1F0E-97C8-7E56-8DC7118CFC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Practical Example of Reflection in a Real Health and Social Care Setting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CDC481-6808-1470-4B4D-59F7DB609F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838" r="41330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8B4F-7172-394F-AB4B-2F17C0FE71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1400" b="1" dirty="0"/>
              <a:t>Example: Reflecting After a Challenging Interaction With a Service User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I imagine working as a  support worker in a residential care home. A service user becomes upset during personal care, and the situation becomes tense.</a:t>
            </a:r>
          </a:p>
          <a:p>
            <a:pPr>
              <a:lnSpc>
                <a:spcPct val="100000"/>
              </a:lnSpc>
            </a:pPr>
            <a:r>
              <a:rPr lang="en-US" sz="1400" b="1" dirty="0"/>
              <a:t>How Reflection Would Be Applied:</a:t>
            </a:r>
          </a:p>
          <a:p>
            <a:pPr>
              <a:lnSpc>
                <a:spcPct val="100000"/>
              </a:lnSpc>
            </a:pPr>
            <a:r>
              <a:rPr lang="en-US" sz="1400" b="1" dirty="0"/>
              <a:t>Describe the situation: </a:t>
            </a:r>
            <a:r>
              <a:rPr lang="en-US" sz="1400" dirty="0"/>
              <a:t>I noticed what happened, how the service user reacted, and how I  responded.</a:t>
            </a:r>
          </a:p>
          <a:p>
            <a:pPr>
              <a:lnSpc>
                <a:spcPct val="100000"/>
              </a:lnSpc>
            </a:pPr>
            <a:r>
              <a:rPr lang="en-US" sz="1400" b="1" dirty="0"/>
              <a:t>Analyze your actions: </a:t>
            </a:r>
            <a:r>
              <a:rPr lang="en-US" sz="1400" dirty="0"/>
              <a:t>what I did well and what I could have done differently. For example, I  may realize that I rushed the task due to time pressure.</a:t>
            </a:r>
          </a:p>
          <a:p>
            <a:pPr>
              <a:lnSpc>
                <a:spcPct val="100000"/>
              </a:lnSpc>
            </a:pPr>
            <a:r>
              <a:rPr lang="en-US" sz="1400" b="1" dirty="0"/>
              <a:t>Identify learning:</a:t>
            </a:r>
            <a:r>
              <a:rPr lang="en-US" sz="1400" dirty="0"/>
              <a:t> I  recognize the importance of giving the service user more time and explaining each step clearly.</a:t>
            </a:r>
          </a:p>
          <a:p>
            <a:pPr>
              <a:lnSpc>
                <a:spcPct val="100000"/>
              </a:lnSpc>
            </a:pPr>
            <a:r>
              <a:rPr lang="en-US" sz="1400" b="1" dirty="0"/>
              <a:t>Plan improvements: I </a:t>
            </a:r>
            <a:r>
              <a:rPr lang="en-US" sz="1400" dirty="0"/>
              <a:t>decide to adjust my approach by using calmer communication and involving the service user more in decision‑making.</a:t>
            </a:r>
          </a:p>
          <a:p>
            <a:pPr>
              <a:lnSpc>
                <a:spcPct val="100000"/>
              </a:lnSpc>
            </a:pPr>
            <a:r>
              <a:rPr lang="en-US" sz="1400" b="1" dirty="0"/>
              <a:t>(Health and Care Professions Council,2023)</a:t>
            </a:r>
            <a:r>
              <a:rPr lang="en-US" sz="1400" dirty="0"/>
              <a:t> </a:t>
            </a:r>
          </a:p>
          <a:p>
            <a:pPr>
              <a:lnSpc>
                <a:spcPct val="100000"/>
              </a:lnSpc>
            </a:pPr>
            <a:endParaRPr lang="en-US" sz="1400" dirty="0"/>
          </a:p>
          <a:p>
            <a:pPr>
              <a:lnSpc>
                <a:spcPct val="100000"/>
              </a:lnSpc>
            </a:pPr>
            <a:endParaRPr lang="en-US" sz="1400" dirty="0"/>
          </a:p>
          <a:p>
            <a:pPr>
              <a:lnSpc>
                <a:spcPct val="100000"/>
              </a:lnSpc>
            </a:pPr>
            <a:endParaRPr lang="en-US" sz="140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748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11E853-43AF-83D5-5F00-92B3214CE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1"/>
              <a:t>Why This Skill Matters for Professional Practice</a:t>
            </a:r>
            <a:br>
              <a:rPr lang="en-US" sz="3100" b="1"/>
            </a:br>
            <a:endParaRPr lang="en-US" sz="3100"/>
          </a:p>
        </p:txBody>
      </p:sp>
      <p:cxnSp>
        <p:nvCxnSpPr>
          <p:cNvPr id="12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62D5DAAA-64E5-8986-AF4D-E4C73924C3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4672" y="3195462"/>
            <a:ext cx="5138688" cy="296759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A4427-024E-D54D-1B68-ADCFF3814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6176" y="914399"/>
            <a:ext cx="5138688" cy="5248657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dirty="0"/>
              <a:t>Reflection is not optional—it is a core requirement for safe, effective, and compassionate care. It ensures that practitioners:</a:t>
            </a:r>
          </a:p>
          <a:p>
            <a:pPr>
              <a:lnSpc>
                <a:spcPct val="100000"/>
              </a:lnSpc>
            </a:pPr>
            <a:r>
              <a:rPr lang="en-US" dirty="0"/>
              <a:t>Continuously improve their skills</a:t>
            </a:r>
          </a:p>
          <a:p>
            <a:pPr>
              <a:lnSpc>
                <a:spcPct val="100000"/>
              </a:lnSpc>
            </a:pPr>
            <a:r>
              <a:rPr lang="en-US" dirty="0"/>
              <a:t>Provide person‑centered care</a:t>
            </a:r>
          </a:p>
          <a:p>
            <a:pPr>
              <a:lnSpc>
                <a:spcPct val="100000"/>
              </a:lnSpc>
            </a:pPr>
            <a:r>
              <a:rPr lang="en-US" dirty="0"/>
              <a:t>Meet regulatory standards</a:t>
            </a:r>
          </a:p>
          <a:p>
            <a:pPr>
              <a:lnSpc>
                <a:spcPct val="100000"/>
              </a:lnSpc>
            </a:pPr>
            <a:r>
              <a:rPr lang="en-US" dirty="0"/>
              <a:t>Build resilience and confidence</a:t>
            </a:r>
          </a:p>
          <a:p>
            <a:pPr>
              <a:lnSpc>
                <a:spcPct val="100000"/>
              </a:lnSpc>
            </a:pPr>
            <a:r>
              <a:rPr lang="en-US" dirty="0"/>
              <a:t>Learn from both positive and challenging experiences</a:t>
            </a:r>
          </a:p>
          <a:p>
            <a:pPr>
              <a:lnSpc>
                <a:spcPct val="100000"/>
              </a:lnSpc>
            </a:pPr>
            <a:r>
              <a:rPr lang="en-US" dirty="0"/>
              <a:t>By embedding reflection into daily practice, health and social care professionals can deliver higher‑quality care and maintain professional accountability.</a:t>
            </a:r>
          </a:p>
          <a:p>
            <a:pPr>
              <a:lnSpc>
                <a:spcPct val="100000"/>
              </a:lnSpc>
            </a:pPr>
            <a:r>
              <a:rPr lang="en-US" dirty="0"/>
              <a:t>(Nursing and Midwifery Council,2024)</a:t>
            </a:r>
          </a:p>
        </p:txBody>
      </p:sp>
    </p:spTree>
    <p:extLst>
      <p:ext uri="{BB962C8B-B14F-4D97-AF65-F5344CB8AC3E}">
        <p14:creationId xmlns:p14="http://schemas.microsoft.com/office/powerpoint/2010/main" val="16252795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B5079-D03D-10AF-1116-F8CB92ECA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Conclusion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85C14-45CC-08B9-0C03-644715B136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Reflection is a </a:t>
            </a:r>
            <a:r>
              <a:rPr lang="en-US" b="1" dirty="0"/>
              <a:t>core skill</a:t>
            </a:r>
            <a:r>
              <a:rPr lang="en-US" dirty="0"/>
              <a:t> in health and social care because it:</a:t>
            </a:r>
          </a:p>
          <a:p>
            <a:r>
              <a:rPr lang="en-US" dirty="0"/>
              <a:t>Improves care quality</a:t>
            </a:r>
          </a:p>
          <a:p>
            <a:r>
              <a:rPr lang="en-US" dirty="0"/>
              <a:t>Strengthens communication</a:t>
            </a:r>
          </a:p>
          <a:p>
            <a:r>
              <a:rPr lang="en-US" dirty="0"/>
              <a:t>Supports ethical, person‑</a:t>
            </a:r>
            <a:r>
              <a:rPr lang="en-US" dirty="0" err="1"/>
              <a:t>centred</a:t>
            </a:r>
            <a:r>
              <a:rPr lang="en-US" dirty="0"/>
              <a:t> practice</a:t>
            </a:r>
          </a:p>
          <a:p>
            <a:r>
              <a:rPr lang="en-US" dirty="0"/>
              <a:t>Meets professional regulatory standards</a:t>
            </a:r>
          </a:p>
          <a:p>
            <a:r>
              <a:rPr lang="en-US" dirty="0"/>
              <a:t>By reflecting regularly, practitioners ensure they deliver </a:t>
            </a:r>
            <a:r>
              <a:rPr lang="en-US" b="1" dirty="0"/>
              <a:t>safe, effective, and compassionate care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4173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0D856-991F-FA4B-667E-6970F6CAC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6D496-DB64-4920-3F5F-5A101EB947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/>
              <a:t>References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Health and Care Professions Council (HCPC). </a:t>
            </a:r>
            <a:r>
              <a:rPr lang="en-US" i="1" dirty="0">
                <a:effectLst/>
              </a:rPr>
              <a:t>Reflective Practice</a:t>
            </a:r>
            <a:r>
              <a:rPr lang="en-US" dirty="0">
                <a:effectLst/>
              </a:rPr>
              <a:t>. 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Nursing and Midwifery Council (NMC). </a:t>
            </a:r>
            <a:r>
              <a:rPr lang="en-US" i="1" dirty="0">
                <a:effectLst/>
              </a:rPr>
              <a:t>Guidance Sheet: Reflective Practice</a:t>
            </a:r>
            <a:r>
              <a:rPr lang="en-US" dirty="0">
                <a:effectLst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Health and Care Professions Council (HCPC). </a:t>
            </a:r>
            <a:r>
              <a:rPr lang="en-US" i="1" dirty="0">
                <a:effectLst/>
              </a:rPr>
              <a:t>Reflecting by Yourself – Emily Case Study</a:t>
            </a:r>
            <a:r>
              <a:rPr lang="en-US" dirty="0">
                <a:effectLst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Nursing and Midwifery Council (NMC). </a:t>
            </a:r>
            <a:r>
              <a:rPr lang="en-US" i="1" dirty="0">
                <a:effectLst/>
              </a:rPr>
              <a:t>Benefits of Becoming a Reflective Practitioner</a:t>
            </a:r>
            <a:r>
              <a:rPr lang="en-US" dirty="0">
                <a:effectLst/>
              </a:rPr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645363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74a2c0e05870d6803b18b1ab0b27efdb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5e5559cfbeef43112f6523564fc62306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EDC213DA-3018-427D-94F0-C6F6ACD462B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E539CB4-F235-45FF-AB98-03EC22CDA7C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2AF299D-8DEE-44F6-85A1-13662A471FBC}">
  <ds:schemaRefs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http://www.w3.org/XML/1998/namespace"/>
    <ds:schemaRef ds:uri="3ef5847a-e696-4fee-a2c0-6c3f87568321"/>
    <ds:schemaRef ds:uri="http://schemas.microsoft.com/office/2006/metadata/properties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626</Words>
  <Application>Microsoft Office PowerPoint</Application>
  <PresentationFormat>Widescreen</PresentationFormat>
  <Paragraphs>49</Paragraphs>
  <Slides>7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Calisto MT</vt:lpstr>
      <vt:lpstr>Univers Condensed</vt:lpstr>
      <vt:lpstr>ChronicleVTI</vt:lpstr>
      <vt:lpstr>Presentation on Reflection</vt:lpstr>
      <vt:lpstr>The Importance of Reflection in Health and Social Care</vt:lpstr>
      <vt:lpstr>Why Reflection Is Important in Health and Social Care </vt:lpstr>
      <vt:lpstr>Practical Example of Reflection in a Real Health and Social Care Setting</vt:lpstr>
      <vt:lpstr>Why This Skill Matters for Professional Practice </vt:lpstr>
      <vt:lpstr>Conclusion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Mavis Frimpomaa (2439611)</dc:creator>
  <cp:lastModifiedBy>Mavis Frimpomaa (2439611)</cp:lastModifiedBy>
  <cp:revision>1</cp:revision>
  <dcterms:created xsi:type="dcterms:W3CDTF">2026-06-19T10:38:01Z</dcterms:created>
  <dcterms:modified xsi:type="dcterms:W3CDTF">2026-06-19T11:13:28Z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