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0"/>
  </p:notesMasterIdLst>
  <p:handoutMasterIdLst>
    <p:handoutMasterId r:id="rId31"/>
  </p:handoutMasterIdLst>
  <p:sldIdLst>
    <p:sldId id="277" r:id="rId2"/>
    <p:sldId id="442" r:id="rId3"/>
    <p:sldId id="443" r:id="rId4"/>
    <p:sldId id="444" r:id="rId5"/>
    <p:sldId id="445" r:id="rId6"/>
    <p:sldId id="449" r:id="rId7"/>
    <p:sldId id="450" r:id="rId8"/>
    <p:sldId id="451" r:id="rId9"/>
    <p:sldId id="452" r:id="rId10"/>
    <p:sldId id="453" r:id="rId11"/>
    <p:sldId id="454" r:id="rId12"/>
    <p:sldId id="455" r:id="rId13"/>
    <p:sldId id="457" r:id="rId14"/>
    <p:sldId id="463" r:id="rId15"/>
    <p:sldId id="464" r:id="rId16"/>
    <p:sldId id="465" r:id="rId17"/>
    <p:sldId id="466" r:id="rId18"/>
    <p:sldId id="467" r:id="rId19"/>
    <p:sldId id="468" r:id="rId20"/>
    <p:sldId id="469" r:id="rId21"/>
    <p:sldId id="472" r:id="rId22"/>
    <p:sldId id="473" r:id="rId23"/>
    <p:sldId id="474" r:id="rId24"/>
    <p:sldId id="475" r:id="rId25"/>
    <p:sldId id="476" r:id="rId26"/>
    <p:sldId id="478" r:id="rId27"/>
    <p:sldId id="479" r:id="rId28"/>
    <p:sldId id="480" r:id="rId2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500" autoAdjust="0"/>
    <p:restoredTop sz="94576" autoAdjust="0"/>
  </p:normalViewPr>
  <p:slideViewPr>
    <p:cSldViewPr>
      <p:cViewPr varScale="1">
        <p:scale>
          <a:sx n="101" d="100"/>
          <a:sy n="101" d="100"/>
        </p:scale>
        <p:origin x="858" y="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</a:pPr>
            <a:fld id="{49FC34C7-1FD8-4B9A-AD4E-C2B1199C820E}" type="slidenum">
              <a:rPr lang="en-US" altLang="en-US" sz="1000" b="0">
                <a:solidFill>
                  <a:schemeClr val="tx1"/>
                </a:solidFill>
                <a:latin typeface="Times New Roman" pitchFamily="18" charset="0"/>
              </a:rPr>
              <a:pPr algn="r">
                <a:lnSpc>
                  <a:spcPct val="100000"/>
                </a:lnSpc>
                <a:spcBef>
                  <a:spcPct val="0"/>
                </a:spcBef>
              </a:pPr>
              <a:t>7</a:t>
            </a:fld>
            <a:endParaRPr lang="en-US" altLang="en-US" sz="1000" b="0">
              <a:solidFill>
                <a:schemeClr val="tx1"/>
              </a:solidFill>
              <a:latin typeface="Times New Roman" pitchFamily="18" charset="0"/>
            </a:endParaRPr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75" y="738188"/>
            <a:ext cx="4859338" cy="3644900"/>
          </a:xfrm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94963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</a:pPr>
            <a:fld id="{C2CE0E00-99E2-42C4-AFCA-95319C5B68F5}" type="slidenum">
              <a:rPr lang="en-US" altLang="en-US" sz="1000" b="0">
                <a:solidFill>
                  <a:schemeClr val="tx1"/>
                </a:solidFill>
                <a:latin typeface="Times New Roman" pitchFamily="18" charset="0"/>
              </a:rPr>
              <a:pPr algn="r">
                <a:lnSpc>
                  <a:spcPct val="100000"/>
                </a:lnSpc>
                <a:spcBef>
                  <a:spcPct val="0"/>
                </a:spcBef>
              </a:pPr>
              <a:t>9</a:t>
            </a:fld>
            <a:endParaRPr lang="en-US" altLang="en-US" sz="1000" b="0">
              <a:solidFill>
                <a:schemeClr val="tx1"/>
              </a:solidFill>
              <a:latin typeface="Times New Roman" pitchFamily="18" charset="0"/>
            </a:endParaRPr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75" y="738188"/>
            <a:ext cx="4859338" cy="3644900"/>
          </a:xfrm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altLang="en-US"/>
              <a:t>Making changes up to here took about 3 hours.  LKB</a:t>
            </a:r>
          </a:p>
        </p:txBody>
      </p:sp>
    </p:spTree>
    <p:extLst>
      <p:ext uri="{BB962C8B-B14F-4D97-AF65-F5344CB8AC3E}">
        <p14:creationId xmlns:p14="http://schemas.microsoft.com/office/powerpoint/2010/main" val="12928210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</a:pPr>
            <a:fld id="{3C80883D-3829-4998-A44B-3FF256838AEB}" type="slidenum">
              <a:rPr lang="en-US" altLang="en-US" sz="1000" b="0">
                <a:solidFill>
                  <a:schemeClr val="tx1"/>
                </a:solidFill>
                <a:latin typeface="Times New Roman" pitchFamily="18" charset="0"/>
              </a:rPr>
              <a:pPr algn="r">
                <a:lnSpc>
                  <a:spcPct val="100000"/>
                </a:lnSpc>
                <a:spcBef>
                  <a:spcPct val="0"/>
                </a:spcBef>
              </a:pPr>
              <a:t>11</a:t>
            </a:fld>
            <a:endParaRPr lang="en-US" altLang="en-US" sz="1000" b="0">
              <a:solidFill>
                <a:schemeClr val="tx1"/>
              </a:solidFill>
              <a:latin typeface="Times New Roman" pitchFamily="18" charset="0"/>
            </a:endParaRPr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75" y="738188"/>
            <a:ext cx="4859338" cy="3644900"/>
          </a:xfrm>
          <a:ln cap="flat"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2011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</a:pPr>
            <a:fld id="{FB9FE3F6-B683-4CE2-B3E7-3FFE2F248123}" type="slidenum">
              <a:rPr lang="en-US" altLang="en-US" sz="1000" b="0">
                <a:solidFill>
                  <a:schemeClr val="tx1"/>
                </a:solidFill>
                <a:latin typeface="Times New Roman" pitchFamily="18" charset="0"/>
              </a:rPr>
              <a:pPr algn="r">
                <a:lnSpc>
                  <a:spcPct val="100000"/>
                </a:lnSpc>
                <a:spcBef>
                  <a:spcPct val="0"/>
                </a:spcBef>
              </a:pPr>
              <a:t>12</a:t>
            </a:fld>
            <a:endParaRPr lang="en-US" altLang="en-US" sz="1000" b="0">
              <a:solidFill>
                <a:schemeClr val="tx1"/>
              </a:solidFill>
              <a:latin typeface="Times New Roman" pitchFamily="18" charset="0"/>
            </a:endParaRPr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75" y="738188"/>
            <a:ext cx="4859338" cy="3644900"/>
          </a:xfrm>
          <a:ln cap="flat"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801069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algn="r">
              <a:lnSpc>
                <a:spcPct val="100000"/>
              </a:lnSpc>
              <a:spcBef>
                <a:spcPct val="0"/>
              </a:spcBef>
            </a:pPr>
            <a:fld id="{0A68DC05-8FD4-4A72-A6D0-25A4DBB1961A}" type="slidenum">
              <a:rPr lang="en-US" altLang="en-US" sz="1000" b="0">
                <a:solidFill>
                  <a:schemeClr val="tx1"/>
                </a:solidFill>
                <a:latin typeface="Times New Roman" pitchFamily="18" charset="0"/>
              </a:rPr>
              <a:pPr algn="r">
                <a:lnSpc>
                  <a:spcPct val="100000"/>
                </a:lnSpc>
                <a:spcBef>
                  <a:spcPct val="0"/>
                </a:spcBef>
              </a:pPr>
              <a:t>20</a:t>
            </a:fld>
            <a:endParaRPr lang="en-US" altLang="en-US" sz="1000" b="0">
              <a:solidFill>
                <a:schemeClr val="tx1"/>
              </a:solidFill>
              <a:latin typeface="Times New Roman" pitchFamily="18" charset="0"/>
            </a:endParaRPr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75" y="738188"/>
            <a:ext cx="4859338" cy="3644900"/>
          </a:xfrm>
          <a:ln cap="flat"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236591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25/05/2022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25/05/2022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25/05/2022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25/05/2022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25/05/2022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25/05/2022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25/05/2022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25/05/2022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25/05/2022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25/05/2022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25/05/2022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2728" y="403412"/>
            <a:ext cx="7772977" cy="80682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85512" y="1411941"/>
            <a:ext cx="7772977" cy="4684059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489" y="6248681"/>
            <a:ext cx="2895023" cy="456640"/>
          </a:xfrm>
          <a:prstGeom prst="rect">
            <a:avLst/>
          </a:prstGeom>
          <a:ln/>
        </p:spPr>
        <p:txBody>
          <a:bodyPr lIns="82058" tIns="41029" rIns="82058" bIns="41029"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2181654-5483-41AE-B370-BEE74EF5591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393036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25/05/2022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rm/articles/hrm/walmart.pdf" TargetMode="External"/><Relationship Id="rId2" Type="http://schemas.openxmlformats.org/officeDocument/2006/relationships/hyperlink" Target="hrm/articles/hrm/ncrshare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hyperlink" Target="hrm/articles/hrm/mar_prin.pdf" TargetMode="External"/><Relationship Id="rId4" Type="http://schemas.openxmlformats.org/officeDocument/2006/relationships/hyperlink" Target="hrm/articles/hrm/Credo.pdf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bestsoftware.com/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hrm.org/hrnews/" TargetMode="External"/><Relationship Id="rId2" Type="http://schemas.openxmlformats.org/officeDocument/2006/relationships/hyperlink" Target="http://www.shrm.org/jobs/" TargetMode="Externa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bls.gov/oco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Module Code: BMSW 5102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79512" y="2133600"/>
            <a:ext cx="8795146" cy="3815680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Developing  Relationships and Workplace Experience.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dirty="0"/>
              <a:t> Human</a:t>
            </a:r>
            <a:br>
              <a:rPr lang="en-US" altLang="en-US" dirty="0"/>
            </a:br>
            <a:r>
              <a:rPr lang="en-US" altLang="en-US" dirty="0"/>
              <a:t>Resource Management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189" descr="D_JUICEDROPS_03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636" y="1075765"/>
            <a:ext cx="8319944" cy="55132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 useBgFill="1">
        <p:nvSpPr>
          <p:cNvPr id="9219" name="Rectangle 2"/>
          <p:cNvSpPr>
            <a:spLocks noGrp="1" noChangeArrowheads="1"/>
          </p:cNvSpPr>
          <p:nvPr>
            <p:ph type="title"/>
          </p:nvPr>
        </p:nvSpPr>
        <p:spPr>
          <a:xfrm>
            <a:off x="484909" y="201706"/>
            <a:ext cx="8174182" cy="701769"/>
          </a:xfrm>
        </p:spPr>
        <p:txBody>
          <a:bodyPr/>
          <a:lstStyle/>
          <a:p>
            <a:pPr eaLnBrk="1" hangingPunct="1"/>
            <a:r>
              <a:rPr lang="en-US" altLang="en-US" b="0">
                <a:solidFill>
                  <a:srgbClr val="FFFF00"/>
                </a:solidFill>
              </a:rPr>
              <a:t>Why are you studying HRM?</a:t>
            </a:r>
          </a:p>
        </p:txBody>
      </p:sp>
      <p:sp>
        <p:nvSpPr>
          <p:cNvPr id="90116" name="Text Box 4"/>
          <p:cNvSpPr txBox="1">
            <a:spLocks noChangeArrowheads="1"/>
          </p:cNvSpPr>
          <p:nvPr/>
        </p:nvSpPr>
        <p:spPr bwMode="auto">
          <a:xfrm>
            <a:off x="484909" y="1008530"/>
            <a:ext cx="8174182" cy="7445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2058" tIns="41029" rIns="82058" bIns="41029">
            <a:spAutoFit/>
          </a:bodyPr>
          <a:lstStyle/>
          <a:p>
            <a:pPr algn="ctr" eaLnBrk="1" hangingPunct="1">
              <a:spcBef>
                <a:spcPct val="15000"/>
              </a:spcBef>
              <a:defRPr/>
            </a:pPr>
            <a:r>
              <a:rPr lang="en-US" altLang="en-US" sz="2000" i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</a:rPr>
              <a:t>HRM CAREER ASPIRANT</a:t>
            </a:r>
          </a:p>
          <a:p>
            <a:pPr algn="ctr" eaLnBrk="1" hangingPunct="1">
              <a:spcBef>
                <a:spcPct val="15000"/>
              </a:spcBef>
              <a:defRPr/>
            </a:pPr>
            <a:r>
              <a:rPr lang="en-US" altLang="en-US" sz="2000" i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</a:rPr>
              <a:t>NEED AS A MANAGER OF PEOPLE</a:t>
            </a:r>
          </a:p>
        </p:txBody>
      </p:sp>
      <p:grpSp>
        <p:nvGrpSpPr>
          <p:cNvPr id="90300" name="Group 188"/>
          <p:cNvGrpSpPr>
            <a:grpSpLocks/>
          </p:cNvGrpSpPr>
          <p:nvPr/>
        </p:nvGrpSpPr>
        <p:grpSpPr bwMode="auto">
          <a:xfrm>
            <a:off x="304512" y="2442882"/>
            <a:ext cx="8431068" cy="2667000"/>
            <a:chOff x="211" y="1744"/>
            <a:chExt cx="5842" cy="1904"/>
          </a:xfrm>
        </p:grpSpPr>
        <p:sp>
          <p:nvSpPr>
            <p:cNvPr id="9223" name="Rectangle 55"/>
            <p:cNvSpPr>
              <a:spLocks noChangeArrowheads="1"/>
            </p:cNvSpPr>
            <p:nvPr/>
          </p:nvSpPr>
          <p:spPr bwMode="auto">
            <a:xfrm>
              <a:off x="4784" y="3014"/>
              <a:ext cx="1269" cy="6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endParaRPr lang="en-US" altLang="en-US" sz="1800" b="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9224" name="Rectangle 57"/>
            <p:cNvSpPr>
              <a:spLocks noChangeArrowheads="1"/>
            </p:cNvSpPr>
            <p:nvPr/>
          </p:nvSpPr>
          <p:spPr bwMode="auto">
            <a:xfrm>
              <a:off x="3650" y="3014"/>
              <a:ext cx="1134" cy="6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r>
                <a:rPr lang="en-US" altLang="en-US" sz="1800" b="0">
                  <a:latin typeface="Times New Roman" pitchFamily="18" charset="0"/>
                </a:rPr>
                <a:t>Evaluating Talent</a:t>
              </a:r>
            </a:p>
          </p:txBody>
        </p:sp>
        <p:sp>
          <p:nvSpPr>
            <p:cNvPr id="9225" name="Rectangle 58"/>
            <p:cNvSpPr>
              <a:spLocks noChangeArrowheads="1"/>
            </p:cNvSpPr>
            <p:nvPr/>
          </p:nvSpPr>
          <p:spPr bwMode="auto">
            <a:xfrm>
              <a:off x="2411" y="3014"/>
              <a:ext cx="1239" cy="6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endParaRPr lang="en-US" altLang="en-US" sz="1800" b="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9226" name="Rectangle 59"/>
            <p:cNvSpPr>
              <a:spLocks noChangeArrowheads="1"/>
            </p:cNvSpPr>
            <p:nvPr/>
          </p:nvSpPr>
          <p:spPr bwMode="auto">
            <a:xfrm>
              <a:off x="1322" y="3014"/>
              <a:ext cx="1089" cy="6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r>
                <a:rPr lang="en-US" altLang="en-US" sz="1800" b="0">
                  <a:latin typeface="Times New Roman" pitchFamily="18" charset="0"/>
                </a:rPr>
                <a:t>Motivating People</a:t>
              </a:r>
            </a:p>
          </p:txBody>
        </p:sp>
        <p:sp>
          <p:nvSpPr>
            <p:cNvPr id="9227" name="Rectangle 60"/>
            <p:cNvSpPr>
              <a:spLocks noChangeArrowheads="1"/>
            </p:cNvSpPr>
            <p:nvPr/>
          </p:nvSpPr>
          <p:spPr bwMode="auto">
            <a:xfrm>
              <a:off x="211" y="3014"/>
              <a:ext cx="1111" cy="6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endParaRPr lang="en-US" altLang="en-US" sz="1800" b="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9228" name="Rectangle 61"/>
            <p:cNvSpPr>
              <a:spLocks noChangeArrowheads="1"/>
            </p:cNvSpPr>
            <p:nvPr/>
          </p:nvSpPr>
          <p:spPr bwMode="auto">
            <a:xfrm>
              <a:off x="4784" y="2381"/>
              <a:ext cx="1269" cy="6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r>
                <a:rPr lang="en-US" altLang="en-US" sz="1800" b="0">
                  <a:latin typeface="Times New Roman" pitchFamily="18" charset="0"/>
                </a:rPr>
                <a:t>Successful</a:t>
              </a:r>
            </a:p>
            <a:p>
              <a:pPr>
                <a:lnSpc>
                  <a:spcPct val="100000"/>
                </a:lnSpc>
                <a:spcBef>
                  <a:spcPct val="0"/>
                </a:spcBef>
              </a:pPr>
              <a:r>
                <a:rPr lang="en-US" altLang="en-US" sz="1800" b="0">
                  <a:latin typeface="Times New Roman" pitchFamily="18" charset="0"/>
                </a:rPr>
                <a:t>Organization</a:t>
              </a:r>
            </a:p>
          </p:txBody>
        </p:sp>
        <p:sp>
          <p:nvSpPr>
            <p:cNvPr id="9229" name="Rectangle 63"/>
            <p:cNvSpPr>
              <a:spLocks noChangeArrowheads="1"/>
            </p:cNvSpPr>
            <p:nvPr/>
          </p:nvSpPr>
          <p:spPr bwMode="auto">
            <a:xfrm>
              <a:off x="3650" y="2381"/>
              <a:ext cx="1134" cy="6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endParaRPr lang="en-US" altLang="en-US" sz="1800" b="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9230" name="Rectangle 64"/>
            <p:cNvSpPr>
              <a:spLocks noChangeArrowheads="1"/>
            </p:cNvSpPr>
            <p:nvPr/>
          </p:nvSpPr>
          <p:spPr bwMode="auto">
            <a:xfrm>
              <a:off x="2411" y="2381"/>
              <a:ext cx="1239" cy="6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endParaRPr lang="en-US" altLang="en-US" sz="1800" b="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9231" name="Rectangle 65"/>
            <p:cNvSpPr>
              <a:spLocks noChangeArrowheads="1"/>
            </p:cNvSpPr>
            <p:nvPr/>
          </p:nvSpPr>
          <p:spPr bwMode="auto">
            <a:xfrm>
              <a:off x="1322" y="2381"/>
              <a:ext cx="1089" cy="6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endParaRPr lang="en-US" altLang="en-US" sz="1800" b="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9232" name="Rectangle 66"/>
            <p:cNvSpPr>
              <a:spLocks noChangeArrowheads="1"/>
            </p:cNvSpPr>
            <p:nvPr/>
          </p:nvSpPr>
          <p:spPr bwMode="auto">
            <a:xfrm>
              <a:off x="211" y="2381"/>
              <a:ext cx="1111" cy="63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r>
                <a:rPr lang="en-US" altLang="en-US" sz="1800" b="0">
                  <a:latin typeface="Times New Roman" pitchFamily="18" charset="0"/>
                </a:rPr>
                <a:t>Staffing</a:t>
              </a:r>
            </a:p>
          </p:txBody>
        </p:sp>
        <p:sp>
          <p:nvSpPr>
            <p:cNvPr id="9233" name="Rectangle 67"/>
            <p:cNvSpPr>
              <a:spLocks noChangeArrowheads="1"/>
            </p:cNvSpPr>
            <p:nvPr/>
          </p:nvSpPr>
          <p:spPr bwMode="auto">
            <a:xfrm>
              <a:off x="4784" y="1744"/>
              <a:ext cx="1269" cy="6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endParaRPr lang="en-US" altLang="en-US" sz="1800" b="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9234" name="Rectangle 69"/>
            <p:cNvSpPr>
              <a:spLocks noChangeArrowheads="1"/>
            </p:cNvSpPr>
            <p:nvPr/>
          </p:nvSpPr>
          <p:spPr bwMode="auto">
            <a:xfrm>
              <a:off x="3650" y="1744"/>
              <a:ext cx="1134" cy="6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r>
                <a:rPr lang="en-US" altLang="en-US" sz="1800" b="0">
                  <a:latin typeface="Times New Roman" pitchFamily="18" charset="0"/>
                </a:rPr>
                <a:t>Organization</a:t>
              </a:r>
            </a:p>
          </p:txBody>
        </p:sp>
        <p:sp>
          <p:nvSpPr>
            <p:cNvPr id="9235" name="Rectangle 70"/>
            <p:cNvSpPr>
              <a:spLocks noChangeArrowheads="1"/>
            </p:cNvSpPr>
            <p:nvPr/>
          </p:nvSpPr>
          <p:spPr bwMode="auto">
            <a:xfrm>
              <a:off x="2411" y="1744"/>
              <a:ext cx="1239" cy="6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endParaRPr lang="en-US" altLang="en-US" sz="1800" b="0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9236" name="Rectangle 71"/>
            <p:cNvSpPr>
              <a:spLocks noChangeArrowheads="1"/>
            </p:cNvSpPr>
            <p:nvPr/>
          </p:nvSpPr>
          <p:spPr bwMode="auto">
            <a:xfrm>
              <a:off x="1322" y="1744"/>
              <a:ext cx="1089" cy="63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</a:pPr>
              <a:r>
                <a:rPr lang="en-US" altLang="en-US" sz="1800" b="0">
                  <a:latin typeface="Times New Roman" pitchFamily="18" charset="0"/>
                </a:rPr>
                <a:t>Job</a:t>
              </a:r>
            </a:p>
            <a:p>
              <a:pPr>
                <a:lnSpc>
                  <a:spcPct val="100000"/>
                </a:lnSpc>
                <a:spcBef>
                  <a:spcPct val="0"/>
                </a:spcBef>
              </a:pPr>
              <a:r>
                <a:rPr lang="en-US" altLang="en-US" sz="1800" b="0">
                  <a:latin typeface="Times New Roman" pitchFamily="18" charset="0"/>
                </a:rPr>
                <a:t>Decision</a:t>
              </a:r>
            </a:p>
          </p:txBody>
        </p:sp>
        <p:sp>
          <p:nvSpPr>
            <p:cNvPr id="9237" name="Line 73"/>
            <p:cNvSpPr>
              <a:spLocks noChangeShapeType="1"/>
            </p:cNvSpPr>
            <p:nvPr/>
          </p:nvSpPr>
          <p:spPr bwMode="auto">
            <a:xfrm>
              <a:off x="211" y="1744"/>
              <a:ext cx="1111" cy="0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38" name="Line 74"/>
            <p:cNvSpPr>
              <a:spLocks noChangeShapeType="1"/>
            </p:cNvSpPr>
            <p:nvPr/>
          </p:nvSpPr>
          <p:spPr bwMode="auto">
            <a:xfrm>
              <a:off x="211" y="3648"/>
              <a:ext cx="1111" cy="0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39" name="Line 75"/>
            <p:cNvSpPr>
              <a:spLocks noChangeShapeType="1"/>
            </p:cNvSpPr>
            <p:nvPr/>
          </p:nvSpPr>
          <p:spPr bwMode="auto">
            <a:xfrm>
              <a:off x="211" y="1744"/>
              <a:ext cx="0" cy="637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40" name="Line 76"/>
            <p:cNvSpPr>
              <a:spLocks noChangeShapeType="1"/>
            </p:cNvSpPr>
            <p:nvPr/>
          </p:nvSpPr>
          <p:spPr bwMode="auto">
            <a:xfrm>
              <a:off x="6053" y="1744"/>
              <a:ext cx="0" cy="637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41" name="Line 77"/>
            <p:cNvSpPr>
              <a:spLocks noChangeShapeType="1"/>
            </p:cNvSpPr>
            <p:nvPr/>
          </p:nvSpPr>
          <p:spPr bwMode="auto">
            <a:xfrm>
              <a:off x="1322" y="1744"/>
              <a:ext cx="1089" cy="0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42" name="Line 78"/>
            <p:cNvSpPr>
              <a:spLocks noChangeShapeType="1"/>
            </p:cNvSpPr>
            <p:nvPr/>
          </p:nvSpPr>
          <p:spPr bwMode="auto">
            <a:xfrm>
              <a:off x="211" y="2381"/>
              <a:ext cx="0" cy="633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43" name="Line 79"/>
            <p:cNvSpPr>
              <a:spLocks noChangeShapeType="1"/>
            </p:cNvSpPr>
            <p:nvPr/>
          </p:nvSpPr>
          <p:spPr bwMode="auto">
            <a:xfrm>
              <a:off x="2411" y="1744"/>
              <a:ext cx="1239" cy="0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44" name="Line 80"/>
            <p:cNvSpPr>
              <a:spLocks noChangeShapeType="1"/>
            </p:cNvSpPr>
            <p:nvPr/>
          </p:nvSpPr>
          <p:spPr bwMode="auto">
            <a:xfrm>
              <a:off x="3650" y="1744"/>
              <a:ext cx="1134" cy="0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45" name="Line 83"/>
            <p:cNvSpPr>
              <a:spLocks noChangeShapeType="1"/>
            </p:cNvSpPr>
            <p:nvPr/>
          </p:nvSpPr>
          <p:spPr bwMode="auto">
            <a:xfrm>
              <a:off x="6053" y="2381"/>
              <a:ext cx="0" cy="633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46" name="Line 84"/>
            <p:cNvSpPr>
              <a:spLocks noChangeShapeType="1"/>
            </p:cNvSpPr>
            <p:nvPr/>
          </p:nvSpPr>
          <p:spPr bwMode="auto">
            <a:xfrm>
              <a:off x="211" y="3014"/>
              <a:ext cx="0" cy="634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47" name="Line 85"/>
            <p:cNvSpPr>
              <a:spLocks noChangeShapeType="1"/>
            </p:cNvSpPr>
            <p:nvPr/>
          </p:nvSpPr>
          <p:spPr bwMode="auto">
            <a:xfrm>
              <a:off x="6053" y="3014"/>
              <a:ext cx="0" cy="634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48" name="Line 86"/>
            <p:cNvSpPr>
              <a:spLocks noChangeShapeType="1"/>
            </p:cNvSpPr>
            <p:nvPr/>
          </p:nvSpPr>
          <p:spPr bwMode="auto">
            <a:xfrm>
              <a:off x="1322" y="3648"/>
              <a:ext cx="1089" cy="0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49" name="Line 87"/>
            <p:cNvSpPr>
              <a:spLocks noChangeShapeType="1"/>
            </p:cNvSpPr>
            <p:nvPr/>
          </p:nvSpPr>
          <p:spPr bwMode="auto">
            <a:xfrm>
              <a:off x="2411" y="3648"/>
              <a:ext cx="1239" cy="0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50" name="Line 88"/>
            <p:cNvSpPr>
              <a:spLocks noChangeShapeType="1"/>
            </p:cNvSpPr>
            <p:nvPr/>
          </p:nvSpPr>
          <p:spPr bwMode="auto">
            <a:xfrm>
              <a:off x="3650" y="3648"/>
              <a:ext cx="1134" cy="0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51" name="Line 168"/>
            <p:cNvSpPr>
              <a:spLocks noChangeShapeType="1"/>
            </p:cNvSpPr>
            <p:nvPr/>
          </p:nvSpPr>
          <p:spPr bwMode="auto">
            <a:xfrm>
              <a:off x="4784" y="1744"/>
              <a:ext cx="1269" cy="0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52" name="Line 183"/>
            <p:cNvSpPr>
              <a:spLocks noChangeShapeType="1"/>
            </p:cNvSpPr>
            <p:nvPr/>
          </p:nvSpPr>
          <p:spPr bwMode="auto">
            <a:xfrm>
              <a:off x="4784" y="3648"/>
              <a:ext cx="1269" cy="0"/>
            </a:xfrm>
            <a:prstGeom prst="lin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91240B29-F687-4F45-9708-019B960494DF}">
                <a14:hiddenLine xmlns:a14="http://schemas.microsoft.com/office/drawing/2010/main" w="28575" cap="sq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53" name="AutoShape 95"/>
            <p:cNvSpPr>
              <a:spLocks noChangeArrowheads="1"/>
            </p:cNvSpPr>
            <p:nvPr/>
          </p:nvSpPr>
          <p:spPr bwMode="auto">
            <a:xfrm>
              <a:off x="643" y="1824"/>
              <a:ext cx="749" cy="576"/>
            </a:xfrm>
            <a:custGeom>
              <a:avLst/>
              <a:gdLst>
                <a:gd name="T0" fmla="*/ 525 w 21600"/>
                <a:gd name="T1" fmla="*/ 0 h 21600"/>
                <a:gd name="T2" fmla="*/ 525 w 21600"/>
                <a:gd name="T3" fmla="*/ 324 h 21600"/>
                <a:gd name="T4" fmla="*/ 112 w 21600"/>
                <a:gd name="T5" fmla="*/ 576 h 21600"/>
                <a:gd name="T6" fmla="*/ 749 w 21600"/>
                <a:gd name="T7" fmla="*/ 162 h 21600"/>
                <a:gd name="T8" fmla="*/ 17694720 60000 65536"/>
                <a:gd name="T9" fmla="*/ 5898240 60000 65536"/>
                <a:gd name="T10" fmla="*/ 5898240 60000 65536"/>
                <a:gd name="T11" fmla="*/ 0 60000 65536"/>
                <a:gd name="T12" fmla="*/ 12429 w 21600"/>
                <a:gd name="T13" fmla="*/ 2925 h 21600"/>
                <a:gd name="T14" fmla="*/ 18226 w 21600"/>
                <a:gd name="T15" fmla="*/ 9263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21600" y="6079"/>
                  </a:moveTo>
                  <a:lnTo>
                    <a:pt x="15126" y="0"/>
                  </a:lnTo>
                  <a:lnTo>
                    <a:pt x="15126" y="2912"/>
                  </a:lnTo>
                  <a:lnTo>
                    <a:pt x="12427" y="2912"/>
                  </a:lnTo>
                  <a:cubicBezTo>
                    <a:pt x="5564" y="2912"/>
                    <a:pt x="0" y="7052"/>
                    <a:pt x="0" y="12158"/>
                  </a:cubicBezTo>
                  <a:lnTo>
                    <a:pt x="0" y="21600"/>
                  </a:lnTo>
                  <a:lnTo>
                    <a:pt x="6474" y="21600"/>
                  </a:lnTo>
                  <a:lnTo>
                    <a:pt x="6474" y="12158"/>
                  </a:lnTo>
                  <a:cubicBezTo>
                    <a:pt x="6474" y="10550"/>
                    <a:pt x="9139" y="9246"/>
                    <a:pt x="12427" y="9246"/>
                  </a:cubicBezTo>
                  <a:lnTo>
                    <a:pt x="15126" y="9246"/>
                  </a:lnTo>
                  <a:lnTo>
                    <a:pt x="15126" y="12158"/>
                  </a:lnTo>
                  <a:lnTo>
                    <a:pt x="21600" y="6079"/>
                  </a:lnTo>
                  <a:close/>
                </a:path>
              </a:pathLst>
            </a:custGeom>
            <a:solidFill>
              <a:srgbClr val="5F5F5F"/>
            </a:solidFill>
            <a:ln w="12700">
              <a:solidFill>
                <a:srgbClr val="5F5F5F"/>
              </a:solidFill>
              <a:miter lim="800000"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54" name="AutoShape 96"/>
            <p:cNvSpPr>
              <a:spLocks noChangeArrowheads="1"/>
            </p:cNvSpPr>
            <p:nvPr/>
          </p:nvSpPr>
          <p:spPr bwMode="auto">
            <a:xfrm flipV="1">
              <a:off x="624" y="3014"/>
              <a:ext cx="749" cy="576"/>
            </a:xfrm>
            <a:custGeom>
              <a:avLst/>
              <a:gdLst>
                <a:gd name="T0" fmla="*/ 525 w 21600"/>
                <a:gd name="T1" fmla="*/ 0 h 21600"/>
                <a:gd name="T2" fmla="*/ 525 w 21600"/>
                <a:gd name="T3" fmla="*/ 324 h 21600"/>
                <a:gd name="T4" fmla="*/ 112 w 21600"/>
                <a:gd name="T5" fmla="*/ 576 h 21600"/>
                <a:gd name="T6" fmla="*/ 749 w 21600"/>
                <a:gd name="T7" fmla="*/ 162 h 21600"/>
                <a:gd name="T8" fmla="*/ 17694720 60000 65536"/>
                <a:gd name="T9" fmla="*/ 5898240 60000 65536"/>
                <a:gd name="T10" fmla="*/ 5898240 60000 65536"/>
                <a:gd name="T11" fmla="*/ 0 60000 65536"/>
                <a:gd name="T12" fmla="*/ 12429 w 21600"/>
                <a:gd name="T13" fmla="*/ 2925 h 21600"/>
                <a:gd name="T14" fmla="*/ 18226 w 21600"/>
                <a:gd name="T15" fmla="*/ 9263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21600" y="6079"/>
                  </a:moveTo>
                  <a:lnTo>
                    <a:pt x="15126" y="0"/>
                  </a:lnTo>
                  <a:lnTo>
                    <a:pt x="15126" y="2912"/>
                  </a:lnTo>
                  <a:lnTo>
                    <a:pt x="12427" y="2912"/>
                  </a:lnTo>
                  <a:cubicBezTo>
                    <a:pt x="5564" y="2912"/>
                    <a:pt x="0" y="7052"/>
                    <a:pt x="0" y="12158"/>
                  </a:cubicBezTo>
                  <a:lnTo>
                    <a:pt x="0" y="21600"/>
                  </a:lnTo>
                  <a:lnTo>
                    <a:pt x="6474" y="21600"/>
                  </a:lnTo>
                  <a:lnTo>
                    <a:pt x="6474" y="12158"/>
                  </a:lnTo>
                  <a:cubicBezTo>
                    <a:pt x="6474" y="10550"/>
                    <a:pt x="9139" y="9246"/>
                    <a:pt x="12427" y="9246"/>
                  </a:cubicBezTo>
                  <a:lnTo>
                    <a:pt x="15126" y="9246"/>
                  </a:lnTo>
                  <a:lnTo>
                    <a:pt x="15126" y="12158"/>
                  </a:lnTo>
                  <a:lnTo>
                    <a:pt x="21600" y="6079"/>
                  </a:lnTo>
                  <a:close/>
                </a:path>
              </a:pathLst>
            </a:custGeom>
            <a:solidFill>
              <a:srgbClr val="5F5F5F"/>
            </a:solidFill>
            <a:ln w="12700">
              <a:solidFill>
                <a:srgbClr val="5F5F5F"/>
              </a:solidFill>
              <a:miter lim="800000"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55" name="AutoShape 97"/>
            <p:cNvSpPr>
              <a:spLocks noChangeArrowheads="1"/>
            </p:cNvSpPr>
            <p:nvPr/>
          </p:nvSpPr>
          <p:spPr bwMode="auto">
            <a:xfrm>
              <a:off x="2400" y="1776"/>
              <a:ext cx="1202" cy="432"/>
            </a:xfrm>
            <a:prstGeom prst="rightArrow">
              <a:avLst>
                <a:gd name="adj1" fmla="val 50000"/>
                <a:gd name="adj2" fmla="val 69560"/>
              </a:avLst>
            </a:prstGeom>
            <a:solidFill>
              <a:srgbClr val="5F5F5F"/>
            </a:solidFill>
            <a:ln w="12700">
              <a:solidFill>
                <a:srgbClr val="5F5F5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256" name="AutoShape 165"/>
            <p:cNvSpPr>
              <a:spLocks noChangeArrowheads="1"/>
            </p:cNvSpPr>
            <p:nvPr/>
          </p:nvSpPr>
          <p:spPr bwMode="auto">
            <a:xfrm>
              <a:off x="2400" y="3168"/>
              <a:ext cx="1202" cy="432"/>
            </a:xfrm>
            <a:prstGeom prst="rightArrow">
              <a:avLst>
                <a:gd name="adj1" fmla="val 50000"/>
                <a:gd name="adj2" fmla="val 69560"/>
              </a:avLst>
            </a:prstGeom>
            <a:solidFill>
              <a:srgbClr val="5F5F5F"/>
            </a:solidFill>
            <a:ln w="12700">
              <a:solidFill>
                <a:srgbClr val="5F5F5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9257" name="AutoShape 186"/>
            <p:cNvSpPr>
              <a:spLocks noChangeArrowheads="1"/>
            </p:cNvSpPr>
            <p:nvPr/>
          </p:nvSpPr>
          <p:spPr bwMode="auto">
            <a:xfrm rot="5400000">
              <a:off x="4887" y="1833"/>
              <a:ext cx="576" cy="749"/>
            </a:xfrm>
            <a:custGeom>
              <a:avLst/>
              <a:gdLst>
                <a:gd name="T0" fmla="*/ 403 w 21600"/>
                <a:gd name="T1" fmla="*/ 0 h 21600"/>
                <a:gd name="T2" fmla="*/ 403 w 21600"/>
                <a:gd name="T3" fmla="*/ 422 h 21600"/>
                <a:gd name="T4" fmla="*/ 86 w 21600"/>
                <a:gd name="T5" fmla="*/ 749 h 21600"/>
                <a:gd name="T6" fmla="*/ 576 w 21600"/>
                <a:gd name="T7" fmla="*/ 211 h 21600"/>
                <a:gd name="T8" fmla="*/ 17694720 60000 65536"/>
                <a:gd name="T9" fmla="*/ 5898240 60000 65536"/>
                <a:gd name="T10" fmla="*/ 5898240 60000 65536"/>
                <a:gd name="T11" fmla="*/ 0 60000 65536"/>
                <a:gd name="T12" fmla="*/ 12413 w 21600"/>
                <a:gd name="T13" fmla="*/ 2913 h 21600"/>
                <a:gd name="T14" fmla="*/ 18225 w 21600"/>
                <a:gd name="T15" fmla="*/ 9257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21600" y="6079"/>
                  </a:moveTo>
                  <a:lnTo>
                    <a:pt x="15126" y="0"/>
                  </a:lnTo>
                  <a:lnTo>
                    <a:pt x="15126" y="2912"/>
                  </a:lnTo>
                  <a:lnTo>
                    <a:pt x="12427" y="2912"/>
                  </a:lnTo>
                  <a:cubicBezTo>
                    <a:pt x="5564" y="2912"/>
                    <a:pt x="0" y="7052"/>
                    <a:pt x="0" y="12158"/>
                  </a:cubicBezTo>
                  <a:lnTo>
                    <a:pt x="0" y="21600"/>
                  </a:lnTo>
                  <a:lnTo>
                    <a:pt x="6474" y="21600"/>
                  </a:lnTo>
                  <a:lnTo>
                    <a:pt x="6474" y="12158"/>
                  </a:lnTo>
                  <a:cubicBezTo>
                    <a:pt x="6474" y="10550"/>
                    <a:pt x="9139" y="9246"/>
                    <a:pt x="12427" y="9246"/>
                  </a:cubicBezTo>
                  <a:lnTo>
                    <a:pt x="15126" y="9246"/>
                  </a:lnTo>
                  <a:lnTo>
                    <a:pt x="15126" y="12158"/>
                  </a:lnTo>
                  <a:lnTo>
                    <a:pt x="21600" y="6079"/>
                  </a:lnTo>
                  <a:close/>
                </a:path>
              </a:pathLst>
            </a:custGeom>
            <a:solidFill>
              <a:srgbClr val="5F5F5F"/>
            </a:solidFill>
            <a:ln w="12700">
              <a:solidFill>
                <a:srgbClr val="5F5F5F"/>
              </a:solidFill>
              <a:miter lim="800000"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9258" name="AutoShape 187"/>
            <p:cNvSpPr>
              <a:spLocks noChangeArrowheads="1"/>
            </p:cNvSpPr>
            <p:nvPr/>
          </p:nvSpPr>
          <p:spPr bwMode="auto">
            <a:xfrm rot="16200000" flipV="1">
              <a:off x="4887" y="2841"/>
              <a:ext cx="576" cy="749"/>
            </a:xfrm>
            <a:custGeom>
              <a:avLst/>
              <a:gdLst>
                <a:gd name="T0" fmla="*/ 403 w 21600"/>
                <a:gd name="T1" fmla="*/ 0 h 21600"/>
                <a:gd name="T2" fmla="*/ 403 w 21600"/>
                <a:gd name="T3" fmla="*/ 422 h 21600"/>
                <a:gd name="T4" fmla="*/ 86 w 21600"/>
                <a:gd name="T5" fmla="*/ 749 h 21600"/>
                <a:gd name="T6" fmla="*/ 576 w 21600"/>
                <a:gd name="T7" fmla="*/ 211 h 21600"/>
                <a:gd name="T8" fmla="*/ 17694720 60000 65536"/>
                <a:gd name="T9" fmla="*/ 5898240 60000 65536"/>
                <a:gd name="T10" fmla="*/ 5898240 60000 65536"/>
                <a:gd name="T11" fmla="*/ 0 60000 65536"/>
                <a:gd name="T12" fmla="*/ 12413 w 21600"/>
                <a:gd name="T13" fmla="*/ 2913 h 21600"/>
                <a:gd name="T14" fmla="*/ 18225 w 21600"/>
                <a:gd name="T15" fmla="*/ 9257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21600" y="6079"/>
                  </a:moveTo>
                  <a:lnTo>
                    <a:pt x="15126" y="0"/>
                  </a:lnTo>
                  <a:lnTo>
                    <a:pt x="15126" y="2912"/>
                  </a:lnTo>
                  <a:lnTo>
                    <a:pt x="12427" y="2912"/>
                  </a:lnTo>
                  <a:cubicBezTo>
                    <a:pt x="5564" y="2912"/>
                    <a:pt x="0" y="7052"/>
                    <a:pt x="0" y="12158"/>
                  </a:cubicBezTo>
                  <a:lnTo>
                    <a:pt x="0" y="21600"/>
                  </a:lnTo>
                  <a:lnTo>
                    <a:pt x="6474" y="21600"/>
                  </a:lnTo>
                  <a:lnTo>
                    <a:pt x="6474" y="12158"/>
                  </a:lnTo>
                  <a:cubicBezTo>
                    <a:pt x="6474" y="10550"/>
                    <a:pt x="9139" y="9246"/>
                    <a:pt x="12427" y="9246"/>
                  </a:cubicBezTo>
                  <a:lnTo>
                    <a:pt x="15126" y="9246"/>
                  </a:lnTo>
                  <a:lnTo>
                    <a:pt x="15126" y="12158"/>
                  </a:lnTo>
                  <a:lnTo>
                    <a:pt x="21600" y="6079"/>
                  </a:lnTo>
                  <a:close/>
                </a:path>
              </a:pathLst>
            </a:custGeom>
            <a:solidFill>
              <a:srgbClr val="5F5F5F"/>
            </a:solidFill>
            <a:ln w="12700">
              <a:solidFill>
                <a:srgbClr val="5F5F5F"/>
              </a:solidFill>
              <a:miter lim="800000"/>
              <a:headEnd type="none" w="sm" len="sm"/>
              <a:tailEnd type="none" w="sm" len="sm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90302" name="Text Box 190"/>
          <p:cNvSpPr txBox="1">
            <a:spLocks noChangeArrowheads="1"/>
          </p:cNvSpPr>
          <p:nvPr/>
        </p:nvSpPr>
        <p:spPr bwMode="auto">
          <a:xfrm>
            <a:off x="1172741" y="5736012"/>
            <a:ext cx="7368010" cy="7445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2058" tIns="41029" rIns="82058" bIns="41029">
            <a:spAutoFit/>
          </a:bodyPr>
          <a:lstStyle/>
          <a:p>
            <a:pPr algn="r" eaLnBrk="1" hangingPunct="1">
              <a:spcBef>
                <a:spcPct val="15000"/>
              </a:spcBef>
              <a:defRPr/>
            </a:pPr>
            <a:r>
              <a:rPr lang="en-US" altLang="en-US" sz="2000" i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</a:rPr>
              <a:t>UNDERSTAND PEOPLE WORK RELATIONSHIPS</a:t>
            </a:r>
          </a:p>
          <a:p>
            <a:pPr algn="r" eaLnBrk="1" hangingPunct="1">
              <a:spcBef>
                <a:spcPct val="15000"/>
              </a:spcBef>
              <a:defRPr/>
            </a:pPr>
            <a:r>
              <a:rPr lang="en-US" altLang="en-US" sz="2000" i="1">
                <a:solidFill>
                  <a:srgbClr val="FFFF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Verdana" panose="020B0604030504040204" pitchFamily="34" charset="0"/>
              </a:rPr>
              <a:t>LEARN THE CONTENT UNDER WHICH PEOPLE PERFORM</a:t>
            </a:r>
          </a:p>
        </p:txBody>
      </p:sp>
    </p:spTree>
    <p:extLst>
      <p:ext uri="{BB962C8B-B14F-4D97-AF65-F5344CB8AC3E}">
        <p14:creationId xmlns:p14="http://schemas.microsoft.com/office/powerpoint/2010/main" val="2549374214"/>
      </p:ext>
    </p:extLst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0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90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6" dur="500"/>
                                        <p:tgtEl>
                                          <p:spTgt spid="90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6" grpId="0" autoUpdateAnimBg="0"/>
      <p:bldP spid="90302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373785" y="806824"/>
            <a:ext cx="7772977" cy="1325096"/>
          </a:xfrm>
        </p:spPr>
        <p:txBody>
          <a:bodyPr/>
          <a:lstStyle/>
          <a:p>
            <a:pPr algn="r" eaLnBrk="1" hangingPunct="1"/>
            <a:r>
              <a:rPr lang="en-US" altLang="en-US"/>
              <a:t>Core</a:t>
            </a:r>
            <a:br>
              <a:rPr lang="en-US" altLang="en-US"/>
            </a:br>
            <a:r>
              <a:rPr lang="en-US" altLang="en-US"/>
              <a:t>Competencies</a:t>
            </a:r>
          </a:p>
        </p:txBody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20750" y="2349034"/>
            <a:ext cx="7226012" cy="3746966"/>
          </a:xfrm>
        </p:spPr>
        <p:txBody>
          <a:bodyPr/>
          <a:lstStyle/>
          <a:p>
            <a:pPr eaLnBrk="1" hangingPunct="1"/>
            <a:r>
              <a:rPr lang="en-US" altLang="en-US" dirty="0"/>
              <a:t>Integrated knowledge sets within an organization that distinguish it from its competitors and deliver value to customers.</a:t>
            </a:r>
          </a:p>
        </p:txBody>
      </p:sp>
    </p:spTree>
    <p:extLst>
      <p:ext uri="{BB962C8B-B14F-4D97-AF65-F5344CB8AC3E}">
        <p14:creationId xmlns:p14="http://schemas.microsoft.com/office/powerpoint/2010/main" val="3012075423"/>
      </p:ext>
    </p:extLst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6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6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96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96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59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554183" y="201706"/>
            <a:ext cx="8080375" cy="672353"/>
          </a:xfrm>
        </p:spPr>
        <p:txBody>
          <a:bodyPr/>
          <a:lstStyle/>
          <a:p>
            <a:pPr eaLnBrk="1" hangingPunct="1"/>
            <a:r>
              <a:rPr lang="en-US" altLang="en-US" sz="3600">
                <a:solidFill>
                  <a:schemeClr val="bg1"/>
                </a:solidFill>
              </a:rPr>
              <a:t>Human Resource Management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54728" y="1479177"/>
            <a:ext cx="6602557" cy="1488982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en-US"/>
              <a:t>	Human Resource Management:  Contribute to Organizational Goals</a:t>
            </a: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1454728" y="3160059"/>
            <a:ext cx="6602557" cy="6821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29" tIns="45714" rIns="91429" bIns="45714"/>
          <a:lstStyle>
            <a:lvl1pPr marL="382588" indent="-382588" defTabSz="1019175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itchFamily="34" charset="0"/>
              </a:defRPr>
            </a:lvl1pPr>
            <a:lvl2pPr marL="827088" indent="-317500" defTabSz="101917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</a:defRPr>
            </a:lvl2pPr>
            <a:lvl3pPr marL="1273175" indent="-254000" defTabSz="1019175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782763" indent="-254000" defTabSz="1019175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itchFamily="34" charset="0"/>
              </a:defRPr>
            </a:lvl4pPr>
            <a:lvl5pPr marL="2292350" indent="-254000" defTabSz="1019175">
              <a:spcBef>
                <a:spcPct val="20000"/>
              </a:spcBef>
              <a:buChar char="»"/>
              <a:defRPr sz="2200">
                <a:solidFill>
                  <a:schemeClr val="tx1"/>
                </a:solidFill>
                <a:latin typeface="Verdana" pitchFamily="34" charset="0"/>
              </a:defRPr>
            </a:lvl5pPr>
            <a:lvl6pPr marL="2749550" indent="-254000" defTabSz="1019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200">
                <a:solidFill>
                  <a:schemeClr val="tx1"/>
                </a:solidFill>
                <a:latin typeface="Verdana" pitchFamily="34" charset="0"/>
              </a:defRPr>
            </a:lvl6pPr>
            <a:lvl7pPr marL="3206750" indent="-254000" defTabSz="1019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200">
                <a:solidFill>
                  <a:schemeClr val="tx1"/>
                </a:solidFill>
                <a:latin typeface="Verdana" pitchFamily="34" charset="0"/>
              </a:defRPr>
            </a:lvl7pPr>
            <a:lvl8pPr marL="3663950" indent="-254000" defTabSz="1019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200">
                <a:solidFill>
                  <a:schemeClr val="tx1"/>
                </a:solidFill>
                <a:latin typeface="Verdana" pitchFamily="34" charset="0"/>
              </a:defRPr>
            </a:lvl8pPr>
            <a:lvl9pPr marL="4121150" indent="-254000" defTabSz="1019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2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b="0"/>
              <a:t>	Personnel:  Record Keeping</a:t>
            </a:r>
          </a:p>
        </p:txBody>
      </p:sp>
      <p:sp>
        <p:nvSpPr>
          <p:cNvPr id="11269" name="Rectangle 5"/>
          <p:cNvSpPr>
            <a:spLocks noChangeArrowheads="1"/>
          </p:cNvSpPr>
          <p:nvPr/>
        </p:nvSpPr>
        <p:spPr bwMode="auto">
          <a:xfrm>
            <a:off x="1454728" y="4639235"/>
            <a:ext cx="6602557" cy="90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29" tIns="45714" rIns="91429" bIns="45714"/>
          <a:lstStyle>
            <a:lvl1pPr marL="382588" indent="-382588" defTabSz="1019175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Verdana" pitchFamily="34" charset="0"/>
              </a:defRPr>
            </a:lvl1pPr>
            <a:lvl2pPr marL="827088" indent="-317500" defTabSz="1019175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Verdana" pitchFamily="34" charset="0"/>
              </a:defRPr>
            </a:lvl2pPr>
            <a:lvl3pPr marL="1273175" indent="-254000" defTabSz="1019175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Verdana" pitchFamily="34" charset="0"/>
              </a:defRPr>
            </a:lvl3pPr>
            <a:lvl4pPr marL="1782763" indent="-254000" defTabSz="1019175">
              <a:spcBef>
                <a:spcPct val="20000"/>
              </a:spcBef>
              <a:buChar char="–"/>
              <a:defRPr sz="2200">
                <a:solidFill>
                  <a:schemeClr val="tx1"/>
                </a:solidFill>
                <a:latin typeface="Verdana" pitchFamily="34" charset="0"/>
              </a:defRPr>
            </a:lvl4pPr>
            <a:lvl5pPr marL="2292350" indent="-254000" defTabSz="1019175">
              <a:spcBef>
                <a:spcPct val="20000"/>
              </a:spcBef>
              <a:buChar char="»"/>
              <a:defRPr sz="2200">
                <a:solidFill>
                  <a:schemeClr val="tx1"/>
                </a:solidFill>
                <a:latin typeface="Verdana" pitchFamily="34" charset="0"/>
              </a:defRPr>
            </a:lvl5pPr>
            <a:lvl6pPr marL="2749550" indent="-254000" defTabSz="1019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200">
                <a:solidFill>
                  <a:schemeClr val="tx1"/>
                </a:solidFill>
                <a:latin typeface="Verdana" pitchFamily="34" charset="0"/>
              </a:defRPr>
            </a:lvl6pPr>
            <a:lvl7pPr marL="3206750" indent="-254000" defTabSz="1019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200">
                <a:solidFill>
                  <a:schemeClr val="tx1"/>
                </a:solidFill>
                <a:latin typeface="Verdana" pitchFamily="34" charset="0"/>
              </a:defRPr>
            </a:lvl7pPr>
            <a:lvl8pPr marL="3663950" indent="-254000" defTabSz="1019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200">
                <a:solidFill>
                  <a:schemeClr val="tx1"/>
                </a:solidFill>
                <a:latin typeface="Verdana" pitchFamily="34" charset="0"/>
              </a:defRPr>
            </a:lvl8pPr>
            <a:lvl9pPr marL="4121150" indent="-254000" defTabSz="10191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200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b="0"/>
              <a:t>	Management Oriented</a:t>
            </a:r>
          </a:p>
        </p:txBody>
      </p:sp>
    </p:spTree>
    <p:extLst>
      <p:ext uri="{BB962C8B-B14F-4D97-AF65-F5344CB8AC3E}">
        <p14:creationId xmlns:p14="http://schemas.microsoft.com/office/powerpoint/2010/main" val="2469127752"/>
      </p:ext>
    </p:extLst>
  </p:cSld>
  <p:clrMapOvr>
    <a:masterClrMapping/>
  </p:clrMapOvr>
  <p:transition spd="med">
    <p:random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6" descr="C_JUICEDROPS_036"/>
          <p:cNvSpPr>
            <a:spLocks noGrp="1" noChangeArrowheads="1"/>
          </p:cNvSpPr>
          <p:nvPr>
            <p:ph type="title"/>
          </p:nvPr>
        </p:nvSpPr>
        <p:spPr>
          <a:xfrm>
            <a:off x="0" y="403412"/>
            <a:ext cx="9144000" cy="1554816"/>
          </a:xfrm>
          <a:blipFill dpi="0" rotWithShape="0">
            <a:blip r:embed="rId2"/>
            <a:srcRect/>
            <a:stretch>
              <a:fillRect/>
            </a:stretch>
          </a:blipFill>
        </p:spPr>
        <p:txBody>
          <a:bodyPr/>
          <a:lstStyle/>
          <a:p>
            <a:pPr algn="r" eaLnBrk="1" hangingPunct="1"/>
            <a:r>
              <a:rPr lang="en-US" altLang="en-US" sz="3100">
                <a:solidFill>
                  <a:srgbClr val="000000"/>
                </a:solidFill>
              </a:rPr>
              <a:t>Personnel Management</a:t>
            </a:r>
            <a:br>
              <a:rPr lang="en-US" altLang="en-US" sz="3100">
                <a:solidFill>
                  <a:srgbClr val="000000"/>
                </a:solidFill>
              </a:rPr>
            </a:br>
            <a:r>
              <a:rPr lang="en-US" altLang="en-US" sz="3100">
                <a:solidFill>
                  <a:srgbClr val="000000"/>
                </a:solidFill>
              </a:rPr>
              <a:t>vs.</a:t>
            </a:r>
            <a:br>
              <a:rPr lang="en-US" altLang="en-US" sz="3100">
                <a:solidFill>
                  <a:srgbClr val="000000"/>
                </a:solidFill>
              </a:rPr>
            </a:br>
            <a:r>
              <a:rPr lang="en-US" altLang="en-US" sz="3100">
                <a:solidFill>
                  <a:srgbClr val="000000"/>
                </a:solidFill>
              </a:rPr>
              <a:t>Human Resource Management</a:t>
            </a:r>
          </a:p>
        </p:txBody>
      </p:sp>
      <p:sp>
        <p:nvSpPr>
          <p:cNvPr id="94215" name="Rectangle 7"/>
          <p:cNvSpPr>
            <a:spLocks noGrp="1" noChangeArrowheads="1"/>
          </p:cNvSpPr>
          <p:nvPr>
            <p:ph type="body" sz="half" idx="1"/>
          </p:nvPr>
        </p:nvSpPr>
        <p:spPr>
          <a:xfrm>
            <a:off x="1454727" y="2017059"/>
            <a:ext cx="3671455" cy="4684059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en-US" sz="2000" u="sng">
                <a:solidFill>
                  <a:schemeClr val="bg1"/>
                </a:solidFill>
              </a:rPr>
              <a:t>PERSONNEL MANAGEMENT</a:t>
            </a:r>
          </a:p>
          <a:p>
            <a:pPr eaLnBrk="1" hangingPunct="1">
              <a:buFontTx/>
              <a:buNone/>
            </a:pPr>
            <a:endParaRPr lang="en-US" altLang="en-US" sz="2000" u="sng">
              <a:solidFill>
                <a:schemeClr val="bg1"/>
              </a:solidFill>
            </a:endParaRPr>
          </a:p>
          <a:p>
            <a:pPr eaLnBrk="1" hangingPunct="1"/>
            <a:r>
              <a:rPr lang="en-US" altLang="en-US" sz="2000">
                <a:solidFill>
                  <a:schemeClr val="bg1"/>
                </a:solidFill>
              </a:rPr>
              <a:t>Coordinates functions of the personnel program</a:t>
            </a:r>
          </a:p>
          <a:p>
            <a:pPr eaLnBrk="1" hangingPunct="1"/>
            <a:r>
              <a:rPr lang="en-US" altLang="en-US" sz="2000">
                <a:solidFill>
                  <a:schemeClr val="bg1"/>
                </a:solidFill>
              </a:rPr>
              <a:t>Involves a functional approach</a:t>
            </a:r>
          </a:p>
          <a:p>
            <a:pPr eaLnBrk="1" hangingPunct="1"/>
            <a:r>
              <a:rPr lang="en-US" altLang="en-US" sz="2000">
                <a:solidFill>
                  <a:schemeClr val="bg1"/>
                </a:solidFill>
              </a:rPr>
              <a:t>Emphasizes behavior and interpersonal relations</a:t>
            </a:r>
          </a:p>
          <a:p>
            <a:pPr eaLnBrk="1" hangingPunct="1"/>
            <a:r>
              <a:rPr lang="en-US" altLang="en-US" sz="2000">
                <a:solidFill>
                  <a:schemeClr val="bg1"/>
                </a:solidFill>
              </a:rPr>
              <a:t>Success judged by results achieved through functions of the personnel program</a:t>
            </a:r>
          </a:p>
        </p:txBody>
      </p:sp>
      <p:sp>
        <p:nvSpPr>
          <p:cNvPr id="94216" name="Rectangle 8"/>
          <p:cNvSpPr>
            <a:spLocks noGrp="1" noChangeArrowheads="1"/>
          </p:cNvSpPr>
          <p:nvPr>
            <p:ph type="body" sz="half" idx="2"/>
          </p:nvPr>
        </p:nvSpPr>
        <p:spPr>
          <a:xfrm>
            <a:off x="5326785" y="2025463"/>
            <a:ext cx="3817215" cy="4684059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en-US" sz="2000" u="sng">
                <a:solidFill>
                  <a:schemeClr val="bg1"/>
                </a:solidFill>
              </a:rPr>
              <a:t>HUMAN RESOURCES MANAGEMENT</a:t>
            </a:r>
          </a:p>
          <a:p>
            <a:pPr eaLnBrk="1" hangingPunct="1"/>
            <a:r>
              <a:rPr lang="en-US" altLang="en-US" sz="2000">
                <a:solidFill>
                  <a:schemeClr val="bg1"/>
                </a:solidFill>
              </a:rPr>
              <a:t>Coordinates personnel management with organization planning</a:t>
            </a:r>
          </a:p>
          <a:p>
            <a:pPr eaLnBrk="1" hangingPunct="1"/>
            <a:r>
              <a:rPr lang="en-US" altLang="en-US" sz="2000">
                <a:solidFill>
                  <a:schemeClr val="bg1"/>
                </a:solidFill>
              </a:rPr>
              <a:t>Involves a system approach</a:t>
            </a:r>
          </a:p>
          <a:p>
            <a:pPr eaLnBrk="1" hangingPunct="1"/>
            <a:r>
              <a:rPr lang="en-US" altLang="en-US" sz="2000">
                <a:solidFill>
                  <a:schemeClr val="bg1"/>
                </a:solidFill>
              </a:rPr>
              <a:t>Emphasizes environments and issues</a:t>
            </a:r>
          </a:p>
          <a:p>
            <a:pPr eaLnBrk="1" hangingPunct="1"/>
            <a:r>
              <a:rPr lang="en-US" altLang="en-US" sz="2000">
                <a:solidFill>
                  <a:schemeClr val="bg1"/>
                </a:solidFill>
              </a:rPr>
              <a:t>Success judged by contributions to  cost reductions and profit growth or service objectives</a:t>
            </a:r>
          </a:p>
        </p:txBody>
      </p:sp>
    </p:spTree>
    <p:extLst>
      <p:ext uri="{BB962C8B-B14F-4D97-AF65-F5344CB8AC3E}">
        <p14:creationId xmlns:p14="http://schemas.microsoft.com/office/powerpoint/2010/main" val="2144957018"/>
      </p:ext>
    </p:extLst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42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42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42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42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5" grpId="0" autoUpdateAnimBg="0"/>
      <p:bldP spid="94216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>
          <a:xfrm>
            <a:off x="207818" y="403412"/>
            <a:ext cx="8589818" cy="553291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 sz="2900" u="sng">
                <a:effectLst>
                  <a:outerShdw blurRad="38100" dist="38100" dir="2700000" algn="tl">
                    <a:srgbClr val="C0C0C0"/>
                  </a:outerShdw>
                </a:effectLst>
              </a:rPr>
              <a:t>Foundations of Human Resources Management</a:t>
            </a:r>
          </a:p>
        </p:txBody>
      </p:sp>
      <p:graphicFrame>
        <p:nvGraphicFramePr>
          <p:cNvPr id="98691" name="Group 387"/>
          <p:cNvGraphicFramePr>
            <a:graphicFrameLocks noGrp="1"/>
          </p:cNvGraphicFramePr>
          <p:nvPr>
            <p:ph type="tbl" idx="1"/>
          </p:nvPr>
        </p:nvGraphicFramePr>
        <p:xfrm>
          <a:off x="277091" y="1277471"/>
          <a:ext cx="8589818" cy="4679858"/>
        </p:xfrm>
        <a:graphic>
          <a:graphicData uri="http://schemas.openxmlformats.org/drawingml/2006/table">
            <a:tbl>
              <a:tblPr/>
              <a:tblGrid>
                <a:gridCol w="287914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4739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6327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76250"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sng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SCIENTIFIC MANAGEMENT</a:t>
                      </a:r>
                    </a:p>
                  </a:txBody>
                  <a:tcPr marL="83127" marR="83127" marT="40341" marB="0"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441C"/>
                    </a:solidFill>
                  </a:tcPr>
                </a:tc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sng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HUMAN RELATIONS</a:t>
                      </a:r>
                    </a:p>
                  </a:txBody>
                  <a:tcPr marL="83127" marR="83127" marT="40341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441C"/>
                    </a:solidFill>
                  </a:tcPr>
                </a:tc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sng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BEHAVIORAL SCIENCE</a:t>
                      </a:r>
                    </a:p>
                  </a:txBody>
                  <a:tcPr marL="83127" marR="83127" marT="40341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441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08467"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Provides a basis for:</a:t>
                      </a:r>
                    </a:p>
                  </a:txBody>
                  <a:tcPr marL="83127" marR="83127" marT="40341" marB="0" anchor="b" horzOverflow="overflow">
                    <a:lnL cap="flat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441C"/>
                    </a:solidFill>
                  </a:tcPr>
                </a:tc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Focuses attention upon:</a:t>
                      </a:r>
                    </a:p>
                  </a:txBody>
                  <a:tcPr marL="83127" marR="83127" marT="40341" marB="0" anchor="b" horzOverflow="overflow">
                    <a:lnL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441C"/>
                    </a:solidFill>
                  </a:tcPr>
                </a:tc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Is an extension of human relations that:</a:t>
                      </a:r>
                    </a:p>
                  </a:txBody>
                  <a:tcPr marL="83127" marR="83127" marT="40341" marB="0" anchor="b" horzOverflow="overflow">
                    <a:lnL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441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04265"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Determining the best work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methods in order to:</a:t>
                      </a:r>
                    </a:p>
                  </a:txBody>
                  <a:tcPr marL="83127" marR="83127" marT="40341" marB="0" horzOverflow="overflow">
                    <a:lnL cap="flat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441C"/>
                    </a:solidFill>
                  </a:tcPr>
                </a:tc>
                <a:tc rowSpan="4"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individual differences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among employees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interpersonal relations at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work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informal group behavior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employee attitudes and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opinions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leadership techniques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communication practices   </a:t>
                      </a:r>
                    </a:p>
                  </a:txBody>
                  <a:tcPr marL="83127" marR="83127" marT="40341" marB="0" horzOverflow="overflow">
                    <a:lnL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441C"/>
                    </a:solidFill>
                  </a:tcPr>
                </a:tc>
                <a:tc rowSpan="4"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involves an inter-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disciplinary approach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views the organization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 as a dynamic system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is concerned with the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total organizational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climate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is oriented toward both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economic and humanistic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objectives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retains concern for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employee participation,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group behavior, and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interpersonal relations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83127" marR="83127" marT="40341" marB="0" horzOverflow="overflow">
                    <a:lnL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441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20894"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improve efficiency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place right employee in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the right job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teach employees the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right methods</a:t>
                      </a:r>
                    </a:p>
                  </a:txBody>
                  <a:tcPr marL="83127" marR="83127" marT="40341" marB="0" horzOverflow="overflow">
                    <a:lnL cap="flat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441C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3059"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Establishing time 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standards in order to:</a:t>
                      </a:r>
                    </a:p>
                  </a:txBody>
                  <a:tcPr marL="83127" marR="83127" marT="40341" marB="0" horzOverflow="overflow">
                    <a:lnL cap="flat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441C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376923"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appraise performance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eliminate unsatisfactory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performance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- reward superior</a:t>
                      </a:r>
                    </a:p>
                    <a:p>
                      <a:pPr marL="0" marR="0" lvl="0" indent="0" algn="l" defTabSz="1019175" rtl="0" eaLnBrk="1" fontAlgn="base" latinLnBrk="0" hangingPunct="1">
                        <a:lnSpc>
                          <a:spcPct val="90000"/>
                        </a:lnSpc>
                        <a:spcBef>
                          <a:spcPct val="1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Verdana" panose="020B0604030504040204" pitchFamily="34" charset="0"/>
                        </a:rPr>
                        <a:t>     performance</a:t>
                      </a:r>
                    </a:p>
                  </a:txBody>
                  <a:tcPr marL="83127" marR="83127" marT="40341" marB="0" horzOverflow="overflow">
                    <a:lnL cap="flat">
                      <a:noFill/>
                    </a:lnL>
                    <a:lnR w="12700" cap="flat" cmpd="sng" algn="ctr">
                      <a:solidFill>
                        <a:schemeClr val="bg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441C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0007357"/>
      </p:ext>
    </p:extLst>
  </p:cSld>
  <p:clrMapOvr>
    <a:masterClrMapping/>
  </p:clrMapOvr>
  <p:transition spd="med">
    <p:random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08364" y="134471"/>
            <a:ext cx="7758545" cy="769004"/>
          </a:xfrm>
        </p:spPr>
        <p:txBody>
          <a:bodyPr anchor="ctr"/>
          <a:lstStyle/>
          <a:p>
            <a:pPr eaLnBrk="1" hangingPunct="1"/>
            <a:r>
              <a:rPr lang="en-US" altLang="en-US" sz="3900">
                <a:solidFill>
                  <a:srgbClr val="00441C"/>
                </a:solidFill>
              </a:rPr>
              <a:t>Overall Framework for HR</a:t>
            </a:r>
            <a:endParaRPr lang="en-US" altLang="en-US" sz="2900">
              <a:solidFill>
                <a:srgbClr val="00441C"/>
              </a:solidFill>
            </a:endParaRPr>
          </a:p>
        </p:txBody>
      </p:sp>
      <p:sp>
        <p:nvSpPr>
          <p:cNvPr id="145412" name="Oval 4"/>
          <p:cNvSpPr>
            <a:spLocks noChangeArrowheads="1"/>
          </p:cNvSpPr>
          <p:nvPr/>
        </p:nvSpPr>
        <p:spPr bwMode="auto">
          <a:xfrm>
            <a:off x="3659909" y="1734110"/>
            <a:ext cx="4779818" cy="4639235"/>
          </a:xfrm>
          <a:prstGeom prst="ellipse">
            <a:avLst/>
          </a:prstGeom>
          <a:solidFill>
            <a:srgbClr val="9DFFB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2058" tIns="41029" rIns="82058" bIns="41029" anchor="ctr"/>
          <a:lstStyle/>
          <a:p>
            <a:pPr algn="ctr" eaLnBrk="1" hangingPunct="1">
              <a:defRPr/>
            </a:pPr>
            <a:endParaRPr lang="en-US" altLang="en-US" sz="2200" i="1" u="sng">
              <a:solidFill>
                <a:srgbClr val="0033CC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imes New Roman" panose="02020603050405020304" pitchFamily="18" charset="0"/>
            </a:endParaRPr>
          </a:p>
        </p:txBody>
      </p:sp>
      <p:sp>
        <p:nvSpPr>
          <p:cNvPr id="17412" name="Oval 5"/>
          <p:cNvSpPr>
            <a:spLocks noChangeArrowheads="1"/>
          </p:cNvSpPr>
          <p:nvPr/>
        </p:nvSpPr>
        <p:spPr bwMode="auto">
          <a:xfrm>
            <a:off x="1373909" y="1734110"/>
            <a:ext cx="4779818" cy="4639235"/>
          </a:xfrm>
          <a:prstGeom prst="ellipse">
            <a:avLst/>
          </a:prstGeom>
          <a:solidFill>
            <a:srgbClr val="FFFF99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2058" tIns="41029" rIns="82058" bIns="41029" anchor="ctr"/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17413" name="Freeform 6"/>
          <p:cNvSpPr>
            <a:spLocks/>
          </p:cNvSpPr>
          <p:nvPr/>
        </p:nvSpPr>
        <p:spPr bwMode="auto">
          <a:xfrm>
            <a:off x="3659910" y="2011456"/>
            <a:ext cx="2519795" cy="4076140"/>
          </a:xfrm>
          <a:custGeom>
            <a:avLst/>
            <a:gdLst>
              <a:gd name="T0" fmla="*/ 1371600 w 1746"/>
              <a:gd name="T1" fmla="*/ 0 h 2910"/>
              <a:gd name="T2" fmla="*/ 1247775 w 1746"/>
              <a:gd name="T3" fmla="*/ 66675 h 2910"/>
              <a:gd name="T4" fmla="*/ 1133475 w 1746"/>
              <a:gd name="T5" fmla="*/ 133350 h 2910"/>
              <a:gd name="T6" fmla="*/ 1009650 w 1746"/>
              <a:gd name="T7" fmla="*/ 228600 h 2910"/>
              <a:gd name="T8" fmla="*/ 914400 w 1746"/>
              <a:gd name="T9" fmla="*/ 314325 h 2910"/>
              <a:gd name="T10" fmla="*/ 762000 w 1746"/>
              <a:gd name="T11" fmla="*/ 447675 h 2910"/>
              <a:gd name="T12" fmla="*/ 638175 w 1746"/>
              <a:gd name="T13" fmla="*/ 571500 h 2910"/>
              <a:gd name="T14" fmla="*/ 514350 w 1746"/>
              <a:gd name="T15" fmla="*/ 733425 h 2910"/>
              <a:gd name="T16" fmla="*/ 400050 w 1746"/>
              <a:gd name="T17" fmla="*/ 876300 h 2910"/>
              <a:gd name="T18" fmla="*/ 304800 w 1746"/>
              <a:gd name="T19" fmla="*/ 1066800 h 2910"/>
              <a:gd name="T20" fmla="*/ 238125 w 1746"/>
              <a:gd name="T21" fmla="*/ 1209675 h 2910"/>
              <a:gd name="T22" fmla="*/ 161925 w 1746"/>
              <a:gd name="T23" fmla="*/ 1409700 h 2910"/>
              <a:gd name="T24" fmla="*/ 76200 w 1746"/>
              <a:gd name="T25" fmla="*/ 1619250 h 2910"/>
              <a:gd name="T26" fmla="*/ 38100 w 1746"/>
              <a:gd name="T27" fmla="*/ 1800225 h 2910"/>
              <a:gd name="T28" fmla="*/ 19050 w 1746"/>
              <a:gd name="T29" fmla="*/ 1981200 h 2910"/>
              <a:gd name="T30" fmla="*/ 0 w 1746"/>
              <a:gd name="T31" fmla="*/ 2209800 h 2910"/>
              <a:gd name="T32" fmla="*/ 0 w 1746"/>
              <a:gd name="T33" fmla="*/ 2371725 h 2910"/>
              <a:gd name="T34" fmla="*/ 0 w 1746"/>
              <a:gd name="T35" fmla="*/ 2476500 h 2910"/>
              <a:gd name="T36" fmla="*/ 9525 w 1746"/>
              <a:gd name="T37" fmla="*/ 2581275 h 2910"/>
              <a:gd name="T38" fmla="*/ 28575 w 1746"/>
              <a:gd name="T39" fmla="*/ 2724150 h 2910"/>
              <a:gd name="T40" fmla="*/ 66675 w 1746"/>
              <a:gd name="T41" fmla="*/ 2876550 h 2910"/>
              <a:gd name="T42" fmla="*/ 123825 w 1746"/>
              <a:gd name="T43" fmla="*/ 3105150 h 2910"/>
              <a:gd name="T44" fmla="*/ 180975 w 1746"/>
              <a:gd name="T45" fmla="*/ 3305175 h 2910"/>
              <a:gd name="T46" fmla="*/ 257175 w 1746"/>
              <a:gd name="T47" fmla="*/ 3457575 h 2910"/>
              <a:gd name="T48" fmla="*/ 352425 w 1746"/>
              <a:gd name="T49" fmla="*/ 3629025 h 2910"/>
              <a:gd name="T50" fmla="*/ 438150 w 1746"/>
              <a:gd name="T51" fmla="*/ 3771900 h 2910"/>
              <a:gd name="T52" fmla="*/ 552450 w 1746"/>
              <a:gd name="T53" fmla="*/ 3914775 h 2910"/>
              <a:gd name="T54" fmla="*/ 647700 w 1746"/>
              <a:gd name="T55" fmla="*/ 4048125 h 2910"/>
              <a:gd name="T56" fmla="*/ 771525 w 1746"/>
              <a:gd name="T57" fmla="*/ 4171950 h 2910"/>
              <a:gd name="T58" fmla="*/ 819150 w 1746"/>
              <a:gd name="T59" fmla="*/ 4219575 h 2910"/>
              <a:gd name="T60" fmla="*/ 923925 w 1746"/>
              <a:gd name="T61" fmla="*/ 4324350 h 2910"/>
              <a:gd name="T62" fmla="*/ 1057275 w 1746"/>
              <a:gd name="T63" fmla="*/ 4429125 h 2910"/>
              <a:gd name="T64" fmla="*/ 1209675 w 1746"/>
              <a:gd name="T65" fmla="*/ 4524375 h 2910"/>
              <a:gd name="T66" fmla="*/ 1295400 w 1746"/>
              <a:gd name="T67" fmla="*/ 4572000 h 2910"/>
              <a:gd name="T68" fmla="*/ 1371600 w 1746"/>
              <a:gd name="T69" fmla="*/ 4619625 h 2910"/>
              <a:gd name="T70" fmla="*/ 1504950 w 1746"/>
              <a:gd name="T71" fmla="*/ 4552950 h 2910"/>
              <a:gd name="T72" fmla="*/ 1609725 w 1746"/>
              <a:gd name="T73" fmla="*/ 4486275 h 2910"/>
              <a:gd name="T74" fmla="*/ 1704975 w 1746"/>
              <a:gd name="T75" fmla="*/ 4400550 h 2910"/>
              <a:gd name="T76" fmla="*/ 1847850 w 1746"/>
              <a:gd name="T77" fmla="*/ 4286250 h 2910"/>
              <a:gd name="T78" fmla="*/ 1952625 w 1746"/>
              <a:gd name="T79" fmla="*/ 4191000 h 2910"/>
              <a:gd name="T80" fmla="*/ 2105025 w 1746"/>
              <a:gd name="T81" fmla="*/ 4029075 h 2910"/>
              <a:gd name="T82" fmla="*/ 2247900 w 1746"/>
              <a:gd name="T83" fmla="*/ 3848100 h 2910"/>
              <a:gd name="T84" fmla="*/ 2381250 w 1746"/>
              <a:gd name="T85" fmla="*/ 3648075 h 2910"/>
              <a:gd name="T86" fmla="*/ 2457450 w 1746"/>
              <a:gd name="T87" fmla="*/ 3476625 h 2910"/>
              <a:gd name="T88" fmla="*/ 2609850 w 1746"/>
              <a:gd name="T89" fmla="*/ 3162300 h 2910"/>
              <a:gd name="T90" fmla="*/ 2657475 w 1746"/>
              <a:gd name="T91" fmla="*/ 2914650 h 2910"/>
              <a:gd name="T92" fmla="*/ 2743200 w 1746"/>
              <a:gd name="T93" fmla="*/ 2590800 h 2910"/>
              <a:gd name="T94" fmla="*/ 2762250 w 1746"/>
              <a:gd name="T95" fmla="*/ 2428875 h 2910"/>
              <a:gd name="T96" fmla="*/ 2771775 w 1746"/>
              <a:gd name="T97" fmla="*/ 2152650 h 2910"/>
              <a:gd name="T98" fmla="*/ 2752725 w 1746"/>
              <a:gd name="T99" fmla="*/ 2028825 h 2910"/>
              <a:gd name="T100" fmla="*/ 2724150 w 1746"/>
              <a:gd name="T101" fmla="*/ 1838325 h 2910"/>
              <a:gd name="T102" fmla="*/ 2676525 w 1746"/>
              <a:gd name="T103" fmla="*/ 1600200 h 2910"/>
              <a:gd name="T104" fmla="*/ 2600325 w 1746"/>
              <a:gd name="T105" fmla="*/ 1371600 h 2910"/>
              <a:gd name="T106" fmla="*/ 2533650 w 1746"/>
              <a:gd name="T107" fmla="*/ 1209675 h 2910"/>
              <a:gd name="T108" fmla="*/ 2438400 w 1746"/>
              <a:gd name="T109" fmla="*/ 1057275 h 2910"/>
              <a:gd name="T110" fmla="*/ 2352675 w 1746"/>
              <a:gd name="T111" fmla="*/ 904875 h 2910"/>
              <a:gd name="T112" fmla="*/ 2219325 w 1746"/>
              <a:gd name="T113" fmla="*/ 733425 h 2910"/>
              <a:gd name="T114" fmla="*/ 2133600 w 1746"/>
              <a:gd name="T115" fmla="*/ 628650 h 2910"/>
              <a:gd name="T116" fmla="*/ 1990725 w 1746"/>
              <a:gd name="T117" fmla="*/ 457200 h 2910"/>
              <a:gd name="T118" fmla="*/ 1828800 w 1746"/>
              <a:gd name="T119" fmla="*/ 295275 h 2910"/>
              <a:gd name="T120" fmla="*/ 1685925 w 1746"/>
              <a:gd name="T121" fmla="*/ 180975 h 2910"/>
              <a:gd name="T122" fmla="*/ 1543050 w 1746"/>
              <a:gd name="T123" fmla="*/ 85725 h 2910"/>
              <a:gd name="T124" fmla="*/ 1371600 w 1746"/>
              <a:gd name="T125" fmla="*/ 0 h 2910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60000 65536"/>
              <a:gd name="T184" fmla="*/ 0 60000 65536"/>
              <a:gd name="T185" fmla="*/ 0 60000 65536"/>
              <a:gd name="T186" fmla="*/ 0 60000 65536"/>
              <a:gd name="T187" fmla="*/ 0 60000 65536"/>
              <a:gd name="T188" fmla="*/ 0 60000 65536"/>
            </a:gdLst>
            <a:ahLst/>
            <a:cxnLst>
              <a:cxn ang="T126">
                <a:pos x="T0" y="T1"/>
              </a:cxn>
              <a:cxn ang="T127">
                <a:pos x="T2" y="T3"/>
              </a:cxn>
              <a:cxn ang="T128">
                <a:pos x="T4" y="T5"/>
              </a:cxn>
              <a:cxn ang="T129">
                <a:pos x="T6" y="T7"/>
              </a:cxn>
              <a:cxn ang="T130">
                <a:pos x="T8" y="T9"/>
              </a:cxn>
              <a:cxn ang="T131">
                <a:pos x="T10" y="T11"/>
              </a:cxn>
              <a:cxn ang="T132">
                <a:pos x="T12" y="T13"/>
              </a:cxn>
              <a:cxn ang="T133">
                <a:pos x="T14" y="T15"/>
              </a:cxn>
              <a:cxn ang="T134">
                <a:pos x="T16" y="T17"/>
              </a:cxn>
              <a:cxn ang="T135">
                <a:pos x="T18" y="T19"/>
              </a:cxn>
              <a:cxn ang="T136">
                <a:pos x="T20" y="T21"/>
              </a:cxn>
              <a:cxn ang="T137">
                <a:pos x="T22" y="T23"/>
              </a:cxn>
              <a:cxn ang="T138">
                <a:pos x="T24" y="T25"/>
              </a:cxn>
              <a:cxn ang="T139">
                <a:pos x="T26" y="T27"/>
              </a:cxn>
              <a:cxn ang="T140">
                <a:pos x="T28" y="T29"/>
              </a:cxn>
              <a:cxn ang="T141">
                <a:pos x="T30" y="T31"/>
              </a:cxn>
              <a:cxn ang="T142">
                <a:pos x="T32" y="T33"/>
              </a:cxn>
              <a:cxn ang="T143">
                <a:pos x="T34" y="T35"/>
              </a:cxn>
              <a:cxn ang="T144">
                <a:pos x="T36" y="T37"/>
              </a:cxn>
              <a:cxn ang="T145">
                <a:pos x="T38" y="T39"/>
              </a:cxn>
              <a:cxn ang="T146">
                <a:pos x="T40" y="T41"/>
              </a:cxn>
              <a:cxn ang="T147">
                <a:pos x="T42" y="T43"/>
              </a:cxn>
              <a:cxn ang="T148">
                <a:pos x="T44" y="T45"/>
              </a:cxn>
              <a:cxn ang="T149">
                <a:pos x="T46" y="T47"/>
              </a:cxn>
              <a:cxn ang="T150">
                <a:pos x="T48" y="T49"/>
              </a:cxn>
              <a:cxn ang="T151">
                <a:pos x="T50" y="T51"/>
              </a:cxn>
              <a:cxn ang="T152">
                <a:pos x="T52" y="T53"/>
              </a:cxn>
              <a:cxn ang="T153">
                <a:pos x="T54" y="T55"/>
              </a:cxn>
              <a:cxn ang="T154">
                <a:pos x="T56" y="T57"/>
              </a:cxn>
              <a:cxn ang="T155">
                <a:pos x="T58" y="T59"/>
              </a:cxn>
              <a:cxn ang="T156">
                <a:pos x="T60" y="T61"/>
              </a:cxn>
              <a:cxn ang="T157">
                <a:pos x="T62" y="T63"/>
              </a:cxn>
              <a:cxn ang="T158">
                <a:pos x="T64" y="T65"/>
              </a:cxn>
              <a:cxn ang="T159">
                <a:pos x="T66" y="T67"/>
              </a:cxn>
              <a:cxn ang="T160">
                <a:pos x="T68" y="T69"/>
              </a:cxn>
              <a:cxn ang="T161">
                <a:pos x="T70" y="T71"/>
              </a:cxn>
              <a:cxn ang="T162">
                <a:pos x="T72" y="T73"/>
              </a:cxn>
              <a:cxn ang="T163">
                <a:pos x="T74" y="T75"/>
              </a:cxn>
              <a:cxn ang="T164">
                <a:pos x="T76" y="T77"/>
              </a:cxn>
              <a:cxn ang="T165">
                <a:pos x="T78" y="T79"/>
              </a:cxn>
              <a:cxn ang="T166">
                <a:pos x="T80" y="T81"/>
              </a:cxn>
              <a:cxn ang="T167">
                <a:pos x="T82" y="T83"/>
              </a:cxn>
              <a:cxn ang="T168">
                <a:pos x="T84" y="T85"/>
              </a:cxn>
              <a:cxn ang="T169">
                <a:pos x="T86" y="T87"/>
              </a:cxn>
              <a:cxn ang="T170">
                <a:pos x="T88" y="T89"/>
              </a:cxn>
              <a:cxn ang="T171">
                <a:pos x="T90" y="T91"/>
              </a:cxn>
              <a:cxn ang="T172">
                <a:pos x="T92" y="T93"/>
              </a:cxn>
              <a:cxn ang="T173">
                <a:pos x="T94" y="T95"/>
              </a:cxn>
              <a:cxn ang="T174">
                <a:pos x="T96" y="T97"/>
              </a:cxn>
              <a:cxn ang="T175">
                <a:pos x="T98" y="T99"/>
              </a:cxn>
              <a:cxn ang="T176">
                <a:pos x="T100" y="T101"/>
              </a:cxn>
              <a:cxn ang="T177">
                <a:pos x="T102" y="T103"/>
              </a:cxn>
              <a:cxn ang="T178">
                <a:pos x="T104" y="T105"/>
              </a:cxn>
              <a:cxn ang="T179">
                <a:pos x="T106" y="T107"/>
              </a:cxn>
              <a:cxn ang="T180">
                <a:pos x="T108" y="T109"/>
              </a:cxn>
              <a:cxn ang="T181">
                <a:pos x="T110" y="T111"/>
              </a:cxn>
              <a:cxn ang="T182">
                <a:pos x="T112" y="T113"/>
              </a:cxn>
              <a:cxn ang="T183">
                <a:pos x="T114" y="T115"/>
              </a:cxn>
              <a:cxn ang="T184">
                <a:pos x="T116" y="T117"/>
              </a:cxn>
              <a:cxn ang="T185">
                <a:pos x="T118" y="T119"/>
              </a:cxn>
              <a:cxn ang="T186">
                <a:pos x="T120" y="T121"/>
              </a:cxn>
              <a:cxn ang="T187">
                <a:pos x="T122" y="T123"/>
              </a:cxn>
              <a:cxn ang="T188">
                <a:pos x="T124" y="T125"/>
              </a:cxn>
            </a:cxnLst>
            <a:rect l="0" t="0" r="r" b="b"/>
            <a:pathLst>
              <a:path w="1746" h="2910">
                <a:moveTo>
                  <a:pt x="864" y="0"/>
                </a:moveTo>
                <a:lnTo>
                  <a:pt x="786" y="42"/>
                </a:lnTo>
                <a:lnTo>
                  <a:pt x="714" y="84"/>
                </a:lnTo>
                <a:lnTo>
                  <a:pt x="636" y="144"/>
                </a:lnTo>
                <a:lnTo>
                  <a:pt x="576" y="198"/>
                </a:lnTo>
                <a:lnTo>
                  <a:pt x="480" y="282"/>
                </a:lnTo>
                <a:lnTo>
                  <a:pt x="402" y="360"/>
                </a:lnTo>
                <a:lnTo>
                  <a:pt x="324" y="462"/>
                </a:lnTo>
                <a:lnTo>
                  <a:pt x="252" y="552"/>
                </a:lnTo>
                <a:lnTo>
                  <a:pt x="192" y="672"/>
                </a:lnTo>
                <a:lnTo>
                  <a:pt x="150" y="762"/>
                </a:lnTo>
                <a:lnTo>
                  <a:pt x="102" y="888"/>
                </a:lnTo>
                <a:lnTo>
                  <a:pt x="48" y="1020"/>
                </a:lnTo>
                <a:lnTo>
                  <a:pt x="24" y="1134"/>
                </a:lnTo>
                <a:lnTo>
                  <a:pt x="12" y="1248"/>
                </a:lnTo>
                <a:lnTo>
                  <a:pt x="0" y="1392"/>
                </a:lnTo>
                <a:lnTo>
                  <a:pt x="0" y="1494"/>
                </a:lnTo>
                <a:lnTo>
                  <a:pt x="0" y="1560"/>
                </a:lnTo>
                <a:lnTo>
                  <a:pt x="6" y="1626"/>
                </a:lnTo>
                <a:lnTo>
                  <a:pt x="18" y="1716"/>
                </a:lnTo>
                <a:lnTo>
                  <a:pt x="42" y="1812"/>
                </a:lnTo>
                <a:lnTo>
                  <a:pt x="78" y="1956"/>
                </a:lnTo>
                <a:lnTo>
                  <a:pt x="114" y="2082"/>
                </a:lnTo>
                <a:lnTo>
                  <a:pt x="162" y="2178"/>
                </a:lnTo>
                <a:lnTo>
                  <a:pt x="222" y="2286"/>
                </a:lnTo>
                <a:lnTo>
                  <a:pt x="276" y="2376"/>
                </a:lnTo>
                <a:lnTo>
                  <a:pt x="348" y="2466"/>
                </a:lnTo>
                <a:lnTo>
                  <a:pt x="408" y="2550"/>
                </a:lnTo>
                <a:lnTo>
                  <a:pt x="486" y="2628"/>
                </a:lnTo>
                <a:lnTo>
                  <a:pt x="516" y="2658"/>
                </a:lnTo>
                <a:lnTo>
                  <a:pt x="582" y="2724"/>
                </a:lnTo>
                <a:lnTo>
                  <a:pt x="666" y="2790"/>
                </a:lnTo>
                <a:lnTo>
                  <a:pt x="762" y="2850"/>
                </a:lnTo>
                <a:lnTo>
                  <a:pt x="816" y="2880"/>
                </a:lnTo>
                <a:lnTo>
                  <a:pt x="864" y="2910"/>
                </a:lnTo>
                <a:lnTo>
                  <a:pt x="948" y="2868"/>
                </a:lnTo>
                <a:lnTo>
                  <a:pt x="1014" y="2826"/>
                </a:lnTo>
                <a:lnTo>
                  <a:pt x="1074" y="2772"/>
                </a:lnTo>
                <a:lnTo>
                  <a:pt x="1164" y="2700"/>
                </a:lnTo>
                <a:lnTo>
                  <a:pt x="1230" y="2640"/>
                </a:lnTo>
                <a:lnTo>
                  <a:pt x="1326" y="2538"/>
                </a:lnTo>
                <a:lnTo>
                  <a:pt x="1416" y="2424"/>
                </a:lnTo>
                <a:lnTo>
                  <a:pt x="1500" y="2298"/>
                </a:lnTo>
                <a:lnTo>
                  <a:pt x="1548" y="2190"/>
                </a:lnTo>
                <a:lnTo>
                  <a:pt x="1644" y="1992"/>
                </a:lnTo>
                <a:lnTo>
                  <a:pt x="1674" y="1836"/>
                </a:lnTo>
                <a:lnTo>
                  <a:pt x="1728" y="1632"/>
                </a:lnTo>
                <a:lnTo>
                  <a:pt x="1740" y="1530"/>
                </a:lnTo>
                <a:lnTo>
                  <a:pt x="1746" y="1356"/>
                </a:lnTo>
                <a:lnTo>
                  <a:pt x="1734" y="1278"/>
                </a:lnTo>
                <a:lnTo>
                  <a:pt x="1716" y="1158"/>
                </a:lnTo>
                <a:lnTo>
                  <a:pt x="1686" y="1008"/>
                </a:lnTo>
                <a:lnTo>
                  <a:pt x="1638" y="864"/>
                </a:lnTo>
                <a:lnTo>
                  <a:pt x="1596" y="762"/>
                </a:lnTo>
                <a:lnTo>
                  <a:pt x="1536" y="666"/>
                </a:lnTo>
                <a:lnTo>
                  <a:pt x="1482" y="570"/>
                </a:lnTo>
                <a:lnTo>
                  <a:pt x="1398" y="462"/>
                </a:lnTo>
                <a:lnTo>
                  <a:pt x="1344" y="396"/>
                </a:lnTo>
                <a:lnTo>
                  <a:pt x="1254" y="288"/>
                </a:lnTo>
                <a:lnTo>
                  <a:pt x="1152" y="186"/>
                </a:lnTo>
                <a:lnTo>
                  <a:pt x="1062" y="114"/>
                </a:lnTo>
                <a:lnTo>
                  <a:pt x="972" y="54"/>
                </a:lnTo>
                <a:lnTo>
                  <a:pt x="864" y="0"/>
                </a:lnTo>
                <a:close/>
              </a:path>
            </a:pathLst>
          </a:custGeom>
          <a:solidFill>
            <a:schemeClr val="accent1"/>
          </a:solidFill>
          <a:ln w="12700" cap="flat" cmpd="sng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2058" tIns="41029" rIns="82058" bIns="41029" anchor="ctr"/>
          <a:lstStyle/>
          <a:p>
            <a:endParaRPr lang="en-GB"/>
          </a:p>
        </p:txBody>
      </p:sp>
      <p:sp>
        <p:nvSpPr>
          <p:cNvPr id="145415" name="Text Box 7"/>
          <p:cNvSpPr txBox="1">
            <a:spLocks noChangeArrowheads="1"/>
          </p:cNvSpPr>
          <p:nvPr/>
        </p:nvSpPr>
        <p:spPr bwMode="auto">
          <a:xfrm>
            <a:off x="1668318" y="3155857"/>
            <a:ext cx="1853045" cy="2545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2058" tIns="41029" rIns="82058" bIns="41029">
            <a:spAutoFit/>
          </a:bodyPr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>
              <a:solidFill>
                <a:srgbClr val="00441C"/>
              </a:solidFill>
            </a:endParaRP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Globalization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Technology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Managing change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Intellectual capital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Market response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Cost containment</a:t>
            </a:r>
            <a:endParaRPr lang="en-US" altLang="en-US" b="0">
              <a:solidFill>
                <a:srgbClr val="00441C"/>
              </a:solidFill>
              <a:latin typeface="Times New Roman" pitchFamily="18" charset="0"/>
            </a:endParaRPr>
          </a:p>
        </p:txBody>
      </p:sp>
      <p:sp>
        <p:nvSpPr>
          <p:cNvPr id="145416" name="Text Box 8"/>
          <p:cNvSpPr txBox="1">
            <a:spLocks noChangeArrowheads="1"/>
          </p:cNvSpPr>
          <p:nvPr/>
        </p:nvSpPr>
        <p:spPr bwMode="auto">
          <a:xfrm>
            <a:off x="4179455" y="3155857"/>
            <a:ext cx="1561523" cy="20526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2058" tIns="41029" rIns="82058" bIns="41029">
            <a:spAutoFit/>
          </a:bodyPr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>
              <a:solidFill>
                <a:srgbClr val="00441C"/>
              </a:solidFill>
            </a:endParaRP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Planning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Staffing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Job Design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Training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Appraisal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Compensation</a:t>
            </a:r>
            <a:endParaRPr lang="en-US" altLang="en-US" b="0">
              <a:solidFill>
                <a:srgbClr val="00441C"/>
              </a:solidFill>
              <a:latin typeface="Times New Roman" pitchFamily="18" charset="0"/>
            </a:endParaRPr>
          </a:p>
        </p:txBody>
      </p:sp>
      <p:sp>
        <p:nvSpPr>
          <p:cNvPr id="145417" name="Text Box 9"/>
          <p:cNvSpPr txBox="1">
            <a:spLocks noChangeArrowheads="1"/>
          </p:cNvSpPr>
          <p:nvPr/>
        </p:nvSpPr>
        <p:spPr bwMode="auto">
          <a:xfrm>
            <a:off x="6386080" y="3155857"/>
            <a:ext cx="1695738" cy="30375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2058" tIns="41029" rIns="82058" bIns="41029">
            <a:spAutoFit/>
          </a:bodyPr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US" altLang="en-US">
              <a:solidFill>
                <a:srgbClr val="00441C"/>
              </a:solidFill>
            </a:endParaRP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Diversity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Age distribution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Gender issues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Education levels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Employee rights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Privacy issues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Work Attitudes</a:t>
            </a: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Char char="•"/>
            </a:pPr>
            <a:r>
              <a:rPr lang="en-US" altLang="en-US" b="0">
                <a:solidFill>
                  <a:srgbClr val="00441C"/>
                </a:solidFill>
              </a:rPr>
              <a:t> Work and family</a:t>
            </a:r>
            <a:endParaRPr lang="en-US" altLang="en-US" b="0">
              <a:solidFill>
                <a:srgbClr val="00441C"/>
              </a:solidFill>
              <a:latin typeface="Times New Roman" pitchFamily="18" charset="0"/>
            </a:endParaRPr>
          </a:p>
        </p:txBody>
      </p:sp>
      <p:sp>
        <p:nvSpPr>
          <p:cNvPr id="17417" name="Text Box 10"/>
          <p:cNvSpPr txBox="1">
            <a:spLocks noChangeArrowheads="1"/>
          </p:cNvSpPr>
          <p:nvPr/>
        </p:nvSpPr>
        <p:spPr bwMode="auto">
          <a:xfrm>
            <a:off x="2355273" y="874059"/>
            <a:ext cx="5284932" cy="5291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5F5F5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5F5F5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2058" tIns="41029" rIns="82058" bIns="41029">
            <a:spAutoFit/>
          </a:bodyPr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100000"/>
              </a:lnSpc>
            </a:pPr>
            <a:r>
              <a:rPr lang="en-US" altLang="en-US" sz="2900">
                <a:solidFill>
                  <a:srgbClr val="00441C"/>
                </a:solidFill>
              </a:rPr>
              <a:t>Current Focus</a:t>
            </a:r>
          </a:p>
        </p:txBody>
      </p:sp>
      <p:grpSp>
        <p:nvGrpSpPr>
          <p:cNvPr id="145420" name="Group 12"/>
          <p:cNvGrpSpPr>
            <a:grpSpLocks/>
          </p:cNvGrpSpPr>
          <p:nvPr/>
        </p:nvGrpSpPr>
        <p:grpSpPr bwMode="auto">
          <a:xfrm>
            <a:off x="1662545" y="2622174"/>
            <a:ext cx="6413500" cy="1077164"/>
            <a:chOff x="1156" y="2176"/>
            <a:chExt cx="4444" cy="769"/>
          </a:xfrm>
        </p:grpSpPr>
        <p:sp>
          <p:nvSpPr>
            <p:cNvPr id="17419" name="Text Box 13"/>
            <p:cNvSpPr txBox="1">
              <a:spLocks noChangeArrowheads="1"/>
            </p:cNvSpPr>
            <p:nvPr/>
          </p:nvSpPr>
          <p:spPr bwMode="auto">
            <a:xfrm>
              <a:off x="1156" y="2330"/>
              <a:ext cx="1284" cy="41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</a:pPr>
              <a:r>
                <a:rPr lang="en-US" altLang="en-US">
                  <a:solidFill>
                    <a:srgbClr val="00441C"/>
                  </a:solidFill>
                </a:rPr>
                <a:t>COMPETITIVE CHALLENGES</a:t>
              </a:r>
              <a:endParaRPr lang="en-US" altLang="en-US" b="0">
                <a:solidFill>
                  <a:srgbClr val="00441C"/>
                </a:solidFill>
                <a:latin typeface="Times New Roman" pitchFamily="18" charset="0"/>
              </a:endParaRPr>
            </a:p>
          </p:txBody>
        </p:sp>
        <p:sp>
          <p:nvSpPr>
            <p:cNvPr id="17420" name="Text Box 14"/>
            <p:cNvSpPr txBox="1">
              <a:spLocks noChangeArrowheads="1"/>
            </p:cNvSpPr>
            <p:nvPr/>
          </p:nvSpPr>
          <p:spPr bwMode="auto">
            <a:xfrm>
              <a:off x="2896" y="2176"/>
              <a:ext cx="1082" cy="76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</a:pPr>
              <a:r>
                <a:rPr lang="en-US" altLang="en-US">
                  <a:solidFill>
                    <a:srgbClr val="00441C"/>
                  </a:solidFill>
                </a:rPr>
                <a:t>HUMAN RESOURCES MANAGEMENT</a:t>
              </a:r>
              <a:endParaRPr lang="en-US" altLang="en-US" b="0">
                <a:solidFill>
                  <a:srgbClr val="00441C"/>
                </a:solidFill>
                <a:latin typeface="Times New Roman" pitchFamily="18" charset="0"/>
              </a:endParaRPr>
            </a:p>
          </p:txBody>
        </p:sp>
        <p:sp>
          <p:nvSpPr>
            <p:cNvPr id="17421" name="Text Box 15"/>
            <p:cNvSpPr txBox="1">
              <a:spLocks noChangeArrowheads="1"/>
            </p:cNvSpPr>
            <p:nvPr/>
          </p:nvSpPr>
          <p:spPr bwMode="auto">
            <a:xfrm>
              <a:off x="4425" y="2330"/>
              <a:ext cx="1175" cy="41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</a:pPr>
              <a:r>
                <a:rPr lang="en-US" altLang="en-US">
                  <a:solidFill>
                    <a:srgbClr val="00441C"/>
                  </a:solidFill>
                </a:rPr>
                <a:t>EMPLOYEE CONCERNS</a:t>
              </a:r>
              <a:endParaRPr lang="en-US" altLang="en-US" b="0">
                <a:solidFill>
                  <a:srgbClr val="00441C"/>
                </a:solidFill>
                <a:latin typeface="Times New Roman" pitchFamily="18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683200571"/>
      </p:ext>
    </p:extLst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500"/>
                                        <p:tgtEl>
                                          <p:spTgt spid="145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454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454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45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5415" grpId="0" autoUpdateAnimBg="0"/>
      <p:bldP spid="145416" grpId="0" autoUpdateAnimBg="0"/>
      <p:bldP spid="145417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692728" y="134470"/>
            <a:ext cx="7772977" cy="806824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chemeClr val="bg1"/>
                </a:solidFill>
              </a:rPr>
              <a:t>Functional Specialization</a:t>
            </a:r>
          </a:p>
        </p:txBody>
      </p:sp>
      <p:sp>
        <p:nvSpPr>
          <p:cNvPr id="993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77637" y="2151530"/>
            <a:ext cx="6778625" cy="4518772"/>
          </a:xfrm>
          <a:gradFill rotWithShape="0">
            <a:gsLst>
              <a:gs pos="0">
                <a:schemeClr val="accent1"/>
              </a:gs>
              <a:gs pos="50000">
                <a:srgbClr val="9DFFCC"/>
              </a:gs>
              <a:gs pos="100000">
                <a:schemeClr val="accent1"/>
              </a:gs>
            </a:gsLst>
            <a:lin ang="5400000" scaled="1"/>
          </a:gradFill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endParaRPr lang="en-US" altLang="en-US" sz="2500"/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500"/>
              <a:t>Staffing/Planning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500"/>
              <a:t>Broader Job Design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500"/>
              <a:t>Recruitment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500"/>
              <a:t>Selection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500"/>
              <a:t>Training Staff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500"/>
              <a:t>Development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500"/>
              <a:t>Performance Management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500"/>
              <a:t>Compensation Management/Incentive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altLang="en-US" sz="2500"/>
              <a:t>Labor Relations/Global Teamwork</a:t>
            </a:r>
          </a:p>
        </p:txBody>
      </p:sp>
      <p:sp>
        <p:nvSpPr>
          <p:cNvPr id="19460" name="Text Box 4" descr="C_JUICEDROPS_036"/>
          <p:cNvSpPr txBox="1">
            <a:spLocks noChangeArrowheads="1"/>
          </p:cNvSpPr>
          <p:nvPr/>
        </p:nvSpPr>
        <p:spPr bwMode="auto">
          <a:xfrm>
            <a:off x="0" y="1008529"/>
            <a:ext cx="9144000" cy="975411"/>
          </a:xfrm>
          <a:prstGeom prst="rect">
            <a:avLst/>
          </a:prstGeom>
          <a:blipFill dpi="0" rotWithShape="0">
            <a:blip r:embed="rId2"/>
            <a:srcRect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5F5F5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2058" tIns="41029" rIns="82058" bIns="41029">
            <a:spAutoFit/>
          </a:bodyPr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r>
              <a:rPr lang="en-US" altLang="en-US" sz="2900" b="0" i="1">
                <a:solidFill>
                  <a:srgbClr val="00441C"/>
                </a:solidFill>
              </a:rPr>
              <a:t>Still Essential to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r>
              <a:rPr lang="en-US" altLang="en-US" sz="2900" b="0" i="1">
                <a:solidFill>
                  <a:srgbClr val="00441C"/>
                </a:solidFill>
              </a:rPr>
              <a:t>Achieve Organizational Goods</a:t>
            </a:r>
          </a:p>
        </p:txBody>
      </p:sp>
    </p:spTree>
    <p:extLst>
      <p:ext uri="{BB962C8B-B14F-4D97-AF65-F5344CB8AC3E}">
        <p14:creationId xmlns:p14="http://schemas.microsoft.com/office/powerpoint/2010/main" val="2731254592"/>
      </p:ext>
    </p:extLst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993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93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993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993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993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993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993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993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1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68942"/>
            <a:ext cx="9144000" cy="1347507"/>
          </a:xfrm>
        </p:spPr>
        <p:txBody>
          <a:bodyPr/>
          <a:lstStyle/>
          <a:p>
            <a:pPr eaLnBrk="1" hangingPunct="1">
              <a:defRPr/>
            </a:pPr>
            <a:r>
              <a:rPr lang="en-US" altLang="en-US">
                <a:effectLst>
                  <a:outerShdw blurRad="38100" dist="38100" dir="2700000" algn="tl">
                    <a:srgbClr val="C0C0C0"/>
                  </a:outerShdw>
                </a:effectLst>
              </a:rPr>
              <a:t>Competencies of HR Professionals</a:t>
            </a:r>
          </a:p>
        </p:txBody>
      </p:sp>
      <p:graphicFrame>
        <p:nvGraphicFramePr>
          <p:cNvPr id="100472" name="Group 120"/>
          <p:cNvGraphicFramePr>
            <a:graphicFrameLocks noGrp="1"/>
          </p:cNvGraphicFramePr>
          <p:nvPr>
            <p:ph type="tbl" idx="1"/>
          </p:nvPr>
        </p:nvGraphicFramePr>
        <p:xfrm>
          <a:off x="682625" y="1815353"/>
          <a:ext cx="7630102" cy="3923460"/>
        </p:xfrm>
        <a:graphic>
          <a:graphicData uri="http://schemas.openxmlformats.org/drawingml/2006/table">
            <a:tbl>
              <a:tblPr/>
              <a:tblGrid>
                <a:gridCol w="24591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8473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8618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51953"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</a:rPr>
                        <a:t>BUSINESS CAPABILITIES</a:t>
                      </a:r>
                    </a:p>
                  </a:txBody>
                  <a:tcPr marL="83127" marR="83127" marT="0" marB="0" anchor="b" horzOverflow="overflow">
                    <a:lnL cap="flat"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</a:rPr>
                        <a:t>MANAGING CHANGE PROCESSES</a:t>
                      </a:r>
                    </a:p>
                  </a:txBody>
                  <a:tcPr marL="83127" marR="83127" marT="0" marB="0" anchor="b" horzOverflow="overflow">
                    <a:lnL>
                      <a:noFill/>
                    </a:lnL>
                    <a:lnR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1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</a:rPr>
                        <a:t>HUMAN RESOURCES</a:t>
                      </a:r>
                    </a:p>
                  </a:txBody>
                  <a:tcPr marL="83127" marR="83127" marT="0" marB="0" anchor="b" horzOverflow="overflow">
                    <a:lnL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871507"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</a:rPr>
                        <a:t>Financial, Strategic, Technological</a:t>
                      </a:r>
                    </a:p>
                  </a:txBody>
                  <a:tcPr marL="83127" marR="83127" marT="0" marB="0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</a:rPr>
                        <a:t>Diagnosis, Influence, Contracting, Intervention, Problem Solving, Relationships, Communication</a:t>
                      </a:r>
                    </a:p>
                  </a:txBody>
                  <a:tcPr marL="83127" marR="83127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defTabSz="1019175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indent="52388" algn="l" defTabSz="1019175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indent="104775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indent="157163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indent="209550" algn="l" defTabSz="1019175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indent="209550" defTabSz="1019175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anose="020B0604030504040204" pitchFamily="34" charset="0"/>
                        </a:rPr>
                        <a:t>Staffing, Development, Appraisal, Rewards, Organizational Planning Communication</a:t>
                      </a:r>
                    </a:p>
                    <a:p>
                      <a:pPr marL="0" marR="0" lvl="0" indent="0" algn="ctr" defTabSz="1019175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Verdana" panose="020B0604030504040204" pitchFamily="34" charset="0"/>
                      </a:endParaRPr>
                    </a:p>
                  </a:txBody>
                  <a:tcPr marL="83127" marR="83127" marT="0" marB="0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97198717"/>
      </p:ext>
    </p:extLst>
  </p:cSld>
  <p:clrMapOvr>
    <a:masterClrMapping/>
  </p:clrMapOvr>
  <p:transition spd="med">
    <p:random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050"/>
          <p:cNvSpPr>
            <a:spLocks noGrp="1" noChangeArrowheads="1"/>
          </p:cNvSpPr>
          <p:nvPr>
            <p:ph type="title"/>
          </p:nvPr>
        </p:nvSpPr>
        <p:spPr>
          <a:xfrm>
            <a:off x="692728" y="134471"/>
            <a:ext cx="7772977" cy="1680882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chemeClr val="bg1"/>
                </a:solidFill>
              </a:rPr>
              <a:t>Professionalization of Human Resource Management</a:t>
            </a:r>
          </a:p>
        </p:txBody>
      </p:sp>
      <p:sp>
        <p:nvSpPr>
          <p:cNvPr id="133123" name="Rectangle 2051"/>
          <p:cNvSpPr>
            <a:spLocks noGrp="1" noChangeArrowheads="1"/>
          </p:cNvSpPr>
          <p:nvPr>
            <p:ph type="body" idx="1"/>
          </p:nvPr>
        </p:nvSpPr>
        <p:spPr>
          <a:xfrm>
            <a:off x="1108364" y="3294530"/>
            <a:ext cx="6778625" cy="3106831"/>
          </a:xfrm>
          <a:gradFill rotWithShape="0">
            <a:gsLst>
              <a:gs pos="0">
                <a:schemeClr val="accent1"/>
              </a:gs>
              <a:gs pos="50000">
                <a:srgbClr val="9DFFCC"/>
              </a:gs>
              <a:gs pos="100000">
                <a:schemeClr val="accent1"/>
              </a:gs>
            </a:gsLst>
            <a:lin ang="5400000" scaled="1"/>
          </a:gradFill>
        </p:spPr>
        <p:txBody>
          <a:bodyPr anchor="ctr"/>
          <a:lstStyle/>
          <a:p>
            <a:pPr marL="547055" indent="-547055" eaLnBrk="1" hangingPunct="1">
              <a:buFontTx/>
              <a:buAutoNum type="arabicPeriod"/>
              <a:defRPr/>
            </a:pPr>
            <a:r>
              <a:rPr lang="en-US" altLang="en-US"/>
              <a:t>Code of Ethics</a:t>
            </a:r>
          </a:p>
          <a:p>
            <a:pPr marL="547055" indent="-547055" eaLnBrk="1" hangingPunct="1">
              <a:buFontTx/>
              <a:buAutoNum type="arabicPeriod"/>
              <a:defRPr/>
            </a:pPr>
            <a:r>
              <a:rPr lang="en-US" altLang="en-US"/>
              <a:t>Literature and Research</a:t>
            </a:r>
          </a:p>
          <a:p>
            <a:pPr marL="547055" indent="-547055" eaLnBrk="1" hangingPunct="1">
              <a:buFontTx/>
              <a:buAutoNum type="arabicPeriod"/>
              <a:defRPr/>
            </a:pPr>
            <a:r>
              <a:rPr lang="en-US" altLang="en-US"/>
              <a:t>Body of Knowledge/University Level Courses</a:t>
            </a:r>
          </a:p>
        </p:txBody>
      </p:sp>
      <p:sp>
        <p:nvSpPr>
          <p:cNvPr id="22532" name="Text Box 2052" descr="C_JUICEDROPS_036"/>
          <p:cNvSpPr txBox="1">
            <a:spLocks noChangeArrowheads="1"/>
          </p:cNvSpPr>
          <p:nvPr/>
        </p:nvSpPr>
        <p:spPr bwMode="auto">
          <a:xfrm>
            <a:off x="0" y="2151530"/>
            <a:ext cx="9144000" cy="739588"/>
          </a:xfrm>
          <a:prstGeom prst="rect">
            <a:avLst/>
          </a:prstGeom>
          <a:blipFill dpi="0" rotWithShape="0">
            <a:blip r:embed="rId2"/>
            <a:srcRect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5F5F5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2058" tIns="41029" rIns="82058" bIns="41029" anchor="ctr"/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r>
              <a:rPr lang="en-US" altLang="en-US" sz="2900" b="0" i="1">
                <a:solidFill>
                  <a:srgbClr val="00441C"/>
                </a:solidFill>
              </a:rPr>
              <a:t>Development of Professional Organizations</a:t>
            </a:r>
          </a:p>
        </p:txBody>
      </p:sp>
    </p:spTree>
    <p:extLst>
      <p:ext uri="{BB962C8B-B14F-4D97-AF65-F5344CB8AC3E}">
        <p14:creationId xmlns:p14="http://schemas.microsoft.com/office/powerpoint/2010/main" val="1211677299"/>
      </p:ext>
    </p:extLst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23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192"/>
          <p:cNvSpPr>
            <a:spLocks noGrp="1" noChangeArrowheads="1"/>
          </p:cNvSpPr>
          <p:nvPr>
            <p:ph type="body" idx="1"/>
          </p:nvPr>
        </p:nvSpPr>
        <p:spPr>
          <a:xfrm>
            <a:off x="346363" y="489557"/>
            <a:ext cx="8451273" cy="5715000"/>
          </a:xfrm>
          <a:noFill/>
        </p:spPr>
        <p:txBody>
          <a:bodyPr lIns="0" tIns="0" rIns="0" bIns="0" anchor="ctr"/>
          <a:lstStyle/>
          <a:p>
            <a:pPr marL="0" indent="0" defTabSz="410291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en-US" sz="1700" b="1" i="1" dirty="0"/>
              <a:t>As a member of the Society for Human Resource Management, I pledge myself to:</a:t>
            </a:r>
          </a:p>
          <a:p>
            <a:pPr marL="0" indent="0" defTabSz="410291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en-US" sz="1400" dirty="0"/>
              <a:t>Maintain the highest standards of professional and personal conduct.</a:t>
            </a:r>
          </a:p>
          <a:p>
            <a:pPr marL="0" indent="0" defTabSz="410291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en-US" sz="1400" dirty="0"/>
              <a:t>Strive for personal growth in the field of human resource management.</a:t>
            </a:r>
          </a:p>
          <a:p>
            <a:pPr marL="0" indent="0" defTabSz="410291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en-US" sz="1400" dirty="0"/>
              <a:t>Support the society’s goals and objectives for developing the human resource management profession.</a:t>
            </a:r>
          </a:p>
          <a:p>
            <a:pPr marL="0" indent="0" defTabSz="410291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en-US" sz="1400" dirty="0"/>
              <a:t>Encourage my employer to make the fair and equitable treatment of all employees a primary concern</a:t>
            </a:r>
          </a:p>
          <a:p>
            <a:pPr marL="0" indent="0" defTabSz="410291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en-US" sz="1400" dirty="0"/>
              <a:t>Strive to make my employer profitable both in monetary terms and through the support and encouragement of effective employment practices.</a:t>
            </a:r>
          </a:p>
          <a:p>
            <a:pPr marL="0" indent="0" defTabSz="410291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en-US" sz="1400" dirty="0"/>
              <a:t>Instill in the employees and the public a sense of confidence about the conduct and intentions of my employer.</a:t>
            </a:r>
          </a:p>
          <a:p>
            <a:pPr marL="0" indent="0" defTabSz="410291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en-US" sz="1400" dirty="0"/>
              <a:t>Maintain loyalty to my employer and pursue its objectives in ways that are consistent with the public interest.</a:t>
            </a:r>
          </a:p>
          <a:p>
            <a:pPr marL="0" indent="0" defTabSz="410291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en-US" sz="1400" dirty="0"/>
              <a:t>Uphold all laws and regulations relating to my employer’s activities.</a:t>
            </a:r>
          </a:p>
          <a:p>
            <a:pPr marL="0" indent="0" defTabSz="410291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en-US" sz="1400" dirty="0"/>
              <a:t>Refrain from using my official positions, either regular or volunteer, to secure special privilege, gain or benefit for myself.</a:t>
            </a:r>
          </a:p>
          <a:p>
            <a:pPr marL="0" indent="0" defTabSz="410291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en-US" sz="1400" dirty="0"/>
              <a:t>Maintain the confidentiality of privileged information.</a:t>
            </a:r>
          </a:p>
          <a:p>
            <a:pPr marL="0" indent="0" defTabSz="410291" eaLnBrk="1" hangingPunct="1">
              <a:lnSpc>
                <a:spcPct val="90000"/>
              </a:lnSpc>
              <a:spcBef>
                <a:spcPct val="50000"/>
              </a:spcBef>
              <a:buNone/>
            </a:pPr>
            <a:r>
              <a:rPr lang="en-US" altLang="en-US" sz="1400" dirty="0"/>
              <a:t>Improve public understanding of the role of human resource management.</a:t>
            </a:r>
          </a:p>
        </p:txBody>
      </p:sp>
      <p:sp>
        <p:nvSpPr>
          <p:cNvPr id="28675" name="Rectangle 194"/>
          <p:cNvSpPr>
            <a:spLocks noGrp="1" noChangeArrowheads="1"/>
          </p:cNvSpPr>
          <p:nvPr>
            <p:ph type="title"/>
          </p:nvPr>
        </p:nvSpPr>
        <p:spPr>
          <a:xfrm>
            <a:off x="-468560" y="201705"/>
            <a:ext cx="6804602" cy="575703"/>
          </a:xfrm>
          <a:noFill/>
        </p:spPr>
        <p:txBody>
          <a:bodyPr lIns="82628" tIns="41315" rIns="82628" bIns="41315"/>
          <a:lstStyle/>
          <a:p>
            <a:pPr algn="r" eaLnBrk="1" hangingPunct="1"/>
            <a:r>
              <a:rPr lang="en-US" altLang="en-US" dirty="0"/>
              <a:t>Code of Ethics</a:t>
            </a:r>
          </a:p>
        </p:txBody>
      </p:sp>
    </p:spTree>
    <p:extLst>
      <p:ext uri="{BB962C8B-B14F-4D97-AF65-F5344CB8AC3E}">
        <p14:creationId xmlns:p14="http://schemas.microsoft.com/office/powerpoint/2010/main" val="4150198949"/>
      </p:ext>
    </p:extLst>
  </p:cSld>
  <p:clrMapOvr>
    <a:masterClrMapping/>
  </p:clrMapOvr>
  <p:transition spd="med">
    <p:random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191"/>
          <p:cNvSpPr>
            <a:spLocks noGrp="1" noChangeArrowheads="1"/>
          </p:cNvSpPr>
          <p:nvPr>
            <p:ph type="body" idx="1"/>
          </p:nvPr>
        </p:nvSpPr>
        <p:spPr>
          <a:xfrm>
            <a:off x="900546" y="1916206"/>
            <a:ext cx="7189932" cy="3885640"/>
          </a:xfrm>
          <a:noFill/>
        </p:spPr>
        <p:txBody>
          <a:bodyPr lIns="0" tIns="0" rIns="0" bIns="0" anchor="ctr"/>
          <a:lstStyle/>
          <a:p>
            <a:pPr marL="547055" indent="-547055" defTabSz="410291" eaLnBrk="1" hangingPunct="1">
              <a:spcBef>
                <a:spcPct val="50000"/>
              </a:spcBef>
              <a:buFontTx/>
              <a:buAutoNum type="arabicPeriod"/>
            </a:pPr>
            <a:r>
              <a:rPr lang="en-US" altLang="en-US" sz="1800" b="1">
                <a:solidFill>
                  <a:srgbClr val="00441C"/>
                </a:solidFill>
              </a:rPr>
              <a:t>Experimentation and research is encouraged.</a:t>
            </a:r>
          </a:p>
          <a:p>
            <a:pPr marL="547055" indent="-547055" defTabSz="410291" eaLnBrk="1" hangingPunct="1">
              <a:spcBef>
                <a:spcPct val="50000"/>
              </a:spcBef>
              <a:buFontTx/>
              <a:buAutoNum type="arabicPeriod"/>
            </a:pPr>
            <a:r>
              <a:rPr lang="en-US" altLang="en-US" sz="1800" b="1">
                <a:solidFill>
                  <a:srgbClr val="00441C"/>
                </a:solidFill>
              </a:rPr>
              <a:t>Organized body of information and knowledge has been accumulated.</a:t>
            </a:r>
          </a:p>
          <a:p>
            <a:pPr marL="547055" indent="-547055" defTabSz="410291" eaLnBrk="1" hangingPunct="1">
              <a:spcBef>
                <a:spcPct val="50000"/>
              </a:spcBef>
              <a:buFontTx/>
              <a:buAutoNum type="arabicPeriod"/>
            </a:pPr>
            <a:r>
              <a:rPr lang="en-US" altLang="en-US" sz="1800" b="1">
                <a:solidFill>
                  <a:srgbClr val="00441C"/>
                </a:solidFill>
              </a:rPr>
              <a:t>The exchange of information is promoted through professional meetings and publications.</a:t>
            </a:r>
          </a:p>
          <a:p>
            <a:pPr marL="547055" indent="-547055" defTabSz="410291" eaLnBrk="1" hangingPunct="1">
              <a:spcBef>
                <a:spcPct val="50000"/>
              </a:spcBef>
              <a:buFontTx/>
              <a:buAutoNum type="arabicPeriod"/>
            </a:pPr>
            <a:r>
              <a:rPr lang="en-US" altLang="en-US" sz="1800" b="1">
                <a:solidFill>
                  <a:srgbClr val="00441C"/>
                </a:solidFill>
              </a:rPr>
              <a:t>Adherence to an established code of ethics is prescribed.</a:t>
            </a:r>
          </a:p>
          <a:p>
            <a:pPr marL="547055" indent="-547055" defTabSz="410291" eaLnBrk="1" hangingPunct="1">
              <a:spcBef>
                <a:spcPct val="50000"/>
              </a:spcBef>
              <a:buFontTx/>
              <a:buAutoNum type="arabicPeriod"/>
            </a:pPr>
            <a:r>
              <a:rPr lang="en-US" altLang="en-US" sz="1800" b="1">
                <a:solidFill>
                  <a:srgbClr val="00441C"/>
                </a:solidFill>
              </a:rPr>
              <a:t>University curriculums for developing practitioners have been created.</a:t>
            </a:r>
          </a:p>
          <a:p>
            <a:pPr marL="547055" indent="-547055" defTabSz="410291" eaLnBrk="1" hangingPunct="1">
              <a:spcBef>
                <a:spcPct val="50000"/>
              </a:spcBef>
              <a:buFontTx/>
              <a:buAutoNum type="arabicPeriod"/>
            </a:pPr>
            <a:r>
              <a:rPr lang="en-US" altLang="en-US" sz="1800" b="1">
                <a:solidFill>
                  <a:srgbClr val="00441C"/>
                </a:solidFill>
              </a:rPr>
              <a:t>A program for accrediting practitioners has been established.</a:t>
            </a:r>
          </a:p>
        </p:txBody>
      </p:sp>
      <p:sp useBgFill="1">
        <p:nvSpPr>
          <p:cNvPr id="26627" name="Rectangle 193"/>
          <p:cNvSpPr>
            <a:spLocks noGrp="1" noChangeArrowheads="1"/>
          </p:cNvSpPr>
          <p:nvPr>
            <p:ph type="title"/>
          </p:nvPr>
        </p:nvSpPr>
        <p:spPr>
          <a:xfrm>
            <a:off x="0" y="697566"/>
            <a:ext cx="9144000" cy="1218640"/>
          </a:xfrm>
        </p:spPr>
        <p:txBody>
          <a:bodyPr/>
          <a:lstStyle/>
          <a:p>
            <a:pPr eaLnBrk="1" hangingPunct="1"/>
            <a:r>
              <a:rPr lang="en-US" altLang="en-US" sz="3100"/>
              <a:t>Professional Characteristics of</a:t>
            </a:r>
            <a:br>
              <a:rPr lang="en-US" altLang="en-US" sz="3100"/>
            </a:br>
            <a:r>
              <a:rPr lang="en-US" altLang="en-US" sz="3100"/>
              <a:t>Human Resources Management</a:t>
            </a:r>
          </a:p>
        </p:txBody>
      </p:sp>
    </p:spTree>
    <p:extLst>
      <p:ext uri="{BB962C8B-B14F-4D97-AF65-F5344CB8AC3E}">
        <p14:creationId xmlns:p14="http://schemas.microsoft.com/office/powerpoint/2010/main" val="1702228051"/>
      </p:ext>
    </p:extLst>
  </p:cSld>
  <p:clrMapOvr>
    <a:masterClrMapping/>
  </p:clrMapOvr>
  <p:transition spd="med">
    <p:random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71600" y="2708920"/>
            <a:ext cx="6778625" cy="3106831"/>
          </a:xfrm>
          <a:gradFill rotWithShape="0">
            <a:gsLst>
              <a:gs pos="0">
                <a:schemeClr val="accent1"/>
              </a:gs>
              <a:gs pos="50000">
                <a:srgbClr val="9DFFCC"/>
              </a:gs>
              <a:gs pos="100000">
                <a:schemeClr val="accent1"/>
              </a:gs>
            </a:gsLst>
            <a:lin ang="5400000" scaled="1"/>
          </a:gradFill>
        </p:spPr>
        <p:txBody>
          <a:bodyPr anchor="ctr"/>
          <a:lstStyle/>
          <a:p>
            <a:pPr marL="547055" indent="-547055" eaLnBrk="1" hangingPunct="1">
              <a:defRPr/>
            </a:pPr>
            <a:r>
              <a:rPr lang="en-US" altLang="en-US" dirty="0">
                <a:hlinkClick r:id="rId2" action="ppaction://hlinkfile"/>
              </a:rPr>
              <a:t>NCR Shared Values</a:t>
            </a:r>
            <a:endParaRPr lang="en-US" altLang="en-US" dirty="0"/>
          </a:p>
          <a:p>
            <a:pPr marL="547055" indent="-547055" eaLnBrk="1" hangingPunct="1">
              <a:defRPr/>
            </a:pPr>
            <a:r>
              <a:rPr lang="en-US" altLang="en-US" dirty="0">
                <a:hlinkClick r:id="rId3" action="ppaction://hlinkfile"/>
              </a:rPr>
              <a:t>Walmart Value Statement</a:t>
            </a:r>
            <a:endParaRPr lang="en-US" altLang="en-US" dirty="0"/>
          </a:p>
          <a:p>
            <a:pPr marL="547055" indent="-547055" eaLnBrk="1" hangingPunct="1">
              <a:defRPr/>
            </a:pPr>
            <a:r>
              <a:rPr lang="en-US" altLang="en-US" dirty="0">
                <a:hlinkClick r:id="rId4" action="ppaction://hlinkfile"/>
              </a:rPr>
              <a:t>J&amp;J Credo</a:t>
            </a:r>
            <a:endParaRPr lang="en-US" altLang="en-US" dirty="0"/>
          </a:p>
          <a:p>
            <a:pPr marL="547055" indent="-547055" eaLnBrk="1" hangingPunct="1">
              <a:defRPr/>
            </a:pPr>
            <a:r>
              <a:rPr lang="en-US" altLang="en-US" dirty="0">
                <a:hlinkClick r:id="rId5" action="ppaction://hlinkfile"/>
              </a:rPr>
              <a:t>Marathon Statement of Principles</a:t>
            </a:r>
            <a:endParaRPr lang="en-US" altLang="en-US" dirty="0"/>
          </a:p>
        </p:txBody>
      </p:sp>
      <p:sp>
        <p:nvSpPr>
          <p:cNvPr id="31747" name="Text Box 4" descr="C_JUICEDROPS_036"/>
          <p:cNvSpPr txBox="1">
            <a:spLocks noChangeArrowheads="1"/>
          </p:cNvSpPr>
          <p:nvPr/>
        </p:nvSpPr>
        <p:spPr bwMode="auto">
          <a:xfrm>
            <a:off x="0" y="403412"/>
            <a:ext cx="9144000" cy="2756647"/>
          </a:xfrm>
          <a:prstGeom prst="rect">
            <a:avLst/>
          </a:prstGeom>
          <a:blipFill dpi="0" rotWithShape="0">
            <a:blip r:embed="rId6"/>
            <a:srcRect/>
            <a:stretch>
              <a:fillRect/>
            </a:stretch>
          </a:blip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5F5F5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2058" tIns="41029" rIns="82058" bIns="41029" anchor="ctr"/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r>
              <a:rPr lang="en-US" altLang="en-US" sz="3900">
                <a:solidFill>
                  <a:srgbClr val="000000"/>
                </a:solidFill>
                <a:latin typeface="Arial Black" pitchFamily="34" charset="0"/>
              </a:rPr>
              <a:t>Corporate</a:t>
            </a:r>
            <a:br>
              <a:rPr lang="en-US" altLang="en-US" sz="3900">
                <a:solidFill>
                  <a:srgbClr val="000000"/>
                </a:solidFill>
                <a:latin typeface="Arial Black" pitchFamily="34" charset="0"/>
              </a:rPr>
            </a:br>
            <a:r>
              <a:rPr lang="en-US" altLang="en-US" sz="3900">
                <a:solidFill>
                  <a:srgbClr val="000000"/>
                </a:solidFill>
                <a:latin typeface="Arial Black" pitchFamily="34" charset="0"/>
              </a:rPr>
              <a:t>Mission</a:t>
            </a:r>
            <a:br>
              <a:rPr lang="en-US" altLang="en-US" sz="3900">
                <a:solidFill>
                  <a:srgbClr val="000000"/>
                </a:solidFill>
                <a:latin typeface="Arial Black" pitchFamily="34" charset="0"/>
              </a:rPr>
            </a:br>
            <a:r>
              <a:rPr lang="en-US" altLang="en-US" sz="3900">
                <a:solidFill>
                  <a:srgbClr val="000000"/>
                </a:solidFill>
                <a:latin typeface="Arial Black" pitchFamily="34" charset="0"/>
              </a:rPr>
              <a:t>Statements</a:t>
            </a:r>
          </a:p>
        </p:txBody>
      </p:sp>
    </p:spTree>
    <p:extLst>
      <p:ext uri="{BB962C8B-B14F-4D97-AF65-F5344CB8AC3E}">
        <p14:creationId xmlns:p14="http://schemas.microsoft.com/office/powerpoint/2010/main" val="1588865312"/>
      </p:ext>
    </p:extLst>
  </p:cSld>
  <p:clrMapOvr>
    <a:masterClrMapping/>
  </p:clrMapOvr>
  <p:transition spd="med">
    <p:random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692728" y="403412"/>
            <a:ext cx="7772977" cy="1844769"/>
          </a:xfrm>
        </p:spPr>
        <p:txBody>
          <a:bodyPr/>
          <a:lstStyle/>
          <a:p>
            <a:pPr algn="r" eaLnBrk="1" hangingPunct="1"/>
            <a:r>
              <a:rPr lang="en-US" altLang="en-US"/>
              <a:t>Human Resources</a:t>
            </a:r>
            <a:br>
              <a:rPr lang="en-US" altLang="en-US"/>
            </a:br>
            <a:r>
              <a:rPr lang="en-US" altLang="en-US"/>
              <a:t>Information Systems (HRIS)</a:t>
            </a:r>
          </a:p>
        </p:txBody>
      </p:sp>
      <p:sp>
        <p:nvSpPr>
          <p:cNvPr id="1116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493819" y="2578754"/>
            <a:ext cx="6175375" cy="3703544"/>
          </a:xfrm>
        </p:spPr>
        <p:txBody>
          <a:bodyPr/>
          <a:lstStyle/>
          <a:p>
            <a:pPr eaLnBrk="1" hangingPunct="1"/>
            <a:r>
              <a:rPr lang="en-US" altLang="en-US"/>
              <a:t>Computerized system that provides current and accurate data for purposes of control and decision making.</a:t>
            </a:r>
          </a:p>
        </p:txBody>
      </p:sp>
    </p:spTree>
    <p:extLst>
      <p:ext uri="{BB962C8B-B14F-4D97-AF65-F5344CB8AC3E}">
        <p14:creationId xmlns:p14="http://schemas.microsoft.com/office/powerpoint/2010/main" val="3611616234"/>
      </p:ext>
    </p:extLst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28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16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16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1619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9" name="Rectangle 3"/>
          <p:cNvSpPr>
            <a:spLocks noChangeArrowheads="1"/>
          </p:cNvSpPr>
          <p:nvPr/>
        </p:nvSpPr>
        <p:spPr bwMode="auto">
          <a:xfrm>
            <a:off x="1662545" y="134471"/>
            <a:ext cx="6165273" cy="6589059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2058" tIns="41029" rIns="82058" bIns="41029" anchor="ctr"/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eaLnBrk="1" hangingPunct="1"/>
            <a:endParaRPr lang="en-GB" altLang="en-US"/>
          </a:p>
        </p:txBody>
      </p:sp>
      <p:pic>
        <p:nvPicPr>
          <p:cNvPr id="152578" name="Picture 2" descr="HRM01best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6353" y="231122"/>
            <a:ext cx="5974773" cy="6404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52307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2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1" dur="500"/>
                                        <p:tgtEl>
                                          <p:spTgt spid="152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257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383886" y="476672"/>
            <a:ext cx="8174182" cy="1250857"/>
          </a:xfrm>
        </p:spPr>
        <p:txBody>
          <a:bodyPr/>
          <a:lstStyle/>
          <a:p>
            <a:pPr eaLnBrk="1" hangingPunct="1"/>
            <a:r>
              <a:rPr lang="en-US" altLang="en-US" dirty="0"/>
              <a:t>Human Resource Management Budget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0545" y="2286000"/>
            <a:ext cx="7140864" cy="3563471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700" dirty="0"/>
              <a:t>Support for Managers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700" dirty="0"/>
              <a:t>Maintain Policies and Communication Vehicles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700" dirty="0"/>
              <a:t>Financial Plan/HR Budgets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700" dirty="0"/>
              <a:t>HRIS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700" dirty="0"/>
              <a:t>Processes and Flows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700" dirty="0"/>
              <a:t>Surveys and Studies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700" dirty="0"/>
              <a:t>Support Staff</a:t>
            </a:r>
          </a:p>
        </p:txBody>
      </p:sp>
    </p:spTree>
    <p:extLst>
      <p:ext uri="{BB962C8B-B14F-4D97-AF65-F5344CB8AC3E}">
        <p14:creationId xmlns:p14="http://schemas.microsoft.com/office/powerpoint/2010/main" val="2057111996"/>
      </p:ext>
    </p:extLst>
  </p:cSld>
  <p:clrMapOvr>
    <a:masterClrMapping/>
  </p:clrMapOvr>
  <p:transition spd="med">
    <p:random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377" name="Text Box 89"/>
          <p:cNvSpPr txBox="1">
            <a:spLocks noChangeArrowheads="1"/>
          </p:cNvSpPr>
          <p:nvPr/>
        </p:nvSpPr>
        <p:spPr bwMode="auto">
          <a:xfrm>
            <a:off x="0" y="1276070"/>
            <a:ext cx="9144000" cy="5326996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50000">
                <a:schemeClr val="accent1"/>
              </a:gs>
              <a:gs pos="100000">
                <a:schemeClr val="bg1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2058" tIns="41029" rIns="82058" bIns="41029"/>
          <a:lstStyle/>
          <a:p>
            <a:pPr algn="r" eaLnBrk="1" hangingPunct="1">
              <a:spcBef>
                <a:spcPct val="50000"/>
              </a:spcBef>
              <a:defRPr/>
            </a:pPr>
            <a:endParaRPr lang="en-US" altLang="en-US" sz="2200">
              <a:latin typeface="Times New Roman" panose="02020603050405020304" pitchFamily="18" charset="0"/>
            </a:endParaRPr>
          </a:p>
        </p:txBody>
      </p:sp>
      <p:sp>
        <p:nvSpPr>
          <p:cNvPr id="48131" name="Rectangle 2" descr="D_JUICEDROPS_051"/>
          <p:cNvSpPr>
            <a:spLocks noGrp="1" noChangeArrowheads="1"/>
          </p:cNvSpPr>
          <p:nvPr>
            <p:ph type="title"/>
          </p:nvPr>
        </p:nvSpPr>
        <p:spPr>
          <a:xfrm>
            <a:off x="0" y="134470"/>
            <a:ext cx="9144000" cy="806824"/>
          </a:xfrm>
          <a:blipFill dpi="0" rotWithShape="0">
            <a:blip r:embed="rId2"/>
            <a:srcRect/>
            <a:stretch>
              <a:fillRect/>
            </a:stretch>
          </a:blipFill>
        </p:spPr>
        <p:txBody>
          <a:bodyPr/>
          <a:lstStyle/>
          <a:p>
            <a:pPr eaLnBrk="1" hangingPunct="1"/>
            <a:r>
              <a:rPr lang="en-US" altLang="en-US" sz="2700">
                <a:solidFill>
                  <a:srgbClr val="FFFFFF"/>
                </a:solidFill>
              </a:rPr>
              <a:t>Organization of Human Resources Department</a:t>
            </a:r>
          </a:p>
        </p:txBody>
      </p:sp>
      <p:grpSp>
        <p:nvGrpSpPr>
          <p:cNvPr id="48132" name="Group 88"/>
          <p:cNvGrpSpPr>
            <a:grpSpLocks/>
          </p:cNvGrpSpPr>
          <p:nvPr/>
        </p:nvGrpSpPr>
        <p:grpSpPr bwMode="auto">
          <a:xfrm>
            <a:off x="0" y="1276071"/>
            <a:ext cx="9144000" cy="5205131"/>
            <a:chOff x="0" y="720"/>
            <a:chExt cx="6336" cy="3716"/>
          </a:xfrm>
        </p:grpSpPr>
        <p:sp>
          <p:nvSpPr>
            <p:cNvPr id="48133" name="Text Box 46"/>
            <p:cNvSpPr txBox="1">
              <a:spLocks noChangeArrowheads="1"/>
            </p:cNvSpPr>
            <p:nvPr/>
          </p:nvSpPr>
          <p:spPr bwMode="auto">
            <a:xfrm>
              <a:off x="912" y="1152"/>
              <a:ext cx="4272" cy="3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algn="l" eaLnBrk="1" hangingPunct="1">
                <a:lnSpc>
                  <a:spcPct val="100000"/>
                </a:lnSpc>
              </a:pPr>
              <a:endParaRPr lang="en-US" altLang="en-US" sz="2200" b="0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  <p:sp>
          <p:nvSpPr>
            <p:cNvPr id="48134" name="Text Box 47"/>
            <p:cNvSpPr txBox="1">
              <a:spLocks noChangeArrowheads="1"/>
            </p:cNvSpPr>
            <p:nvPr/>
          </p:nvSpPr>
          <p:spPr bwMode="auto">
            <a:xfrm>
              <a:off x="2880" y="1392"/>
              <a:ext cx="116" cy="3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algn="l" eaLnBrk="1" hangingPunct="1">
                <a:lnSpc>
                  <a:spcPct val="100000"/>
                </a:lnSpc>
              </a:pPr>
              <a:endParaRPr lang="en-US" altLang="en-US" sz="2200" b="0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  <p:sp>
          <p:nvSpPr>
            <p:cNvPr id="48135" name="Text Box 48"/>
            <p:cNvSpPr txBox="1">
              <a:spLocks noChangeArrowheads="1"/>
            </p:cNvSpPr>
            <p:nvPr/>
          </p:nvSpPr>
          <p:spPr bwMode="auto">
            <a:xfrm>
              <a:off x="4944" y="1392"/>
              <a:ext cx="480" cy="30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algn="l" eaLnBrk="1" hangingPunct="1">
                <a:lnSpc>
                  <a:spcPct val="100000"/>
                </a:lnSpc>
              </a:pPr>
              <a:endParaRPr lang="en-US" altLang="en-US" sz="2200" b="0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  <p:sp>
          <p:nvSpPr>
            <p:cNvPr id="48136" name="Text Box 49"/>
            <p:cNvSpPr txBox="1">
              <a:spLocks noChangeArrowheads="1"/>
            </p:cNvSpPr>
            <p:nvPr/>
          </p:nvSpPr>
          <p:spPr bwMode="auto">
            <a:xfrm>
              <a:off x="1440" y="2448"/>
              <a:ext cx="768" cy="17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60000"/>
                </a:lnSpc>
              </a:pPr>
              <a:endParaRPr lang="en-US" altLang="en-US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  <p:sp>
          <p:nvSpPr>
            <p:cNvPr id="48137" name="Text Box 50"/>
            <p:cNvSpPr txBox="1">
              <a:spLocks noChangeArrowheads="1"/>
            </p:cNvSpPr>
            <p:nvPr/>
          </p:nvSpPr>
          <p:spPr bwMode="auto">
            <a:xfrm>
              <a:off x="2496" y="2496"/>
              <a:ext cx="960" cy="2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100000"/>
                </a:lnSpc>
              </a:pPr>
              <a:endParaRPr lang="en-US" altLang="en-US">
                <a:solidFill>
                  <a:srgbClr val="FFFFFF"/>
                </a:solidFill>
                <a:latin typeface="Times New Roman" pitchFamily="18" charset="0"/>
              </a:endParaRPr>
            </a:p>
          </p:txBody>
        </p:sp>
        <p:sp>
          <p:nvSpPr>
            <p:cNvPr id="48138" name="Line 51"/>
            <p:cNvSpPr>
              <a:spLocks noChangeShapeType="1"/>
            </p:cNvSpPr>
            <p:nvPr/>
          </p:nvSpPr>
          <p:spPr bwMode="auto">
            <a:xfrm>
              <a:off x="720" y="1104"/>
              <a:ext cx="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39" name="Rectangle 53"/>
            <p:cNvSpPr>
              <a:spLocks noChangeArrowheads="1"/>
            </p:cNvSpPr>
            <p:nvPr/>
          </p:nvSpPr>
          <p:spPr bwMode="auto">
            <a:xfrm>
              <a:off x="144" y="1183"/>
              <a:ext cx="1008" cy="1344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48140" name="Text Box 54"/>
            <p:cNvSpPr txBox="1">
              <a:spLocks noChangeArrowheads="1"/>
            </p:cNvSpPr>
            <p:nvPr/>
          </p:nvSpPr>
          <p:spPr bwMode="auto">
            <a:xfrm>
              <a:off x="144" y="1231"/>
              <a:ext cx="1008" cy="121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100000"/>
                </a:lnSpc>
              </a:pPr>
              <a:r>
                <a:rPr lang="en-US" altLang="en-US" sz="1300">
                  <a:solidFill>
                    <a:schemeClr val="tx1"/>
                  </a:solidFill>
                </a:rPr>
                <a:t>Employment</a:t>
              </a:r>
            </a:p>
            <a:p>
              <a:pPr eaLnBrk="1" hangingPunct="1">
                <a:lnSpc>
                  <a:spcPct val="30000"/>
                </a:lnSpc>
              </a:pPr>
              <a:r>
                <a:rPr lang="en-US" altLang="en-US" sz="1300">
                  <a:solidFill>
                    <a:schemeClr val="tx1"/>
                  </a:solidFill>
                </a:rPr>
                <a:t>Division</a:t>
              </a:r>
            </a:p>
            <a:p>
              <a:pPr eaLnBrk="1" hangingPunct="1">
                <a:lnSpc>
                  <a:spcPct val="30000"/>
                </a:lnSpc>
              </a:pPr>
              <a:endParaRPr lang="en-US" altLang="en-US" sz="1300">
                <a:solidFill>
                  <a:schemeClr val="tx1"/>
                </a:solidFill>
              </a:endParaRP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Recruitment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Interviewing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Testing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Placement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Orientation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Reassignments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Terminations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Records</a:t>
              </a:r>
              <a:endParaRPr lang="en-US" altLang="en-US" sz="2200">
                <a:solidFill>
                  <a:schemeClr val="tx1"/>
                </a:solidFill>
              </a:endParaRPr>
            </a:p>
          </p:txBody>
        </p:sp>
        <p:sp>
          <p:nvSpPr>
            <p:cNvPr id="48141" name="Text Box 55"/>
            <p:cNvSpPr txBox="1">
              <a:spLocks noChangeArrowheads="1"/>
            </p:cNvSpPr>
            <p:nvPr/>
          </p:nvSpPr>
          <p:spPr bwMode="auto">
            <a:xfrm>
              <a:off x="1440" y="1231"/>
              <a:ext cx="960" cy="131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25000"/>
                </a:lnSpc>
              </a:pPr>
              <a:endParaRPr lang="en-US" altLang="en-US" sz="700">
                <a:solidFill>
                  <a:schemeClr val="tx1"/>
                </a:solidFill>
                <a:latin typeface="Times New Roman" pitchFamily="18" charset="0"/>
              </a:endParaRPr>
            </a:p>
            <a:p>
              <a:pPr eaLnBrk="1" hangingPunct="1">
                <a:lnSpc>
                  <a:spcPct val="25000"/>
                </a:lnSpc>
              </a:pPr>
              <a:r>
                <a:rPr lang="en-US" altLang="en-US" sz="1300">
                  <a:solidFill>
                    <a:schemeClr val="tx1"/>
                  </a:solidFill>
                </a:rPr>
                <a:t>Employee </a:t>
              </a:r>
            </a:p>
            <a:p>
              <a:pPr eaLnBrk="1" hangingPunct="1">
                <a:lnSpc>
                  <a:spcPct val="25000"/>
                </a:lnSpc>
              </a:pPr>
              <a:r>
                <a:rPr lang="en-US" altLang="en-US" sz="1300">
                  <a:solidFill>
                    <a:schemeClr val="tx1"/>
                  </a:solidFill>
                </a:rPr>
                <a:t>Development</a:t>
              </a:r>
            </a:p>
            <a:p>
              <a:pPr eaLnBrk="1" hangingPunct="1">
                <a:lnSpc>
                  <a:spcPct val="25000"/>
                </a:lnSpc>
              </a:pPr>
              <a:r>
                <a:rPr lang="en-US" altLang="en-US" sz="1300">
                  <a:solidFill>
                    <a:schemeClr val="tx1"/>
                  </a:solidFill>
                </a:rPr>
                <a:t>Division</a:t>
              </a:r>
            </a:p>
            <a:p>
              <a:pPr eaLnBrk="1" hangingPunct="1">
                <a:lnSpc>
                  <a:spcPct val="25000"/>
                </a:lnSpc>
              </a:pPr>
              <a:endParaRPr lang="en-US" altLang="en-US" sz="1100">
                <a:solidFill>
                  <a:schemeClr val="tx1"/>
                </a:solidFill>
              </a:endParaRPr>
            </a:p>
            <a:p>
              <a:pPr eaLnBrk="1" hangingPunct="1">
                <a:lnSpc>
                  <a:spcPct val="25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Training Program</a:t>
              </a:r>
            </a:p>
            <a:p>
              <a:pPr algn="l" eaLnBrk="1" hangingPunct="1">
                <a:lnSpc>
                  <a:spcPct val="25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 Operators</a:t>
              </a:r>
            </a:p>
            <a:p>
              <a:pPr algn="l" eaLnBrk="1" hangingPunct="1">
                <a:lnSpc>
                  <a:spcPct val="25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 Supervisors</a:t>
              </a:r>
            </a:p>
            <a:p>
              <a:pPr algn="l" eaLnBrk="1" hangingPunct="1">
                <a:lnSpc>
                  <a:spcPct val="25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 Apprentices</a:t>
              </a:r>
            </a:p>
            <a:p>
              <a:pPr eaLnBrk="1" hangingPunct="1">
                <a:lnSpc>
                  <a:spcPct val="25000"/>
                </a:lnSpc>
              </a:pPr>
              <a:endParaRPr lang="en-US" altLang="en-US" sz="1100">
                <a:solidFill>
                  <a:schemeClr val="tx1"/>
                </a:solidFill>
              </a:endParaRPr>
            </a:p>
            <a:p>
              <a:pPr algn="l" eaLnBrk="1" hangingPunct="1">
                <a:lnSpc>
                  <a:spcPct val="25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Training</a:t>
              </a:r>
            </a:p>
            <a:p>
              <a:pPr algn="l" eaLnBrk="1" hangingPunct="1">
                <a:lnSpc>
                  <a:spcPct val="25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 Instructors</a:t>
              </a:r>
            </a:p>
            <a:p>
              <a:pPr algn="l" eaLnBrk="1" hangingPunct="1">
                <a:lnSpc>
                  <a:spcPct val="25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 Facilities</a:t>
              </a:r>
            </a:p>
            <a:p>
              <a:pPr algn="l" eaLnBrk="1" hangingPunct="1">
                <a:lnSpc>
                  <a:spcPct val="25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 Materials</a:t>
              </a:r>
              <a:endParaRPr lang="en-US" altLang="en-US" sz="2200">
                <a:solidFill>
                  <a:schemeClr val="tx1"/>
                </a:solidFill>
              </a:endParaRPr>
            </a:p>
          </p:txBody>
        </p:sp>
        <p:sp>
          <p:nvSpPr>
            <p:cNvPr id="48142" name="Rectangle 56"/>
            <p:cNvSpPr>
              <a:spLocks noChangeArrowheads="1"/>
            </p:cNvSpPr>
            <p:nvPr/>
          </p:nvSpPr>
          <p:spPr bwMode="auto">
            <a:xfrm>
              <a:off x="2736" y="1183"/>
              <a:ext cx="1008" cy="1344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48143" name="Text Box 57"/>
            <p:cNvSpPr txBox="1">
              <a:spLocks noChangeArrowheads="1"/>
            </p:cNvSpPr>
            <p:nvPr/>
          </p:nvSpPr>
          <p:spPr bwMode="auto">
            <a:xfrm>
              <a:off x="2784" y="1231"/>
              <a:ext cx="960" cy="10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30000"/>
                </a:lnSpc>
              </a:pPr>
              <a:endParaRPr lang="en-US" altLang="en-US" sz="1300">
                <a:solidFill>
                  <a:schemeClr val="tx1"/>
                </a:solidFill>
                <a:latin typeface="Times New Roman" pitchFamily="18" charset="0"/>
              </a:endParaRPr>
            </a:p>
            <a:p>
              <a:pPr eaLnBrk="1" hangingPunct="1">
                <a:lnSpc>
                  <a:spcPct val="30000"/>
                </a:lnSpc>
              </a:pPr>
              <a:r>
                <a:rPr lang="en-US" altLang="en-US" sz="1300">
                  <a:solidFill>
                    <a:schemeClr val="tx1"/>
                  </a:solidFill>
                </a:rPr>
                <a:t>Compensation</a:t>
              </a:r>
            </a:p>
            <a:p>
              <a:pPr eaLnBrk="1" hangingPunct="1">
                <a:lnSpc>
                  <a:spcPct val="30000"/>
                </a:lnSpc>
              </a:pPr>
              <a:r>
                <a:rPr lang="en-US" altLang="en-US" sz="1300">
                  <a:solidFill>
                    <a:schemeClr val="tx1"/>
                  </a:solidFill>
                </a:rPr>
                <a:t>Division</a:t>
              </a:r>
            </a:p>
            <a:p>
              <a:pPr eaLnBrk="1" hangingPunct="1">
                <a:lnSpc>
                  <a:spcPct val="30000"/>
                </a:lnSpc>
              </a:pPr>
              <a:endParaRPr lang="en-US" altLang="en-US" sz="1300">
                <a:solidFill>
                  <a:schemeClr val="tx1"/>
                </a:solidFill>
              </a:endParaRP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Job Analysis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Job Evaluation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Work Standards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Wage Surveys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Employee</a:t>
              </a:r>
            </a:p>
            <a:p>
              <a:pPr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Classification</a:t>
              </a:r>
              <a:endParaRPr lang="en-US" altLang="en-US">
                <a:solidFill>
                  <a:schemeClr val="tx1"/>
                </a:solidFill>
              </a:endParaRPr>
            </a:p>
          </p:txBody>
        </p:sp>
        <p:sp>
          <p:nvSpPr>
            <p:cNvPr id="48144" name="Rectangle 58"/>
            <p:cNvSpPr>
              <a:spLocks noChangeArrowheads="1"/>
            </p:cNvSpPr>
            <p:nvPr/>
          </p:nvSpPr>
          <p:spPr bwMode="auto">
            <a:xfrm>
              <a:off x="3984" y="1183"/>
              <a:ext cx="1008" cy="1344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48145" name="Text Box 59"/>
            <p:cNvSpPr txBox="1">
              <a:spLocks noChangeArrowheads="1"/>
            </p:cNvSpPr>
            <p:nvPr/>
          </p:nvSpPr>
          <p:spPr bwMode="auto">
            <a:xfrm>
              <a:off x="4032" y="1231"/>
              <a:ext cx="912" cy="134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10000"/>
                </a:lnSpc>
              </a:pPr>
              <a:endParaRPr lang="en-US" altLang="en-US" sz="1300">
                <a:solidFill>
                  <a:schemeClr val="tx1"/>
                </a:solidFill>
                <a:latin typeface="Times New Roman" pitchFamily="18" charset="0"/>
              </a:endParaRPr>
            </a:p>
            <a:p>
              <a:pPr eaLnBrk="1" hangingPunct="1">
                <a:lnSpc>
                  <a:spcPct val="30000"/>
                </a:lnSpc>
              </a:pPr>
              <a:r>
                <a:rPr lang="en-US" altLang="en-US" sz="1300">
                  <a:solidFill>
                    <a:schemeClr val="tx1"/>
                  </a:solidFill>
                </a:rPr>
                <a:t>Labor</a:t>
              </a:r>
            </a:p>
            <a:p>
              <a:pPr eaLnBrk="1" hangingPunct="1">
                <a:lnSpc>
                  <a:spcPct val="30000"/>
                </a:lnSpc>
              </a:pPr>
              <a:r>
                <a:rPr lang="en-US" altLang="en-US" sz="1300">
                  <a:solidFill>
                    <a:schemeClr val="tx1"/>
                  </a:solidFill>
                </a:rPr>
                <a:t>Relations</a:t>
              </a:r>
            </a:p>
            <a:p>
              <a:pPr eaLnBrk="1" hangingPunct="1">
                <a:lnSpc>
                  <a:spcPct val="30000"/>
                </a:lnSpc>
              </a:pPr>
              <a:r>
                <a:rPr lang="en-US" altLang="en-US" sz="1300">
                  <a:solidFill>
                    <a:schemeClr val="tx1"/>
                  </a:solidFill>
                </a:rPr>
                <a:t>Division</a:t>
              </a:r>
            </a:p>
            <a:p>
              <a:pPr eaLnBrk="1" hangingPunct="1">
                <a:lnSpc>
                  <a:spcPct val="30000"/>
                </a:lnSpc>
              </a:pPr>
              <a:endParaRPr lang="en-US" altLang="en-US" sz="1300">
                <a:solidFill>
                  <a:schemeClr val="tx1"/>
                </a:solidFill>
              </a:endParaRP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Collective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   Bargaining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Legal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Grievance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Suggestion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   Plans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Bargaining</a:t>
              </a:r>
            </a:p>
            <a:p>
              <a:pPr algn="l" eaLnBrk="1" hangingPunct="1">
                <a:lnSpc>
                  <a:spcPct val="30000"/>
                </a:lnSpc>
              </a:pPr>
              <a:r>
                <a:rPr lang="en-US" altLang="en-US" sz="1100">
                  <a:solidFill>
                    <a:schemeClr val="tx1"/>
                  </a:solidFill>
                </a:rPr>
                <a:t>       Associations</a:t>
              </a:r>
              <a:endParaRPr lang="en-US" altLang="en-US">
                <a:solidFill>
                  <a:schemeClr val="tx1"/>
                </a:solidFill>
                <a:latin typeface="Times New Roman" pitchFamily="18" charset="0"/>
              </a:endParaRPr>
            </a:p>
          </p:txBody>
        </p:sp>
        <p:sp>
          <p:nvSpPr>
            <p:cNvPr id="48146" name="Rectangle 60"/>
            <p:cNvSpPr>
              <a:spLocks noChangeArrowheads="1"/>
            </p:cNvSpPr>
            <p:nvPr/>
          </p:nvSpPr>
          <p:spPr bwMode="auto">
            <a:xfrm>
              <a:off x="5232" y="1183"/>
              <a:ext cx="912" cy="1344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48147" name="Text Box 61"/>
            <p:cNvSpPr txBox="1">
              <a:spLocks noChangeArrowheads="1"/>
            </p:cNvSpPr>
            <p:nvPr/>
          </p:nvSpPr>
          <p:spPr bwMode="auto">
            <a:xfrm>
              <a:off x="5304" y="1183"/>
              <a:ext cx="816" cy="151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spcBef>
                  <a:spcPct val="20000"/>
                </a:spcBef>
              </a:pPr>
              <a:r>
                <a:rPr lang="en-US" altLang="en-US" sz="1300">
                  <a:solidFill>
                    <a:schemeClr val="tx1"/>
                  </a:solidFill>
                </a:rPr>
                <a:t>Human Resources Planning Division</a:t>
              </a:r>
            </a:p>
            <a:p>
              <a:pPr eaLnBrk="1" hangingPunct="1">
                <a:lnSpc>
                  <a:spcPct val="55000"/>
                </a:lnSpc>
                <a:spcBef>
                  <a:spcPct val="35000"/>
                </a:spcBef>
              </a:pPr>
              <a:r>
                <a:rPr lang="en-US" altLang="en-US" sz="1100">
                  <a:solidFill>
                    <a:schemeClr val="tx1"/>
                  </a:solidFill>
                </a:rPr>
                <a:t>Forecasting</a:t>
              </a:r>
            </a:p>
            <a:p>
              <a:pPr algn="l" eaLnBrk="1" hangingPunct="1">
                <a:lnSpc>
                  <a:spcPct val="55000"/>
                </a:lnSpc>
                <a:spcBef>
                  <a:spcPct val="35000"/>
                </a:spcBef>
              </a:pPr>
              <a:r>
                <a:rPr lang="en-US" altLang="en-US" sz="1100">
                  <a:solidFill>
                    <a:schemeClr val="tx1"/>
                  </a:solidFill>
                </a:rPr>
                <a:t>  Personnel</a:t>
              </a:r>
            </a:p>
            <a:p>
              <a:pPr algn="l" eaLnBrk="1" hangingPunct="1">
                <a:lnSpc>
                  <a:spcPct val="55000"/>
                </a:lnSpc>
                <a:spcBef>
                  <a:spcPct val="35000"/>
                </a:spcBef>
              </a:pPr>
              <a:r>
                <a:rPr lang="en-US" altLang="en-US" sz="1100">
                  <a:solidFill>
                    <a:schemeClr val="tx1"/>
                  </a:solidFill>
                </a:rPr>
                <a:t>  Inventories</a:t>
              </a:r>
            </a:p>
            <a:p>
              <a:pPr algn="l" eaLnBrk="1" hangingPunct="1">
                <a:lnSpc>
                  <a:spcPct val="55000"/>
                </a:lnSpc>
                <a:spcBef>
                  <a:spcPct val="35000"/>
                </a:spcBef>
              </a:pPr>
              <a:r>
                <a:rPr lang="en-US" altLang="en-US" sz="1100">
                  <a:solidFill>
                    <a:schemeClr val="tx1"/>
                  </a:solidFill>
                </a:rPr>
                <a:t>  Planning</a:t>
              </a:r>
            </a:p>
            <a:p>
              <a:pPr algn="l" eaLnBrk="1" hangingPunct="1">
                <a:lnSpc>
                  <a:spcPct val="55000"/>
                </a:lnSpc>
                <a:spcBef>
                  <a:spcPct val="35000"/>
                </a:spcBef>
              </a:pPr>
              <a:r>
                <a:rPr lang="en-US" altLang="en-US" sz="1100">
                  <a:solidFill>
                    <a:schemeClr val="tx1"/>
                  </a:solidFill>
                </a:rPr>
                <a:t>     Models</a:t>
              </a:r>
            </a:p>
            <a:p>
              <a:pPr algn="l" eaLnBrk="1" hangingPunct="1">
                <a:lnSpc>
                  <a:spcPct val="55000"/>
                </a:lnSpc>
                <a:spcBef>
                  <a:spcPct val="35000"/>
                </a:spcBef>
              </a:pPr>
              <a:r>
                <a:rPr lang="en-US" altLang="en-US" sz="1100">
                  <a:solidFill>
                    <a:schemeClr val="tx1"/>
                  </a:solidFill>
                </a:rPr>
                <a:t>  Resource</a:t>
              </a:r>
            </a:p>
            <a:p>
              <a:pPr algn="l" eaLnBrk="1" hangingPunct="1">
                <a:lnSpc>
                  <a:spcPct val="55000"/>
                </a:lnSpc>
                <a:spcBef>
                  <a:spcPct val="35000"/>
                </a:spcBef>
              </a:pPr>
              <a:r>
                <a:rPr lang="en-US" altLang="en-US" sz="1100">
                  <a:solidFill>
                    <a:schemeClr val="tx1"/>
                  </a:solidFill>
                </a:rPr>
                <a:t>  Information</a:t>
              </a:r>
            </a:p>
            <a:p>
              <a:pPr algn="l" eaLnBrk="1" hangingPunct="1">
                <a:lnSpc>
                  <a:spcPct val="55000"/>
                </a:lnSpc>
                <a:spcBef>
                  <a:spcPct val="35000"/>
                </a:spcBef>
              </a:pPr>
              <a:r>
                <a:rPr lang="en-US" altLang="en-US" sz="1100">
                  <a:solidFill>
                    <a:schemeClr val="tx1"/>
                  </a:solidFill>
                </a:rPr>
                <a:t>    Career Paths</a:t>
              </a:r>
              <a:endParaRPr lang="en-US" altLang="en-US" sz="2200">
                <a:solidFill>
                  <a:schemeClr val="tx1"/>
                </a:solidFill>
              </a:endParaRPr>
            </a:p>
          </p:txBody>
        </p:sp>
        <p:sp>
          <p:nvSpPr>
            <p:cNvPr id="48148" name="Rectangle 62"/>
            <p:cNvSpPr>
              <a:spLocks noChangeArrowheads="1"/>
            </p:cNvSpPr>
            <p:nvPr/>
          </p:nvSpPr>
          <p:spPr bwMode="auto">
            <a:xfrm>
              <a:off x="1392" y="1183"/>
              <a:ext cx="1008" cy="1344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48149" name="Line 63"/>
            <p:cNvSpPr>
              <a:spLocks noChangeShapeType="1"/>
            </p:cNvSpPr>
            <p:nvPr/>
          </p:nvSpPr>
          <p:spPr bwMode="auto">
            <a:xfrm>
              <a:off x="720" y="1087"/>
              <a:ext cx="499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50" name="Line 64"/>
            <p:cNvSpPr>
              <a:spLocks noChangeShapeType="1"/>
            </p:cNvSpPr>
            <p:nvPr/>
          </p:nvSpPr>
          <p:spPr bwMode="auto">
            <a:xfrm>
              <a:off x="2592" y="1008"/>
              <a:ext cx="0" cy="175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51" name="Line 76"/>
            <p:cNvSpPr>
              <a:spLocks noChangeShapeType="1"/>
            </p:cNvSpPr>
            <p:nvPr/>
          </p:nvSpPr>
          <p:spPr bwMode="auto">
            <a:xfrm>
              <a:off x="720" y="1087"/>
              <a:ext cx="0" cy="9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52" name="Line 77"/>
            <p:cNvSpPr>
              <a:spLocks noChangeShapeType="1"/>
            </p:cNvSpPr>
            <p:nvPr/>
          </p:nvSpPr>
          <p:spPr bwMode="auto">
            <a:xfrm>
              <a:off x="1920" y="1087"/>
              <a:ext cx="0" cy="9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53" name="Line 78"/>
            <p:cNvSpPr>
              <a:spLocks noChangeShapeType="1"/>
            </p:cNvSpPr>
            <p:nvPr/>
          </p:nvSpPr>
          <p:spPr bwMode="auto">
            <a:xfrm>
              <a:off x="3264" y="1087"/>
              <a:ext cx="0" cy="9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54" name="Line 79"/>
            <p:cNvSpPr>
              <a:spLocks noChangeShapeType="1"/>
            </p:cNvSpPr>
            <p:nvPr/>
          </p:nvSpPr>
          <p:spPr bwMode="auto">
            <a:xfrm>
              <a:off x="4512" y="1087"/>
              <a:ext cx="0" cy="9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55" name="Line 80"/>
            <p:cNvSpPr>
              <a:spLocks noChangeShapeType="1"/>
            </p:cNvSpPr>
            <p:nvPr/>
          </p:nvSpPr>
          <p:spPr bwMode="auto">
            <a:xfrm>
              <a:off x="5712" y="1087"/>
              <a:ext cx="0" cy="9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56" name="Rectangle 74"/>
            <p:cNvSpPr>
              <a:spLocks noChangeArrowheads="1"/>
            </p:cNvSpPr>
            <p:nvPr/>
          </p:nvSpPr>
          <p:spPr bwMode="auto">
            <a:xfrm>
              <a:off x="3984" y="2851"/>
              <a:ext cx="816" cy="148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48157" name="Line 52"/>
            <p:cNvSpPr>
              <a:spLocks noChangeShapeType="1"/>
            </p:cNvSpPr>
            <p:nvPr/>
          </p:nvSpPr>
          <p:spPr bwMode="auto">
            <a:xfrm>
              <a:off x="5760" y="2766"/>
              <a:ext cx="0" cy="85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58" name="Line 65"/>
            <p:cNvSpPr>
              <a:spLocks noChangeShapeType="1"/>
            </p:cNvSpPr>
            <p:nvPr/>
          </p:nvSpPr>
          <p:spPr bwMode="auto">
            <a:xfrm>
              <a:off x="768" y="2766"/>
              <a:ext cx="499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40354" name="Text Box 66"/>
            <p:cNvSpPr txBox="1">
              <a:spLocks noChangeArrowheads="1"/>
            </p:cNvSpPr>
            <p:nvPr/>
          </p:nvSpPr>
          <p:spPr bwMode="auto">
            <a:xfrm>
              <a:off x="144" y="2899"/>
              <a:ext cx="1104" cy="140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 eaLnBrk="1" hangingPunct="1">
                <a:spcBef>
                  <a:spcPct val="50000"/>
                </a:spcBef>
                <a:defRPr/>
              </a:pPr>
              <a:r>
                <a:rPr lang="en-US" altLang="en-US" sz="1300"/>
                <a:t>Safety</a:t>
              </a: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300"/>
                <a:t>Division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endParaRPr lang="en-US" altLang="en-US" sz="1300"/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Safety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  Campaigns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  Engineering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  Inspections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  Education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endParaRPr lang="en-US" altLang="en-US" sz="1100"/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Accident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  Investigation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  Records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  Awards</a:t>
              </a:r>
              <a:endParaRPr lang="en-US" altLang="en-US" sz="2200" i="1" u="sng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40355" name="Text Box 67"/>
            <p:cNvSpPr txBox="1">
              <a:spLocks noChangeArrowheads="1"/>
            </p:cNvSpPr>
            <p:nvPr/>
          </p:nvSpPr>
          <p:spPr bwMode="auto">
            <a:xfrm>
              <a:off x="1392" y="2899"/>
              <a:ext cx="1008" cy="11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endParaRPr lang="en-US" altLang="en-US" sz="1300">
                <a:latin typeface="Times New Roman" panose="02020603050405020304" pitchFamily="18" charset="0"/>
              </a:endParaRP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300"/>
                <a:t>Medical</a:t>
              </a: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300"/>
                <a:t>Division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endParaRPr lang="en-US" altLang="en-US" sz="1300"/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Examinations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First Aid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Medical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    Facilities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Health Program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Treatment and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     Services</a:t>
              </a:r>
              <a:endParaRPr lang="en-US" altLang="en-US" sz="2200" i="1" u="sng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40356" name="Text Box 68"/>
            <p:cNvSpPr txBox="1">
              <a:spLocks noChangeArrowheads="1"/>
            </p:cNvSpPr>
            <p:nvPr/>
          </p:nvSpPr>
          <p:spPr bwMode="auto">
            <a:xfrm>
              <a:off x="2587" y="2851"/>
              <a:ext cx="1219" cy="12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endParaRPr lang="en-US" altLang="en-US" sz="1300">
                <a:latin typeface="Times New Roman" panose="02020603050405020304" pitchFamily="18" charset="0"/>
              </a:endParaRP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300"/>
                <a:t>Personnel Research</a:t>
              </a: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300"/>
                <a:t>Division</a:t>
              </a: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endParaRPr lang="en-US" altLang="en-US" sz="1300"/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Records and Reports</a:t>
              </a: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Statistical Analysis</a:t>
              </a: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Manuals</a:t>
              </a: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Systems and Procedures</a:t>
              </a: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Policies</a:t>
              </a: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Personnel Audits</a:t>
              </a: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Opinion surveys</a:t>
              </a:r>
              <a:endParaRPr lang="en-US" altLang="en-US" sz="1300"/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</a:t>
              </a:r>
              <a:endParaRPr lang="en-US" altLang="en-US" sz="2200" i="1" u="sng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40357" name="Text Box 69"/>
            <p:cNvSpPr txBox="1">
              <a:spLocks noChangeArrowheads="1"/>
            </p:cNvSpPr>
            <p:nvPr/>
          </p:nvSpPr>
          <p:spPr bwMode="auto">
            <a:xfrm>
              <a:off x="3984" y="2735"/>
              <a:ext cx="864" cy="170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endParaRPr lang="en-US" altLang="en-US" sz="1300">
                <a:latin typeface="Times New Roman" panose="02020603050405020304" pitchFamily="18" charset="0"/>
              </a:endParaRPr>
            </a:p>
            <a:p>
              <a:pPr algn="ctr" eaLnBrk="1" hangingPunct="1">
                <a:lnSpc>
                  <a:spcPct val="80000"/>
                </a:lnSpc>
                <a:spcBef>
                  <a:spcPct val="50000"/>
                </a:spcBef>
                <a:defRPr/>
              </a:pPr>
              <a:r>
                <a:rPr lang="en-US" altLang="en-US" sz="1300"/>
                <a:t>Employee Benefits</a:t>
              </a:r>
            </a:p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300"/>
                <a:t>Division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endParaRPr lang="en-US" altLang="en-US" sz="1300"/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Pensions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Profit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 Sharing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Savings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Insurance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Cafeteria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Publications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Recreation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Counseling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Parking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Miscellaneous</a:t>
              </a:r>
              <a:endParaRPr lang="en-US" altLang="en-US" sz="2200" i="1" u="sng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140358" name="Text Box 70"/>
            <p:cNvSpPr txBox="1">
              <a:spLocks noChangeArrowheads="1"/>
            </p:cNvSpPr>
            <p:nvPr/>
          </p:nvSpPr>
          <p:spPr bwMode="auto">
            <a:xfrm>
              <a:off x="5040" y="2899"/>
              <a:ext cx="1104" cy="14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algn="ctr"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endParaRPr lang="en-US" altLang="en-US" sz="1300">
                <a:latin typeface="Times New Roman" panose="02020603050405020304" pitchFamily="18" charset="0"/>
              </a:endParaRPr>
            </a:p>
            <a:p>
              <a:pPr algn="ctr" eaLnBrk="1" hangingPunct="1">
                <a:lnSpc>
                  <a:spcPct val="40000"/>
                </a:lnSpc>
                <a:spcBef>
                  <a:spcPct val="50000"/>
                </a:spcBef>
                <a:defRPr/>
              </a:pPr>
              <a:r>
                <a:rPr lang="en-US" altLang="en-US" sz="1300"/>
                <a:t>Equal</a:t>
              </a:r>
            </a:p>
            <a:p>
              <a:pPr algn="ctr" eaLnBrk="1" hangingPunct="1">
                <a:lnSpc>
                  <a:spcPct val="40000"/>
                </a:lnSpc>
                <a:spcBef>
                  <a:spcPct val="50000"/>
                </a:spcBef>
                <a:defRPr/>
              </a:pPr>
              <a:r>
                <a:rPr lang="en-US" altLang="en-US" sz="1300"/>
                <a:t> Opportunity</a:t>
              </a:r>
            </a:p>
            <a:p>
              <a:pPr algn="ctr" eaLnBrk="1" hangingPunct="1">
                <a:lnSpc>
                  <a:spcPct val="40000"/>
                </a:lnSpc>
                <a:spcBef>
                  <a:spcPct val="50000"/>
                </a:spcBef>
                <a:defRPr/>
              </a:pPr>
              <a:r>
                <a:rPr lang="en-US" altLang="en-US" sz="1300"/>
                <a:t>Employer</a:t>
              </a:r>
            </a:p>
            <a:p>
              <a:pPr algn="ctr" eaLnBrk="1" hangingPunct="1">
                <a:lnSpc>
                  <a:spcPct val="20000"/>
                </a:lnSpc>
                <a:spcBef>
                  <a:spcPct val="50000"/>
                </a:spcBef>
                <a:defRPr/>
              </a:pPr>
              <a:endParaRPr lang="en-US" altLang="en-US" sz="1300"/>
            </a:p>
            <a:p>
              <a:pPr algn="ctr" eaLnBrk="1" hangingPunct="1">
                <a:lnSpc>
                  <a:spcPct val="20000"/>
                </a:lnSpc>
                <a:spcBef>
                  <a:spcPct val="50000"/>
                </a:spcBef>
                <a:defRPr/>
              </a:pPr>
              <a:endParaRPr lang="en-US" altLang="en-US" sz="1100"/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Affirmative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Action Planning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Records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Discrimination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 Complaints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Counseling and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r>
                <a:rPr lang="en-US" altLang="en-US" sz="1100"/>
                <a:t>       Liaison</a:t>
              </a:r>
            </a:p>
            <a:p>
              <a:pPr eaLnBrk="1" hangingPunct="1">
                <a:lnSpc>
                  <a:spcPct val="30000"/>
                </a:lnSpc>
                <a:spcBef>
                  <a:spcPct val="50000"/>
                </a:spcBef>
                <a:defRPr/>
              </a:pPr>
              <a:endParaRPr lang="en-US" altLang="en-US" sz="1100" i="1" u="sng">
                <a:effectLst>
                  <a:outerShdw blurRad="38100" dist="38100" dir="2700000" algn="tl">
                    <a:srgbClr val="FFFFFF"/>
                  </a:outerShdw>
                </a:effectLst>
              </a:endParaRPr>
            </a:p>
          </p:txBody>
        </p:sp>
        <p:sp>
          <p:nvSpPr>
            <p:cNvPr id="48164" name="Rectangle 71"/>
            <p:cNvSpPr>
              <a:spLocks noChangeArrowheads="1"/>
            </p:cNvSpPr>
            <p:nvPr/>
          </p:nvSpPr>
          <p:spPr bwMode="auto">
            <a:xfrm>
              <a:off x="144" y="2851"/>
              <a:ext cx="1008" cy="148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48165" name="Rectangle 72"/>
            <p:cNvSpPr>
              <a:spLocks noChangeArrowheads="1"/>
            </p:cNvSpPr>
            <p:nvPr/>
          </p:nvSpPr>
          <p:spPr bwMode="auto">
            <a:xfrm>
              <a:off x="1392" y="2851"/>
              <a:ext cx="1008" cy="148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48166" name="Rectangle 73"/>
            <p:cNvSpPr>
              <a:spLocks noChangeArrowheads="1"/>
            </p:cNvSpPr>
            <p:nvPr/>
          </p:nvSpPr>
          <p:spPr bwMode="auto">
            <a:xfrm>
              <a:off x="2592" y="2851"/>
              <a:ext cx="1200" cy="148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48167" name="Rectangle 75"/>
            <p:cNvSpPr>
              <a:spLocks noChangeArrowheads="1"/>
            </p:cNvSpPr>
            <p:nvPr/>
          </p:nvSpPr>
          <p:spPr bwMode="auto">
            <a:xfrm>
              <a:off x="4944" y="2851"/>
              <a:ext cx="1200" cy="148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48168" name="Line 81"/>
            <p:cNvSpPr>
              <a:spLocks noChangeShapeType="1"/>
            </p:cNvSpPr>
            <p:nvPr/>
          </p:nvSpPr>
          <p:spPr bwMode="auto">
            <a:xfrm>
              <a:off x="768" y="2766"/>
              <a:ext cx="0" cy="85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69" name="Line 82"/>
            <p:cNvSpPr>
              <a:spLocks noChangeShapeType="1"/>
            </p:cNvSpPr>
            <p:nvPr/>
          </p:nvSpPr>
          <p:spPr bwMode="auto">
            <a:xfrm>
              <a:off x="1872" y="2766"/>
              <a:ext cx="0" cy="85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70" name="Line 83"/>
            <p:cNvSpPr>
              <a:spLocks noChangeShapeType="1"/>
            </p:cNvSpPr>
            <p:nvPr/>
          </p:nvSpPr>
          <p:spPr bwMode="auto">
            <a:xfrm>
              <a:off x="3168" y="2766"/>
              <a:ext cx="0" cy="85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71" name="Line 84"/>
            <p:cNvSpPr>
              <a:spLocks noChangeShapeType="1"/>
            </p:cNvSpPr>
            <p:nvPr/>
          </p:nvSpPr>
          <p:spPr bwMode="auto">
            <a:xfrm>
              <a:off x="4368" y="2766"/>
              <a:ext cx="0" cy="96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8172" name="Text Box 85"/>
            <p:cNvSpPr txBox="1">
              <a:spLocks noChangeArrowheads="1"/>
            </p:cNvSpPr>
            <p:nvPr/>
          </p:nvSpPr>
          <p:spPr bwMode="auto">
            <a:xfrm>
              <a:off x="0" y="720"/>
              <a:ext cx="6336" cy="38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100000"/>
                </a:lnSpc>
              </a:pPr>
              <a:r>
                <a:rPr lang="en-US" altLang="en-US" sz="2200" b="0" i="1" u="sng">
                  <a:solidFill>
                    <a:schemeClr val="tx1"/>
                  </a:solidFill>
                </a:rPr>
                <a:t>Human Resources Manager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77529161"/>
      </p:ext>
    </p:extLst>
  </p:cSld>
  <p:clrMapOvr>
    <a:masterClrMapping/>
  </p:clrMapOvr>
  <p:transition spd="med">
    <p:random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73691"/>
            <a:ext cx="9144000" cy="575703"/>
          </a:xfrm>
        </p:spPr>
        <p:txBody>
          <a:bodyPr/>
          <a:lstStyle/>
          <a:p>
            <a:pPr eaLnBrk="1" hangingPunct="1"/>
            <a:r>
              <a:rPr lang="en-US" altLang="en-US" sz="3200"/>
              <a:t>Qualifications for a Career in HRM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77091" y="806824"/>
            <a:ext cx="4849091" cy="521914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1800" b="1"/>
              <a:t>Academic Training Courses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General education (behavioral sciences, English, communications, psychology, mathematics, and business courses including accounting, marketing, and others)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Human resources management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Supervision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Labor relations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Organizational behavior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Personnel and organizational psychology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Sociology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Law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Electronic data processing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Statistics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Economics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Industrial engineering</a:t>
            </a:r>
          </a:p>
        </p:txBody>
      </p:sp>
      <p:sp>
        <p:nvSpPr>
          <p:cNvPr id="49156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5472546" y="806824"/>
            <a:ext cx="2658341" cy="4621026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US" altLang="en-US" sz="1800" b="1"/>
              <a:t>Extracurricular</a:t>
            </a:r>
          </a:p>
          <a:p>
            <a:pPr eaLnBrk="1" hangingPunct="1">
              <a:buFontTx/>
              <a:buNone/>
            </a:pPr>
            <a:r>
              <a:rPr lang="en-US" altLang="en-US" sz="1800" b="1"/>
              <a:t>Activities</a:t>
            </a:r>
          </a:p>
          <a:p>
            <a:pPr eaLnBrk="1" hangingPunct="1"/>
            <a:r>
              <a:rPr lang="en-US" altLang="en-US" sz="1800"/>
              <a:t>Professional organizations</a:t>
            </a:r>
          </a:p>
          <a:p>
            <a:pPr eaLnBrk="1" hangingPunct="1"/>
            <a:r>
              <a:rPr lang="en-US" altLang="en-US" sz="1800"/>
              <a:t>Publications staffs</a:t>
            </a:r>
          </a:p>
          <a:p>
            <a:pPr eaLnBrk="1" hangingPunct="1"/>
            <a:r>
              <a:rPr lang="en-US" altLang="en-US" sz="1800"/>
              <a:t>Student Personnel Association</a:t>
            </a:r>
          </a:p>
          <a:p>
            <a:pPr eaLnBrk="1" hangingPunct="1"/>
            <a:r>
              <a:rPr lang="en-US" altLang="en-US" sz="1800"/>
              <a:t>Leadership roles in organizations</a:t>
            </a:r>
          </a:p>
        </p:txBody>
      </p:sp>
    </p:spTree>
    <p:extLst>
      <p:ext uri="{BB962C8B-B14F-4D97-AF65-F5344CB8AC3E}">
        <p14:creationId xmlns:p14="http://schemas.microsoft.com/office/powerpoint/2010/main" val="105444033"/>
      </p:ext>
    </p:extLst>
  </p:cSld>
  <p:clrMapOvr>
    <a:masterClrMapping/>
  </p:clrMapOvr>
  <p:transition spd="med">
    <p:random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34471"/>
            <a:ext cx="9144000" cy="575703"/>
          </a:xfrm>
        </p:spPr>
        <p:txBody>
          <a:bodyPr/>
          <a:lstStyle/>
          <a:p>
            <a:pPr eaLnBrk="1" hangingPunct="1"/>
            <a:r>
              <a:rPr lang="en-US" altLang="en-US" sz="3200"/>
              <a:t>Qualifications for a Career in HRM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07819" y="806824"/>
            <a:ext cx="4626841" cy="521914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 sz="1800" b="1"/>
              <a:t>Personal Qualifications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Integrity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Determination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Competency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Dependability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Fair-mindedness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Good mental health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A sense of humor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Ability to tolerate frustration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A flexible approach to problems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Ability to communicate effectively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Patience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Objectivity towards others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Cooperative and understanding attitude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Ability to listen effectively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1800"/>
              <a:t>Human Relations skills</a:t>
            </a:r>
          </a:p>
        </p:txBody>
      </p:sp>
      <p:sp>
        <p:nvSpPr>
          <p:cNvPr id="50180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557569" y="806824"/>
            <a:ext cx="3443432" cy="2550739"/>
          </a:xfrm>
          <a:noFill/>
        </p:spPr>
        <p:txBody>
          <a:bodyPr lIns="90264"/>
          <a:lstStyle/>
          <a:p>
            <a:pPr eaLnBrk="1" hangingPunct="1">
              <a:buFontTx/>
              <a:buNone/>
            </a:pPr>
            <a:r>
              <a:rPr lang="en-US" altLang="en-US" sz="1800" b="1"/>
              <a:t>Desirable</a:t>
            </a:r>
          </a:p>
          <a:p>
            <a:pPr eaLnBrk="1" hangingPunct="1">
              <a:buFontTx/>
              <a:buNone/>
            </a:pPr>
            <a:r>
              <a:rPr lang="en-US" altLang="en-US" sz="1800" b="1"/>
              <a:t>Employment</a:t>
            </a:r>
          </a:p>
          <a:p>
            <a:pPr eaLnBrk="1" hangingPunct="1">
              <a:buFontTx/>
              <a:buNone/>
            </a:pPr>
            <a:r>
              <a:rPr lang="en-US" altLang="en-US" sz="1800" b="1"/>
              <a:t>Experiences</a:t>
            </a:r>
          </a:p>
          <a:p>
            <a:pPr eaLnBrk="1" hangingPunct="1"/>
            <a:r>
              <a:rPr lang="en-US" altLang="en-US" sz="1800"/>
              <a:t>Experience at the operating level</a:t>
            </a:r>
          </a:p>
          <a:p>
            <a:pPr eaLnBrk="1" hangingPunct="1"/>
            <a:r>
              <a:rPr lang="en-US" altLang="en-US" sz="1800"/>
              <a:t>Experience in positions of leadership</a:t>
            </a:r>
          </a:p>
          <a:p>
            <a:pPr eaLnBrk="1" hangingPunct="1">
              <a:buFontTx/>
              <a:buNone/>
            </a:pPr>
            <a:endParaRPr lang="en-US" altLang="en-US" sz="1800"/>
          </a:p>
        </p:txBody>
      </p:sp>
      <p:sp>
        <p:nvSpPr>
          <p:cNvPr id="50181" name="Text Box 7"/>
          <p:cNvSpPr txBox="1">
            <a:spLocks noChangeArrowheads="1"/>
          </p:cNvSpPr>
          <p:nvPr/>
        </p:nvSpPr>
        <p:spPr bwMode="auto">
          <a:xfrm>
            <a:off x="4197769" y="4866154"/>
            <a:ext cx="3895595" cy="9294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1429" tIns="45714" rIns="91429" bIns="45714">
            <a:spAutoFit/>
          </a:bodyPr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algn="r" eaLnBrk="1" hangingPunct="1">
              <a:lnSpc>
                <a:spcPct val="100000"/>
              </a:lnSpc>
              <a:spcBef>
                <a:spcPct val="20000"/>
              </a:spcBef>
            </a:pPr>
            <a:r>
              <a:rPr lang="en-US" altLang="en-US">
                <a:solidFill>
                  <a:schemeClr val="tx1"/>
                </a:solidFill>
                <a:latin typeface="Verdana" pitchFamily="34" charset="0"/>
                <a:hlinkClick r:id="rId2"/>
              </a:rPr>
              <a:t>SHRM: HR Jobs</a:t>
            </a:r>
            <a:endParaRPr lang="en-US" altLang="en-US">
              <a:solidFill>
                <a:schemeClr val="tx1"/>
              </a:solidFill>
              <a:latin typeface="Verdana" pitchFamily="34" charset="0"/>
            </a:endParaRPr>
          </a:p>
          <a:p>
            <a:pPr algn="r" eaLnBrk="1" hangingPunct="1">
              <a:lnSpc>
                <a:spcPct val="100000"/>
              </a:lnSpc>
              <a:spcBef>
                <a:spcPct val="20000"/>
              </a:spcBef>
            </a:pPr>
            <a:r>
              <a:rPr lang="en-US" altLang="en-US">
                <a:solidFill>
                  <a:schemeClr val="tx1"/>
                </a:solidFill>
                <a:latin typeface="Verdana" pitchFamily="34" charset="0"/>
                <a:hlinkClick r:id="rId3"/>
              </a:rPr>
              <a:t>SHRM: HR News Online</a:t>
            </a:r>
            <a:endParaRPr lang="en-US" altLang="en-US">
              <a:solidFill>
                <a:schemeClr val="tx1"/>
              </a:solidFill>
              <a:latin typeface="Verdana" pitchFamily="34" charset="0"/>
            </a:endParaRPr>
          </a:p>
          <a:p>
            <a:pPr algn="r" eaLnBrk="1" hangingPunct="1">
              <a:lnSpc>
                <a:spcPct val="100000"/>
              </a:lnSpc>
              <a:spcBef>
                <a:spcPct val="20000"/>
              </a:spcBef>
            </a:pPr>
            <a:r>
              <a:rPr lang="en-US" altLang="en-US">
                <a:solidFill>
                  <a:schemeClr val="tx1"/>
                </a:solidFill>
                <a:latin typeface="Verdana" pitchFamily="34" charset="0"/>
                <a:hlinkClick r:id="rId4"/>
              </a:rPr>
              <a:t>Occupational Outlook Handbook</a:t>
            </a:r>
            <a:endParaRPr lang="en-US" altLang="en-US">
              <a:solidFill>
                <a:schemeClr val="tx1"/>
              </a:solidFill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1143820"/>
      </p:ext>
    </p:extLst>
  </p:cSld>
  <p:clrMapOvr>
    <a:masterClrMapping/>
  </p:clrMapOvr>
  <p:transition spd="med">
    <p:random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2948" name="Group 244"/>
          <p:cNvGrpSpPr>
            <a:grpSpLocks/>
          </p:cNvGrpSpPr>
          <p:nvPr/>
        </p:nvGrpSpPr>
        <p:grpSpPr bwMode="auto">
          <a:xfrm>
            <a:off x="193387" y="1143000"/>
            <a:ext cx="8673523" cy="5378824"/>
            <a:chOff x="134" y="816"/>
            <a:chExt cx="6010" cy="3840"/>
          </a:xfrm>
        </p:grpSpPr>
        <p:sp>
          <p:nvSpPr>
            <p:cNvPr id="51206" name="Line 223"/>
            <p:cNvSpPr>
              <a:spLocks noChangeShapeType="1"/>
            </p:cNvSpPr>
            <p:nvPr/>
          </p:nvSpPr>
          <p:spPr bwMode="auto">
            <a:xfrm>
              <a:off x="3072" y="1152"/>
              <a:ext cx="0" cy="3456"/>
            </a:xfrm>
            <a:prstGeom prst="line">
              <a:avLst/>
            </a:prstGeom>
            <a:noFill/>
            <a:ln w="12700">
              <a:solidFill>
                <a:srgbClr val="FFFFFF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07" name="Line 225"/>
            <p:cNvSpPr>
              <a:spLocks noChangeShapeType="1"/>
            </p:cNvSpPr>
            <p:nvPr/>
          </p:nvSpPr>
          <p:spPr bwMode="auto">
            <a:xfrm flipH="1">
              <a:off x="3360" y="2784"/>
              <a:ext cx="2016" cy="1392"/>
            </a:xfrm>
            <a:prstGeom prst="line">
              <a:avLst/>
            </a:prstGeom>
            <a:noFill/>
            <a:ln w="12700">
              <a:solidFill>
                <a:srgbClr val="FFFFFF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08" name="Line 226"/>
            <p:cNvSpPr>
              <a:spLocks noChangeShapeType="1"/>
            </p:cNvSpPr>
            <p:nvPr/>
          </p:nvSpPr>
          <p:spPr bwMode="auto">
            <a:xfrm>
              <a:off x="816" y="2832"/>
              <a:ext cx="1968" cy="1296"/>
            </a:xfrm>
            <a:prstGeom prst="line">
              <a:avLst/>
            </a:prstGeom>
            <a:noFill/>
            <a:ln w="12700">
              <a:solidFill>
                <a:srgbClr val="FFFFFF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09" name="Line 227"/>
            <p:cNvSpPr>
              <a:spLocks noChangeShapeType="1"/>
            </p:cNvSpPr>
            <p:nvPr/>
          </p:nvSpPr>
          <p:spPr bwMode="auto">
            <a:xfrm>
              <a:off x="3360" y="1344"/>
              <a:ext cx="1968" cy="1152"/>
            </a:xfrm>
            <a:prstGeom prst="line">
              <a:avLst/>
            </a:prstGeom>
            <a:noFill/>
            <a:ln w="12700">
              <a:solidFill>
                <a:srgbClr val="FFFFFF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10" name="Oval 228"/>
            <p:cNvSpPr>
              <a:spLocks noChangeArrowheads="1"/>
            </p:cNvSpPr>
            <p:nvPr/>
          </p:nvSpPr>
          <p:spPr bwMode="auto">
            <a:xfrm>
              <a:off x="2640" y="816"/>
              <a:ext cx="864" cy="76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3175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30000"/>
                </a:lnSpc>
              </a:pPr>
              <a:r>
                <a:rPr lang="en-US" altLang="en-US">
                  <a:solidFill>
                    <a:srgbClr val="FFFFFF"/>
                  </a:solidFill>
                </a:rPr>
                <a:t>HR </a:t>
              </a:r>
            </a:p>
            <a:p>
              <a:pPr eaLnBrk="1" hangingPunct="1">
                <a:lnSpc>
                  <a:spcPct val="30000"/>
                </a:lnSpc>
              </a:pPr>
              <a:r>
                <a:rPr lang="en-US" altLang="en-US">
                  <a:solidFill>
                    <a:srgbClr val="FFFFFF"/>
                  </a:solidFill>
                </a:rPr>
                <a:t>Objectives</a:t>
              </a:r>
            </a:p>
          </p:txBody>
        </p:sp>
        <p:sp>
          <p:nvSpPr>
            <p:cNvPr id="51211" name="Oval 230"/>
            <p:cNvSpPr>
              <a:spLocks noChangeArrowheads="1"/>
            </p:cNvSpPr>
            <p:nvPr/>
          </p:nvSpPr>
          <p:spPr bwMode="auto">
            <a:xfrm>
              <a:off x="2640" y="3888"/>
              <a:ext cx="864" cy="76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3175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30000"/>
                </a:lnSpc>
              </a:pPr>
              <a:r>
                <a:rPr lang="en-US" altLang="en-US">
                  <a:solidFill>
                    <a:srgbClr val="FFFFFF"/>
                  </a:solidFill>
                </a:rPr>
                <a:t>HR </a:t>
              </a:r>
            </a:p>
            <a:p>
              <a:pPr eaLnBrk="1" hangingPunct="1">
                <a:lnSpc>
                  <a:spcPct val="30000"/>
                </a:lnSpc>
              </a:pPr>
              <a:r>
                <a:rPr lang="en-US" altLang="en-US">
                  <a:solidFill>
                    <a:srgbClr val="FFFFFF"/>
                  </a:solidFill>
                </a:rPr>
                <a:t>Procedures</a:t>
              </a:r>
            </a:p>
          </p:txBody>
        </p:sp>
        <p:sp>
          <p:nvSpPr>
            <p:cNvPr id="51212" name="Oval 231"/>
            <p:cNvSpPr>
              <a:spLocks noChangeArrowheads="1"/>
            </p:cNvSpPr>
            <p:nvPr/>
          </p:nvSpPr>
          <p:spPr bwMode="auto">
            <a:xfrm>
              <a:off x="5280" y="2160"/>
              <a:ext cx="864" cy="76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3175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30000"/>
                </a:lnSpc>
              </a:pPr>
              <a:r>
                <a:rPr lang="en-US" altLang="en-US">
                  <a:solidFill>
                    <a:srgbClr val="FFFFFF"/>
                  </a:solidFill>
                </a:rPr>
                <a:t>HR </a:t>
              </a:r>
            </a:p>
            <a:p>
              <a:pPr eaLnBrk="1" hangingPunct="1">
                <a:lnSpc>
                  <a:spcPct val="30000"/>
                </a:lnSpc>
              </a:pPr>
              <a:r>
                <a:rPr lang="en-US" altLang="en-US">
                  <a:solidFill>
                    <a:srgbClr val="FFFFFF"/>
                  </a:solidFill>
                </a:rPr>
                <a:t>Policies</a:t>
              </a:r>
            </a:p>
          </p:txBody>
        </p:sp>
        <p:sp>
          <p:nvSpPr>
            <p:cNvPr id="51213" name="Line 239"/>
            <p:cNvSpPr>
              <a:spLocks noChangeShapeType="1"/>
            </p:cNvSpPr>
            <p:nvPr/>
          </p:nvSpPr>
          <p:spPr bwMode="auto">
            <a:xfrm flipV="1">
              <a:off x="816" y="1440"/>
              <a:ext cx="1920" cy="816"/>
            </a:xfrm>
            <a:prstGeom prst="line">
              <a:avLst/>
            </a:prstGeom>
            <a:noFill/>
            <a:ln w="12700">
              <a:solidFill>
                <a:srgbClr val="FFFFFF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51214" name="Oval 240"/>
            <p:cNvSpPr>
              <a:spLocks noChangeArrowheads="1"/>
            </p:cNvSpPr>
            <p:nvPr/>
          </p:nvSpPr>
          <p:spPr bwMode="auto">
            <a:xfrm>
              <a:off x="134" y="2160"/>
              <a:ext cx="864" cy="768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3175">
                  <a:solidFill>
                    <a:schemeClr val="tx1"/>
                  </a:solidFill>
                  <a:round/>
                  <a:headEnd type="none" w="sm" len="sm"/>
                  <a:tailEnd type="none" w="sm" len="sm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1pPr>
              <a:lvl2pPr marL="742950" indent="-28575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2pPr>
              <a:lvl3pPr marL="11430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3pPr>
              <a:lvl4pPr marL="16002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4pPr>
              <a:lvl5pPr marL="2057400" indent="-228600" algn="ctr">
                <a:lnSpc>
                  <a:spcPct val="90000"/>
                </a:lnSpc>
                <a:spcBef>
                  <a:spcPct val="50000"/>
                </a:spcBef>
                <a:defRPr sz="1600" b="1">
                  <a:solidFill>
                    <a:schemeClr val="bg1"/>
                  </a:solidFill>
                  <a:latin typeface="Arial" charset="0"/>
                </a:defRPr>
              </a:lvl5pPr>
              <a:lvl6pPr marL="25146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6pPr>
              <a:lvl7pPr marL="29718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7pPr>
              <a:lvl8pPr marL="34290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8pPr>
              <a:lvl9pPr marL="3886200" indent="-228600" algn="ctr" eaLnBrk="0" fontAlgn="base" hangingPunct="0">
                <a:lnSpc>
                  <a:spcPct val="90000"/>
                </a:lnSpc>
                <a:spcBef>
                  <a:spcPct val="50000"/>
                </a:spcBef>
                <a:spcAft>
                  <a:spcPct val="0"/>
                </a:spcAft>
                <a:defRPr sz="1600" b="1">
                  <a:solidFill>
                    <a:schemeClr val="bg1"/>
                  </a:solidFill>
                  <a:latin typeface="Arial" charset="0"/>
                </a:defRPr>
              </a:lvl9pPr>
            </a:lstStyle>
            <a:p>
              <a:pPr eaLnBrk="1" hangingPunct="1">
                <a:lnSpc>
                  <a:spcPct val="30000"/>
                </a:lnSpc>
              </a:pPr>
              <a:r>
                <a:rPr lang="en-US" altLang="en-US">
                  <a:solidFill>
                    <a:srgbClr val="FFFFFF"/>
                  </a:solidFill>
                </a:rPr>
                <a:t>HR </a:t>
              </a:r>
            </a:p>
            <a:p>
              <a:pPr eaLnBrk="1" hangingPunct="1">
                <a:lnSpc>
                  <a:spcPct val="30000"/>
                </a:lnSpc>
              </a:pPr>
              <a:r>
                <a:rPr lang="en-US" altLang="en-US">
                  <a:solidFill>
                    <a:srgbClr val="FFFFFF"/>
                  </a:solidFill>
                </a:rPr>
                <a:t>Budgets</a:t>
              </a:r>
            </a:p>
          </p:txBody>
        </p:sp>
      </p:grpSp>
      <p:sp>
        <p:nvSpPr>
          <p:cNvPr id="51203" name="Rectangle 222" descr="D_JUICEDROPS_036"/>
          <p:cNvSpPr>
            <a:spLocks noGrp="1" noChangeArrowheads="1"/>
          </p:cNvSpPr>
          <p:nvPr>
            <p:ph type="body" idx="1"/>
          </p:nvPr>
        </p:nvSpPr>
        <p:spPr>
          <a:xfrm>
            <a:off x="0" y="0"/>
            <a:ext cx="9144000" cy="941294"/>
          </a:xfrm>
          <a:blipFill dpi="0" rotWithShape="0">
            <a:blip r:embed="rId3"/>
            <a:srcRect/>
            <a:stretch>
              <a:fillRect/>
            </a:stretch>
          </a:blipFill>
        </p:spPr>
        <p:txBody>
          <a:bodyPr lIns="0" tIns="0" rIns="0" bIns="0" anchor="ctr"/>
          <a:lstStyle/>
          <a:p>
            <a:pPr lvl="1" algn="ctr" defTabSz="410291">
              <a:spcBef>
                <a:spcPct val="0"/>
              </a:spcBef>
              <a:buNone/>
            </a:pPr>
            <a:r>
              <a:rPr lang="en-US" altLang="en-US" sz="3900" b="1">
                <a:solidFill>
                  <a:schemeClr val="bg1"/>
                </a:solidFill>
              </a:rPr>
              <a:t>Organizational Objectives</a:t>
            </a:r>
          </a:p>
        </p:txBody>
      </p:sp>
      <p:sp>
        <p:nvSpPr>
          <p:cNvPr id="72928" name="Rectangle 224"/>
          <p:cNvSpPr>
            <a:spLocks noChangeArrowheads="1"/>
          </p:cNvSpPr>
          <p:nvPr/>
        </p:nvSpPr>
        <p:spPr bwMode="auto">
          <a:xfrm>
            <a:off x="3270250" y="2353235"/>
            <a:ext cx="2326409" cy="1210235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2058" tIns="41029" rIns="82058" bIns="41029" anchor="ctr"/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100000"/>
              </a:lnSpc>
            </a:pPr>
            <a:r>
              <a:rPr lang="en-US" altLang="en-US" u="sng">
                <a:solidFill>
                  <a:schemeClr val="tx1"/>
                </a:solidFill>
              </a:rPr>
              <a:t>Processes of Mgmt</a:t>
            </a:r>
          </a:p>
          <a:p>
            <a:pPr eaLnBrk="1" hangingPunct="1">
              <a:lnSpc>
                <a:spcPct val="30000"/>
              </a:lnSpc>
            </a:pPr>
            <a:r>
              <a:rPr lang="en-US" altLang="en-US" sz="1300">
                <a:solidFill>
                  <a:schemeClr val="tx1"/>
                </a:solidFill>
              </a:rPr>
              <a:t>Planning</a:t>
            </a:r>
          </a:p>
          <a:p>
            <a:pPr eaLnBrk="1" hangingPunct="1">
              <a:lnSpc>
                <a:spcPct val="30000"/>
              </a:lnSpc>
            </a:pPr>
            <a:r>
              <a:rPr lang="en-US" altLang="en-US" sz="1300">
                <a:solidFill>
                  <a:schemeClr val="tx1"/>
                </a:solidFill>
              </a:rPr>
              <a:t>Organizing</a:t>
            </a:r>
          </a:p>
          <a:p>
            <a:pPr eaLnBrk="1" hangingPunct="1">
              <a:lnSpc>
                <a:spcPct val="30000"/>
              </a:lnSpc>
            </a:pPr>
            <a:r>
              <a:rPr lang="en-US" altLang="en-US" sz="1300">
                <a:solidFill>
                  <a:schemeClr val="tx1"/>
                </a:solidFill>
              </a:rPr>
              <a:t>Staffing</a:t>
            </a:r>
          </a:p>
          <a:p>
            <a:pPr eaLnBrk="1" hangingPunct="1">
              <a:lnSpc>
                <a:spcPct val="30000"/>
              </a:lnSpc>
            </a:pPr>
            <a:r>
              <a:rPr lang="en-US" altLang="en-US" sz="1300">
                <a:solidFill>
                  <a:schemeClr val="tx1"/>
                </a:solidFill>
              </a:rPr>
              <a:t>Directing</a:t>
            </a:r>
          </a:p>
          <a:p>
            <a:pPr eaLnBrk="1" hangingPunct="1">
              <a:lnSpc>
                <a:spcPct val="30000"/>
              </a:lnSpc>
            </a:pPr>
            <a:r>
              <a:rPr lang="en-US" altLang="en-US" sz="1300">
                <a:solidFill>
                  <a:schemeClr val="tx1"/>
                </a:solidFill>
              </a:rPr>
              <a:t>Controlling</a:t>
            </a:r>
            <a:endParaRPr lang="en-US" altLang="en-US" sz="1300"/>
          </a:p>
        </p:txBody>
      </p:sp>
      <p:sp>
        <p:nvSpPr>
          <p:cNvPr id="72945" name="Rectangle 241"/>
          <p:cNvSpPr>
            <a:spLocks noChangeArrowheads="1"/>
          </p:cNvSpPr>
          <p:nvPr/>
        </p:nvSpPr>
        <p:spPr bwMode="auto">
          <a:xfrm>
            <a:off x="3270250" y="3630706"/>
            <a:ext cx="2326409" cy="1693489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accent2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82058" tIns="41029" rIns="82058" bIns="41029" anchor="ctr"/>
          <a:lstStyle>
            <a:lvl1pPr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1pPr>
            <a:lvl2pPr marL="742950" indent="-28575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2pPr>
            <a:lvl3pPr marL="11430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3pPr>
            <a:lvl4pPr marL="16002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4pPr>
            <a:lvl5pPr marL="2057400" indent="-228600" algn="ctr">
              <a:lnSpc>
                <a:spcPct val="90000"/>
              </a:lnSpc>
              <a:spcBef>
                <a:spcPct val="50000"/>
              </a:spcBef>
              <a:defRPr sz="1600" b="1">
                <a:solidFill>
                  <a:schemeClr val="bg1"/>
                </a:solidFill>
                <a:latin typeface="Arial" charset="0"/>
              </a:defRPr>
            </a:lvl5pPr>
            <a:lvl6pPr marL="25146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6pPr>
            <a:lvl7pPr marL="29718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7pPr>
            <a:lvl8pPr marL="34290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8pPr>
            <a:lvl9pPr marL="3886200" indent="-228600" algn="ctr" eaLnBrk="0" fontAlgn="base" hangingPunct="0">
              <a:lnSpc>
                <a:spcPct val="90000"/>
              </a:lnSpc>
              <a:spcBef>
                <a:spcPct val="50000"/>
              </a:spcBef>
              <a:spcAft>
                <a:spcPct val="0"/>
              </a:spcAft>
              <a:defRPr sz="1600" b="1">
                <a:solidFill>
                  <a:schemeClr val="bg1"/>
                </a:solidFill>
                <a:latin typeface="Arial" charset="0"/>
              </a:defRPr>
            </a:lvl9pPr>
          </a:lstStyle>
          <a:p>
            <a:pPr eaLnBrk="1" hangingPunct="1">
              <a:lnSpc>
                <a:spcPct val="100000"/>
              </a:lnSpc>
            </a:pPr>
            <a:r>
              <a:rPr lang="en-US" altLang="en-US" u="sng">
                <a:solidFill>
                  <a:schemeClr val="tx1"/>
                </a:solidFill>
              </a:rPr>
              <a:t>HR Functions Performed</a:t>
            </a:r>
          </a:p>
          <a:p>
            <a:pPr eaLnBrk="1" hangingPunct="1">
              <a:lnSpc>
                <a:spcPct val="40000"/>
              </a:lnSpc>
            </a:pPr>
            <a:r>
              <a:rPr lang="en-US" altLang="en-US" sz="1300">
                <a:solidFill>
                  <a:schemeClr val="tx1"/>
                </a:solidFill>
              </a:rPr>
              <a:t>Job Analysis</a:t>
            </a:r>
          </a:p>
          <a:p>
            <a:pPr eaLnBrk="1" hangingPunct="1">
              <a:lnSpc>
                <a:spcPct val="40000"/>
              </a:lnSpc>
            </a:pPr>
            <a:r>
              <a:rPr lang="en-US" altLang="en-US" sz="1300">
                <a:solidFill>
                  <a:schemeClr val="tx1"/>
                </a:solidFill>
              </a:rPr>
              <a:t>Recruitment</a:t>
            </a:r>
          </a:p>
          <a:p>
            <a:pPr eaLnBrk="1" hangingPunct="1">
              <a:lnSpc>
                <a:spcPct val="40000"/>
              </a:lnSpc>
            </a:pPr>
            <a:r>
              <a:rPr lang="en-US" altLang="en-US" sz="1300">
                <a:solidFill>
                  <a:schemeClr val="tx1"/>
                </a:solidFill>
              </a:rPr>
              <a:t>Selection</a:t>
            </a:r>
          </a:p>
          <a:p>
            <a:pPr eaLnBrk="1" hangingPunct="1">
              <a:lnSpc>
                <a:spcPct val="40000"/>
              </a:lnSpc>
            </a:pPr>
            <a:r>
              <a:rPr lang="en-US" altLang="en-US" sz="1300">
                <a:solidFill>
                  <a:schemeClr val="tx1"/>
                </a:solidFill>
              </a:rPr>
              <a:t>Development</a:t>
            </a:r>
          </a:p>
          <a:p>
            <a:pPr eaLnBrk="1" hangingPunct="1">
              <a:lnSpc>
                <a:spcPct val="40000"/>
              </a:lnSpc>
            </a:pPr>
            <a:r>
              <a:rPr lang="en-US" altLang="en-US" sz="1300">
                <a:solidFill>
                  <a:schemeClr val="tx1"/>
                </a:solidFill>
              </a:rPr>
              <a:t>Performance</a:t>
            </a:r>
          </a:p>
          <a:p>
            <a:pPr eaLnBrk="1" hangingPunct="1">
              <a:lnSpc>
                <a:spcPct val="40000"/>
              </a:lnSpc>
            </a:pPr>
            <a:r>
              <a:rPr lang="en-US" altLang="en-US" sz="1300">
                <a:solidFill>
                  <a:schemeClr val="tx1"/>
                </a:solidFill>
              </a:rPr>
              <a:t>Appraisal</a:t>
            </a:r>
          </a:p>
          <a:p>
            <a:pPr eaLnBrk="1" hangingPunct="1">
              <a:lnSpc>
                <a:spcPct val="40000"/>
              </a:lnSpc>
            </a:pPr>
            <a:r>
              <a:rPr lang="en-US" altLang="en-US" sz="1300">
                <a:solidFill>
                  <a:schemeClr val="tx1"/>
                </a:solidFill>
              </a:rPr>
              <a:t>Compensation</a:t>
            </a:r>
          </a:p>
          <a:p>
            <a:pPr eaLnBrk="1" hangingPunct="1">
              <a:lnSpc>
                <a:spcPct val="40000"/>
              </a:lnSpc>
            </a:pPr>
            <a:r>
              <a:rPr lang="en-US" altLang="en-US" sz="1300">
                <a:solidFill>
                  <a:schemeClr val="tx1"/>
                </a:solidFill>
              </a:rPr>
              <a:t>Labor Relations</a:t>
            </a:r>
          </a:p>
        </p:txBody>
      </p:sp>
    </p:spTree>
    <p:extLst>
      <p:ext uri="{BB962C8B-B14F-4D97-AF65-F5344CB8AC3E}">
        <p14:creationId xmlns:p14="http://schemas.microsoft.com/office/powerpoint/2010/main" val="4123071748"/>
      </p:ext>
    </p:extLst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9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729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9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729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29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29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29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9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29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29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29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29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928" grpId="0" animBg="1" autoUpdateAnimBg="0"/>
      <p:bldP spid="72945" grpId="0" animBg="1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1026"/>
          <p:cNvSpPr>
            <a:spLocks noGrp="1" noChangeArrowheads="1"/>
          </p:cNvSpPr>
          <p:nvPr>
            <p:ph type="title"/>
          </p:nvPr>
        </p:nvSpPr>
        <p:spPr>
          <a:xfrm>
            <a:off x="346364" y="874059"/>
            <a:ext cx="7695045" cy="1250857"/>
          </a:xfrm>
        </p:spPr>
        <p:txBody>
          <a:bodyPr/>
          <a:lstStyle/>
          <a:p>
            <a:pPr algn="r" eaLnBrk="1" hangingPunct="1"/>
            <a:r>
              <a:rPr lang="en-US" altLang="en-US"/>
              <a:t>Human Capital</a:t>
            </a:r>
          </a:p>
        </p:txBody>
      </p:sp>
      <p:sp>
        <p:nvSpPr>
          <p:cNvPr id="151555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2998932" y="2286000"/>
            <a:ext cx="5042477" cy="3563471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en-US" altLang="en-US" sz="2700"/>
              <a:t>The knowledge, skills, and abilities of individuals that have economic value to an organization.</a:t>
            </a:r>
          </a:p>
        </p:txBody>
      </p:sp>
    </p:spTree>
    <p:extLst>
      <p:ext uri="{BB962C8B-B14F-4D97-AF65-F5344CB8AC3E}">
        <p14:creationId xmlns:p14="http://schemas.microsoft.com/office/powerpoint/2010/main" val="3000872463"/>
      </p:ext>
    </p:extLst>
  </p:cSld>
  <p:clrMapOvr>
    <a:masterClrMapping/>
  </p:clrMapOvr>
  <p:transition spd="med">
    <p:rand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1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1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1555" grpId="0" build="p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207818" y="672353"/>
            <a:ext cx="8950614" cy="993122"/>
          </a:xfrm>
        </p:spPr>
        <p:txBody>
          <a:bodyPr/>
          <a:lstStyle/>
          <a:p>
            <a:pPr eaLnBrk="1" hangingPunct="1"/>
            <a:r>
              <a:rPr lang="en-US" altLang="en-US" sz="3200" dirty="0"/>
              <a:t>HRM AS A COMPETITIVE</a:t>
            </a:r>
            <a:br>
              <a:rPr lang="en-US" altLang="en-US" sz="3200" dirty="0"/>
            </a:br>
            <a:r>
              <a:rPr lang="en-US" altLang="en-US" sz="3200" u="sng" dirty="0"/>
              <a:t>BUSINESS MODEL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07704" y="1665475"/>
            <a:ext cx="5700568" cy="4354886"/>
          </a:xfrm>
        </p:spPr>
        <p:txBody>
          <a:bodyPr/>
          <a:lstStyle/>
          <a:p>
            <a:pPr algn="r" eaLnBrk="1" hangingPunct="1">
              <a:buFontTx/>
              <a:buNone/>
            </a:pPr>
            <a:r>
              <a:rPr lang="en-US" altLang="en-US" i="1" dirty="0"/>
              <a:t>The Competition Edge:</a:t>
            </a:r>
          </a:p>
          <a:p>
            <a:pPr algn="r" eaLnBrk="1" hangingPunct="1">
              <a:buFontTx/>
              <a:buNone/>
            </a:pPr>
            <a:r>
              <a:rPr lang="en-US" altLang="en-US" i="1" dirty="0"/>
              <a:t>Comes from HR</a:t>
            </a:r>
          </a:p>
          <a:p>
            <a:pPr algn="r" eaLnBrk="1" hangingPunct="1">
              <a:buFontTx/>
              <a:buNone/>
            </a:pPr>
            <a:endParaRPr lang="en-US" altLang="en-US" sz="900" i="1" dirty="0"/>
          </a:p>
          <a:p>
            <a:pPr eaLnBrk="1" hangingPunct="1"/>
            <a:r>
              <a:rPr lang="en-US" altLang="en-US" sz="2500" dirty="0"/>
              <a:t>Value of Talent</a:t>
            </a:r>
          </a:p>
          <a:p>
            <a:pPr eaLnBrk="1" hangingPunct="1"/>
            <a:r>
              <a:rPr lang="en-US" altLang="en-US" sz="2500" dirty="0"/>
              <a:t>Rare Talent (hire, train, motivate best)</a:t>
            </a:r>
          </a:p>
          <a:p>
            <a:pPr eaLnBrk="1" hangingPunct="1"/>
            <a:r>
              <a:rPr lang="en-US" altLang="en-US" sz="2500" dirty="0"/>
              <a:t>Not Easy to Duplicate (Teams/Individuals)</a:t>
            </a:r>
          </a:p>
          <a:p>
            <a:pPr eaLnBrk="1" hangingPunct="1"/>
            <a:r>
              <a:rPr lang="en-US" altLang="en-US" sz="2500" dirty="0"/>
              <a:t>Organized Workforce</a:t>
            </a:r>
          </a:p>
        </p:txBody>
      </p:sp>
    </p:spTree>
    <p:extLst>
      <p:ext uri="{BB962C8B-B14F-4D97-AF65-F5344CB8AC3E}">
        <p14:creationId xmlns:p14="http://schemas.microsoft.com/office/powerpoint/2010/main" val="351616826"/>
      </p:ext>
    </p:extLst>
  </p:cSld>
  <p:clrMapOvr>
    <a:masterClrMapping/>
  </p:clrMapOvr>
  <p:transition spd="med">
    <p:random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1259632" y="196802"/>
            <a:ext cx="5710670" cy="2136122"/>
          </a:xfrm>
        </p:spPr>
        <p:txBody>
          <a:bodyPr/>
          <a:lstStyle/>
          <a:p>
            <a:pPr eaLnBrk="1" hangingPunct="1"/>
            <a:r>
              <a:rPr lang="en-US" altLang="en-US" sz="3600" dirty="0"/>
              <a:t>GLOBILIZATION IMPACT</a:t>
            </a:r>
            <a:br>
              <a:rPr lang="en-US" altLang="en-US" sz="3600" dirty="0"/>
            </a:br>
            <a:r>
              <a:rPr lang="en-US" altLang="en-US" sz="3600" i="1" dirty="0"/>
              <a:t>Differences/Issues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91680" y="2324168"/>
            <a:ext cx="4329545" cy="2596963"/>
          </a:xfrm>
        </p:spPr>
        <p:txBody>
          <a:bodyPr/>
          <a:lstStyle/>
          <a:p>
            <a:pPr eaLnBrk="1" hangingPunct="1"/>
            <a:r>
              <a:rPr lang="en-US" altLang="en-US" dirty="0"/>
              <a:t>Geographies</a:t>
            </a:r>
          </a:p>
          <a:p>
            <a:pPr eaLnBrk="1" hangingPunct="1"/>
            <a:r>
              <a:rPr lang="en-US" altLang="en-US" dirty="0"/>
              <a:t>Cultures</a:t>
            </a:r>
          </a:p>
          <a:p>
            <a:pPr eaLnBrk="1" hangingPunct="1"/>
            <a:r>
              <a:rPr lang="en-US" altLang="en-US" dirty="0"/>
              <a:t>Laws</a:t>
            </a:r>
          </a:p>
          <a:p>
            <a:pPr eaLnBrk="1" hangingPunct="1"/>
            <a:r>
              <a:rPr lang="en-US" altLang="en-US" dirty="0"/>
              <a:t>Business Practices</a:t>
            </a:r>
          </a:p>
          <a:p>
            <a:pPr eaLnBrk="1" hangingPunct="1"/>
            <a:r>
              <a:rPr lang="en-US" altLang="en-US" dirty="0"/>
              <a:t>Rewards</a:t>
            </a:r>
          </a:p>
        </p:txBody>
      </p:sp>
    </p:spTree>
    <p:extLst>
      <p:ext uri="{BB962C8B-B14F-4D97-AF65-F5344CB8AC3E}">
        <p14:creationId xmlns:p14="http://schemas.microsoft.com/office/powerpoint/2010/main" val="1831590881"/>
      </p:ext>
    </p:extLst>
  </p:cSld>
  <p:clrMapOvr>
    <a:masterClrMapping/>
  </p:clrMapOvr>
  <p:transition spd="med">
    <p:random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4"/>
          <p:cNvSpPr>
            <a:spLocks noGrp="1" noChangeArrowheads="1"/>
          </p:cNvSpPr>
          <p:nvPr>
            <p:ph type="title"/>
          </p:nvPr>
        </p:nvSpPr>
        <p:spPr>
          <a:xfrm>
            <a:off x="692728" y="806823"/>
            <a:ext cx="7772977" cy="806824"/>
          </a:xfrm>
        </p:spPr>
        <p:txBody>
          <a:bodyPr/>
          <a:lstStyle/>
          <a:p>
            <a:pPr eaLnBrk="1" hangingPunct="1"/>
            <a:r>
              <a:rPr lang="en-US" altLang="en-US"/>
              <a:t>TECHNOLOGY IMPACT</a:t>
            </a:r>
          </a:p>
        </p:txBody>
      </p:sp>
      <p:sp>
        <p:nvSpPr>
          <p:cNvPr id="59395" name="Rectangle 5"/>
          <p:cNvSpPr>
            <a:spLocks noGrp="1" noChangeArrowheads="1"/>
          </p:cNvSpPr>
          <p:nvPr>
            <p:ph type="body" idx="1"/>
          </p:nvPr>
        </p:nvSpPr>
        <p:spPr>
          <a:xfrm>
            <a:off x="890444" y="1801346"/>
            <a:ext cx="7214465" cy="407614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700"/>
              <a:t>Labor vs. Knowledge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700"/>
              <a:t>Education Levels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700"/>
              <a:t>Systems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700"/>
              <a:t>HRIS			- ERP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700"/>
              <a:t>Database		- E-Commerce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700"/>
              <a:t>Websites for Info</a:t>
            </a:r>
          </a:p>
          <a:p>
            <a:pPr eaLnBrk="1" hangingPunct="1">
              <a:lnSpc>
                <a:spcPct val="90000"/>
              </a:lnSpc>
            </a:pPr>
            <a:endParaRPr lang="en-US" altLang="en-US" sz="3100"/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US" altLang="en-US" sz="2700"/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US" altLang="en-US" sz="2200" b="1" i="1"/>
              <a:t>“Changes the Enterprise Work Processes”</a:t>
            </a:r>
          </a:p>
        </p:txBody>
      </p:sp>
    </p:spTree>
    <p:extLst>
      <p:ext uri="{BB962C8B-B14F-4D97-AF65-F5344CB8AC3E}">
        <p14:creationId xmlns:p14="http://schemas.microsoft.com/office/powerpoint/2010/main" val="1994799070"/>
      </p:ext>
    </p:extLst>
  </p:cSld>
  <p:clrMapOvr>
    <a:masterClrMapping/>
  </p:clrMapOvr>
  <p:transition spd="med">
    <p:random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>
          <a:xfrm>
            <a:off x="2939762" y="403412"/>
            <a:ext cx="6204238" cy="1152806"/>
          </a:xfrm>
        </p:spPr>
        <p:txBody>
          <a:bodyPr/>
          <a:lstStyle/>
          <a:p>
            <a:pPr eaLnBrk="1" hangingPunct="1"/>
            <a:r>
              <a:rPr lang="en-US" altLang="en-US"/>
              <a:t>IMPACT OF</a:t>
            </a:r>
            <a:br>
              <a:rPr lang="en-US" altLang="en-US"/>
            </a:br>
            <a:r>
              <a:rPr lang="en-US" altLang="en-US"/>
              <a:t>CHANGE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375477" y="1959630"/>
            <a:ext cx="6276398" cy="3161459"/>
          </a:xfrm>
        </p:spPr>
        <p:txBody>
          <a:bodyPr/>
          <a:lstStyle/>
          <a:p>
            <a:pPr eaLnBrk="1" hangingPunct="1"/>
            <a:r>
              <a:rPr lang="en-US" altLang="en-US"/>
              <a:t>No Status Quo</a:t>
            </a:r>
          </a:p>
          <a:p>
            <a:pPr eaLnBrk="1" hangingPunct="1"/>
            <a:r>
              <a:rPr lang="en-US" altLang="en-US"/>
              <a:t>Always on Cutting Edge</a:t>
            </a:r>
          </a:p>
          <a:p>
            <a:pPr eaLnBrk="1" hangingPunct="1"/>
            <a:r>
              <a:rPr lang="en-US" altLang="en-US"/>
              <a:t>Staff Talents Must Adjust</a:t>
            </a:r>
          </a:p>
          <a:p>
            <a:pPr eaLnBrk="1" hangingPunct="1"/>
            <a:r>
              <a:rPr lang="en-US" altLang="en-US"/>
              <a:t>Very High People Resistance</a:t>
            </a:r>
          </a:p>
          <a:p>
            <a:pPr eaLnBrk="1" hangingPunct="1"/>
            <a:r>
              <a:rPr lang="en-US" altLang="en-US"/>
              <a:t>Creates Stress/Pressure/Adoption</a:t>
            </a:r>
          </a:p>
        </p:txBody>
      </p:sp>
    </p:spTree>
    <p:extLst>
      <p:ext uri="{BB962C8B-B14F-4D97-AF65-F5344CB8AC3E}">
        <p14:creationId xmlns:p14="http://schemas.microsoft.com/office/powerpoint/2010/main" val="839261179"/>
      </p:ext>
    </p:extLst>
  </p:cSld>
  <p:clrMapOvr>
    <a:masterClrMapping/>
  </p:clrMapOvr>
  <p:transition spd="med">
    <p:random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 descr="C_JUICEDROPS_036"/>
          <p:cNvSpPr>
            <a:spLocks noGrp="1" noChangeArrowheads="1"/>
          </p:cNvSpPr>
          <p:nvPr>
            <p:ph type="title"/>
          </p:nvPr>
        </p:nvSpPr>
        <p:spPr>
          <a:xfrm>
            <a:off x="0" y="134471"/>
            <a:ext cx="9144000" cy="2531129"/>
          </a:xfrm>
          <a:blipFill dpi="0" rotWithShape="0">
            <a:blip r:embed="rId2"/>
            <a:srcRect/>
            <a:stretch>
              <a:fillRect/>
            </a:stretch>
          </a:blipFill>
        </p:spPr>
        <p:txBody>
          <a:bodyPr lIns="90264" rIns="1066757"/>
          <a:lstStyle/>
          <a:p>
            <a:pPr algn="r" eaLnBrk="1" hangingPunct="1"/>
            <a:r>
              <a:rPr lang="en-US" altLang="en-US" sz="3600"/>
              <a:t>Impact on</a:t>
            </a:r>
            <a:br>
              <a:rPr lang="en-US" altLang="en-US" sz="3600"/>
            </a:br>
            <a:r>
              <a:rPr lang="en-US" altLang="en-US" sz="3600"/>
              <a:t>Global Competitive</a:t>
            </a:r>
            <a:br>
              <a:rPr lang="en-US" altLang="en-US" sz="3600"/>
            </a:br>
            <a:r>
              <a:rPr lang="en-US" altLang="en-US" sz="3600"/>
              <a:t>Marketplaces</a:t>
            </a:r>
          </a:p>
        </p:txBody>
      </p:sp>
      <p:sp>
        <p:nvSpPr>
          <p:cNvPr id="142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93750" y="2823883"/>
            <a:ext cx="7556500" cy="3846419"/>
          </a:xfrm>
          <a:gradFill rotWithShape="0">
            <a:gsLst>
              <a:gs pos="0">
                <a:schemeClr val="accent1"/>
              </a:gs>
              <a:gs pos="50000">
                <a:srgbClr val="9DFFCC"/>
              </a:gs>
              <a:gs pos="100000">
                <a:schemeClr val="accent1"/>
              </a:gs>
            </a:gsLst>
            <a:lin ang="5400000" scaled="1"/>
          </a:gradFill>
        </p:spPr>
        <p:txBody>
          <a:bodyPr anchor="ctr" anchorCtr="1"/>
          <a:lstStyle/>
          <a:p>
            <a:pPr eaLnBrk="1" hangingPunct="1">
              <a:defRPr/>
            </a:pPr>
            <a:r>
              <a:rPr lang="en-US" altLang="en-US"/>
              <a:t>Talent is Global</a:t>
            </a:r>
          </a:p>
          <a:p>
            <a:pPr eaLnBrk="1" hangingPunct="1">
              <a:defRPr/>
            </a:pPr>
            <a:r>
              <a:rPr lang="en-US" altLang="en-US"/>
              <a:t>Quality Products are Essential</a:t>
            </a:r>
          </a:p>
          <a:p>
            <a:pPr eaLnBrk="1" hangingPunct="1">
              <a:defRPr/>
            </a:pPr>
            <a:r>
              <a:rPr lang="en-US" altLang="en-US"/>
              <a:t>Business Process Management creates Competitiveness</a:t>
            </a:r>
          </a:p>
          <a:p>
            <a:pPr eaLnBrk="1" hangingPunct="1">
              <a:defRPr/>
            </a:pPr>
            <a:r>
              <a:rPr lang="en-US" altLang="en-US"/>
              <a:t>Cost constantly Removed</a:t>
            </a:r>
          </a:p>
          <a:p>
            <a:pPr eaLnBrk="1" hangingPunct="1">
              <a:defRPr/>
            </a:pPr>
            <a:r>
              <a:rPr lang="en-US" altLang="en-US"/>
              <a:t>Speed to Market is Essential</a:t>
            </a:r>
          </a:p>
        </p:txBody>
      </p:sp>
    </p:spTree>
    <p:extLst>
      <p:ext uri="{BB962C8B-B14F-4D97-AF65-F5344CB8AC3E}">
        <p14:creationId xmlns:p14="http://schemas.microsoft.com/office/powerpoint/2010/main" val="2385606550"/>
      </p:ext>
    </p:extLst>
  </p:cSld>
  <p:clrMapOvr>
    <a:masterClrMapping/>
  </p:clrMapOvr>
  <p:transition spd="med">
    <p:random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44276"/>
            <a:ext cx="8866909" cy="1920408"/>
          </a:xfrm>
        </p:spPr>
        <p:txBody>
          <a:bodyPr/>
          <a:lstStyle/>
          <a:p>
            <a:pPr algn="r" eaLnBrk="1" hangingPunct="1"/>
            <a:r>
              <a:rPr lang="en-US" altLang="en-US" sz="3600" dirty="0"/>
              <a:t>IMPACT</a:t>
            </a:r>
            <a:br>
              <a:rPr lang="en-US" altLang="en-US" sz="3600" dirty="0"/>
            </a:br>
            <a:r>
              <a:rPr lang="en-US" altLang="en-US" sz="3600" dirty="0"/>
              <a:t>FROM ENHANCING</a:t>
            </a:r>
            <a:br>
              <a:rPr lang="en-US" altLang="en-US" sz="3600" dirty="0"/>
            </a:br>
            <a:r>
              <a:rPr lang="en-US" altLang="en-US" sz="3600" dirty="0"/>
              <a:t>GLOBAL COST CONTROL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99592" y="2093656"/>
            <a:ext cx="6559261" cy="426383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Creates Downsizing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Creates Mergers/Acquisitions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Creates Reorganization for Efficiency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Forces Outsourcing</a:t>
            </a:r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Encourages Temporary Workforce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Temporary Workers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Contract Employees/Leasing</a:t>
            </a:r>
          </a:p>
        </p:txBody>
      </p:sp>
    </p:spTree>
    <p:extLst>
      <p:ext uri="{BB962C8B-B14F-4D97-AF65-F5344CB8AC3E}">
        <p14:creationId xmlns:p14="http://schemas.microsoft.com/office/powerpoint/2010/main" val="1198160764"/>
      </p:ext>
    </p:extLst>
  </p:cSld>
  <p:clrMapOvr>
    <a:masterClrMapping/>
  </p:clrMapOvr>
  <p:transition spd="med">
    <p:random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01706"/>
            <a:ext cx="9144000" cy="1152806"/>
          </a:xfrm>
        </p:spPr>
        <p:txBody>
          <a:bodyPr/>
          <a:lstStyle/>
          <a:p>
            <a:pPr eaLnBrk="1" hangingPunct="1"/>
            <a:r>
              <a:rPr lang="en-US" altLang="en-US">
                <a:solidFill>
                  <a:schemeClr val="bg1"/>
                </a:solidFill>
              </a:rPr>
              <a:t>GLOBAL DEMOGRAPHIC CHANGES</a:t>
            </a:r>
          </a:p>
        </p:txBody>
      </p:sp>
      <p:sp>
        <p:nvSpPr>
          <p:cNvPr id="66563" name="Rectangle 3" descr="D_JUICEDROPS_051"/>
          <p:cNvSpPr>
            <a:spLocks noGrp="1" noChangeArrowheads="1"/>
          </p:cNvSpPr>
          <p:nvPr>
            <p:ph type="body" idx="1"/>
          </p:nvPr>
        </p:nvSpPr>
        <p:spPr>
          <a:xfrm>
            <a:off x="0" y="1411941"/>
            <a:ext cx="9144000" cy="5446059"/>
          </a:xfrm>
          <a:blipFill dpi="0" rotWithShape="0">
            <a:blip r:embed="rId2"/>
            <a:srcRect/>
            <a:stretch>
              <a:fillRect/>
            </a:stretch>
          </a:blipFill>
        </p:spPr>
        <p:txBody>
          <a:bodyPr anchor="ctr" anchorCtr="1"/>
          <a:lstStyle/>
          <a:p>
            <a:pPr eaLnBrk="1" hangingPunct="1"/>
            <a:r>
              <a:rPr lang="en-US" altLang="en-US" sz="2500">
                <a:solidFill>
                  <a:schemeClr val="bg1"/>
                </a:solidFill>
              </a:rPr>
              <a:t>Diversity</a:t>
            </a:r>
          </a:p>
          <a:p>
            <a:pPr eaLnBrk="1" hangingPunct="1"/>
            <a:r>
              <a:rPr lang="en-US" altLang="en-US" sz="2500">
                <a:solidFill>
                  <a:schemeClr val="bg1"/>
                </a:solidFill>
              </a:rPr>
              <a:t>Age Distribution</a:t>
            </a:r>
          </a:p>
          <a:p>
            <a:pPr eaLnBrk="1" hangingPunct="1"/>
            <a:r>
              <a:rPr lang="en-US" altLang="en-US" sz="2500">
                <a:solidFill>
                  <a:schemeClr val="bg1"/>
                </a:solidFill>
              </a:rPr>
              <a:t>Gender Distribution</a:t>
            </a:r>
          </a:p>
          <a:p>
            <a:pPr eaLnBrk="1" hangingPunct="1"/>
            <a:r>
              <a:rPr lang="en-US" altLang="en-US" sz="2500">
                <a:solidFill>
                  <a:schemeClr val="bg1"/>
                </a:solidFill>
              </a:rPr>
              <a:t>Rising Levels of Education</a:t>
            </a:r>
          </a:p>
          <a:p>
            <a:pPr eaLnBrk="1" hangingPunct="1"/>
            <a:r>
              <a:rPr lang="en-US" altLang="en-US" sz="2500">
                <a:solidFill>
                  <a:schemeClr val="bg1"/>
                </a:solidFill>
              </a:rPr>
              <a:t>Employee Rights – Legal</a:t>
            </a:r>
          </a:p>
          <a:p>
            <a:pPr eaLnBrk="1" hangingPunct="1"/>
            <a:r>
              <a:rPr lang="en-US" altLang="en-US" sz="2500">
                <a:solidFill>
                  <a:schemeClr val="bg1"/>
                </a:solidFill>
              </a:rPr>
              <a:t>Employee Privacy</a:t>
            </a:r>
          </a:p>
          <a:p>
            <a:pPr eaLnBrk="1" hangingPunct="1"/>
            <a:r>
              <a:rPr lang="en-US" altLang="en-US" sz="2500">
                <a:solidFill>
                  <a:schemeClr val="bg1"/>
                </a:solidFill>
              </a:rPr>
              <a:t>Attitudes Toward Work</a:t>
            </a:r>
          </a:p>
          <a:p>
            <a:pPr eaLnBrk="1" hangingPunct="1"/>
            <a:r>
              <a:rPr lang="en-US" altLang="en-US" sz="2500">
                <a:solidFill>
                  <a:schemeClr val="bg1"/>
                </a:solidFill>
              </a:rPr>
              <a:t>Balancing Life Goals with Work Goods</a:t>
            </a:r>
          </a:p>
        </p:txBody>
      </p:sp>
    </p:spTree>
    <p:extLst>
      <p:ext uri="{BB962C8B-B14F-4D97-AF65-F5344CB8AC3E}">
        <p14:creationId xmlns:p14="http://schemas.microsoft.com/office/powerpoint/2010/main" val="2455711233"/>
      </p:ext>
    </p:extLst>
  </p:cSld>
  <p:clrMapOvr>
    <a:masterClrMapping/>
  </p:clrMapOvr>
  <p:transition spd="med">
    <p:random/>
  </p:transition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1413</Words>
  <Application>Microsoft Office PowerPoint</Application>
  <PresentationFormat>On-screen Show (4:3)</PresentationFormat>
  <Paragraphs>424</Paragraphs>
  <Slides>28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Myriad Pro</vt:lpstr>
      <vt:lpstr>Arial</vt:lpstr>
      <vt:lpstr>Arial Black</vt:lpstr>
      <vt:lpstr>Times New Roman</vt:lpstr>
      <vt:lpstr>Verdana</vt:lpstr>
      <vt:lpstr>20140311PresentationUWTSDTemplate</vt:lpstr>
      <vt:lpstr>Module Code: BMSW 5102</vt:lpstr>
      <vt:lpstr>Why are you studying HRM?</vt:lpstr>
      <vt:lpstr>Core Competencies</vt:lpstr>
      <vt:lpstr>Human Resource Management</vt:lpstr>
      <vt:lpstr>Personnel Management vs. Human Resource Management</vt:lpstr>
      <vt:lpstr>Foundations of Human Resources Management</vt:lpstr>
      <vt:lpstr>Overall Framework for HR</vt:lpstr>
      <vt:lpstr>Functional Specialization</vt:lpstr>
      <vt:lpstr>Competencies of HR Professionals</vt:lpstr>
      <vt:lpstr>Professionalization of Human Resource Management</vt:lpstr>
      <vt:lpstr>Code of Ethics</vt:lpstr>
      <vt:lpstr>Professional Characteristics of Human Resources Management</vt:lpstr>
      <vt:lpstr>PowerPoint Presentation</vt:lpstr>
      <vt:lpstr>Human Resources Information Systems (HRIS)</vt:lpstr>
      <vt:lpstr>PowerPoint Presentation</vt:lpstr>
      <vt:lpstr>Human Resource Management Budget</vt:lpstr>
      <vt:lpstr>Organization of Human Resources Department</vt:lpstr>
      <vt:lpstr>Qualifications for a Career in HRM</vt:lpstr>
      <vt:lpstr>Qualifications for a Career in HRM</vt:lpstr>
      <vt:lpstr>PowerPoint Presentation</vt:lpstr>
      <vt:lpstr>Human Capital</vt:lpstr>
      <vt:lpstr>HRM AS A COMPETITIVE BUSINESS MODEL</vt:lpstr>
      <vt:lpstr>GLOBILIZATION IMPACT Differences/Issues</vt:lpstr>
      <vt:lpstr>TECHNOLOGY IMPACT</vt:lpstr>
      <vt:lpstr>IMPACT OF CHANGE</vt:lpstr>
      <vt:lpstr>Impact on Global Competitive Marketplaces</vt:lpstr>
      <vt:lpstr>IMPACT FROM ENHANCING GLOBAL COST CONTROL</vt:lpstr>
      <vt:lpstr>GLOBAL DEMOGRAPHIC CHANGES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Sujeewa Herath</cp:lastModifiedBy>
  <cp:revision>77</cp:revision>
  <cp:lastPrinted>2018-07-09T15:27:01Z</cp:lastPrinted>
  <dcterms:created xsi:type="dcterms:W3CDTF">2002-10-07T19:43:58Z</dcterms:created>
  <dcterms:modified xsi:type="dcterms:W3CDTF">2022-05-25T04:40:57Z</dcterms:modified>
</cp:coreProperties>
</file>