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67" r:id="rId3"/>
    <p:sldId id="263" r:id="rId4"/>
    <p:sldId id="257" r:id="rId5"/>
    <p:sldId id="258" r:id="rId6"/>
    <p:sldId id="265" r:id="rId7"/>
    <p:sldId id="268" r:id="rId8"/>
    <p:sldId id="260" r:id="rId9"/>
    <p:sldId id="261" r:id="rId10"/>
    <p:sldId id="264" r:id="rId11"/>
    <p:sldId id="262"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CEE1B-0DCD-D59C-91E5-E7A8D560F193}" v="47" dt="2026-06-12T03:40:49.969"/>
    <p1510:client id="{1CE766E4-1FD0-4138-BC60-635BB7C23319}" v="6" dt="2026-06-12T19:01:48.954"/>
    <p1510:client id="{27E8BEEF-0DC0-02B2-0359-320F8D5EE01C}" v="15" dt="2026-06-12T13:12:57.884"/>
    <p1510:client id="{4DE7F805-C095-BF95-E09A-FE8A7E6D1E16}" v="2856" dt="2026-06-12T10:56:33.239"/>
    <p1510:client id="{67095431-9059-DE23-9066-794BC23B8638}" v="2056" dt="2026-06-12T12:24:29.636"/>
    <p1510:client id="{B1D22A73-0B67-4D02-1508-30FECE7A8034}" v="431" dt="2026-06-12T11:26:48.232"/>
    <p1510:client id="{D474B680-B9B5-9354-B982-A2D49936BAEC}" v="277" dt="2026-06-11T21:16:00.1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71" d="100"/>
          <a:sy n="71" d="100"/>
        </p:scale>
        <p:origin x="520" y="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8</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13/06/2026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onedrive.live.com/login" TargetMode="External"/><Relationship Id="rId3" Type="http://schemas.openxmlformats.org/officeDocument/2006/relationships/hyperlink" Target="https://doi.org/10.2196/jmir.5576" TargetMode="External"/><Relationship Id="rId7" Type="http://schemas.openxmlformats.org/officeDocument/2006/relationships/hyperlink" Target="https://office.com" TargetMode="External"/><Relationship Id="rId2" Type="http://schemas.openxmlformats.org/officeDocument/2006/relationships/hyperlink" Target="https://blog.nursecram.com/nursing-content-reviews-ngn-focused/nursing-care-plans-documentation-guidelines/" TargetMode="External"/><Relationship Id="rId1" Type="http://schemas.openxmlformats.org/officeDocument/2006/relationships/slideLayout" Target="../slideLayouts/slideLayout2.xml"/><Relationship Id="rId6" Type="http://schemas.openxmlformats.org/officeDocument/2006/relationships/hyperlink" Target="https://www.cqc.org.uk/" TargetMode="External"/><Relationship Id="rId11" Type="http://schemas.openxmlformats.org/officeDocument/2006/relationships/image" Target="../media/image2.jpeg"/><Relationship Id="rId5" Type="http://schemas.openxmlformats.org/officeDocument/2006/relationships/hyperlink" Target="https://doi.org/10.1055/s-0040-1721013" TargetMode="External"/><Relationship Id="rId10" Type="http://schemas.openxmlformats.org/officeDocument/2006/relationships/hyperlink" Target="https://learninghub.nhs.uk/Resource/12366/Item" TargetMode="External"/><Relationship Id="rId4" Type="http://schemas.openxmlformats.org/officeDocument/2006/relationships/hyperlink" Target="http://www.hcpc-uk.org/standards/meeting-our-standards/record-keeping/" TargetMode="External"/><Relationship Id="rId9" Type="http://schemas.openxmlformats.org/officeDocument/2006/relationships/hyperlink" Target="https://support.microsoft.com/en-gb/office/how-onedrive-safeguards-your-data-in-the-cloud-23c6ea94-3608-48d7-8bf0-80e142edd1e1"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wp-content/uploads/2020/09/e-rostering-guidance.pdf" TargetMode="External"/><Relationship Id="rId3" Type="http://schemas.openxmlformats.org/officeDocument/2006/relationships/hyperlink" Target="https://ask.ifas.ufl.edu/publication/PI290" TargetMode="External"/><Relationship Id="rId7" Type="http://schemas.openxmlformats.org/officeDocument/2006/relationships/hyperlink" Target="https://support.microsoft.com/en-us/office/create-a-presentation-in-powerpoint-422250f8-5721-4cea-92cc-202fa7b89617"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support.microsoft.com/powerpoint" TargetMode="External"/><Relationship Id="rId5" Type="http://schemas.openxmlformats.org/officeDocument/2006/relationships/hyperlink" Target="https://www.microsoft.com/microsoft-365/powerpoint" TargetMode="External"/><Relationship Id="rId4" Type="http://schemas.openxmlformats.org/officeDocument/2006/relationships/hyperlink" Target="https://information-services.ed.ac.uk/computing/comms-and-collab/office365/teams/teams-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7A39-FC33-EBEE-2F26-007AA2F4B212}"/>
              </a:ext>
            </a:extLst>
          </p:cNvPr>
          <p:cNvSpPr>
            <a:spLocks noGrp="1"/>
          </p:cNvSpPr>
          <p:nvPr>
            <p:ph type="title"/>
          </p:nvPr>
        </p:nvSpPr>
        <p:spPr>
          <a:xfrm>
            <a:off x="260391" y="350808"/>
            <a:ext cx="9013611" cy="1579592"/>
          </a:xfrm>
        </p:spPr>
        <p:txBody>
          <a:bodyPr/>
          <a:lstStyle/>
          <a:p>
            <a:r>
              <a:rPr lang="en-GB" sz="4000" b="1"/>
              <a:t>Case study: Riverdale nursing home </a:t>
            </a:r>
          </a:p>
        </p:txBody>
      </p:sp>
      <p:sp>
        <p:nvSpPr>
          <p:cNvPr id="3" name="Content Placeholder 2">
            <a:extLst>
              <a:ext uri="{FF2B5EF4-FFF2-40B4-BE49-F238E27FC236}">
                <a16:creationId xmlns:a16="http://schemas.microsoft.com/office/drawing/2014/main" id="{5522DEEA-4960-654B-8AA7-0491F17A3496}"/>
              </a:ext>
            </a:extLst>
          </p:cNvPr>
          <p:cNvSpPr>
            <a:spLocks noGrp="1"/>
          </p:cNvSpPr>
          <p:nvPr>
            <p:ph idx="1"/>
          </p:nvPr>
        </p:nvSpPr>
        <p:spPr>
          <a:xfrm>
            <a:off x="476051" y="1484853"/>
            <a:ext cx="8596668" cy="3880773"/>
          </a:xfrm>
        </p:spPr>
        <p:txBody>
          <a:bodyPr vert="horz" lIns="91440" tIns="45720" rIns="91440" bIns="45720" rtlCol="0" anchor="t">
            <a:normAutofit/>
          </a:bodyPr>
          <a:lstStyle/>
          <a:p>
            <a:pPr marL="0" indent="0">
              <a:buNone/>
            </a:pPr>
            <a:r>
              <a:rPr lang="en-GB" sz="2400">
                <a:solidFill>
                  <a:schemeClr val="accent1">
                    <a:lumMod val="76000"/>
                  </a:schemeClr>
                </a:solidFill>
                <a:ea typeface="+mn-lt"/>
                <a:cs typeface="+mn-lt"/>
              </a:rPr>
              <a:t>Riverdale nursing home supporting older adults who require daily personal care, medication support, and monitoring. Staff work in shifts within the two different buildings and include carers, senior carers, nurses, and administrative staff. The organisation uses Microsoft 365,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a:t>
            </a:r>
            <a:r>
              <a:rPr lang="en-GB" sz="2400">
                <a:ea typeface="+mn-lt"/>
                <a:cs typeface="+mn-lt"/>
              </a:rPr>
              <a:t> </a:t>
            </a:r>
            <a:endParaRPr lang="en-GB" sz="2400"/>
          </a:p>
        </p:txBody>
      </p:sp>
    </p:spTree>
    <p:extLst>
      <p:ext uri="{BB962C8B-B14F-4D97-AF65-F5344CB8AC3E}">
        <p14:creationId xmlns:p14="http://schemas.microsoft.com/office/powerpoint/2010/main" val="55482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611234" y="663117"/>
            <a:ext cx="7302844" cy="6128951"/>
          </a:xfrm>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5421997"/>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Poor passwords can lead to security risks</a:t>
            </a:r>
          </a:p>
          <a:p>
            <a:pPr marL="228600" indent="-228600">
              <a:spcBef>
                <a:spcPts val="1000"/>
              </a:spcBef>
              <a:buFontTx/>
              <a:buChar char="-"/>
              <a:defRPr/>
            </a:pPr>
            <a:r>
              <a:rPr lang="en-GB" sz="1400" b="1">
                <a:solidFill>
                  <a:prstClr val="black"/>
                </a:solidFill>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There may be storage </a:t>
            </a:r>
            <a:r>
              <a:rPr lang="en-GB" sz="1400" b="1">
                <a:solidFill>
                  <a:prstClr val="black"/>
                </a:solidFill>
                <a:latin typeface="Aptos" panose="02110004020202020204"/>
              </a:rPr>
              <a:t>limitations</a:t>
            </a:r>
            <a:endParaRPr kumimoji="0" lang="en-GB" sz="1400" b="1"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Some users may need to be trained which can cost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If a platform is down, access can be impacted</a:t>
            </a:r>
            <a:endParaRPr lang="en-GB" sz="1400" b="1" i="0" u="none" strike="noStrike" kern="1200" cap="none" spc="0" normalizeH="0" baseline="0" noProof="0">
              <a:ln>
                <a:noFill/>
              </a:ln>
              <a:solidFill>
                <a:prstClr val="black"/>
              </a:solidFill>
              <a:effectLst/>
              <a:uLnTx/>
              <a:uFillTx/>
              <a:latin typeface="Aptos" panose="02110004020202020204"/>
            </a:endParaRPr>
          </a:p>
          <a:p>
            <a:pPr marL="228600" indent="-228600" defTabSz="914400">
              <a:spcBef>
                <a:spcPts val="1000"/>
              </a:spcBef>
              <a:buFontTx/>
              <a:buChar char="-"/>
              <a:defRPr/>
            </a:pPr>
            <a:endParaRPr lang="en-GB" sz="1400" b="1">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700" dirty="0">
                <a:latin typeface="Arial Nova" panose="020B0504020202020204" pitchFamily="34" charset="0"/>
              </a:rPr>
              <a:t>Staff Communication </a:t>
            </a:r>
            <a:br>
              <a:rPr lang="en-GB" sz="2000" dirty="0">
                <a:latin typeface="Arial Nova" panose="020B0504020202020204" pitchFamily="34" charset="0"/>
              </a:rPr>
            </a:br>
            <a:r>
              <a:rPr lang="en-GB" sz="2200" b="1" dirty="0">
                <a:solidFill>
                  <a:schemeClr val="tx1">
                    <a:lumMod val="50000"/>
                    <a:lumOff val="50000"/>
                  </a:schemeClr>
                </a:solidFill>
                <a:latin typeface="Arial Nova" panose="020B0504020202020204" pitchFamily="34" charset="0"/>
              </a:rPr>
              <a:t>Using Word</a:t>
            </a:r>
            <a:br>
              <a:rPr lang="en-GB" sz="2000" b="1" dirty="0">
                <a:solidFill>
                  <a:schemeClr val="tx1">
                    <a:lumMod val="50000"/>
                    <a:lumOff val="5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Elisha Brown</a:t>
            </a:r>
            <a:br>
              <a:rPr lang="en-GB" sz="2000" dirty="0">
                <a:solidFill>
                  <a:schemeClr val="accent1">
                    <a:lumMod val="60000"/>
                    <a:lumOff val="4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Student Number: 2536374</a:t>
            </a:r>
            <a:br>
              <a:rPr lang="en-GB" sz="2000" dirty="0">
                <a:latin typeface="Arial Nova" panose="020B0504020202020204" pitchFamily="34" charset="0"/>
              </a:rPr>
            </a:br>
            <a:r>
              <a:rPr lang="en-GB" sz="1600" dirty="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4" y="1966259"/>
            <a:ext cx="4584949" cy="681317"/>
          </a:xfrm>
        </p:spPr>
        <p:txBody>
          <a:bodyPr vert="horz" lIns="91440" tIns="45720" rIns="91440" bIns="45720" rtlCol="0" anchor="t">
            <a:noAutofit/>
          </a:bodyPr>
          <a:lstStyle/>
          <a:p>
            <a:pPr marL="0" indent="0">
              <a:buNone/>
            </a:pPr>
            <a:r>
              <a:rPr lang="en-GB" sz="1100" b="0" i="0" dirty="0">
                <a:effectLst/>
                <a:latin typeface="Arial Nova" panose="020B0504020202020204" pitchFamily="34" charset="0"/>
              </a:rPr>
              <a:t>Microsoft Word has scaled beyond basic document creation. In the healthcare sector, it plays a critical role in streamlining processes, enhancing communication, and maintaining records. (Techbloat.com January 19, 2025)</a:t>
            </a:r>
            <a:endParaRPr lang="en-GB" sz="1100" b="1" dirty="0">
              <a:latin typeface="Arial Nova" panose="020B0504020202020204" pitchFamily="34" charset="0"/>
            </a:endParaRPr>
          </a:p>
          <a:p>
            <a:pPr marL="0" indent="0">
              <a:buNone/>
            </a:pPr>
            <a:endParaRPr lang="en-GB" sz="1400" b="1" dirty="0">
              <a:latin typeface="Arial Nova" panose="020B0504020202020204" pitchFamily="34" charset="0"/>
            </a:endParaRPr>
          </a:p>
          <a:p>
            <a:pPr>
              <a:buFont typeface="Arial" panose="020B0604020202020204" pitchFamily="34" charset="0"/>
              <a:buChar char="•"/>
            </a:pPr>
            <a:r>
              <a:rPr lang="en-GB" sz="1400" b="1" dirty="0">
                <a:latin typeface="Arial Nova" panose="020B0504020202020204" pitchFamily="34" charset="0"/>
              </a:rPr>
              <a:t>Why using word is suitable for staff communication</a:t>
            </a:r>
          </a:p>
          <a:p>
            <a:pPr>
              <a:buFont typeface="Arial" panose="020B0604020202020204" pitchFamily="34" charset="0"/>
              <a:buChar char="•"/>
            </a:pPr>
            <a:r>
              <a:rPr lang="en-GB" sz="1100" dirty="0">
                <a:latin typeface="Arial Nova" panose="020B0504020202020204" pitchFamily="34" charset="0"/>
              </a:rPr>
              <a:t> good communication skills benefit the health care team</a:t>
            </a:r>
          </a:p>
          <a:p>
            <a:pPr>
              <a:buFont typeface="Arial" panose="020B0604020202020204" pitchFamily="34" charset="0"/>
              <a:buChar char="•"/>
            </a:pPr>
            <a:r>
              <a:rPr lang="en-GB" sz="1100" dirty="0">
                <a:latin typeface="Arial Nova" panose="020B0504020202020204" pitchFamily="34" charset="0"/>
              </a:rPr>
              <a:t>Team members must share information and an understanding of the work to coordinate their efforts and achieve their objectives (NHS England training education)</a:t>
            </a:r>
          </a:p>
          <a:p>
            <a:pPr>
              <a:buFont typeface="Arial" panose="020B0604020202020204" pitchFamily="34" charset="0"/>
              <a:buChar char="•"/>
            </a:pPr>
            <a:r>
              <a:rPr lang="en-GB" sz="1100" dirty="0">
                <a:latin typeface="Arial Nova" panose="020B0504020202020204" pitchFamily="34" charset="0"/>
              </a:rPr>
              <a:t>Been able to communicate better with patients and colleagues</a:t>
            </a:r>
            <a:endParaRPr lang="en-GB" sz="1100" dirty="0"/>
          </a:p>
          <a:p>
            <a:pPr marL="0" indent="0">
              <a:buNone/>
            </a:pPr>
            <a:r>
              <a:rPr lang="en-GB" sz="1100" dirty="0">
                <a:latin typeface="Arial Nova" panose="020B0504020202020204" pitchFamily="34" charset="0"/>
              </a:rPr>
              <a:t>References :</a:t>
            </a:r>
          </a:p>
          <a:p>
            <a:pPr marL="0" indent="0">
              <a:buNone/>
            </a:pPr>
            <a:r>
              <a:rPr lang="en-GB" sz="1100" dirty="0">
                <a:latin typeface="Arial Nova" panose="020B0504020202020204" pitchFamily="34" charset="0"/>
              </a:rPr>
              <a:t>NHS England work force and training (Accessed 5 June 2026)</a:t>
            </a:r>
          </a:p>
          <a:p>
            <a:pPr marL="0" indent="0">
              <a:buNone/>
            </a:pPr>
            <a:r>
              <a:rPr lang="en-GB" sz="1100" dirty="0">
                <a:latin typeface="Arial Nova" panose="020B0504020202020204" pitchFamily="34" charset="0"/>
              </a:rPr>
              <a:t>NHS Improvement Publication code: R&amp;A 05/18 (Accessed 5 June 2026 )</a:t>
            </a:r>
          </a:p>
          <a:p>
            <a:pPr marL="0" indent="0">
              <a:buNone/>
            </a:pPr>
            <a:r>
              <a:rPr lang="en-GB" sz="1100" dirty="0">
                <a:latin typeface="Arial Nova" panose="020B0504020202020204" pitchFamily="34" charset="0"/>
              </a:rPr>
              <a:t>Techbloat.com (January 19</a:t>
            </a:r>
            <a:r>
              <a:rPr lang="en-GB" sz="1100" baseline="30000" dirty="0">
                <a:latin typeface="Arial Nova" panose="020B0504020202020204" pitchFamily="34" charset="0"/>
              </a:rPr>
              <a:t>th</a:t>
            </a:r>
            <a:r>
              <a:rPr lang="en-GB" sz="1100" dirty="0">
                <a:latin typeface="Arial Nova" panose="020B0504020202020204" pitchFamily="34" charset="0"/>
              </a:rPr>
              <a:t>, 2025 )</a:t>
            </a:r>
          </a:p>
          <a:p>
            <a:pPr marL="0" indent="0">
              <a:buNone/>
            </a:pPr>
            <a:r>
              <a:rPr lang="en-GB" sz="1100" dirty="0">
                <a:latin typeface="Arial Nova" panose="020B0504020202020204" pitchFamily="34" charset="0"/>
              </a:rPr>
              <a:t>Figure 1 stock images (accessed 12</a:t>
            </a:r>
            <a:r>
              <a:rPr lang="en-GB" sz="1100" baseline="30000" dirty="0">
                <a:latin typeface="Arial Nova" panose="020B0504020202020204" pitchFamily="34" charset="0"/>
              </a:rPr>
              <a:t>th</a:t>
            </a:r>
            <a:r>
              <a:rPr lang="en-GB" sz="1100" dirty="0">
                <a:latin typeface="Arial Nova" panose="020B0504020202020204" pitchFamily="34" charset="0"/>
              </a:rPr>
              <a:t> June 2026)</a:t>
            </a:r>
          </a:p>
          <a:p>
            <a:pPr marL="0" indent="0">
              <a:buNone/>
            </a:pPr>
            <a:endParaRPr lang="en-GB" sz="1100" dirty="0">
              <a:latin typeface="Arial Nova" panose="020B0504020202020204" pitchFamily="34" charset="0"/>
            </a:endParaRPr>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4" y="-1562749"/>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34009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r>
              <a:rPr lang="en-GB" sz="1400" b="1" dirty="0">
                <a:latin typeface="Arial Nova" panose="020B0504020202020204" pitchFamily="34" charset="0"/>
              </a:rPr>
              <a:t>Advantages 	</a:t>
            </a:r>
            <a:r>
              <a:rPr lang="en-GB" dirty="0"/>
              <a:t>					</a:t>
            </a:r>
            <a:r>
              <a:rPr lang="en-GB" sz="1400" b="1" dirty="0">
                <a:latin typeface="Arial Nova"/>
              </a:rPr>
              <a:t>Limitations</a:t>
            </a:r>
            <a:r>
              <a:rPr lang="en-GB" dirty="0">
                <a:latin typeface="Arial Nova"/>
              </a:rPr>
              <a:t> </a:t>
            </a:r>
            <a:r>
              <a:rPr lang="en-GB" dirty="0"/>
              <a:t>				</a:t>
            </a:r>
            <a:r>
              <a:rPr lang="en-GB" dirty="0">
                <a:latin typeface="Arial Nova" panose="020B0504020202020204" pitchFamily="34" charset="0"/>
              </a:rPr>
              <a:t>								</a:t>
            </a:r>
            <a:r>
              <a:rPr lang="en-GB" sz="1100" dirty="0">
                <a:latin typeface="Arial Nova" panose="020B0504020202020204" pitchFamily="34" charset="0"/>
              </a:rPr>
              <a:t>. some staff may need training</a:t>
            </a:r>
          </a:p>
          <a:p>
            <a:pPr marL="171450" indent="-171450">
              <a:buFont typeface="Arial" panose="020B0604020202020204" pitchFamily="34" charset="0"/>
              <a:buChar char="•"/>
            </a:pPr>
            <a:r>
              <a:rPr lang="en-GB" sz="1100" dirty="0">
                <a:latin typeface="Arial Nova" panose="020B0504020202020204" pitchFamily="34" charset="0"/>
              </a:rPr>
              <a:t>   communication and relationship building skills. 		. Staff could have head</a:t>
            </a:r>
          </a:p>
          <a:p>
            <a:pPr marL="285750" indent="-285750">
              <a:buFont typeface="Arial" panose="020B0604020202020204" pitchFamily="34" charset="0"/>
              <a:buChar char="•"/>
            </a:pPr>
            <a:r>
              <a:rPr lang="en-GB" sz="1100" dirty="0">
                <a:latin typeface="Arial Nova" panose="020B0504020202020204" pitchFamily="34" charset="0"/>
              </a:rPr>
              <a:t>Conversations to engage with people.			. Care assistant don’t make eye contact </a:t>
            </a:r>
          </a:p>
          <a:p>
            <a:r>
              <a:rPr lang="en-GB" sz="1100" dirty="0">
                <a:latin typeface="Arial Nova" panose="020B0504020202020204" pitchFamily="34" charset="0"/>
              </a:rPr>
              <a:t>								. Team members could lose the notes</a:t>
            </a:r>
          </a:p>
          <a:p>
            <a:pPr marL="285750" indent="-285750">
              <a:buFont typeface="Arial" panose="020B0604020202020204" pitchFamily="34" charset="0"/>
              <a:buChar char="•"/>
            </a:pPr>
            <a:r>
              <a:rPr lang="en-GB" sz="1100" dirty="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dirty="0">
                <a:latin typeface="Arial Nova" panose="020B0504020202020204" pitchFamily="34" charset="0"/>
              </a:rPr>
              <a:t>Don’t necessarily need to have internet to access data </a:t>
            </a:r>
          </a:p>
          <a:p>
            <a:endParaRPr lang="en-GB" dirty="0"/>
          </a:p>
          <a:p>
            <a:endParaRPr lang="en-GB" dirty="0"/>
          </a:p>
          <a:p>
            <a:endParaRPr lang="en-GB" dirty="0"/>
          </a:p>
        </p:txBody>
      </p:sp>
      <p:pic>
        <p:nvPicPr>
          <p:cNvPr id="16" name="Picture 15" descr="Doctor friendly shaking hands with a patient">
            <a:extLst>
              <a:ext uri="{FF2B5EF4-FFF2-40B4-BE49-F238E27FC236}">
                <a16:creationId xmlns:a16="http://schemas.microsoft.com/office/drawing/2014/main" id="{8645472A-CDE8-0038-FB7E-3ABDEE7298C8}"/>
              </a:ext>
            </a:extLst>
          </p:cNvPr>
          <p:cNvPicPr>
            <a:picLocks noChangeAspect="1"/>
          </p:cNvPicPr>
          <p:nvPr/>
        </p:nvPicPr>
        <p:blipFill>
          <a:blip r:embed="rId3"/>
          <a:stretch/>
        </p:blipFill>
        <p:spPr>
          <a:xfrm>
            <a:off x="9049696" y="4724636"/>
            <a:ext cx="3091332" cy="2063404"/>
          </a:xfrm>
          <a:prstGeom prst="rect">
            <a:avLst/>
          </a:prstGeom>
        </p:spPr>
      </p:pic>
      <p:pic>
        <p:nvPicPr>
          <p:cNvPr id="17" name="Content Placeholder 27">
            <a:extLst>
              <a:ext uri="{FF2B5EF4-FFF2-40B4-BE49-F238E27FC236}">
                <a16:creationId xmlns:a16="http://schemas.microsoft.com/office/drawing/2014/main" id="{7108A288-F09D-9B78-B6C2-B645C9A98764}"/>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06340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2822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252319" y="121276"/>
            <a:ext cx="4512984" cy="1895641"/>
          </a:xfrm>
        </p:spPr>
        <p:txBody>
          <a:bodyPr vert="horz" lIns="91440" tIns="45720" rIns="91440" bIns="45720" rtlCol="0" anchor="t">
            <a:noAutofit/>
          </a:bodyPr>
          <a:lstStyle/>
          <a:p>
            <a:pPr>
              <a:lnSpc>
                <a:spcPct val="90000"/>
              </a:lnSpc>
            </a:pPr>
            <a:r>
              <a:rPr lang="en-GB" sz="2800" u="sng"/>
              <a:t>Writing care related documents / care documenting using Microsoft office 365 excel</a:t>
            </a:r>
            <a:r>
              <a:rPr lang="en-GB" sz="2800"/>
              <a:t> </a:t>
            </a:r>
            <a:r>
              <a:rPr lang="en-GB" sz="2200"/>
              <a:t> </a:t>
            </a:r>
            <a:br>
              <a:rPr lang="en-GB" sz="2200"/>
            </a:br>
            <a:br>
              <a:rPr lang="en-GB" sz="2200"/>
            </a:br>
            <a:r>
              <a:rPr lang="en-GB" sz="2200" b="1">
                <a:latin typeface="Arial"/>
                <a:cs typeface="Arial"/>
              </a:rPr>
              <a:t>Katherine Boyle </a:t>
            </a:r>
            <a:br>
              <a:rPr lang="en-US" sz="2200" b="1"/>
            </a:br>
            <a:r>
              <a:rPr lang="en-GB" sz="2200" b="1">
                <a:latin typeface="Arial"/>
                <a:cs typeface="Arial"/>
              </a:rPr>
              <a:t>student number:2541335</a:t>
            </a:r>
            <a:br>
              <a:rPr lang="en-GB" sz="2200">
                <a:latin typeface="Arial"/>
                <a:cs typeface="Arial"/>
              </a:rPr>
            </a:br>
            <a:endParaRPr lang="en-GB" sz="2200">
              <a:latin typeface="Arial"/>
              <a:cs typeface="Arial"/>
            </a:endParaRP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1F062A44-A10B-BFB6-DCDA-150E079E4E82}"/>
              </a:ext>
            </a:extLst>
          </p:cNvPr>
          <p:cNvSpPr txBox="1"/>
          <p:nvPr/>
        </p:nvSpPr>
        <p:spPr>
          <a:xfrm>
            <a:off x="797942" y="3234905"/>
            <a:ext cx="268856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latin typeface="Arial"/>
                <a:cs typeface="Arial"/>
              </a:rPr>
              <a:t>Duties include keeping </a:t>
            </a:r>
            <a:r>
              <a:rPr lang="en-GB" sz="2000" b="1" u="sng" err="1">
                <a:solidFill>
                  <a:srgbClr val="002060"/>
                </a:solidFill>
                <a:latin typeface="Arial"/>
                <a:cs typeface="Arial"/>
              </a:rPr>
              <a:t>documention</a:t>
            </a:r>
            <a:r>
              <a:rPr lang="en-GB" sz="2000" b="1" u="sng">
                <a:solidFill>
                  <a:srgbClr val="002060"/>
                </a:solidFill>
                <a:latin typeface="Arial"/>
                <a:cs typeface="Arial"/>
              </a:rPr>
              <a:t> of: </a:t>
            </a:r>
          </a:p>
        </p:txBody>
      </p:sp>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3"/>
          <a:srcRect l="39404" t="-748" r="448" b="-139"/>
          <a:stretch>
            <a:fillRect/>
          </a:stretch>
        </p:blipFill>
        <p:spPr>
          <a:xfrm>
            <a:off x="5662832" y="189766"/>
            <a:ext cx="3012448" cy="3045342"/>
          </a:xfrm>
          <a:prstGeom prst="rect">
            <a:avLst/>
          </a:prstGeom>
        </p:spPr>
      </p:pic>
      <p:sp>
        <p:nvSpPr>
          <p:cNvPr id="9" name="TextBox 8">
            <a:extLst>
              <a:ext uri="{FF2B5EF4-FFF2-40B4-BE49-F238E27FC236}">
                <a16:creationId xmlns:a16="http://schemas.microsoft.com/office/drawing/2014/main" id="{85B85E2A-5962-748E-16BE-6CB5DDB29126}"/>
              </a:ext>
            </a:extLst>
          </p:cNvPr>
          <p:cNvSpPr txBox="1"/>
          <p:nvPr/>
        </p:nvSpPr>
        <p:spPr>
          <a:xfrm>
            <a:off x="342122" y="3903305"/>
            <a:ext cx="2083836" cy="1026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2470FDDC-819F-8D01-1168-F884D27B7105}"/>
              </a:ext>
            </a:extLst>
          </p:cNvPr>
          <p:cNvSpPr txBox="1"/>
          <p:nvPr/>
        </p:nvSpPr>
        <p:spPr>
          <a:xfrm>
            <a:off x="692754" y="4290908"/>
            <a:ext cx="28880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solidFill>
                  <a:schemeClr val="accent1"/>
                </a:solidFill>
              </a:rPr>
              <a:t>Service user Health Conditions</a:t>
            </a:r>
          </a:p>
          <a:p>
            <a:pPr marL="342900" indent="-342900">
              <a:buFont typeface="Wingdings"/>
              <a:buChar char="q"/>
            </a:pPr>
            <a:r>
              <a:rPr lang="en-GB" sz="2000">
                <a:solidFill>
                  <a:schemeClr val="accent1"/>
                </a:solidFill>
              </a:rPr>
              <a:t>Service user Care</a:t>
            </a:r>
          </a:p>
          <a:p>
            <a:pPr marL="342900" indent="-342900">
              <a:buFont typeface="Wingdings"/>
              <a:buChar char="q"/>
            </a:pPr>
            <a:r>
              <a:rPr lang="en-GB" sz="2000">
                <a:solidFill>
                  <a:schemeClr val="accent1"/>
                </a:solidFill>
              </a:rPr>
              <a:t>Service user Medication </a:t>
            </a:r>
          </a:p>
          <a:p>
            <a:pPr marL="342900" indent="-342900">
              <a:buFont typeface="Wingdings"/>
              <a:buChar char="q"/>
            </a:pPr>
            <a:r>
              <a:rPr lang="en-GB" sz="2000">
                <a:solidFill>
                  <a:schemeClr val="accent1"/>
                </a:solidFill>
              </a:rPr>
              <a:t>Service user Consent to care </a:t>
            </a:r>
          </a:p>
          <a:p>
            <a:r>
              <a:rPr lang="en-GB" sz="2000" err="1"/>
              <a:t>M,Hertzum</a:t>
            </a:r>
            <a:r>
              <a:rPr lang="en-GB" sz="2000"/>
              <a:t> (2021) </a:t>
            </a:r>
          </a:p>
        </p:txBody>
      </p:sp>
      <p:sp>
        <p:nvSpPr>
          <p:cNvPr id="31" name="TextBox 30">
            <a:extLst>
              <a:ext uri="{FF2B5EF4-FFF2-40B4-BE49-F238E27FC236}">
                <a16:creationId xmlns:a16="http://schemas.microsoft.com/office/drawing/2014/main" id="{5295D316-42B3-59B8-883A-7DEC5FB5BE88}"/>
              </a:ext>
            </a:extLst>
          </p:cNvPr>
          <p:cNvSpPr txBox="1"/>
          <p:nvPr/>
        </p:nvSpPr>
        <p:spPr>
          <a:xfrm>
            <a:off x="3695862" y="3420930"/>
            <a:ext cx="32630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rPr>
              <a:t>The issues </a:t>
            </a:r>
            <a:r>
              <a:rPr lang="en-GB" sz="2000" b="1" u="sng" err="1">
                <a:solidFill>
                  <a:srgbClr val="002060"/>
                </a:solidFill>
              </a:rPr>
              <a:t>riverdale</a:t>
            </a:r>
            <a:r>
              <a:rPr lang="en-GB" sz="2000" b="1" u="sng">
                <a:solidFill>
                  <a:srgbClr val="002060"/>
                </a:solidFill>
              </a:rPr>
              <a:t> care home are having include</a:t>
            </a:r>
            <a:r>
              <a:rPr lang="en-GB" sz="2000">
                <a:solidFill>
                  <a:srgbClr val="002060"/>
                </a:solidFill>
              </a:rPr>
              <a:t> </a:t>
            </a:r>
          </a:p>
          <a:p>
            <a:pPr marL="285750" indent="-285750">
              <a:buFont typeface="Wingdings"/>
              <a:buChar char="q"/>
            </a:pPr>
            <a:endParaRPr lang="en-GB">
              <a:solidFill>
                <a:schemeClr val="accent1"/>
              </a:solidFill>
            </a:endParaRPr>
          </a:p>
          <a:p>
            <a:pPr marL="285750" indent="-285750">
              <a:buFont typeface="Wingdings"/>
              <a:buChar char="q"/>
            </a:pPr>
            <a:r>
              <a:rPr lang="en-GB" sz="2000">
                <a:solidFill>
                  <a:schemeClr val="accent1"/>
                </a:solidFill>
              </a:rPr>
              <a:t>Duplicated work </a:t>
            </a:r>
          </a:p>
          <a:p>
            <a:pPr marL="285750" indent="-285750">
              <a:buFont typeface="Wingdings"/>
              <a:buChar char="q"/>
            </a:pPr>
            <a:r>
              <a:rPr lang="en-GB" sz="2000">
                <a:solidFill>
                  <a:schemeClr val="accent1"/>
                </a:solidFill>
              </a:rPr>
              <a:t>Confusion </a:t>
            </a:r>
          </a:p>
          <a:p>
            <a:pPr marL="285750" indent="-285750">
              <a:buFont typeface="Wingdings"/>
              <a:buChar char="q"/>
            </a:pPr>
            <a:r>
              <a:rPr lang="en-GB" sz="2000">
                <a:solidFill>
                  <a:schemeClr val="accent1"/>
                </a:solidFill>
              </a:rPr>
              <a:t>Missed messages </a:t>
            </a:r>
          </a:p>
          <a:p>
            <a:pPr marL="285750" indent="-285750">
              <a:buFont typeface="Wingdings"/>
              <a:buChar char="q"/>
            </a:pPr>
            <a:r>
              <a:rPr lang="en-GB" sz="2000">
                <a:solidFill>
                  <a:schemeClr val="accent1"/>
                </a:solidFill>
              </a:rPr>
              <a:t>Inefficient ways of working </a:t>
            </a:r>
          </a:p>
          <a:p>
            <a:endParaRPr lang="en-GB">
              <a:solidFill>
                <a:schemeClr val="accent1"/>
              </a:solidFill>
            </a:endParaRPr>
          </a:p>
        </p:txBody>
      </p:sp>
      <p:pic>
        <p:nvPicPr>
          <p:cNvPr id="3" name="Picture 2" descr="A doctor and an old person&#10;&#10;AI-generated content may be incorrect.">
            <a:extLst>
              <a:ext uri="{FF2B5EF4-FFF2-40B4-BE49-F238E27FC236}">
                <a16:creationId xmlns:a16="http://schemas.microsoft.com/office/drawing/2014/main" id="{DE1B7AA9-1EF8-E5C1-D9CA-418C8C97652F}"/>
              </a:ext>
            </a:extLst>
          </p:cNvPr>
          <p:cNvPicPr>
            <a:picLocks noChangeAspect="1"/>
          </p:cNvPicPr>
          <p:nvPr/>
        </p:nvPicPr>
        <p:blipFill>
          <a:blip r:embed="rId4"/>
          <a:stretch>
            <a:fillRect/>
          </a:stretch>
        </p:blipFill>
        <p:spPr>
          <a:xfrm>
            <a:off x="7106010" y="3939396"/>
            <a:ext cx="3256472" cy="2027208"/>
          </a:xfrm>
          <a:prstGeom prst="rect">
            <a:avLst/>
          </a:prstGeom>
        </p:spPr>
      </p:pic>
      <p:sp>
        <p:nvSpPr>
          <p:cNvPr id="5" name="TextBox 4">
            <a:extLst>
              <a:ext uri="{FF2B5EF4-FFF2-40B4-BE49-F238E27FC236}">
                <a16:creationId xmlns:a16="http://schemas.microsoft.com/office/drawing/2014/main" id="{59946C3E-3EBF-09F9-A3C3-74BCF513EB51}"/>
              </a:ext>
            </a:extLst>
          </p:cNvPr>
          <p:cNvSpPr txBox="1"/>
          <p:nvPr/>
        </p:nvSpPr>
        <p:spPr>
          <a:xfrm>
            <a:off x="6844209" y="2884567"/>
            <a:ext cx="1897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Figure.1</a:t>
            </a:r>
          </a:p>
        </p:txBody>
      </p:sp>
      <p:sp>
        <p:nvSpPr>
          <p:cNvPr id="6" name="TextBox 5">
            <a:extLst>
              <a:ext uri="{FF2B5EF4-FFF2-40B4-BE49-F238E27FC236}">
                <a16:creationId xmlns:a16="http://schemas.microsoft.com/office/drawing/2014/main" id="{8762326E-7355-6253-A96A-5924D20F81A2}"/>
              </a:ext>
            </a:extLst>
          </p:cNvPr>
          <p:cNvSpPr txBox="1"/>
          <p:nvPr/>
        </p:nvSpPr>
        <p:spPr>
          <a:xfrm>
            <a:off x="8926285" y="4043557"/>
            <a:ext cx="250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Figure.2</a:t>
            </a:r>
          </a:p>
        </p:txBody>
      </p:sp>
    </p:spTree>
    <p:extLst>
      <p:ext uri="{BB962C8B-B14F-4D97-AF65-F5344CB8AC3E}">
        <p14:creationId xmlns:p14="http://schemas.microsoft.com/office/powerpoint/2010/main" val="19289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81110-7AE9-C852-FB45-FDC0C513BDDE}"/>
              </a:ext>
            </a:extLst>
          </p:cNvPr>
          <p:cNvSpPr txBox="1"/>
          <p:nvPr/>
        </p:nvSpPr>
        <p:spPr>
          <a:xfrm>
            <a:off x="359434" y="3055189"/>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100">
                <a:latin typeface="Arial"/>
                <a:ea typeface="Segoe UI"/>
                <a:cs typeface="Segoe UI"/>
              </a:rPr>
              <a:t>​</a:t>
            </a:r>
          </a:p>
          <a:p>
            <a:pPr lvl="0" algn="ctr" rtl="0"/>
            <a:endParaRPr lang="en-GB"/>
          </a:p>
        </p:txBody>
      </p:sp>
      <p:sp>
        <p:nvSpPr>
          <p:cNvPr id="6" name="TextBox 2">
            <a:extLst>
              <a:ext uri="{FF2B5EF4-FFF2-40B4-BE49-F238E27FC236}">
                <a16:creationId xmlns:a16="http://schemas.microsoft.com/office/drawing/2014/main" id="{FBAD2665-4D86-41E7-3355-6907EE6348C9}"/>
              </a:ext>
            </a:extLst>
          </p:cNvPr>
          <p:cNvSpPr txBox="1"/>
          <p:nvPr/>
        </p:nvSpPr>
        <p:spPr>
          <a:xfrm>
            <a:off x="977663" y="553528"/>
            <a:ext cx="8540152" cy="73558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u="sng" baseline="0">
                <a:solidFill>
                  <a:srgbClr val="002060"/>
                </a:solidFill>
                <a:latin typeface="Arial"/>
                <a:ea typeface="Arial"/>
                <a:cs typeface="Arial"/>
              </a:rPr>
              <a:t>Microsoft 365 Excel is ideal for use in documenting care and writing care related documents </a:t>
            </a:r>
            <a:r>
              <a:rPr lang="en-GB" sz="2000" b="1" u="sng">
                <a:solidFill>
                  <a:srgbClr val="002060"/>
                </a:solidFill>
                <a:latin typeface="Arial"/>
                <a:ea typeface="Arial"/>
                <a:cs typeface="Arial"/>
              </a:rPr>
              <a:t>at Riverdale nursing home because </a:t>
            </a:r>
            <a:r>
              <a:rPr lang="en-GB" sz="2000">
                <a:solidFill>
                  <a:srgbClr val="002060"/>
                </a:solidFill>
                <a:latin typeface="Arial"/>
                <a:ea typeface="Arial"/>
                <a:cs typeface="Arial"/>
              </a:rPr>
              <a:t> </a:t>
            </a:r>
            <a:r>
              <a:rPr lang="en-GB" sz="2000" baseline="0">
                <a:solidFill>
                  <a:srgbClr val="002060"/>
                </a:solidFill>
                <a:latin typeface="Arial"/>
                <a:ea typeface="Arial"/>
                <a:cs typeface="Arial"/>
              </a:rPr>
              <a:t>;</a:t>
            </a:r>
            <a:r>
              <a:rPr lang="en-US" sz="2000">
                <a:solidFill>
                  <a:srgbClr val="002060"/>
                </a:solidFill>
                <a:latin typeface="Arial"/>
                <a:ea typeface="Arial"/>
                <a:cs typeface="Arial"/>
              </a:rPr>
              <a:t>​</a:t>
            </a:r>
          </a:p>
          <a:p>
            <a:pPr marL="228600" indent="-228600">
              <a:buFont typeface=""/>
              <a:buChar char="•"/>
            </a:pPr>
            <a:r>
              <a:rPr lang="en-GB" sz="2000" baseline="0">
                <a:solidFill>
                  <a:schemeClr val="accent2"/>
                </a:solidFill>
                <a:latin typeface="Arial"/>
                <a:ea typeface="Arial"/>
                <a:cs typeface="Arial"/>
              </a:rPr>
              <a:t>Microsoft Excel is commonly used for its reliable and familiar format enabling data entry and sharing with ease as it is a familiar tool used within patient care tracking of medical assistance and record keeping that can be shared </a:t>
            </a:r>
            <a:r>
              <a:rPr lang="en-GB" sz="2000">
                <a:solidFill>
                  <a:schemeClr val="accent2"/>
                </a:solidFill>
                <a:latin typeface="Arial"/>
                <a:ea typeface="Arial"/>
                <a:cs typeface="Arial"/>
              </a:rPr>
              <a:t>clearly. </a:t>
            </a:r>
            <a:r>
              <a:rPr lang="en-GB" sz="2000" err="1">
                <a:solidFill>
                  <a:schemeClr val="tx2"/>
                </a:solidFill>
                <a:latin typeface="Arial"/>
                <a:ea typeface="Arial"/>
                <a:cs typeface="Arial"/>
              </a:rPr>
              <a:t>hasan</a:t>
            </a:r>
            <a:r>
              <a:rPr lang="en-GB" sz="2000" baseline="0">
                <a:solidFill>
                  <a:schemeClr val="tx2"/>
                </a:solidFill>
                <a:latin typeface="Arial"/>
                <a:ea typeface="Arial"/>
                <a:cs typeface="Arial"/>
              </a:rPr>
              <a:t> </a:t>
            </a:r>
            <a:r>
              <a:rPr lang="en-GB" sz="2000" baseline="0" err="1">
                <a:solidFill>
                  <a:schemeClr val="tx2"/>
                </a:solidFill>
                <a:latin typeface="Arial"/>
                <a:ea typeface="Arial"/>
                <a:cs typeface="Arial"/>
              </a:rPr>
              <a:t>Eleroglu</a:t>
            </a:r>
            <a:r>
              <a:rPr lang="en-GB" sz="2000">
                <a:solidFill>
                  <a:schemeClr val="tx2"/>
                </a:solidFill>
                <a:latin typeface="Arial"/>
                <a:ea typeface="Arial"/>
                <a:cs typeface="Arial"/>
              </a:rPr>
              <a:t>,(</a:t>
            </a:r>
            <a:r>
              <a:rPr lang="en-GB" sz="2000" baseline="0">
                <a:solidFill>
                  <a:schemeClr val="tx2"/>
                </a:solidFill>
                <a:latin typeface="Arial"/>
                <a:ea typeface="Arial"/>
                <a:cs typeface="Arial"/>
              </a:rPr>
              <a:t> 2024</a:t>
            </a:r>
            <a:r>
              <a:rPr lang="en-GB" sz="2000">
                <a:solidFill>
                  <a:schemeClr val="tx2"/>
                </a:solidFill>
                <a:latin typeface="Arial"/>
                <a:ea typeface="Arial"/>
                <a:cs typeface="Arial"/>
              </a:rPr>
              <a:t>)</a:t>
            </a:r>
            <a:r>
              <a:rPr lang="en-US" sz="2000">
                <a:solidFill>
                  <a:schemeClr val="tx2"/>
                </a:solidFill>
                <a:latin typeface="Arial"/>
                <a:ea typeface="Arial"/>
                <a:cs typeface="Arial"/>
              </a:rPr>
              <a:t>​</a:t>
            </a:r>
          </a:p>
          <a:p>
            <a:pPr marL="228600" indent="-228600">
              <a:buFont typeface=""/>
              <a:buChar char="•"/>
            </a:pPr>
            <a:r>
              <a:rPr lang="en-US" sz="2000">
                <a:solidFill>
                  <a:schemeClr val="accent2"/>
                </a:solidFill>
                <a:latin typeface="Arial"/>
                <a:cs typeface="Arial"/>
              </a:rPr>
              <a:t>Microsoft excel 365 </a:t>
            </a:r>
            <a:r>
              <a:rPr lang="en-US" sz="2000" err="1">
                <a:solidFill>
                  <a:schemeClr val="accent2"/>
                </a:solidFill>
                <a:latin typeface="Arial"/>
                <a:cs typeface="Arial"/>
              </a:rPr>
              <a:t>provies</a:t>
            </a:r>
            <a:r>
              <a:rPr lang="en-US" sz="2000">
                <a:solidFill>
                  <a:schemeClr val="accent2"/>
                </a:solidFill>
                <a:latin typeface="Arial"/>
                <a:cs typeface="Arial"/>
              </a:rPr>
              <a:t> a range of functionalities to support data creation, analysis gives the </a:t>
            </a:r>
            <a:r>
              <a:rPr lang="en-US" sz="2000" err="1">
                <a:solidFill>
                  <a:schemeClr val="accent2"/>
                </a:solidFill>
                <a:latin typeface="Arial"/>
                <a:cs typeface="Arial"/>
              </a:rPr>
              <a:t>reasurrance</a:t>
            </a:r>
            <a:r>
              <a:rPr lang="en-US" sz="2000">
                <a:solidFill>
                  <a:schemeClr val="accent2"/>
                </a:solidFill>
                <a:latin typeface="Arial"/>
                <a:cs typeface="Arial"/>
              </a:rPr>
              <a:t> and ability to create and store excel spread sheets online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making it easy for staff at Riverdale nursing home to collaborate with other </a:t>
            </a:r>
            <a:r>
              <a:rPr lang="en-US" sz="2000" err="1">
                <a:solidFill>
                  <a:schemeClr val="accent2"/>
                </a:solidFill>
                <a:highlight>
                  <a:srgbClr val="FFFFFF"/>
                </a:highlight>
                <a:latin typeface="Source Sans Pro"/>
                <a:ea typeface="Source Sans Pro"/>
                <a:cs typeface="Arial"/>
              </a:rPr>
              <a:t>microsoft</a:t>
            </a:r>
            <a:r>
              <a:rPr lang="en-US" sz="2000">
                <a:solidFill>
                  <a:schemeClr val="accent2"/>
                </a:solidFill>
                <a:highlight>
                  <a:srgbClr val="FFFFFF"/>
                </a:highlight>
                <a:latin typeface="Source Sans Pro"/>
                <a:ea typeface="Source Sans Pro"/>
                <a:cs typeface="Arial"/>
              </a:rPr>
              <a:t> office 365 programs to track and share data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works with real time in-put updated </a:t>
            </a:r>
          </a:p>
          <a:p>
            <a:pPr marL="228600" indent="-228600">
              <a:buFont typeface=""/>
              <a:buChar char="•"/>
            </a:pPr>
            <a:r>
              <a:rPr lang="en-US" sz="2000">
                <a:solidFill>
                  <a:schemeClr val="accent2"/>
                </a:solidFill>
                <a:highlight>
                  <a:srgbClr val="FFFFFF"/>
                </a:highlight>
                <a:latin typeface="Source Sans Pro"/>
                <a:ea typeface="Source Sans Pro"/>
                <a:cs typeface="Arial"/>
              </a:rPr>
              <a:t>Accessible from multiple device in different locations </a:t>
            </a:r>
            <a:r>
              <a:rPr lang="en-US" sz="2000" err="1">
                <a:solidFill>
                  <a:schemeClr val="accent2"/>
                </a:solidFill>
                <a:highlight>
                  <a:srgbClr val="FFFFFF"/>
                </a:highlight>
                <a:latin typeface="Source Sans Pro"/>
                <a:ea typeface="Source Sans Pro"/>
                <a:cs typeface="Arial"/>
              </a:rPr>
              <a:t>micrososft</a:t>
            </a:r>
            <a:r>
              <a:rPr lang="en-US" sz="2000">
                <a:solidFill>
                  <a:schemeClr val="accent2"/>
                </a:solidFill>
                <a:highlight>
                  <a:srgbClr val="FFFFFF"/>
                </a:highlight>
                <a:latin typeface="Source Sans Pro"/>
                <a:ea typeface="Source Sans Pro"/>
                <a:cs typeface="Arial"/>
              </a:rPr>
              <a:t> excel gives the ability to mange time better giving a more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response to documenting care needs across multiple departments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allows for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transformation of datasets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has the capability to automate regularly repeated tasks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again saving Riverdale staff time  </a:t>
            </a:r>
          </a:p>
          <a:p>
            <a:pPr marL="228600" indent="-228600">
              <a:buFont typeface=""/>
              <a:buChar char="•"/>
            </a:pPr>
            <a:endParaRPr lang="en-US" sz="2000">
              <a:solidFill>
                <a:srgbClr val="54A021"/>
              </a:solidFill>
              <a:highlight>
                <a:srgbClr val="FFFFFF"/>
              </a:highlight>
              <a:latin typeface="Source Sans Pro"/>
              <a:ea typeface="Source Sans Pro"/>
              <a:cs typeface="Arial"/>
            </a:endParaRPr>
          </a:p>
          <a:p>
            <a:pPr marL="228600" indent="-228600">
              <a:buFont typeface=""/>
              <a:buChar char="•"/>
            </a:pPr>
            <a:endParaRPr lang="en-US" sz="2000">
              <a:solidFill>
                <a:srgbClr val="54A021"/>
              </a:solidFill>
              <a:highlight>
                <a:srgbClr val="FFFFFF"/>
              </a:highlight>
              <a:latin typeface="Source Sans Pro"/>
              <a:ea typeface="Source Sans Pro"/>
              <a:cs typeface="Arial"/>
            </a:endParaRPr>
          </a:p>
          <a:p>
            <a:endParaRPr lang="en-US" sz="2000">
              <a:solidFill>
                <a:srgbClr val="3A3A3A"/>
              </a:solidFill>
              <a:highlight>
                <a:srgbClr val="FFFFFF"/>
              </a:highlight>
              <a:latin typeface="Source Sans Pro"/>
              <a:ea typeface="Source Sans Pro"/>
              <a:cs typeface="Arial"/>
            </a:endParaRPr>
          </a:p>
          <a:p>
            <a:pPr marL="228600" indent="-228600">
              <a:buFont typeface=""/>
              <a:buChar char="•"/>
            </a:pPr>
            <a:endParaRPr lang="en-US" sz="2000">
              <a:solidFill>
                <a:schemeClr val="accent2"/>
              </a:solidFill>
              <a:latin typeface="Arial"/>
              <a:cs typeface="Arial"/>
            </a:endParaRPr>
          </a:p>
          <a:p>
            <a:pPr algn="ctr"/>
            <a:endParaRPr lang="en-GB" sz="1200">
              <a:solidFill>
                <a:schemeClr val="accent2"/>
              </a:solidFill>
            </a:endParaRPr>
          </a:p>
        </p:txBody>
      </p:sp>
    </p:spTree>
    <p:extLst>
      <p:ext uri="{BB962C8B-B14F-4D97-AF65-F5344CB8AC3E}">
        <p14:creationId xmlns:p14="http://schemas.microsoft.com/office/powerpoint/2010/main" val="62337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7A50CE7-7D73-CD5D-60C8-3A8FA369994D}"/>
              </a:ext>
            </a:extLst>
          </p:cNvPr>
          <p:cNvSpPr txBox="1"/>
          <p:nvPr/>
        </p:nvSpPr>
        <p:spPr>
          <a:xfrm>
            <a:off x="5170620" y="473797"/>
            <a:ext cx="3984487"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u="sng">
                <a:solidFill>
                  <a:srgbClr val="002060"/>
                </a:solidFill>
                <a:latin typeface="Arial"/>
                <a:cs typeface="Arial"/>
              </a:rPr>
              <a:t>LIMITATIONS</a:t>
            </a:r>
          </a:p>
          <a:p>
            <a:pPr marL="285750" indent="-285750">
              <a:buFont typeface="Wingdings"/>
              <a:buChar char="q"/>
            </a:pPr>
            <a:r>
              <a:rPr lang="en-GB">
                <a:solidFill>
                  <a:schemeClr val="accent1"/>
                </a:solidFill>
                <a:latin typeface="Arial"/>
                <a:cs typeface="Arial"/>
              </a:rPr>
              <a:t>SOME STAFF MAY REQUIRE TRAINING FOR THE INPUT OF DATA AND USE OF DATA INPUT DEVICES </a:t>
            </a:r>
            <a:endParaRPr lang="en-GB">
              <a:solidFill>
                <a:schemeClr val="accent1"/>
              </a:solidFill>
            </a:endParaRPr>
          </a:p>
          <a:p>
            <a:pPr marL="285750" indent="-285750">
              <a:buFont typeface="Wingdings"/>
              <a:buChar char="q"/>
            </a:pPr>
            <a:r>
              <a:rPr lang="en-GB">
                <a:solidFill>
                  <a:schemeClr val="accent1"/>
                </a:solidFill>
                <a:latin typeface="Arial"/>
                <a:cs typeface="Arial"/>
              </a:rPr>
              <a:t>AVAILABLE FUNDING FOR EXTRA STAFF TO COVER STAFF TRAINING AND UPSKILLING</a:t>
            </a:r>
            <a:r>
              <a:rPr lang="en-GB" sz="2000">
                <a:solidFill>
                  <a:schemeClr val="accent1"/>
                </a:solidFill>
                <a:latin typeface="Arial"/>
                <a:cs typeface="Arial"/>
              </a:rPr>
              <a:t> </a:t>
            </a:r>
          </a:p>
          <a:p>
            <a:pPr marL="285750" indent="-285750">
              <a:buFont typeface="Wingdings"/>
              <a:buChar char="q"/>
            </a:pPr>
            <a:r>
              <a:rPr lang="en-GB">
                <a:solidFill>
                  <a:schemeClr val="accent1"/>
                </a:solidFill>
                <a:latin typeface="Arial"/>
                <a:cs typeface="Arial"/>
              </a:rPr>
              <a:t>REQUIRES INTERNET ACCESS TO SAVE UPDATED RECORDS</a:t>
            </a:r>
          </a:p>
          <a:p>
            <a:pPr marL="285750" indent="-285750">
              <a:buFont typeface="Wingdings"/>
              <a:buChar char="q"/>
            </a:pPr>
            <a:r>
              <a:rPr lang="en-GB" sz="2000">
                <a:solidFill>
                  <a:schemeClr val="accent1"/>
                </a:solidFill>
              </a:rPr>
              <a:t>ANY TECHNICAL DIFFICULTIES CAN RESULT IS DELAYED UPDATE OF PATIENT CARE AND NEEDS </a:t>
            </a:r>
          </a:p>
          <a:p>
            <a:pPr marL="285750" indent="-285750">
              <a:buFont typeface="Wingdings"/>
              <a:buChar char="q"/>
            </a:pPr>
            <a:endParaRPr lang="en-GB" sz="1400" u="sng">
              <a:latin typeface="Arial"/>
              <a:cs typeface="Arial"/>
            </a:endParaRPr>
          </a:p>
        </p:txBody>
      </p:sp>
      <p:sp>
        <p:nvSpPr>
          <p:cNvPr id="3" name="TextBox 11">
            <a:extLst>
              <a:ext uri="{FF2B5EF4-FFF2-40B4-BE49-F238E27FC236}">
                <a16:creationId xmlns:a16="http://schemas.microsoft.com/office/drawing/2014/main" id="{2A333817-21AE-0A5F-9D8F-6DEB1F37CD56}"/>
              </a:ext>
            </a:extLst>
          </p:cNvPr>
          <p:cNvSpPr txBox="1"/>
          <p:nvPr/>
        </p:nvSpPr>
        <p:spPr>
          <a:xfrm>
            <a:off x="647623" y="338833"/>
            <a:ext cx="3971154" cy="555536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100">
              <a:latin typeface="Arial"/>
              <a:cs typeface="Arial"/>
            </a:endParaRPr>
          </a:p>
          <a:p>
            <a:r>
              <a:rPr lang="en-GB" sz="2400" b="1" u="sng">
                <a:solidFill>
                  <a:srgbClr val="002060"/>
                </a:solidFill>
                <a:latin typeface="Arial"/>
                <a:cs typeface="Arial"/>
              </a:rPr>
              <a:t>ADVANTAGES</a:t>
            </a:r>
            <a:r>
              <a:rPr lang="en-GB" sz="2000">
                <a:solidFill>
                  <a:schemeClr val="accent1"/>
                </a:solidFill>
                <a:latin typeface="Arial"/>
                <a:cs typeface="Arial"/>
              </a:rPr>
              <a:t> </a:t>
            </a:r>
          </a:p>
          <a:p>
            <a:pPr marL="342900" indent="-342900">
              <a:buFont typeface="Wingdings"/>
              <a:buChar char="q"/>
            </a:pPr>
            <a:r>
              <a:rPr lang="en-GB" sz="2000">
                <a:solidFill>
                  <a:schemeClr val="accent1"/>
                </a:solidFill>
                <a:latin typeface="Arial"/>
                <a:cs typeface="Arial"/>
              </a:rPr>
              <a:t>Ability to facilitate the D.A.R- (</a:t>
            </a:r>
            <a:r>
              <a:rPr lang="en-GB" sz="2000" err="1">
                <a:solidFill>
                  <a:schemeClr val="accent1"/>
                </a:solidFill>
                <a:latin typeface="Arial"/>
                <a:cs typeface="Arial"/>
              </a:rPr>
              <a:t>data,action,response</a:t>
            </a:r>
            <a:r>
              <a:rPr lang="en-GB" sz="2000">
                <a:solidFill>
                  <a:schemeClr val="accent1"/>
                </a:solidFill>
                <a:latin typeface="Arial"/>
                <a:cs typeface="Arial"/>
              </a:rPr>
              <a:t>) - often used for its performance in accurately and securely being able to deliver the tools needed for electronic health records (Nursecram.com)</a:t>
            </a:r>
            <a:endParaRPr lang="en-GB">
              <a:solidFill>
                <a:schemeClr val="accent1"/>
              </a:solidFill>
            </a:endParaRPr>
          </a:p>
          <a:p>
            <a:pPr marL="342900" indent="-342900">
              <a:buFont typeface="Wingdings"/>
              <a:buChar char="q"/>
            </a:pPr>
            <a:r>
              <a:rPr lang="en-GB" sz="2000">
                <a:solidFill>
                  <a:schemeClr val="accent1"/>
                </a:solidFill>
                <a:latin typeface="Arial"/>
                <a:cs typeface="Arial"/>
              </a:rPr>
              <a:t>Gives the ability to create spreadsheets to suit department and patient data collection requirements(</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r>
              <a:rPr lang="en-GB" sz="2000">
                <a:solidFill>
                  <a:schemeClr val="accent1"/>
                </a:solidFill>
                <a:latin typeface="Arial"/>
                <a:cs typeface="Arial"/>
              </a:rPr>
              <a:t>  </a:t>
            </a:r>
            <a:endParaRPr lang="en-GB">
              <a:solidFill>
                <a:schemeClr val="accent1"/>
              </a:solidFill>
            </a:endParaRPr>
          </a:p>
          <a:p>
            <a:pPr marL="342900" indent="-342900">
              <a:buFont typeface="Wingdings"/>
              <a:buChar char="q"/>
            </a:pPr>
            <a:r>
              <a:rPr lang="en-GB" sz="2000">
                <a:solidFill>
                  <a:schemeClr val="accent1"/>
                </a:solidFill>
                <a:latin typeface="Arial"/>
                <a:cs typeface="Arial"/>
              </a:rPr>
              <a:t>Supports sharing integrated data from multiple (</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endParaRPr lang="en-GB" sz="2000">
              <a:solidFill>
                <a:schemeClr val="accent1"/>
              </a:solidFill>
              <a:latin typeface="Arial"/>
              <a:cs typeface="Arial"/>
            </a:endParaRPr>
          </a:p>
        </p:txBody>
      </p:sp>
    </p:spTree>
    <p:extLst>
      <p:ext uri="{BB962C8B-B14F-4D97-AF65-F5344CB8AC3E}">
        <p14:creationId xmlns:p14="http://schemas.microsoft.com/office/powerpoint/2010/main" val="392451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93741" y="162720"/>
            <a:ext cx="9942716" cy="1554480"/>
          </a:xfrm>
        </p:spPr>
        <p:txBody>
          <a:bodyPr anchor="ctr">
            <a:normAutofit fontScale="90000"/>
          </a:bodyPr>
          <a:lstStyle/>
          <a:p>
            <a:br>
              <a:rPr lang="en-GB" sz="2600">
                <a:latin typeface="Arial"/>
                <a:cs typeface="Arial"/>
              </a:rPr>
            </a:br>
            <a:r>
              <a:rPr lang="en-GB" sz="2600">
                <a:latin typeface="Arial"/>
                <a:cs typeface="Arial"/>
              </a:rPr>
              <a:t>Shenelle Bodden</a:t>
            </a:r>
            <a:br>
              <a:rPr lang="en-GB" sz="2600">
                <a:latin typeface="Arial" panose="020B0604020202020204" pitchFamily="34" charset="0"/>
                <a:cs typeface="Arial" panose="020B0604020202020204" pitchFamily="34" charset="0"/>
              </a:rPr>
            </a:br>
            <a:r>
              <a:rPr lang="en-GB" sz="2600">
                <a:latin typeface="Arial"/>
                <a:cs typeface="Arial"/>
              </a:rPr>
              <a:t>Student Number: 2541670</a:t>
            </a:r>
            <a:br>
              <a:rPr lang="en-GB" sz="2600">
                <a:latin typeface="Arial"/>
                <a:cs typeface="Arial"/>
              </a:rPr>
            </a:br>
            <a:r>
              <a:rPr lang="en-GB" sz="2600">
                <a:latin typeface="Arial"/>
                <a:cs typeface="Arial"/>
              </a:rPr>
              <a:t>Staff Scheduling/Rotas</a:t>
            </a:r>
            <a:br>
              <a:rPr lang="en-GB" sz="2600">
                <a:latin typeface="Arial"/>
                <a:cs typeface="Arial"/>
              </a:rPr>
            </a:br>
            <a:r>
              <a:rPr lang="en-GB" sz="2600">
                <a:latin typeface="Arial"/>
                <a:cs typeface="Arial"/>
              </a:rPr>
              <a:t>Using Microsoft PowerPoint</a:t>
            </a:r>
            <a:br>
              <a:rPr lang="en-GB" sz="2600">
                <a:latin typeface="Arial"/>
                <a:cs typeface="Arial"/>
              </a:rPr>
            </a:br>
            <a:br>
              <a:rPr lang="en-GB" sz="2600">
                <a:latin typeface="Arial"/>
                <a:cs typeface="Arial"/>
              </a:rPr>
            </a:br>
            <a:endParaRPr lang="en-GB" sz="2600">
              <a:latin typeface="Arial"/>
              <a:cs typeface="Arial"/>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86237" y="1529283"/>
            <a:ext cx="10493735" cy="5174718"/>
          </a:xfrm>
          <a:prstGeom prst="rect">
            <a:avLst/>
          </a:prstGeom>
          <a:noFill/>
        </p:spPr>
        <p:txBody>
          <a:bodyPr wrap="square" lIns="91440" tIns="45720" rIns="91440" bIns="45720" numCol="2" rtlCol="0" anchor="t">
            <a:spAutoFit/>
          </a:bodyPr>
          <a:lstStyle/>
          <a:p>
            <a:r>
              <a:rPr lang="en-GB" sz="1200" b="1">
                <a:solidFill>
                  <a:schemeClr val="tx2">
                    <a:lumMod val="75000"/>
                    <a:lumOff val="25000"/>
                  </a:schemeClr>
                </a:solidFill>
                <a:latin typeface="Arial"/>
                <a:cs typeface="Arial"/>
              </a:rPr>
              <a:t>Why Microsoft PowerPoint is suitable:</a:t>
            </a:r>
            <a:endParaRPr lang="en-US" err="1">
              <a:solidFill>
                <a:schemeClr val="tx2">
                  <a:lumMod val="75000"/>
                  <a:lumOff val="25000"/>
                </a:schemeClr>
              </a:solidFill>
              <a:latin typeface="Arial"/>
              <a:cs typeface="Arial"/>
            </a:endParaRPr>
          </a:p>
          <a:p>
            <a:pPr marL="171450" indent="-171450">
              <a:buFont typeface="Arial"/>
              <a:buChar char="•"/>
            </a:pPr>
            <a:r>
              <a:rPr lang="en-GB" sz="1200">
                <a:solidFill>
                  <a:schemeClr val="tx2">
                    <a:lumMod val="75000"/>
                    <a:lumOff val="25000"/>
                  </a:schemeClr>
                </a:solidFill>
                <a:latin typeface="Arial"/>
                <a:cs typeface="Arial"/>
              </a:rPr>
              <a:t>Presents staff rota information clearly. 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Uses charts, tables and visuals to explain schedules </a:t>
            </a:r>
            <a:endParaRPr lang="en-GB" sz="1200" err="1">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Easy to share with managers and staff </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a:t>
            </a:r>
          </a:p>
          <a:p>
            <a:pPr marL="171450" indent="-171450">
              <a:buFont typeface="Arial"/>
              <a:buChar char="•"/>
            </a:pPr>
            <a:r>
              <a:rPr lang="en-GB" sz="1200">
                <a:solidFill>
                  <a:schemeClr val="tx2">
                    <a:lumMod val="75000"/>
                    <a:lumOff val="25000"/>
                  </a:schemeClr>
                </a:solidFill>
                <a:latin typeface="Arial"/>
                <a:cs typeface="Arial"/>
              </a:rPr>
              <a:t>Supports staff training and meetings</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000000"/>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171450" indent="-171450">
              <a:buFont typeface="Arial"/>
              <a:buChar char="•"/>
            </a:pPr>
            <a:r>
              <a:rPr lang="en-GB" sz="1200">
                <a:solidFill>
                  <a:schemeClr val="tx2">
                    <a:lumMod val="60000"/>
                    <a:lumOff val="40000"/>
                  </a:schemeClr>
                </a:solidFill>
                <a:latin typeface="Arial"/>
                <a:cs typeface="Arial"/>
              </a:rPr>
              <a:t>Creating rotas to show who is working and when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p>
          <a:p>
            <a:pPr marL="171450" indent="-171450">
              <a:buFont typeface="Arial"/>
              <a:buChar char="•"/>
            </a:pPr>
            <a:r>
              <a:rPr lang="en-GB" sz="1200">
                <a:solidFill>
                  <a:schemeClr val="tx2">
                    <a:lumMod val="60000"/>
                    <a:lumOff val="40000"/>
                  </a:schemeClr>
                </a:solidFill>
                <a:latin typeface="Arial"/>
                <a:cs typeface="Arial"/>
              </a:rPr>
              <a:t>Ensuring enough staff are available to meet residents needs</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maintain safe care (NHS, 2020).</a:t>
            </a:r>
          </a:p>
          <a:p>
            <a:pPr marL="171450" indent="-171450">
              <a:buFont typeface="Arial"/>
              <a:buChar char="•"/>
            </a:pPr>
            <a:r>
              <a:rPr lang="en-GB" sz="1200">
                <a:solidFill>
                  <a:schemeClr val="tx2">
                    <a:lumMod val="60000"/>
                    <a:lumOff val="40000"/>
                  </a:schemeClr>
                </a:solidFill>
                <a:latin typeface="Arial"/>
                <a:cs typeface="Arial"/>
              </a:rPr>
              <a:t>Communicating  shift changes and updates to all staff clearly</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b="1">
              <a:solidFill>
                <a:schemeClr val="tx2">
                  <a:lumMod val="60000"/>
                  <a:lumOff val="40000"/>
                </a:schemeClr>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a:cs typeface="Arial"/>
              </a:rPr>
              <a:t>How it improves efficiency and communication:</a:t>
            </a:r>
          </a:p>
          <a:p>
            <a:pPr marL="171450" indent="-171450">
              <a:buFont typeface="Arial"/>
              <a:buChar char="•"/>
            </a:pPr>
            <a:r>
              <a:rPr lang="en-GB" sz="1200">
                <a:solidFill>
                  <a:schemeClr val="tx2">
                    <a:lumMod val="60000"/>
                    <a:lumOff val="40000"/>
                  </a:schemeClr>
                </a:solidFill>
                <a:latin typeface="Arial"/>
                <a:cs typeface="Arial"/>
              </a:rPr>
              <a:t>Staff can easily see their shifts and responsibilities reducing confusion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errors. (</a:t>
            </a:r>
            <a:r>
              <a:rPr lang="en-GB" sz="1200" err="1">
                <a:solidFill>
                  <a:schemeClr val="tx2">
                    <a:lumMod val="60000"/>
                    <a:lumOff val="40000"/>
                  </a:schemeClr>
                </a:solidFill>
                <a:latin typeface="Arial"/>
                <a:cs typeface="Arial"/>
              </a:rPr>
              <a:t>Hellzen</a:t>
            </a:r>
            <a:r>
              <a:rPr lang="en-GB" sz="1200">
                <a:solidFill>
                  <a:schemeClr val="tx2">
                    <a:lumMod val="60000"/>
                    <a:lumOff val="40000"/>
                  </a:schemeClr>
                </a:solidFill>
                <a:latin typeface="Arial"/>
                <a:cs typeface="Arial"/>
              </a:rPr>
              <a:t>, Alm &amp; rising, 2022).</a:t>
            </a:r>
            <a:endParaRPr lang="en-GB" sz="1200">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Information can be shared consistently across teams improving communications and teamwork.</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(Nouri et al., 2026).</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latin typeface="Trebuchet MS" panose="020B0603020202020204"/>
              <a:cs typeface="Arial" panose="020B0604020202020204" pitchFamily="34" charset="0"/>
            </a:endParaRPr>
          </a:p>
          <a:p>
            <a:r>
              <a:rPr lang="en-GB" sz="1200" dirty="0">
                <a:solidFill>
                  <a:srgbClr val="92D050"/>
                </a:solidFill>
              </a:rPr>
              <a:t>    </a:t>
            </a:r>
            <a:endParaRPr lang="en-GB" dirty="0"/>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1529283"/>
            <a:ext cx="2601188" cy="1569660"/>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Limitations: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Requires access to a computer/device.</a:t>
            </a:r>
          </a:p>
          <a:p>
            <a:pPr marL="171450" indent="-171450">
              <a:buFont typeface="Arial"/>
              <a:buChar char="•"/>
            </a:pPr>
            <a:r>
              <a:rPr lang="en-GB" sz="1200">
                <a:solidFill>
                  <a:schemeClr val="tx2">
                    <a:lumMod val="60000"/>
                    <a:lumOff val="40000"/>
                  </a:schemeClr>
                </a:solidFill>
                <a:latin typeface="Arial"/>
                <a:cs typeface="Arial"/>
              </a:rPr>
              <a:t>Not designed to create rotas directly</a:t>
            </a:r>
          </a:p>
          <a:p>
            <a:pPr marL="171450" indent="-171450">
              <a:buFont typeface="Arial"/>
              <a:buChar char="•"/>
            </a:pPr>
            <a:r>
              <a:rPr lang="en-GB" sz="1200">
                <a:solidFill>
                  <a:schemeClr val="tx2">
                    <a:lumMod val="60000"/>
                    <a:lumOff val="40000"/>
                  </a:schemeClr>
                </a:solidFill>
                <a:latin typeface="Arial"/>
                <a:cs typeface="Arial"/>
              </a:rPr>
              <a:t>Information can become outdated if not updated</a:t>
            </a:r>
          </a:p>
          <a:p>
            <a:endParaRPr lang="en-GB" sz="1200">
              <a:latin typeface="Arial"/>
              <a:cs typeface="Arial"/>
            </a:endParaRPr>
          </a:p>
        </p:txBody>
      </p:sp>
      <p:sp>
        <p:nvSpPr>
          <p:cNvPr id="3" name="TextBox 2">
            <a:extLst>
              <a:ext uri="{FF2B5EF4-FFF2-40B4-BE49-F238E27FC236}">
                <a16:creationId xmlns:a16="http://schemas.microsoft.com/office/drawing/2014/main" id="{1984ABB1-966E-6664-EC38-616896609483}"/>
              </a:ext>
            </a:extLst>
          </p:cNvPr>
          <p:cNvSpPr txBox="1"/>
          <p:nvPr/>
        </p:nvSpPr>
        <p:spPr>
          <a:xfrm>
            <a:off x="4382800" y="1529501"/>
            <a:ext cx="2453980" cy="1754326"/>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Advantages: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Easy to use.</a:t>
            </a:r>
          </a:p>
          <a:p>
            <a:pPr marL="171450" indent="-171450">
              <a:buFont typeface="Arial"/>
              <a:buChar char="•"/>
            </a:pPr>
            <a:r>
              <a:rPr lang="en-GB" sz="1200">
                <a:solidFill>
                  <a:schemeClr val="tx2">
                    <a:lumMod val="60000"/>
                    <a:lumOff val="40000"/>
                  </a:schemeClr>
                </a:solidFill>
                <a:latin typeface="Arial"/>
                <a:cs typeface="Arial"/>
              </a:rPr>
              <a:t>Professional presentation format.</a:t>
            </a:r>
          </a:p>
          <a:p>
            <a:pPr marL="171450" indent="-171450">
              <a:buFont typeface="Arial"/>
              <a:buChar char="•"/>
            </a:pPr>
            <a:r>
              <a:rPr lang="en-GB" sz="1200">
                <a:solidFill>
                  <a:schemeClr val="tx2">
                    <a:lumMod val="60000"/>
                    <a:lumOff val="40000"/>
                  </a:schemeClr>
                </a:solidFill>
                <a:latin typeface="Arial"/>
                <a:cs typeface="Arial"/>
              </a:rPr>
              <a:t>Supports images, charts and tables.</a:t>
            </a:r>
          </a:p>
          <a:p>
            <a:pPr marL="171450" indent="-171450">
              <a:buFont typeface="Arial"/>
              <a:buChar char="•"/>
            </a:pPr>
            <a:r>
              <a:rPr lang="en-GB" sz="1200">
                <a:solidFill>
                  <a:schemeClr val="tx2">
                    <a:lumMod val="60000"/>
                    <a:lumOff val="40000"/>
                  </a:schemeClr>
                </a:solidFill>
                <a:latin typeface="Arial"/>
                <a:cs typeface="Arial"/>
              </a:rPr>
              <a:t>Easy to update and share.</a:t>
            </a:r>
          </a:p>
          <a:p>
            <a:r>
              <a:rPr lang="en-GB" sz="1200">
                <a:solidFill>
                  <a:schemeClr val="tx2">
                    <a:lumMod val="60000"/>
                    <a:lumOff val="40000"/>
                  </a:schemeClr>
                </a:solidFill>
                <a:latin typeface="Arial"/>
                <a:cs typeface="Arial"/>
              </a:rPr>
              <a:t>    (Microsoft, 2025).</a:t>
            </a:r>
          </a:p>
          <a:p>
            <a:endParaRPr lang="en-GB" sz="1200">
              <a:latin typeface="Arial"/>
              <a:cs typeface="Arial"/>
            </a:endParaRPr>
          </a:p>
        </p:txBody>
      </p:sp>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
        <p:nvSpPr>
          <p:cNvPr id="4" name="TextBox 3">
            <a:extLst>
              <a:ext uri="{FF2B5EF4-FFF2-40B4-BE49-F238E27FC236}">
                <a16:creationId xmlns:a16="http://schemas.microsoft.com/office/drawing/2014/main" id="{2B03814A-5181-B58A-A3EF-747482AB4376}"/>
              </a:ext>
            </a:extLst>
          </p:cNvPr>
          <p:cNvSpPr txBox="1"/>
          <p:nvPr/>
        </p:nvSpPr>
        <p:spPr>
          <a:xfrm>
            <a:off x="4756250" y="3279277"/>
            <a:ext cx="42282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Riverdale Case Study </a:t>
            </a:r>
          </a:p>
          <a:p>
            <a:pPr marL="285750" indent="-285750">
              <a:buFont typeface="Arial"/>
              <a:buChar char="•"/>
            </a:pPr>
            <a:r>
              <a:rPr lang="en-GB" sz="1100">
                <a:solidFill>
                  <a:schemeClr val="tx2">
                    <a:lumMod val="60000"/>
                    <a:lumOff val="40000"/>
                  </a:schemeClr>
                </a:solidFill>
              </a:rPr>
              <a:t>Riverdale managers can use Microsoft PowerPoint to create, update and present weekly staff rotas. This helps them communicate staffing plans effectively to staff, ensuring sufficient staffing levels to meet residents needs and maintain high standards of care.</a:t>
            </a:r>
          </a:p>
          <a:p>
            <a:r>
              <a:rPr lang="en-GB" sz="1100">
                <a:solidFill>
                  <a:schemeClr val="tx2">
                    <a:lumMod val="60000"/>
                    <a:lumOff val="40000"/>
                  </a:schemeClr>
                </a:solidFill>
              </a:rPr>
              <a:t>      (Microsoft, 2025; NHS England,2020).</a:t>
            </a:r>
          </a:p>
        </p:txBody>
      </p:sp>
    </p:spTree>
    <p:extLst>
      <p:ext uri="{BB962C8B-B14F-4D97-AF65-F5344CB8AC3E}">
        <p14:creationId xmlns:p14="http://schemas.microsoft.com/office/powerpoint/2010/main" val="420373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513524" y="448614"/>
            <a:ext cx="11635252" cy="6786036"/>
          </a:xfrm>
        </p:spPr>
        <p:txBody>
          <a:bodyPr>
            <a:normAutofit/>
          </a:bodyPr>
          <a:lstStyle/>
          <a:p>
            <a:pPr marL="285750" indent="-285750">
              <a:spcBef>
                <a:spcPts val="0"/>
              </a:spcBef>
              <a:buFont typeface="Arial"/>
              <a:buChar char="•"/>
            </a:pPr>
            <a:r>
              <a:rPr lang="en-GB" dirty="0">
                <a:latin typeface="Modern No. 20"/>
              </a:rPr>
              <a:t>Staff Training</a:t>
            </a:r>
            <a:br>
              <a:rPr lang="en-GB" sz="2000" dirty="0"/>
            </a:br>
            <a:r>
              <a:rPr lang="en-GB" sz="2000" dirty="0"/>
              <a:t>Microsoft Teams​</a:t>
            </a:r>
            <a:br>
              <a:rPr lang="en-GB" sz="2000" dirty="0"/>
            </a:br>
            <a:r>
              <a:rPr lang="en-GB" sz="2000" dirty="0">
                <a:solidFill>
                  <a:srgbClr val="002060"/>
                </a:solidFill>
              </a:rPr>
              <a:t>Claire Mcken</a:t>
            </a:r>
            <a:br>
              <a:rPr lang="en-GB" sz="2000"/>
            </a:br>
            <a:r>
              <a:rPr lang="en-GB" sz="2000" dirty="0">
                <a:solidFill>
                  <a:srgbClr val="002060"/>
                </a:solidFill>
              </a:rPr>
              <a:t>Student Number:2519540</a:t>
            </a:r>
            <a:br>
              <a:rPr lang="en-GB" sz="2000">
                <a:solidFill>
                  <a:srgbClr val="002060"/>
                </a:solidFill>
              </a:rPr>
            </a:br>
            <a:br>
              <a:rPr lang="en-GB" sz="2000"/>
            </a:br>
            <a:r>
              <a:rPr lang="en-GB" sz="2000">
                <a:solidFill>
                  <a:srgbClr val="002060"/>
                </a:solidFill>
              </a:rPr>
              <a:t>                                                      (</a:t>
            </a:r>
            <a:r>
              <a:rPr lang="en-GB" sz="2000">
                <a:solidFill>
                  <a:schemeClr val="tx1"/>
                </a:solidFill>
              </a:rPr>
              <a:t>I</a:t>
            </a:r>
            <a:r>
              <a:rPr lang="en-GB" sz="1400">
                <a:solidFill>
                  <a:schemeClr val="tx1"/>
                </a:solidFill>
              </a:rPr>
              <a:t>mage 1.google image teams meeting 2026</a:t>
            </a:r>
            <a:r>
              <a:rPr lang="en-GB" sz="2000">
                <a:solidFill>
                  <a:srgbClr val="002060"/>
                </a:solidFill>
              </a:rPr>
              <a:t>)</a:t>
            </a:r>
            <a:br>
              <a:rPr lang="en-GB" sz="2000"/>
            </a:br>
            <a:r>
              <a:rPr lang="en-GB" sz="2000"/>
              <a:t>Why Microsoft Teams is suitable</a:t>
            </a:r>
            <a:r>
              <a:rPr lang="en-GB" sz="2000" dirty="0"/>
              <a:t> </a:t>
            </a:r>
            <a:r>
              <a:rPr lang="en-GB" sz="2000" dirty="0">
                <a:solidFill>
                  <a:schemeClr val="tx1"/>
                </a:solidFill>
              </a:rPr>
              <a:t>                         </a:t>
            </a:r>
            <a:r>
              <a:rPr lang="en-GB" sz="2000">
                <a:solidFill>
                  <a:schemeClr val="tx1"/>
                </a:solidFill>
              </a:rPr>
              <a:t>                                     </a:t>
            </a:r>
            <a:br>
              <a:rPr lang="en-GB" sz="2000" dirty="0"/>
            </a:br>
            <a:r>
              <a:rPr lang="en-GB" sz="1800">
                <a:solidFill>
                  <a:schemeClr val="tx1"/>
                </a:solidFill>
              </a:rPr>
              <a:t>*Teams I suitable among organisations such as UF/FAS Faculty  (</a:t>
            </a:r>
            <a:r>
              <a:rPr lang="en-GB" sz="1800" err="1">
                <a:solidFill>
                  <a:schemeClr val="tx1"/>
                </a:solidFill>
              </a:rPr>
              <a:t>Bultemier,Gasper</a:t>
            </a:r>
            <a:r>
              <a:rPr lang="en-GB" sz="1800">
                <a:solidFill>
                  <a:schemeClr val="tx1"/>
                </a:solidFill>
              </a:rPr>
              <a:t> 2024)                    </a:t>
            </a:r>
            <a:br>
              <a:rPr lang="en-GB" sz="1800"/>
            </a:br>
            <a:r>
              <a:rPr lang="en-GB" sz="1800">
                <a:solidFill>
                  <a:schemeClr val="tx1"/>
                </a:solidFill>
              </a:rPr>
              <a:t>*It is easy to use and requires very little training (</a:t>
            </a:r>
            <a:r>
              <a:rPr lang="en-GB" sz="1800" err="1">
                <a:solidFill>
                  <a:schemeClr val="tx1"/>
                </a:solidFill>
              </a:rPr>
              <a:t>Bultemier,Gasper</a:t>
            </a:r>
            <a:r>
              <a:rPr lang="en-GB" sz="1800">
                <a:solidFill>
                  <a:schemeClr val="tx1"/>
                </a:solidFill>
              </a:rPr>
              <a:t> 2024)</a:t>
            </a:r>
            <a:br>
              <a:rPr lang="en-US" sz="1800"/>
            </a:br>
            <a:r>
              <a:rPr lang="en-GB" sz="1800">
                <a:solidFill>
                  <a:schemeClr val="tx1"/>
                </a:solidFill>
              </a:rPr>
              <a:t>*Its </a:t>
            </a:r>
            <a:r>
              <a:rPr lang="en-GB" sz="1800" err="1">
                <a:solidFill>
                  <a:schemeClr val="tx1"/>
                </a:solidFill>
              </a:rPr>
              <a:t>usefullness</a:t>
            </a:r>
            <a:r>
              <a:rPr lang="en-GB" sz="1800">
                <a:solidFill>
                  <a:schemeClr val="tx1"/>
                </a:solidFill>
              </a:rPr>
              <a:t> for internal and external communication (</a:t>
            </a:r>
            <a:r>
              <a:rPr lang="en-GB" sz="1800" err="1">
                <a:solidFill>
                  <a:schemeClr val="tx1"/>
                </a:solidFill>
              </a:rPr>
              <a:t>Bultemier,Gasper</a:t>
            </a:r>
            <a:r>
              <a:rPr lang="en-GB" sz="1800">
                <a:solidFill>
                  <a:schemeClr val="tx1"/>
                </a:solidFill>
              </a:rPr>
              <a:t> 2024)                                                             *It allows training to be done in real time (</a:t>
            </a:r>
            <a:r>
              <a:rPr lang="en-GB" sz="1800" err="1">
                <a:solidFill>
                  <a:schemeClr val="tx1"/>
                </a:solidFill>
              </a:rPr>
              <a:t>Bultemier,Gasper</a:t>
            </a:r>
            <a:r>
              <a:rPr lang="en-GB" sz="1800">
                <a:solidFill>
                  <a:schemeClr val="tx1"/>
                </a:solidFill>
              </a:rPr>
              <a:t> 2024)</a:t>
            </a:r>
            <a:br>
              <a:rPr lang="en-GB" sz="1800"/>
            </a:br>
            <a:r>
              <a:rPr lang="en-GB" sz="1800">
                <a:solidFill>
                  <a:schemeClr val="tx1"/>
                </a:solidFill>
              </a:rPr>
              <a:t>*It also allows staff to communicate between </a:t>
            </a:r>
            <a:r>
              <a:rPr lang="en-GB" sz="1800" err="1">
                <a:solidFill>
                  <a:schemeClr val="tx1"/>
                </a:solidFill>
              </a:rPr>
              <a:t>eachother</a:t>
            </a:r>
            <a:r>
              <a:rPr lang="en-GB" sz="1800">
                <a:solidFill>
                  <a:schemeClr val="tx1"/>
                </a:solidFill>
              </a:rPr>
              <a:t> regarding issues and ideas .(</a:t>
            </a:r>
            <a:r>
              <a:rPr lang="en-GB" sz="1800" err="1">
                <a:solidFill>
                  <a:schemeClr val="tx1"/>
                </a:solidFill>
              </a:rPr>
              <a:t>Bultemier,Gasper</a:t>
            </a:r>
            <a:r>
              <a:rPr lang="en-GB" sz="1800">
                <a:solidFill>
                  <a:schemeClr val="tx1"/>
                </a:solidFill>
              </a:rPr>
              <a:t> 2024)</a:t>
            </a:r>
            <a:br>
              <a:rPr lang="en-GB" sz="1800"/>
            </a:br>
            <a:br>
              <a:rPr lang="en-GB" sz="1800"/>
            </a:br>
            <a:r>
              <a:rPr lang="en-GB" sz="1800">
                <a:solidFill>
                  <a:schemeClr val="tx1"/>
                </a:solidFill>
              </a:rPr>
              <a:t>     </a:t>
            </a:r>
            <a:r>
              <a:rPr lang="en-GB" sz="18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2000">
                <a:solidFill>
                  <a:srgbClr val="313535"/>
                </a:solidFill>
                <a:highlight>
                  <a:srgbClr val="FFFFFF"/>
                </a:highlight>
                <a:ea typeface="+mj-lt"/>
                <a:cs typeface="+mj-lt"/>
              </a:rPr>
              <a:t>.</a:t>
            </a:r>
            <a:br>
              <a:rPr lang="en-US" dirty="0"/>
            </a:br>
            <a:br>
              <a:rPr lang="en-GB" sz="1200"/>
            </a:br>
            <a:br>
              <a:rPr lang="en-GB" sz="1200"/>
            </a:br>
            <a:r>
              <a:rPr lang="en-GB" sz="1800">
                <a:highlight>
                  <a:srgbClr val="FFFFFF"/>
                </a:highlight>
              </a:rPr>
              <a:t>How Microsoft Teams improves </a:t>
            </a:r>
            <a:r>
              <a:rPr lang="en-GB" sz="1800" err="1">
                <a:highlight>
                  <a:srgbClr val="FFFFFF"/>
                </a:highlight>
              </a:rPr>
              <a:t>effciency</a:t>
            </a:r>
            <a:br>
              <a:rPr lang="en-GB" sz="1800">
                <a:highlight>
                  <a:srgbClr val="FFFFFF"/>
                </a:highlight>
              </a:rPr>
            </a:br>
            <a:r>
              <a:rPr lang="en-GB" sz="1600">
                <a:solidFill>
                  <a:schemeClr val="tx1"/>
                </a:solidFill>
                <a:highlight>
                  <a:srgbClr val="FFFFFF"/>
                </a:highlight>
              </a:rPr>
              <a:t>*</a:t>
            </a:r>
            <a:r>
              <a:rPr lang="en-GB" sz="1600">
                <a:solidFill>
                  <a:schemeClr val="tx1"/>
                </a:solidFill>
                <a:highlight>
                  <a:srgbClr val="FFFFFF"/>
                </a:highlight>
                <a:ea typeface="+mj-lt"/>
                <a:cs typeface="+mj-lt"/>
              </a:rPr>
              <a:t>Microsoft Teams improves efficiency by centralizing communication, file sharing, and project management into a single hub. (Jones 2024)</a:t>
            </a:r>
            <a:br>
              <a:rPr lang="en-GB" sz="1400" dirty="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a:xfrm>
            <a:off x="677334" y="2869115"/>
            <a:ext cx="8596668" cy="3840668"/>
          </a:xfrm>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723204" y="-1048"/>
            <a:ext cx="3745301" cy="2381295"/>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C4B3E652-7B69-C4C8-E47A-C5895CCA3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497767"/>
            <a:ext cx="3207517" cy="1600492"/>
          </a:xfrm>
          <a:prstGeom prst="rect">
            <a:avLst/>
          </a:prstGeom>
        </p:spPr>
      </p:pic>
      <p:sp>
        <p:nvSpPr>
          <p:cNvPr id="6" name="TextBox 5">
            <a:extLst>
              <a:ext uri="{FF2B5EF4-FFF2-40B4-BE49-F238E27FC236}">
                <a16:creationId xmlns:a16="http://schemas.microsoft.com/office/drawing/2014/main" id="{ED597EC8-2A64-208F-DB59-BC9BC4C58E99}"/>
              </a:ext>
            </a:extLst>
          </p:cNvPr>
          <p:cNvSpPr txBox="1"/>
          <p:nvPr/>
        </p:nvSpPr>
        <p:spPr>
          <a:xfrm>
            <a:off x="310409" y="2906574"/>
            <a:ext cx="3148263" cy="2769989"/>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a:solidFill>
                  <a:srgbClr val="90C226"/>
                </a:solidFill>
                <a:latin typeface="Trebuchet MS"/>
              </a:rPr>
              <a:t>What The Task Involves</a:t>
            </a:r>
            <a:r>
              <a:rPr lang="en-GB" sz="2400" b="0" i="0">
                <a:solidFill>
                  <a:srgbClr val="000000"/>
                </a:solidFill>
                <a:latin typeface="Trebuchet MS"/>
                <a:ea typeface="Trebuchet MS"/>
                <a:cs typeface="Trebuchet MS"/>
              </a:rPr>
              <a:t>​</a:t>
            </a:r>
            <a:endParaRPr lang="en-US" sz="2400">
              <a:solidFill>
                <a:srgbClr val="000000"/>
              </a:solidFill>
              <a:latin typeface="Trebuchet MS"/>
              <a:ea typeface="Trebuchet MS"/>
              <a:cs typeface="Trebuchet MS"/>
            </a:endParaRPr>
          </a:p>
          <a:p>
            <a:r>
              <a:rPr lang="en-GB">
                <a:solidFill>
                  <a:srgbClr val="000000"/>
                </a:solidFill>
                <a:latin typeface="Arial Nova"/>
              </a:rPr>
              <a:t>*</a:t>
            </a:r>
            <a:r>
              <a:rPr lang="en-GB" b="0" i="0" u="none" strike="noStrike" baseline="0">
                <a:solidFill>
                  <a:srgbClr val="000000"/>
                </a:solidFill>
                <a:latin typeface="Arial Nova"/>
              </a:rPr>
              <a:t>Scheduling meetings for the purpose of training</a:t>
            </a:r>
            <a:r>
              <a:rPr lang="en-GB" b="0" i="0">
                <a:solidFill>
                  <a:srgbClr val="000000"/>
                </a:solidFill>
                <a:latin typeface="Arial Nova"/>
                <a:ea typeface="Trebuchet MS"/>
                <a:cs typeface="Trebuchet MS"/>
              </a:rPr>
              <a:t>​</a:t>
            </a:r>
            <a:br>
              <a:rPr lang="en-GB" b="0" i="0">
                <a:latin typeface="Arial Nova"/>
                <a:ea typeface="Trebuchet MS"/>
                <a:cs typeface="Trebuchet MS"/>
              </a:rPr>
            </a:br>
            <a:r>
              <a:rPr lang="en-GB" b="0" i="0" u="none" strike="noStrike" baseline="0">
                <a:solidFill>
                  <a:srgbClr val="000000"/>
                </a:solidFill>
                <a:latin typeface="Arial Nova"/>
              </a:rPr>
              <a:t>*Sharing pdfs and videos of training according </a:t>
            </a:r>
            <a:r>
              <a:rPr lang="en-GB">
                <a:solidFill>
                  <a:srgbClr val="000000"/>
                </a:solidFill>
                <a:latin typeface="Arial Nova"/>
              </a:rPr>
              <a:t> </a:t>
            </a:r>
            <a:r>
              <a:rPr lang="en-GB" b="0" i="0" u="none" strike="noStrike" baseline="0">
                <a:solidFill>
                  <a:srgbClr val="000000"/>
                </a:solidFill>
                <a:latin typeface="Arial Nova"/>
              </a:rPr>
              <a:t>staff roles</a:t>
            </a:r>
            <a:r>
              <a:rPr lang="en-GB">
                <a:solidFill>
                  <a:srgbClr val="000000"/>
                </a:solidFill>
                <a:latin typeface="Arial Nova"/>
              </a:rPr>
              <a:t>.</a:t>
            </a:r>
          </a:p>
          <a:p>
            <a:r>
              <a:rPr lang="en-GB">
                <a:latin typeface="Arial Nova"/>
              </a:rPr>
              <a:t>*Using the platform to deliver and manage training.</a:t>
            </a:r>
          </a:p>
        </p:txBody>
      </p:sp>
      <p:sp>
        <p:nvSpPr>
          <p:cNvPr id="7" name="TextBox 6">
            <a:extLst>
              <a:ext uri="{FF2B5EF4-FFF2-40B4-BE49-F238E27FC236}">
                <a16:creationId xmlns:a16="http://schemas.microsoft.com/office/drawing/2014/main" id="{99BEBCDB-6CD5-A699-617E-82EA7B94E3D5}"/>
              </a:ext>
            </a:extLst>
          </p:cNvPr>
          <p:cNvSpPr txBox="1"/>
          <p:nvPr/>
        </p:nvSpPr>
        <p:spPr>
          <a:xfrm>
            <a:off x="3576159" y="2905612"/>
            <a:ext cx="5085294" cy="3816429"/>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latin typeface="Arial"/>
                <a:cs typeface="Arial"/>
              </a:rPr>
              <a:t>ADVANTAGES</a:t>
            </a:r>
          </a:p>
          <a:p>
            <a:r>
              <a:rPr lang="en-US">
                <a:latin typeface="Arial Nova"/>
                <a:cs typeface="Arial"/>
              </a:rPr>
              <a:t>*Files can be uploaded into teams meetings and can be </a:t>
            </a:r>
            <a:r>
              <a:rPr lang="en-US" err="1">
                <a:latin typeface="Arial Nova"/>
                <a:cs typeface="Arial"/>
              </a:rPr>
              <a:t>accesed</a:t>
            </a:r>
            <a:r>
              <a:rPr lang="en-US">
                <a:latin typeface="Arial Nova"/>
                <a:cs typeface="Arial"/>
              </a:rPr>
              <a:t> at anytime</a:t>
            </a:r>
            <a:endParaRPr lang="en-US">
              <a:latin typeface="Arial"/>
              <a:cs typeface="Arial"/>
            </a:endParaRPr>
          </a:p>
          <a:p>
            <a:r>
              <a:rPr lang="en-US">
                <a:latin typeface="Arial Nova"/>
              </a:rPr>
              <a:t>*Meetings and tasks can be named </a:t>
            </a:r>
            <a:r>
              <a:rPr lang="en-US" err="1">
                <a:latin typeface="Arial Nova"/>
              </a:rPr>
              <a:t>accordingl</a:t>
            </a:r>
            <a:r>
              <a:rPr lang="en-US">
                <a:latin typeface="Arial Nova"/>
              </a:rPr>
              <a:t>y for ease of finding what is required.</a:t>
            </a:r>
          </a:p>
          <a:p>
            <a:r>
              <a:rPr lang="en-US">
                <a:latin typeface="Arial Nova"/>
              </a:rPr>
              <a:t>*Trainers can track participation and progress</a:t>
            </a:r>
          </a:p>
          <a:p>
            <a:r>
              <a:rPr lang="en-US">
                <a:latin typeface="Arial Nova"/>
              </a:rPr>
              <a:t>*Can aid interaction between users.</a:t>
            </a:r>
          </a:p>
          <a:p>
            <a:pPr marL="285750" indent="-285750">
              <a:buFont typeface="Arial"/>
              <a:buChar char="•"/>
            </a:pPr>
            <a:r>
              <a:rPr lang="en-US">
                <a:solidFill>
                  <a:srgbClr val="0B0C0C"/>
                </a:solidFill>
                <a:highlight>
                  <a:srgbClr val="FFFFFF"/>
                </a:highlight>
                <a:ea typeface="+mn-lt"/>
                <a:cs typeface="+mn-lt"/>
              </a:rPr>
              <a:t>Enhanced Productivity; empower employees to use meeting technology effectively (Gov.uk 2026)</a:t>
            </a:r>
            <a:endParaRPr lang="en-US"/>
          </a:p>
          <a:p>
            <a:endParaRPr lang="en-US" sz="2000">
              <a:latin typeface="Arial Nova"/>
            </a:endParaRPr>
          </a:p>
          <a:p>
            <a:endParaRPr lang="en-US" sz="2000">
              <a:latin typeface="Arial Nova"/>
            </a:endParaRPr>
          </a:p>
          <a:p>
            <a:endParaRPr lang="en-US" sz="2000">
              <a:latin typeface="Arial Nova"/>
            </a:endParaRPr>
          </a:p>
        </p:txBody>
      </p:sp>
      <p:sp>
        <p:nvSpPr>
          <p:cNvPr id="13" name="TextBox 12">
            <a:extLst>
              <a:ext uri="{FF2B5EF4-FFF2-40B4-BE49-F238E27FC236}">
                <a16:creationId xmlns:a16="http://schemas.microsoft.com/office/drawing/2014/main" id="{DD919292-F83E-1F58-82D9-15C4D8D6A4CF}"/>
              </a:ext>
            </a:extLst>
          </p:cNvPr>
          <p:cNvSpPr txBox="1"/>
          <p:nvPr/>
        </p:nvSpPr>
        <p:spPr>
          <a:xfrm>
            <a:off x="8800186" y="2287299"/>
            <a:ext cx="3139583" cy="4431983"/>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rPr>
              <a:t>DISADVANTAGES</a:t>
            </a:r>
          </a:p>
          <a:p>
            <a:r>
              <a:rPr lang="en-US">
                <a:latin typeface="Arial Nova"/>
              </a:rPr>
              <a:t>*Screen related tiredness (computer vision </a:t>
            </a:r>
            <a:r>
              <a:rPr lang="en-US" err="1">
                <a:latin typeface="Arial Nova"/>
              </a:rPr>
              <a:t>syndrom</a:t>
            </a:r>
            <a:r>
              <a:rPr lang="en-US">
                <a:latin typeface="Arial Nova"/>
              </a:rPr>
              <a:t>)</a:t>
            </a:r>
          </a:p>
          <a:p>
            <a:r>
              <a:rPr lang="en-US">
                <a:latin typeface="Arial Nova"/>
              </a:rPr>
              <a:t>*No actual hands on training.</a:t>
            </a:r>
          </a:p>
          <a:p>
            <a:r>
              <a:rPr lang="en-US">
                <a:latin typeface="Arial Nova"/>
              </a:rPr>
              <a:t>*Technical issues such as poor internet and connectivity issues.</a:t>
            </a:r>
          </a:p>
          <a:p>
            <a:r>
              <a:rPr lang="en-US">
                <a:latin typeface="Arial Nova"/>
              </a:rPr>
              <a:t>*Reduce social </a:t>
            </a:r>
            <a:r>
              <a:rPr lang="en-US" err="1">
                <a:latin typeface="Arial Nova"/>
              </a:rPr>
              <a:t>engagment</a:t>
            </a:r>
            <a:r>
              <a:rPr lang="en-US">
                <a:latin typeface="Arial Nova"/>
              </a:rPr>
              <a:t>.</a:t>
            </a:r>
          </a:p>
          <a:p>
            <a:pPr marL="285750" indent="-285750">
              <a:buFont typeface="Arial"/>
              <a:buChar char="•"/>
            </a:pPr>
            <a:r>
              <a:rPr lang="en-US">
                <a:latin typeface="Arial Nova"/>
              </a:rPr>
              <a:t>*Cannot be used for grading </a:t>
            </a:r>
            <a:r>
              <a:rPr lang="en-US" err="1">
                <a:latin typeface="Arial Nova"/>
              </a:rPr>
              <a:t>assesments</a:t>
            </a:r>
            <a:r>
              <a:rPr lang="en-US"/>
              <a:t>.</a:t>
            </a:r>
            <a:endParaRPr lang="en-US">
              <a:solidFill>
                <a:srgbClr val="000000"/>
              </a:solidFill>
              <a:ea typeface="+mn-lt"/>
              <a:cs typeface="+mn-lt"/>
            </a:endParaRPr>
          </a:p>
          <a:p>
            <a:pPr marL="285750" indent="-285750">
              <a:buFont typeface="Arial"/>
              <a:buChar char="•"/>
            </a:pPr>
            <a:r>
              <a:rPr lang="en-US" sz="1600">
                <a:solidFill>
                  <a:srgbClr val="0B0C0C"/>
                </a:solidFill>
                <a:highlight>
                  <a:srgbClr val="FFFFFF"/>
                </a:highlight>
                <a:ea typeface="+mn-lt"/>
                <a:cs typeface="+mn-lt"/>
              </a:rPr>
              <a:t>Risk Mitigation; inadequate training can lead to operational disruptions (Gov.uk 2026)</a:t>
            </a:r>
            <a:endParaRPr lang="en-US" sz="1600"/>
          </a:p>
          <a:p>
            <a:endParaRPr lang="en-US"/>
          </a:p>
          <a:p>
            <a:endParaRPr lang="en-US"/>
          </a:p>
        </p:txBody>
      </p:sp>
      <p:sp>
        <p:nvSpPr>
          <p:cNvPr id="16" name="TextBox 15">
            <a:extLst>
              <a:ext uri="{FF2B5EF4-FFF2-40B4-BE49-F238E27FC236}">
                <a16:creationId xmlns:a16="http://schemas.microsoft.com/office/drawing/2014/main" id="{D1E04C0D-AF37-EA31-917B-BC0EB108C2DE}"/>
              </a:ext>
            </a:extLst>
          </p:cNvPr>
          <p:cNvSpPr txBox="1"/>
          <p:nvPr/>
        </p:nvSpPr>
        <p:spPr>
          <a:xfrm>
            <a:off x="203435" y="171374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3A3A3A"/>
                </a:solidFill>
                <a:latin typeface="Source Sans Pro"/>
                <a:ea typeface="Source Sans Pro"/>
                <a:cs typeface="Source Sans Pro"/>
              </a:rPr>
              <a:t>The introduction of Teams for Teaching has helped encourage active teacher-student engagement, especially where this scenario demands flexibility in remote access to class collaboration.</a:t>
            </a:r>
            <a:r>
              <a:rPr lang="en-US">
                <a:solidFill>
                  <a:srgbClr val="3A3A3A"/>
                </a:solidFill>
                <a:latin typeface="Source Sans Pro"/>
                <a:ea typeface="Source Sans Pro"/>
                <a:cs typeface="Source Sans Pro"/>
              </a:rPr>
              <a:t> (The University of Edinburgh 2024)</a:t>
            </a:r>
            <a:endParaRPr lang="en-US"/>
          </a:p>
          <a:p>
            <a:pPr algn="ctr"/>
            <a:endParaRPr lang="en-US"/>
          </a:p>
        </p:txBody>
      </p:sp>
      <p:sp>
        <p:nvSpPr>
          <p:cNvPr id="17" name="TextBox 16">
            <a:extLst>
              <a:ext uri="{FF2B5EF4-FFF2-40B4-BE49-F238E27FC236}">
                <a16:creationId xmlns:a16="http://schemas.microsoft.com/office/drawing/2014/main" id="{43D09CD9-5E4E-F645-3534-5C595B31EBF7}"/>
              </a:ext>
            </a:extLst>
          </p:cNvPr>
          <p:cNvSpPr txBox="1"/>
          <p:nvPr/>
        </p:nvSpPr>
        <p:spPr>
          <a:xfrm>
            <a:off x="181970" y="94428"/>
            <a:ext cx="593677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Modern No. 20"/>
              </a:rPr>
              <a:t>Staff Training</a:t>
            </a:r>
            <a:r>
              <a:rPr sz="2000" b="0" i="0">
                <a:solidFill>
                  <a:srgbClr val="000000"/>
                </a:solidFill>
                <a:latin typeface="Modern No. 20"/>
                <a:ea typeface="Modern No. 20"/>
                <a:cs typeface="Modern No. 20"/>
              </a:rPr>
              <a:t>​</a:t>
            </a:r>
            <a:br>
              <a:rPr sz="2000" b="0" i="0">
                <a:solidFill>
                  <a:srgbClr val="000000"/>
                </a:solidFill>
                <a:latin typeface="Modern No. 20"/>
                <a:ea typeface="Modern No. 20"/>
                <a:cs typeface="Modern No. 20"/>
              </a:rPr>
            </a:br>
            <a:r>
              <a:rPr lang="en-GB" sz="2000" b="0" i="0" u="none" strike="noStrike" baseline="0">
                <a:solidFill>
                  <a:srgbClr val="90C226"/>
                </a:solidFill>
                <a:latin typeface="Trebuchet MS"/>
              </a:rPr>
              <a:t>Microsoft Teams​</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Claire Mcken</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Student Number:2519540</a:t>
            </a:r>
            <a:endParaRPr lang="en-US"/>
          </a:p>
          <a:p>
            <a:pPr algn="ctr"/>
            <a:endParaRPr lang="en-US"/>
          </a:p>
        </p:txBody>
      </p:sp>
    </p:spTree>
    <p:extLst>
      <p:ext uri="{BB962C8B-B14F-4D97-AF65-F5344CB8AC3E}">
        <p14:creationId xmlns:p14="http://schemas.microsoft.com/office/powerpoint/2010/main" val="4113671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254071"/>
            <a:ext cx="12196460" cy="5607329"/>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lnSpcReduction="20000"/>
          </a:bodyPr>
          <a:lstStyle/>
          <a:p>
            <a:pPr marL="0" indent="0">
              <a:spcBef>
                <a:spcPts val="0"/>
              </a:spcBef>
              <a:buNone/>
            </a:pPr>
            <a:endParaRPr lang="en-GB" dirty="0">
              <a:solidFill>
                <a:srgbClr val="000000"/>
              </a:solidFill>
              <a:latin typeface="Trebuchet MS"/>
              <a:cs typeface="Arial"/>
            </a:endParaRPr>
          </a:p>
          <a:p>
            <a:pPr marL="0" indent="0">
              <a:spcBef>
                <a:spcPts val="0"/>
              </a:spcBef>
              <a:buNone/>
            </a:pPr>
            <a:r>
              <a:rPr lang="en-GB" sz="1200" b="1" u="sng" dirty="0">
                <a:solidFill>
                  <a:srgbClr val="000000"/>
                </a:solidFill>
                <a:latin typeface="Arial"/>
                <a:cs typeface="Arial"/>
              </a:rPr>
              <a:t> </a:t>
            </a:r>
            <a:r>
              <a:rPr lang="en-GB" sz="1200" b="1" dirty="0">
                <a:solidFill>
                  <a:srgbClr val="000000"/>
                </a:solidFill>
                <a:latin typeface="Arial"/>
                <a:cs typeface="Arial"/>
              </a:rPr>
              <a:t> </a:t>
            </a:r>
            <a:r>
              <a:rPr lang="en-GB" sz="1200" b="1" u="sng" dirty="0">
                <a:solidFill>
                  <a:srgbClr val="000000"/>
                </a:solidFill>
                <a:latin typeface="Arial"/>
                <a:cs typeface="Arial"/>
              </a:rPr>
              <a:t>KB REFERNECES</a:t>
            </a:r>
            <a:r>
              <a:rPr lang="en-GB" sz="1200" dirty="0">
                <a:solidFill>
                  <a:srgbClr val="000000"/>
                </a:solidFill>
                <a:latin typeface="Arial"/>
                <a:cs typeface="Arial"/>
              </a:rPr>
              <a:t> </a:t>
            </a:r>
          </a:p>
          <a:p>
            <a:pPr marL="171450" indent="0">
              <a:spcBef>
                <a:spcPts val="0"/>
              </a:spcBef>
              <a:buFont typeface="Arial" charset="2"/>
              <a:buChar char="•"/>
            </a:pPr>
            <a:r>
              <a:rPr lang="en-GB" sz="1600" dirty="0" err="1">
                <a:solidFill>
                  <a:srgbClr val="000000"/>
                </a:solidFill>
                <a:latin typeface="Arial"/>
                <a:cs typeface="Arial"/>
              </a:rPr>
              <a:t>Nursecram</a:t>
            </a:r>
            <a:r>
              <a:rPr lang="en-GB" sz="1600" dirty="0">
                <a:solidFill>
                  <a:srgbClr val="000000"/>
                </a:solidFill>
                <a:latin typeface="Arial"/>
                <a:cs typeface="Arial"/>
              </a:rPr>
              <a:t>- </a:t>
            </a:r>
            <a:r>
              <a:rPr lang="en-GB" sz="1600" dirty="0">
                <a:solidFill>
                  <a:srgbClr val="000000"/>
                </a:solidFill>
                <a:latin typeface="Arial"/>
                <a:ea typeface="+mn-lt"/>
                <a:cs typeface="Arial"/>
                <a:hlinkClick r:id="rId2"/>
              </a:rPr>
              <a:t>Nursing Care Plans: Documentation Guidelines - Nurse Cram</a:t>
            </a:r>
            <a:endParaRPr lang="en-GB" sz="1600" dirty="0">
              <a:solidFill>
                <a:srgbClr val="000000"/>
              </a:solidFill>
              <a:latin typeface="Arial"/>
              <a:cs typeface="Arial"/>
            </a:endParaRPr>
          </a:p>
          <a:p>
            <a:pPr marL="171450" indent="0">
              <a:spcBef>
                <a:spcPts val="0"/>
              </a:spcBef>
              <a:buFont typeface="Arial" charset="2"/>
              <a:buChar char="•"/>
            </a:pPr>
            <a:r>
              <a:rPr lang="en-GB" sz="1600" dirty="0" err="1">
                <a:solidFill>
                  <a:srgbClr val="3A3A3A"/>
                </a:solidFill>
                <a:highlight>
                  <a:srgbClr val="FFFFFF"/>
                </a:highlight>
                <a:latin typeface="Arial"/>
                <a:ea typeface="Source Sans Pro"/>
                <a:cs typeface="Arial"/>
              </a:rPr>
              <a:t>Staziaki</a:t>
            </a:r>
            <a:r>
              <a:rPr lang="en-GB" sz="1600" dirty="0">
                <a:solidFill>
                  <a:srgbClr val="3A3A3A"/>
                </a:solidFill>
                <a:highlight>
                  <a:srgbClr val="FFFFFF"/>
                </a:highlight>
                <a:latin typeface="Arial"/>
                <a:ea typeface="Source Sans Pro"/>
                <a:cs typeface="Arial"/>
              </a:rPr>
              <a:t>, P.V. </a:t>
            </a:r>
            <a:r>
              <a:rPr lang="en-GB" sz="1600" i="1" dirty="0">
                <a:solidFill>
                  <a:srgbClr val="000000"/>
                </a:solidFill>
                <a:latin typeface="Arial"/>
                <a:ea typeface="+mn-lt"/>
                <a:cs typeface="Arial"/>
              </a:rPr>
              <a:t>et al.</a:t>
            </a:r>
            <a:r>
              <a:rPr lang="en-GB" sz="1600" dirty="0">
                <a:solidFill>
                  <a:srgbClr val="000000"/>
                </a:solidFill>
                <a:latin typeface="Arial"/>
                <a:ea typeface="+mn-lt"/>
                <a:cs typeface="Arial"/>
              </a:rPr>
              <a:t> (2016) “Medical Registry Data Collection Efficiency: A Crossover Study Comparing Web-Based Electronic Data Capture and a Standard Spreadsheet,” </a:t>
            </a:r>
            <a:r>
              <a:rPr lang="en-GB" sz="1600" i="1" dirty="0">
                <a:solidFill>
                  <a:srgbClr val="000000"/>
                </a:solidFill>
                <a:latin typeface="Arial"/>
                <a:ea typeface="+mn-lt"/>
                <a:cs typeface="Arial"/>
              </a:rPr>
              <a:t>Journal of medical Internet research</a:t>
            </a:r>
            <a:r>
              <a:rPr lang="en-GB" sz="1600" dirty="0">
                <a:solidFill>
                  <a:srgbClr val="000000"/>
                </a:solidFill>
                <a:latin typeface="Arial"/>
                <a:ea typeface="+mn-lt"/>
                <a:cs typeface="Arial"/>
              </a:rPr>
              <a:t>, 18(6), pp. e141–e141. Available at: </a:t>
            </a:r>
            <a:r>
              <a:rPr lang="en-GB" sz="1600" dirty="0">
                <a:solidFill>
                  <a:srgbClr val="000000"/>
                </a:solidFill>
                <a:latin typeface="Arial"/>
                <a:ea typeface="+mn-lt"/>
                <a:cs typeface="Arial"/>
                <a:hlinkClick r:id="rId3"/>
              </a:rPr>
              <a:t>https://doi.org/10.2196/jmir.5576</a:t>
            </a:r>
            <a:r>
              <a:rPr lang="en-GB" sz="1600" dirty="0">
                <a:solidFill>
                  <a:srgbClr val="000000"/>
                </a:solidFill>
                <a:latin typeface="Arial"/>
                <a:ea typeface="+mn-lt"/>
                <a:cs typeface="Arial"/>
              </a:rPr>
              <a:t>.</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000000"/>
                </a:solidFill>
                <a:latin typeface="Arial"/>
                <a:cs typeface="Arial"/>
                <a:hlinkClick r:id="rId4"/>
              </a:rPr>
              <a:t>www</a:t>
            </a:r>
            <a:r>
              <a:rPr lang="en-GB" sz="1600" dirty="0">
                <a:solidFill>
                  <a:srgbClr val="000000"/>
                </a:solidFill>
                <a:latin typeface="Arial"/>
                <a:ea typeface="+mn-lt"/>
                <a:cs typeface="Arial"/>
                <a:hlinkClick r:id="rId4"/>
              </a:rPr>
              <a:t>.hcpc-uk.org/standards/meeting-our-standards/record-keeping/</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Hertzum, M. (2021) “Electronic Health Records in Danish Home Care and Nursing Homes: Inadequate Documentation of Care, Medication, and Consent,” </a:t>
            </a:r>
            <a:r>
              <a:rPr lang="en-GB" sz="1600" i="1" dirty="0">
                <a:solidFill>
                  <a:srgbClr val="3A3A3A"/>
                </a:solidFill>
                <a:highlight>
                  <a:srgbClr val="FFFFFF"/>
                </a:highlight>
                <a:latin typeface="Arial"/>
                <a:ea typeface="Source Sans Pro"/>
                <a:cs typeface="Arial"/>
              </a:rPr>
              <a:t>Applied clinical informatics</a:t>
            </a:r>
            <a:r>
              <a:rPr lang="en-GB" sz="1600" dirty="0">
                <a:solidFill>
                  <a:srgbClr val="3A3A3A"/>
                </a:solidFill>
                <a:highlight>
                  <a:srgbClr val="FFFFFF"/>
                </a:highlight>
                <a:latin typeface="Arial"/>
                <a:ea typeface="Source Sans Pro"/>
                <a:cs typeface="Arial"/>
              </a:rPr>
              <a:t>, 12(1), pp. 027–033. Available at: </a:t>
            </a:r>
            <a:r>
              <a:rPr lang="en-GB" sz="1600" dirty="0">
                <a:solidFill>
                  <a:srgbClr val="3A3A3A"/>
                </a:solidFill>
                <a:highlight>
                  <a:srgbClr val="FFFFFF"/>
                </a:highlight>
                <a:latin typeface="Arial"/>
                <a:ea typeface="Source Sans Pro"/>
                <a:cs typeface="Arial"/>
                <a:hlinkClick r:id="rId5"/>
              </a:rPr>
              <a:t>https://doi.org/10.1055/s-0040-1721013</a:t>
            </a:r>
            <a:r>
              <a:rPr lang="en-GB" sz="1600" dirty="0">
                <a:solidFill>
                  <a:srgbClr val="3A3A3A"/>
                </a:solidFill>
                <a:highlight>
                  <a:srgbClr val="FFFFFF"/>
                </a:highlight>
                <a:latin typeface="Arial"/>
                <a:ea typeface="Source Sans Pro"/>
                <a:cs typeface="Arial"/>
              </a:rPr>
              <a:t>.</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 Care Quality Commission 2026  </a:t>
            </a:r>
            <a:r>
              <a:rPr lang="en-GB" sz="1600" dirty="0">
                <a:solidFill>
                  <a:srgbClr val="0000FF"/>
                </a:solidFill>
                <a:highlight>
                  <a:srgbClr val="FFFFFF"/>
                </a:highlight>
                <a:latin typeface="Arial"/>
                <a:ea typeface="+mn-lt"/>
                <a:cs typeface="Arial"/>
                <a:hlinkClick r:id="rId6"/>
              </a:rPr>
              <a:t>Care Quality Commission</a:t>
            </a:r>
            <a:endParaRPr lang="en-GB" sz="1600" dirty="0">
              <a:solidFill>
                <a:srgbClr val="0000FF"/>
              </a:solidFill>
              <a:highlight>
                <a:srgbClr val="FFFFFF"/>
              </a:highlight>
              <a:latin typeface="Arial"/>
              <a:ea typeface="Source Sans Pro"/>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Girvin, M.E. (2022) “Why Excel 365?,” </a:t>
            </a:r>
            <a:r>
              <a:rPr lang="en-GB" sz="1600" i="1" dirty="0">
                <a:solidFill>
                  <a:srgbClr val="3A3A3A"/>
                </a:solidFill>
                <a:highlight>
                  <a:srgbClr val="FFFFFF"/>
                </a:highlight>
                <a:latin typeface="Arial"/>
                <a:ea typeface="Source Sans Pro"/>
                <a:cs typeface="Arial"/>
              </a:rPr>
              <a:t>Microsoft 365 Excel: the Only App That Matters</a:t>
            </a:r>
            <a:r>
              <a:rPr lang="en-GB" sz="1600" dirty="0">
                <a:solidFill>
                  <a:srgbClr val="3A3A3A"/>
                </a:solidFill>
                <a:highlight>
                  <a:srgbClr val="FFFFFF"/>
                </a:highlight>
                <a:latin typeface="Arial"/>
                <a:ea typeface="Source Sans Pro"/>
                <a:cs typeface="Arial"/>
              </a:rPr>
              <a:t>. United States: Tickling Keys, Incorporated.</a:t>
            </a:r>
            <a:endParaRPr lang="en-GB" sz="1600" dirty="0">
              <a:solidFill>
                <a:srgbClr val="0000FF"/>
              </a:solidFill>
              <a:highlight>
                <a:srgbClr val="FFFFFF"/>
              </a:highlight>
              <a:latin typeface="Arial"/>
              <a:cs typeface="Arial"/>
            </a:endParaRPr>
          </a:p>
          <a:p>
            <a:pPr indent="0">
              <a:spcBef>
                <a:spcPts val="0"/>
              </a:spcBef>
              <a:buFont typeface="Arial" charset="2"/>
              <a:buChar char="•"/>
            </a:pPr>
            <a:r>
              <a:rPr lang="en-GB" sz="1600" dirty="0">
                <a:solidFill>
                  <a:srgbClr val="000000"/>
                </a:solidFill>
                <a:latin typeface="Arial"/>
                <a:cs typeface="Arial"/>
              </a:rPr>
              <a:t>Figure.1 image of person on computer</a:t>
            </a:r>
            <a:endParaRPr lang="en-GB" sz="1600" dirty="0">
              <a:solidFill>
                <a:srgbClr val="3A3A3A"/>
              </a:solidFill>
              <a:highlight>
                <a:srgbClr val="FFFFFF"/>
              </a:highlight>
              <a:latin typeface="Arial"/>
              <a:ea typeface="Source Sans Pro"/>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Figure.2 image of care giver with elderly lady </a:t>
            </a:r>
          </a:p>
          <a:p>
            <a:pPr marL="171450" indent="0">
              <a:spcBef>
                <a:spcPts val="0"/>
              </a:spcBef>
              <a:buFont typeface="Arial" charset="2"/>
              <a:buChar char="•"/>
            </a:pPr>
            <a:r>
              <a:rPr lang="en-GB" sz="1600" dirty="0">
                <a:solidFill>
                  <a:srgbClr val="000000"/>
                </a:solidFill>
                <a:latin typeface="Arial"/>
                <a:cs typeface="Arial"/>
              </a:rPr>
              <a:t>Excel logo – Microsoft office 365 (2026</a:t>
            </a:r>
            <a:r>
              <a:rPr lang="en-GB" sz="1400" dirty="0">
                <a:solidFill>
                  <a:srgbClr val="000000"/>
                </a:solidFill>
                <a:latin typeface="Arial"/>
                <a:cs typeface="Arial"/>
              </a:rPr>
              <a:t>)</a:t>
            </a:r>
          </a:p>
          <a:p>
            <a:pPr marL="171450" indent="0">
              <a:spcBef>
                <a:spcPts val="0"/>
              </a:spcBef>
              <a:buFont typeface="Arial" charset="2"/>
              <a:buChar char="•"/>
            </a:pPr>
            <a:endParaRPr lang="en-GB" sz="1200" dirty="0">
              <a:solidFill>
                <a:srgbClr val="000000"/>
              </a:solidFill>
              <a:latin typeface="Arial"/>
              <a:cs typeface="Arial"/>
            </a:endParaRPr>
          </a:p>
          <a:p>
            <a:pPr marL="0" indent="0">
              <a:spcBef>
                <a:spcPts val="0"/>
              </a:spcBef>
              <a:buNone/>
            </a:pPr>
            <a:r>
              <a:rPr lang="en-GB" sz="1600" dirty="0">
                <a:solidFill>
                  <a:srgbClr val="000000"/>
                </a:solidFill>
                <a:latin typeface="Arial"/>
                <a:ea typeface="+mn-lt"/>
                <a:cs typeface="+mn-lt"/>
              </a:rPr>
              <a:t>EB references </a:t>
            </a:r>
          </a:p>
          <a:p>
            <a:pPr marL="171450" indent="0">
              <a:spcBef>
                <a:spcPts val="0"/>
              </a:spcBef>
              <a:buFont typeface="Arial" charset="2"/>
              <a:buChar char="•"/>
            </a:pPr>
            <a:r>
              <a:rPr lang="en-GB" sz="1600" dirty="0">
                <a:solidFill>
                  <a:srgbClr val="000000"/>
                </a:solidFill>
                <a:latin typeface="Arial"/>
                <a:ea typeface="+mn-lt"/>
                <a:cs typeface="+mn-lt"/>
              </a:rPr>
              <a:t> NHS England work force and training (</a:t>
            </a:r>
            <a:r>
              <a:rPr lang="en-GB" sz="1600" dirty="0" err="1">
                <a:solidFill>
                  <a:srgbClr val="000000"/>
                </a:solidFill>
                <a:latin typeface="Arial"/>
                <a:ea typeface="+mn-lt"/>
                <a:cs typeface="+mn-lt"/>
              </a:rPr>
              <a:t>Accesssed</a:t>
            </a:r>
            <a:r>
              <a:rPr lang="en-GB" sz="1600" dirty="0">
                <a:solidFill>
                  <a:srgbClr val="000000"/>
                </a:solidFill>
                <a:latin typeface="Arial"/>
                <a:ea typeface="+mn-lt"/>
                <a:cs typeface="+mn-lt"/>
              </a:rPr>
              <a:t> 5 June 2026)</a:t>
            </a:r>
          </a:p>
          <a:p>
            <a:pPr marL="171450" indent="0">
              <a:spcBef>
                <a:spcPts val="0"/>
              </a:spcBef>
              <a:buFont typeface="Arial" charset="2"/>
              <a:buChar char="•"/>
            </a:pPr>
            <a:r>
              <a:rPr lang="en-GB" sz="1600" dirty="0">
                <a:solidFill>
                  <a:srgbClr val="000000"/>
                </a:solidFill>
                <a:latin typeface="Arial"/>
                <a:ea typeface="+mn-lt"/>
                <a:cs typeface="+mn-lt"/>
              </a:rPr>
              <a:t> NHS Improvement Publication code: R&amp;A 05/18 (</a:t>
            </a:r>
            <a:r>
              <a:rPr lang="en-GB" sz="1600" dirty="0" err="1">
                <a:solidFill>
                  <a:srgbClr val="000000"/>
                </a:solidFill>
                <a:latin typeface="Arial"/>
                <a:ea typeface="+mn-lt"/>
                <a:cs typeface="+mn-lt"/>
              </a:rPr>
              <a:t>Accesssed</a:t>
            </a:r>
            <a:r>
              <a:rPr lang="en-GB" sz="1600" dirty="0">
                <a:solidFill>
                  <a:srgbClr val="000000"/>
                </a:solidFill>
                <a:latin typeface="Arial"/>
                <a:ea typeface="+mn-lt"/>
                <a:cs typeface="+mn-lt"/>
              </a:rPr>
              <a:t> 5 June 2026 ) </a:t>
            </a:r>
          </a:p>
          <a:p>
            <a:pPr marL="171450" indent="0">
              <a:spcBef>
                <a:spcPts val="0"/>
              </a:spcBef>
              <a:buFont typeface="Arial" charset="2"/>
              <a:buChar char="•"/>
            </a:pPr>
            <a:r>
              <a:rPr lang="en-GB" sz="1500" dirty="0">
                <a:solidFill>
                  <a:srgbClr val="000000"/>
                </a:solidFill>
                <a:latin typeface="Arial"/>
                <a:ea typeface="+mj-lt"/>
                <a:cs typeface="Arial"/>
              </a:rPr>
              <a:t> </a:t>
            </a:r>
            <a:r>
              <a:rPr lang="en-GB" sz="1500" dirty="0">
                <a:solidFill>
                  <a:srgbClr val="000000"/>
                </a:solidFill>
                <a:latin typeface="Arial Nova" panose="020B0504020202020204" pitchFamily="34" charset="0"/>
                <a:ea typeface="+mj-lt"/>
                <a:cs typeface="Arial"/>
              </a:rPr>
              <a:t>Techbloat.com 19 January 2025 </a:t>
            </a:r>
          </a:p>
          <a:p>
            <a:pPr marL="171450" indent="0">
              <a:spcBef>
                <a:spcPts val="0"/>
              </a:spcBef>
              <a:buFont typeface="Arial" charset="2"/>
              <a:buChar char="•"/>
            </a:pPr>
            <a:r>
              <a:rPr lang="en-GB" sz="1500" dirty="0">
                <a:solidFill>
                  <a:srgbClr val="000000"/>
                </a:solidFill>
                <a:latin typeface="Arial Nova" panose="020B0504020202020204" pitchFamily="34" charset="0"/>
                <a:ea typeface="+mj-lt"/>
                <a:cs typeface="Arial"/>
              </a:rPr>
              <a:t> Figure 1 Stock images</a:t>
            </a:r>
            <a:r>
              <a:rPr lang="en-GB" sz="1500" b="1" dirty="0">
                <a:solidFill>
                  <a:srgbClr val="000000"/>
                </a:solidFill>
                <a:latin typeface="Arial Nova" panose="020B0504020202020204" pitchFamily="34" charset="0"/>
                <a:ea typeface="+mj-lt"/>
                <a:cs typeface="Arial"/>
              </a:rPr>
              <a:t> </a:t>
            </a:r>
          </a:p>
          <a:p>
            <a:pPr marL="0" indent="0">
              <a:spcBef>
                <a:spcPts val="0"/>
              </a:spcBef>
              <a:buNone/>
            </a:pPr>
            <a:r>
              <a:rPr lang="en-GB" sz="1200" b="1" dirty="0">
                <a:solidFill>
                  <a:srgbClr val="000000"/>
                </a:solidFill>
                <a:latin typeface="Arial"/>
                <a:ea typeface="+mj-lt"/>
                <a:cs typeface="Arial"/>
              </a:rPr>
              <a:t>SH REFERENCES</a:t>
            </a:r>
            <a:endParaRPr lang="en-GB" sz="1200" dirty="0">
              <a:solidFill>
                <a:srgbClr val="000000"/>
              </a:solidFill>
              <a:latin typeface="Arial"/>
              <a:ea typeface="+mj-lt"/>
              <a:cs typeface="Arial"/>
            </a:endParaRPr>
          </a:p>
          <a:p>
            <a:pPr marL="0" indent="0">
              <a:buNone/>
            </a:pPr>
            <a:r>
              <a:rPr lang="en-GB" sz="1600" dirty="0">
                <a:solidFill>
                  <a:srgbClr val="000000"/>
                </a:solidFill>
                <a:latin typeface="Arial"/>
                <a:ea typeface="+mj-lt"/>
                <a:cs typeface="Arial"/>
              </a:rPr>
              <a:t>Microsoft Corporation (2025) </a:t>
            </a:r>
            <a:r>
              <a:rPr lang="en-GB" sz="1600" i="1" dirty="0">
                <a:solidFill>
                  <a:srgbClr val="000000"/>
                </a:solidFill>
                <a:latin typeface="Arial"/>
                <a:ea typeface="+mj-lt"/>
                <a:cs typeface="Arial"/>
              </a:rPr>
              <a:t>Microsoft OneDrive logo [Logo].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7"/>
              </a:rPr>
              <a:t>https://office.com</a:t>
            </a:r>
            <a:r>
              <a:rPr lang="en-GB" sz="1600" dirty="0">
                <a:solidFill>
                  <a:srgbClr val="000000"/>
                </a:solidFill>
                <a:latin typeface="Arial"/>
                <a:ea typeface="+mj-lt"/>
                <a:cs typeface="Arial"/>
              </a:rPr>
              <a:t> (Accessed: 3 June 2026)</a:t>
            </a:r>
            <a:endParaRPr lang="en-GB" sz="1600" dirty="0">
              <a:solidFill>
                <a:srgbClr val="404040"/>
              </a:solidFill>
              <a:latin typeface="Trebuchet MS"/>
              <a:ea typeface="+mj-lt"/>
              <a:cs typeface="Arial"/>
            </a:endParaRPr>
          </a:p>
          <a:p>
            <a:pPr marL="0" indent="0">
              <a:buNone/>
            </a:pPr>
            <a:r>
              <a:rPr lang="en-GB" sz="1600" dirty="0">
                <a:solidFill>
                  <a:srgbClr val="000000"/>
                </a:solidFill>
                <a:latin typeface="Arial"/>
                <a:ea typeface="+mj-lt"/>
                <a:cs typeface="Arial"/>
              </a:rPr>
              <a:t>Microsoft Corporation (2025</a:t>
            </a:r>
            <a:r>
              <a:rPr lang="en-GB" sz="1600" i="1" dirty="0">
                <a:solidFill>
                  <a:srgbClr val="000000"/>
                </a:solidFill>
                <a:latin typeface="Arial"/>
                <a:ea typeface="+mj-lt"/>
                <a:cs typeface="Arial"/>
              </a:rPr>
              <a:t>) OneDrive Cloud Storage.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8"/>
              </a:rPr>
              <a:t>https://onedrive.live.com/login</a:t>
            </a:r>
            <a:r>
              <a:rPr lang="en-GB" sz="1600" dirty="0">
                <a:solidFill>
                  <a:srgbClr val="000000"/>
                </a:solidFill>
                <a:latin typeface="Arial"/>
                <a:ea typeface="+mj-lt"/>
                <a:cs typeface="Arial"/>
              </a:rPr>
              <a:t> (Accessed 3 June 2026)</a:t>
            </a:r>
            <a:endParaRPr lang="en-GB" sz="1600" dirty="0">
              <a:latin typeface="Arial"/>
              <a:cs typeface="Arial"/>
            </a:endParaRPr>
          </a:p>
          <a:p>
            <a:pPr marL="0" indent="0">
              <a:buNone/>
            </a:pPr>
            <a:r>
              <a:rPr lang="en-GB" sz="1600" dirty="0">
                <a:solidFill>
                  <a:srgbClr val="000000"/>
                </a:solidFill>
                <a:latin typeface="Arial"/>
                <a:ea typeface="+mj-lt"/>
                <a:cs typeface="Arial"/>
              </a:rPr>
              <a:t>Microsoft Corporation (2025)</a:t>
            </a:r>
            <a:r>
              <a:rPr lang="en-GB" sz="1600" i="1" dirty="0">
                <a:solidFill>
                  <a:srgbClr val="000000"/>
                </a:solidFill>
                <a:latin typeface="Arial"/>
                <a:ea typeface="+mj-lt"/>
                <a:cs typeface="Arial"/>
              </a:rPr>
              <a:t> How OneDrive safeguards your data in the cloud.</a:t>
            </a:r>
            <a:r>
              <a:rPr lang="en-GB" sz="1600" dirty="0">
                <a:solidFill>
                  <a:srgbClr val="000000"/>
                </a:solidFill>
                <a:latin typeface="Arial"/>
                <a:ea typeface="+mj-lt"/>
                <a:cs typeface="Arial"/>
              </a:rPr>
              <a:t> Available at: </a:t>
            </a:r>
            <a:r>
              <a:rPr lang="en-GB" sz="1600" dirty="0">
                <a:solidFill>
                  <a:srgbClr val="000000"/>
                </a:solidFill>
                <a:latin typeface="Arial"/>
                <a:ea typeface="+mj-lt"/>
                <a:cs typeface="Arial"/>
                <a:hlinkClick r:id="rId9"/>
              </a:rPr>
              <a:t>https://support.microsoft.com/en-gb/office/how-onedrive-safeguards-your-data-in-the-cloud-23c6ea94-3608-48d7-8bf0-80e142edd1e1</a:t>
            </a:r>
            <a:r>
              <a:rPr lang="en-GB" sz="1600" dirty="0">
                <a:solidFill>
                  <a:srgbClr val="000000"/>
                </a:solidFill>
                <a:latin typeface="Arial"/>
                <a:ea typeface="+mj-lt"/>
                <a:cs typeface="Arial"/>
              </a:rPr>
              <a:t> (Accessed 3 June 2026)</a:t>
            </a:r>
            <a:endParaRPr lang="en-GB" sz="1600" dirty="0"/>
          </a:p>
          <a:p>
            <a:pPr marL="0" indent="0">
              <a:buNone/>
            </a:pPr>
            <a:r>
              <a:rPr lang="en-GB" sz="1600" dirty="0">
                <a:solidFill>
                  <a:srgbClr val="000000"/>
                </a:solidFill>
                <a:latin typeface="Arial"/>
                <a:ea typeface="+mj-lt"/>
                <a:cs typeface="Arial"/>
              </a:rPr>
              <a:t>NHS Digital Academy (2024) </a:t>
            </a:r>
            <a:r>
              <a:rPr lang="en-GB" sz="1600" i="1" dirty="0">
                <a:solidFill>
                  <a:srgbClr val="000000"/>
                </a:solidFill>
                <a:latin typeface="Arial"/>
                <a:ea typeface="+mj-lt"/>
                <a:cs typeface="Arial"/>
              </a:rPr>
              <a:t>Using OneDrive and understanding documents.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10"/>
              </a:rPr>
              <a:t>https://learninghub.nhs.uk/Resource/12366/Item</a:t>
            </a:r>
            <a:r>
              <a:rPr lang="en-GB" sz="1600" dirty="0">
                <a:solidFill>
                  <a:srgbClr val="000000"/>
                </a:solidFill>
                <a:latin typeface="Arial"/>
                <a:ea typeface="+mj-lt"/>
                <a:cs typeface="Arial"/>
              </a:rPr>
              <a:t> (Accessed 3 June 2026)</a:t>
            </a:r>
            <a:endParaRPr lang="en-GB" sz="1600" dirty="0"/>
          </a:p>
          <a:p>
            <a:pPr marL="0" indent="0">
              <a:lnSpc>
                <a:spcPct val="10000"/>
              </a:lnSpc>
              <a:buNone/>
            </a:pPr>
            <a:endParaRPr lang="en-GB" sz="1200" dirty="0">
              <a:solidFill>
                <a:srgbClr val="000000"/>
              </a:solidFill>
              <a:latin typeface="Arial"/>
              <a:ea typeface="+mj-lt"/>
              <a:cs typeface="Arial"/>
            </a:endParaRPr>
          </a:p>
          <a:p>
            <a:pPr marL="171450" indent="0">
              <a:lnSpc>
                <a:spcPct val="10000"/>
              </a:lnSpc>
              <a:spcBef>
                <a:spcPts val="0"/>
              </a:spcBef>
              <a:buNone/>
            </a:pPr>
            <a:endParaRPr lang="en-GB" sz="1200" dirty="0">
              <a:solidFill>
                <a:srgbClr val="000000"/>
              </a:solidFill>
              <a:latin typeface="Arial"/>
              <a:ea typeface="+mj-lt"/>
              <a:cs typeface="Arial"/>
            </a:endParaRPr>
          </a:p>
          <a:p>
            <a:pPr marL="171450" indent="0">
              <a:lnSpc>
                <a:spcPct val="10000"/>
              </a:lnSpc>
              <a:spcBef>
                <a:spcPts val="0"/>
              </a:spcBef>
              <a:buFont typeface="Arial" charset="2"/>
              <a:buChar char="•"/>
            </a:pPr>
            <a:endParaRPr lang="en-GB" sz="1200" dirty="0">
              <a:solidFill>
                <a:srgbClr val="000000"/>
              </a:solidFill>
              <a:latin typeface="Arial"/>
              <a:ea typeface="+mj-lt"/>
              <a:cs typeface="Arial"/>
            </a:endParaRPr>
          </a:p>
          <a:p>
            <a:pPr marL="0" indent="0">
              <a:spcBef>
                <a:spcPts val="0"/>
              </a:spcBef>
              <a:buNone/>
            </a:pPr>
            <a:endParaRPr lang="en-GB" sz="1200" dirty="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BE57E26B-843C-6501-A520-00B6C71EA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0379" y="3980"/>
            <a:ext cx="2931621" cy="1686158"/>
          </a:xfrm>
          <a:prstGeom prst="rect">
            <a:avLst/>
          </a:prstGeom>
        </p:spPr>
      </p:pic>
      <p:sp>
        <p:nvSpPr>
          <p:cNvPr id="4" name="TextBox 3">
            <a:extLst>
              <a:ext uri="{FF2B5EF4-FFF2-40B4-BE49-F238E27FC236}">
                <a16:creationId xmlns:a16="http://schemas.microsoft.com/office/drawing/2014/main" id="{6D74D056-9600-B0BB-DADA-FCF1BA881486}"/>
              </a:ext>
            </a:extLst>
          </p:cNvPr>
          <p:cNvSpPr txBox="1"/>
          <p:nvPr/>
        </p:nvSpPr>
        <p:spPr>
          <a:xfrm>
            <a:off x="885568" y="5251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Trebuchet MS"/>
              </a:rPr>
              <a:t>Referencing </a:t>
            </a:r>
            <a:endParaRPr lang="en-US" sz="3600"/>
          </a:p>
          <a:p>
            <a:pPr algn="ctr"/>
            <a:endParaRPr lang="en-US"/>
          </a:p>
        </p:txBody>
      </p:sp>
      <p:sp>
        <p:nvSpPr>
          <p:cNvPr id="6" name="TextBox 5">
            <a:extLst>
              <a:ext uri="{FF2B5EF4-FFF2-40B4-BE49-F238E27FC236}">
                <a16:creationId xmlns:a16="http://schemas.microsoft.com/office/drawing/2014/main" id="{CAF9696D-8824-3D4B-790B-72B3A80FEA83}"/>
              </a:ext>
            </a:extLst>
          </p:cNvPr>
          <p:cNvSpPr txBox="1"/>
          <p:nvPr/>
        </p:nvSpPr>
        <p:spPr>
          <a:xfrm>
            <a:off x="360405" y="1101811"/>
            <a:ext cx="9339648"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lvl="0" indent="-171450" algn="l" rtl="0">
              <a:buFont typeface="Arial,Sans-Serif"/>
              <a:buChar char="•"/>
            </a:pPr>
            <a:endParaRPr lang="en-GB" b="0" i="0">
              <a:solidFill>
                <a:srgbClr val="000000"/>
              </a:solidFill>
              <a:latin typeface="Arial"/>
              <a:ea typeface="Arial"/>
              <a:cs typeface="Arial"/>
            </a:endParaRPr>
          </a:p>
          <a:p>
            <a:pPr marL="171450" lvl="0" indent="-171450" algn="l" rtl="0">
              <a:buFont typeface="Arial,Sans-Serif"/>
              <a:buChar char="•"/>
            </a:pPr>
            <a:r>
              <a:rPr lang="en-GB" sz="1400" b="0" i="0" u="none" strike="noStrike" baseline="0">
                <a:solidFill>
                  <a:srgbClr val="000000"/>
                </a:solidFill>
                <a:latin typeface="Arial"/>
                <a:ea typeface="Arial"/>
                <a:cs typeface="Arial"/>
              </a:rPr>
              <a:t>CM REFERENCES</a:t>
            </a:r>
            <a:r>
              <a:rPr lang="en-US" sz="1400" b="0" i="0">
                <a:solidFill>
                  <a:srgbClr val="000000"/>
                </a:solidFill>
                <a:latin typeface="Arial"/>
                <a:ea typeface="Arial"/>
                <a:cs typeface="Arial"/>
              </a:rPr>
              <a:t>​</a:t>
            </a:r>
          </a:p>
          <a:p>
            <a:pPr marL="171450" lvl="0" indent="-171450" algn="l" rtl="0">
              <a:buFont typeface="Arial,Sans-Serif"/>
              <a:buChar char="•"/>
            </a:pPr>
            <a:r>
              <a:rPr lang="en-GB" sz="1400" b="0" i="0" u="none" strike="noStrike" baseline="0">
                <a:solidFill>
                  <a:srgbClr val="000000"/>
                </a:solidFill>
                <a:latin typeface="Arial"/>
                <a:ea typeface="Arial"/>
                <a:cs typeface="Arial"/>
              </a:rPr>
              <a:t>Image 1 taken from google (teams meeting) ( 4 June 2026)</a:t>
            </a:r>
            <a:r>
              <a:rPr lang="en-US" sz="1400" b="0" i="0">
                <a:solidFill>
                  <a:srgbClr val="000000"/>
                </a:solidFill>
                <a:latin typeface="Arial"/>
                <a:ea typeface="Arial"/>
                <a:cs typeface="Arial"/>
              </a:rPr>
              <a:t>​</a:t>
            </a:r>
          </a:p>
          <a:p>
            <a:pPr marL="171450" lvl="0" indent="-171450" algn="l" rtl="0">
              <a:buFont typeface="Arial,Sans-Serif"/>
              <a:buChar char="•"/>
            </a:pPr>
            <a:r>
              <a:rPr lang="en-GB" sz="1400" b="0" i="0" u="none" strike="noStrike" baseline="0" err="1">
                <a:solidFill>
                  <a:srgbClr val="000000"/>
                </a:solidFill>
                <a:latin typeface="Arial"/>
                <a:ea typeface="Arial"/>
                <a:cs typeface="Arial"/>
              </a:rPr>
              <a:t>Bultemeier.W</a:t>
            </a:r>
            <a:r>
              <a:rPr lang="en-GB" sz="1400" b="0" i="0" u="none" strike="noStrike" baseline="0">
                <a:solidFill>
                  <a:srgbClr val="000000"/>
                </a:solidFill>
                <a:latin typeface="Arial"/>
                <a:ea typeface="Arial"/>
                <a:cs typeface="Arial"/>
              </a:rPr>
              <a:t>. </a:t>
            </a:r>
            <a:r>
              <a:rPr lang="en-GB" sz="1400" b="0" i="0" u="none" strike="noStrike" baseline="0" err="1">
                <a:solidFill>
                  <a:srgbClr val="000000"/>
                </a:solidFill>
                <a:latin typeface="Arial"/>
                <a:ea typeface="Arial"/>
                <a:cs typeface="Arial"/>
              </a:rPr>
              <a:t>Gasper.J</a:t>
            </a:r>
            <a:r>
              <a:rPr lang="en-GB" sz="1400" b="0" i="0" u="none" strike="noStrike" baseline="0">
                <a:solidFill>
                  <a:srgbClr val="000000"/>
                </a:solidFill>
                <a:latin typeface="Arial"/>
                <a:ea typeface="Arial"/>
                <a:cs typeface="Arial"/>
              </a:rPr>
              <a:t>. 2024 </a:t>
            </a:r>
            <a:r>
              <a:rPr lang="en-GB" sz="1400" b="0" i="1" u="none" strike="noStrike" baseline="0">
                <a:solidFill>
                  <a:srgbClr val="000000"/>
                </a:solidFill>
                <a:latin typeface="Arial"/>
                <a:ea typeface="Arial"/>
                <a:cs typeface="Arial"/>
              </a:rPr>
              <a:t>Microsoft Teams for CEU and Training Delivery. Available at </a:t>
            </a:r>
            <a:r>
              <a:rPr lang="en-GB" sz="1400" b="0" i="0" u="sng" strike="noStrike" baseline="0">
                <a:solidFill>
                  <a:srgbClr val="99CA3C"/>
                </a:solidFill>
                <a:latin typeface="Arial"/>
                <a:ea typeface="Arial"/>
                <a:cs typeface="Arial"/>
                <a:hlinkClick r:id="rId3"/>
              </a:rPr>
              <a:t>https://ask.ifas.ufl.edu/publication/PI290</a:t>
            </a:r>
            <a:r>
              <a:rPr lang="en-GB" sz="1400" b="0" i="0" u="none" strike="noStrike" baseline="0">
                <a:solidFill>
                  <a:srgbClr val="000000"/>
                </a:solidFill>
                <a:latin typeface="Arial"/>
                <a:ea typeface="Arial"/>
                <a:cs typeface="Arial"/>
              </a:rPr>
              <a:t> (Accessed 3 June 2026)</a:t>
            </a:r>
            <a:r>
              <a:rPr lang="en-US" sz="1400" b="0" i="0">
                <a:solidFill>
                  <a:srgbClr val="000000"/>
                </a:solidFill>
                <a:latin typeface="Arial"/>
                <a:ea typeface="Arial"/>
                <a:cs typeface="Arial"/>
              </a:rPr>
              <a:t>​</a:t>
            </a:r>
          </a:p>
          <a:p>
            <a:pPr algn="l" rtl="0"/>
            <a:r>
              <a:rPr lang="en-GB" sz="1400">
                <a:solidFill>
                  <a:srgbClr val="000000"/>
                </a:solidFill>
                <a:latin typeface="Arial"/>
                <a:ea typeface="Arial"/>
                <a:cs typeface="Arial"/>
              </a:rPr>
              <a:t>*University</a:t>
            </a:r>
            <a:r>
              <a:rPr lang="en-GB" sz="1400" b="0" i="0" u="none" strike="noStrike" baseline="0">
                <a:solidFill>
                  <a:srgbClr val="000000"/>
                </a:solidFill>
                <a:latin typeface="Arial"/>
                <a:ea typeface="Arial"/>
                <a:cs typeface="Arial"/>
              </a:rPr>
              <a:t> of Edinburgh 2024</a:t>
            </a:r>
            <a:r>
              <a:rPr lang="en-GB" sz="1400" b="0" i="1" u="none" strike="noStrike" baseline="0">
                <a:solidFill>
                  <a:srgbClr val="000000"/>
                </a:solidFill>
                <a:latin typeface="Arial"/>
                <a:ea typeface="Arial"/>
                <a:cs typeface="Arial"/>
              </a:rPr>
              <a:t> Teams for Teaching. Available at: </a:t>
            </a:r>
            <a:r>
              <a:rPr lang="en-GB" sz="1400" b="0" i="0" u="sng" strike="noStrike" baseline="0">
                <a:solidFill>
                  <a:srgbClr val="99CA3C"/>
                </a:solidFill>
                <a:latin typeface="Arial"/>
                <a:ea typeface="Arial"/>
                <a:cs typeface="Arial"/>
                <a:hlinkClick r:id="rId4"/>
              </a:rPr>
              <a:t>https://information-services.ed.ac.uk/computing/comms-and-collab/office365/teams/teams-for-teaching</a:t>
            </a:r>
            <a:r>
              <a:rPr lang="en-GB" sz="1400" b="0" i="0" u="none" strike="noStrike" baseline="0">
                <a:solidFill>
                  <a:srgbClr val="000000"/>
                </a:solidFill>
                <a:latin typeface="Arial"/>
                <a:ea typeface="Arial"/>
                <a:cs typeface="Arial"/>
              </a:rPr>
              <a:t> (</a:t>
            </a:r>
            <a:r>
              <a:rPr lang="en-GB" sz="1400" b="0" i="0" u="none" strike="noStrike" baseline="0" err="1">
                <a:solidFill>
                  <a:srgbClr val="000000"/>
                </a:solidFill>
                <a:latin typeface="Arial"/>
                <a:ea typeface="Arial"/>
                <a:cs typeface="Arial"/>
              </a:rPr>
              <a:t>accesed</a:t>
            </a:r>
            <a:r>
              <a:rPr lang="en-GB" sz="1400" b="0" i="0" u="none" strike="noStrike" baseline="0">
                <a:solidFill>
                  <a:srgbClr val="000000"/>
                </a:solidFill>
                <a:latin typeface="Arial"/>
                <a:ea typeface="Arial"/>
                <a:cs typeface="Arial"/>
              </a:rPr>
              <a:t> 9 June 2026)</a:t>
            </a:r>
          </a:p>
          <a:p>
            <a:r>
              <a:rPr lang="en-GB" sz="1400" b="1">
                <a:latin typeface="Arial"/>
                <a:cs typeface="Arial"/>
              </a:rPr>
              <a:t>*</a:t>
            </a:r>
            <a:r>
              <a:rPr lang="en-GB" sz="1400" b="1">
                <a:solidFill>
                  <a:srgbClr val="333333"/>
                </a:solidFill>
                <a:highlight>
                  <a:srgbClr val="FBFBFB"/>
                </a:highlight>
                <a:latin typeface="Arial"/>
                <a:ea typeface="+mn-lt"/>
                <a:cs typeface="Arial"/>
              </a:rPr>
              <a:t>Gov.uk (ND)</a:t>
            </a:r>
            <a:r>
              <a:rPr lang="en-GB" sz="1400" b="1" i="1">
                <a:solidFill>
                  <a:srgbClr val="333333"/>
                </a:solidFill>
                <a:highlight>
                  <a:srgbClr val="FBFBFB"/>
                </a:highlight>
                <a:latin typeface="Arial"/>
                <a:ea typeface="+mn-lt"/>
                <a:cs typeface="Arial"/>
              </a:rPr>
              <a:t>Working efficiently with Microsoft Teams Meetings. https://www.applytosupply.digitalmarketplace.service.gov.uk/g-cloud/services/168478198038993. (Accessed: 11 </a:t>
            </a:r>
            <a:r>
              <a:rPr lang="en-GB" sz="1400" b="1" i="1" err="1">
                <a:solidFill>
                  <a:srgbClr val="333333"/>
                </a:solidFill>
                <a:highlight>
                  <a:srgbClr val="FBFBFB"/>
                </a:highlight>
                <a:latin typeface="Arial"/>
                <a:ea typeface="+mn-lt"/>
                <a:cs typeface="Arial"/>
              </a:rPr>
              <a:t>june</a:t>
            </a:r>
            <a:r>
              <a:rPr lang="en-GB" sz="1400" b="1" i="1">
                <a:solidFill>
                  <a:srgbClr val="333333"/>
                </a:solidFill>
                <a:highlight>
                  <a:srgbClr val="FBFBFB"/>
                </a:highlight>
                <a:latin typeface="Arial"/>
                <a:ea typeface="+mn-lt"/>
                <a:cs typeface="Arial"/>
              </a:rPr>
              <a:t> 2026)</a:t>
            </a:r>
            <a:endParaRPr lang="en-GB" sz="1400" b="1" i="1">
              <a:solidFill>
                <a:srgbClr val="333333"/>
              </a:solidFill>
              <a:highlight>
                <a:srgbClr val="FBFBFB"/>
              </a:highlight>
              <a:latin typeface="Arial"/>
              <a:ea typeface="Source Sans Pro"/>
              <a:cs typeface="Arial"/>
            </a:endParaRPr>
          </a:p>
          <a:p>
            <a:r>
              <a:rPr lang="en-GB" sz="1400" b="1">
                <a:solidFill>
                  <a:srgbClr val="333333"/>
                </a:solidFill>
                <a:highlight>
                  <a:srgbClr val="FBFBFB"/>
                </a:highlight>
                <a:latin typeface="Arial"/>
                <a:ea typeface="+mn-lt"/>
                <a:cs typeface="Arial"/>
              </a:rPr>
              <a:t>*Gavin Jones(2024) </a:t>
            </a:r>
            <a:r>
              <a:rPr lang="en-GB" sz="1400" b="1" i="1" err="1">
                <a:solidFill>
                  <a:srgbClr val="333333"/>
                </a:solidFill>
                <a:highlight>
                  <a:srgbClr val="FBFBFB"/>
                </a:highlight>
                <a:latin typeface="Arial"/>
                <a:ea typeface="+mn-lt"/>
                <a:cs typeface="Arial"/>
              </a:rPr>
              <a:t>MeeTime</a:t>
            </a:r>
            <a:r>
              <a:rPr lang="en-GB" sz="1400" b="1">
                <a:solidFill>
                  <a:srgbClr val="333333"/>
                </a:solidFill>
                <a:highlight>
                  <a:srgbClr val="FBFBFB"/>
                </a:highlight>
                <a:latin typeface="Arial"/>
                <a:ea typeface="+mn-lt"/>
                <a:cs typeface="Arial"/>
              </a:rPr>
              <a:t>.( 8 July 2024). Available </a:t>
            </a:r>
            <a:r>
              <a:rPr lang="en-GB" sz="1400" b="1" err="1">
                <a:solidFill>
                  <a:srgbClr val="333333"/>
                </a:solidFill>
                <a:highlight>
                  <a:srgbClr val="FBFBFB"/>
                </a:highlight>
                <a:latin typeface="Arial"/>
                <a:ea typeface="+mn-lt"/>
                <a:cs typeface="Arial"/>
              </a:rPr>
              <a:t>at:https</a:t>
            </a:r>
            <a:r>
              <a:rPr lang="en-GB" sz="1400" b="1">
                <a:solidFill>
                  <a:srgbClr val="333333"/>
                </a:solidFill>
                <a:highlight>
                  <a:srgbClr val="FBFBFB"/>
                </a:highlight>
                <a:latin typeface="Arial"/>
                <a:ea typeface="+mn-lt"/>
                <a:cs typeface="Arial"/>
              </a:rPr>
              <a:t>://www.youtube.com/watch?v=wtIqGmrFh_c (11 June 2026).</a:t>
            </a:r>
            <a:endParaRPr lang="en-GB" sz="1400" b="1" i="1">
              <a:solidFill>
                <a:srgbClr val="333333"/>
              </a:solidFill>
              <a:highlight>
                <a:srgbClr val="FBFBFB"/>
              </a:highlight>
              <a:latin typeface="Arial"/>
              <a:ea typeface="Source Sans Pro"/>
              <a:cs typeface="Arial"/>
            </a:endParaRPr>
          </a:p>
          <a:p>
            <a:endParaRPr lang="en-GB" sz="1400" b="1" i="1">
              <a:solidFill>
                <a:srgbClr val="333333"/>
              </a:solidFill>
              <a:highlight>
                <a:srgbClr val="FBFBFB"/>
              </a:highlight>
              <a:cs typeface="Arial"/>
            </a:endParaRPr>
          </a:p>
          <a:p>
            <a:endParaRPr lang="en-GB" sz="1400">
              <a:solidFill>
                <a:srgbClr val="000000"/>
              </a:solidFill>
              <a:cs typeface="Arial"/>
            </a:endParaRPr>
          </a:p>
          <a:p>
            <a:pPr algn="ctr"/>
            <a:endParaRPr lang="en-US">
              <a:cs typeface="Arial"/>
            </a:endParaRPr>
          </a:p>
        </p:txBody>
      </p:sp>
      <p:sp>
        <p:nvSpPr>
          <p:cNvPr id="2" name="TextBox 1">
            <a:extLst>
              <a:ext uri="{FF2B5EF4-FFF2-40B4-BE49-F238E27FC236}">
                <a16:creationId xmlns:a16="http://schemas.microsoft.com/office/drawing/2014/main" id="{DF73FDE7-262F-1D8E-1BD3-041C204509AA}"/>
              </a:ext>
            </a:extLst>
          </p:cNvPr>
          <p:cNvSpPr txBox="1"/>
          <p:nvPr/>
        </p:nvSpPr>
        <p:spPr>
          <a:xfrm>
            <a:off x="362776" y="3728305"/>
            <a:ext cx="8418219"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SB</a:t>
            </a:r>
          </a:p>
          <a:p>
            <a:r>
              <a:rPr lang="en-GB" sz="1200">
                <a:solidFill>
                  <a:srgbClr val="222222"/>
                </a:solidFill>
                <a:highlight>
                  <a:srgbClr val="FFFFFF"/>
                </a:highlight>
                <a:latin typeface="Arial"/>
                <a:cs typeface="Arial"/>
              </a:rPr>
              <a:t>1. Microsoft (2025) Microsoft PowerPoint. Available at: </a:t>
            </a:r>
            <a:r>
              <a:rPr lang="en-GB" sz="1200">
                <a:solidFill>
                  <a:srgbClr val="1155CC"/>
                </a:solidFill>
                <a:highlight>
                  <a:srgbClr val="FFFFFF"/>
                </a:highlight>
                <a:latin typeface="Arial"/>
                <a:cs typeface="Arial"/>
                <a:hlinkClick r:id="rId5"/>
              </a:rPr>
              <a:t>https://www.microsoft.com/microsoft-365/powerpoint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2. Microsoft Support (2025a) PowerPoint help and learning. Available at: </a:t>
            </a:r>
            <a:r>
              <a:rPr lang="en-GB" sz="1200">
                <a:solidFill>
                  <a:srgbClr val="1155CC"/>
                </a:solidFill>
                <a:highlight>
                  <a:srgbClr val="FFFFFF"/>
                </a:highlight>
                <a:latin typeface="Arial"/>
                <a:cs typeface="Arial"/>
                <a:hlinkClick r:id="rId6"/>
              </a:rPr>
              <a:t>https://support.microsoft.com/powerpoint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3. Microsoft Support (2025b) Create a presentation in PowerPoint. Available at: </a:t>
            </a:r>
            <a:r>
              <a:rPr lang="en-GB" sz="1200">
                <a:solidFill>
                  <a:srgbClr val="1155CC"/>
                </a:solidFill>
                <a:highlight>
                  <a:srgbClr val="FFFFFF"/>
                </a:highlight>
                <a:latin typeface="Arial"/>
                <a:cs typeface="Arial"/>
                <a:hlinkClick r:id="rId7"/>
              </a:rPr>
              <a:t>https://support.microsoft.com/en-us/office/create-a-presentation-in-powerpoint-422250f8-5721-4cea-92cc-202fa7b89617</a:t>
            </a:r>
            <a:br>
              <a:rPr lang="en-GB" sz="1200">
                <a:highlight>
                  <a:srgbClr val="FFFFFF"/>
                </a:highlight>
                <a:latin typeface="Arial"/>
                <a:cs typeface="Arial"/>
              </a:rPr>
            </a:br>
            <a:r>
              <a:rPr lang="en-GB" sz="1200">
                <a:highlight>
                  <a:srgbClr val="FFFFFF"/>
                </a:highlight>
                <a:latin typeface="Arial"/>
                <a:cs typeface="Arial"/>
              </a:rPr>
              <a:t>(Accessed: 12 June 2026).</a:t>
            </a:r>
            <a:br>
              <a:rPr lang="en-GB" sz="1200">
                <a:highlight>
                  <a:srgbClr val="FFFFFF"/>
                </a:highlight>
                <a:latin typeface="Arial"/>
                <a:cs typeface="Arial"/>
              </a:rPr>
            </a:br>
            <a:r>
              <a:rPr lang="en-GB" sz="1200">
                <a:highlight>
                  <a:srgbClr val="FFFFFF"/>
                </a:highlight>
                <a:latin typeface="Arial"/>
                <a:cs typeface="Arial"/>
              </a:rPr>
              <a:t>4. NHS England (2020) E-rostering the clinical workforce: Guidance on developing and implementing e-rostering systems. Available at:</a:t>
            </a:r>
            <a:br>
              <a:rPr lang="en-GB" sz="1200">
                <a:highlight>
                  <a:srgbClr val="FFFFFF"/>
                </a:highlight>
                <a:latin typeface="Arial"/>
                <a:cs typeface="Arial"/>
              </a:rPr>
            </a:br>
            <a:r>
              <a:rPr lang="en-GB" sz="1200">
                <a:solidFill>
                  <a:srgbClr val="1155CC"/>
                </a:solidFill>
                <a:highlight>
                  <a:srgbClr val="FFFFFF"/>
                </a:highlight>
                <a:latin typeface="Arial"/>
                <a:cs typeface="Arial"/>
                <a:hlinkClick r:id="rId8"/>
              </a:rPr>
              <a:t>https://www.england.nhs.uk/wp-content/uploads/2020/09/e-rostering-guidance.pdf</a:t>
            </a:r>
            <a:r>
              <a:rPr lang="en-GB" sz="1200">
                <a:solidFill>
                  <a:srgbClr val="222222"/>
                </a:solidFill>
                <a:highlight>
                  <a:srgbClr val="FFFFFF"/>
                </a:highlight>
                <a:latin typeface="Arial"/>
                <a:cs typeface="Arial"/>
              </a:rPr>
              <a:t> (Accessed: 12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5. </a:t>
            </a:r>
            <a:r>
              <a:rPr lang="en-GB" sz="1200" err="1">
                <a:solidFill>
                  <a:srgbClr val="222222"/>
                </a:solidFill>
                <a:highlight>
                  <a:srgbClr val="FFFFFF"/>
                </a:highlight>
                <a:latin typeface="Arial"/>
                <a:cs typeface="Arial"/>
              </a:rPr>
              <a:t>Hellzén</a:t>
            </a:r>
            <a:r>
              <a:rPr lang="en-GB" sz="1200">
                <a:solidFill>
                  <a:srgbClr val="222222"/>
                </a:solidFill>
                <a:highlight>
                  <a:srgbClr val="FFFFFF"/>
                </a:highlight>
                <a:latin typeface="Arial"/>
                <a:cs typeface="Arial"/>
              </a:rPr>
              <a:t>, O., Alm, A.K.J. and Rising, M.H. (2022) 'Primary Healthcare Nurses' Views on Digital Healthcare Communication and Continuity of Care: A Deductive and Inductive Content Analysis', Nursing Reports, 12(4), pp. 945-957.</a:t>
            </a:r>
            <a:br>
              <a:rPr lang="en-GB" sz="1200">
                <a:highlight>
                  <a:srgbClr val="FFFFFF"/>
                </a:highlight>
                <a:latin typeface="Arial"/>
                <a:cs typeface="Arial"/>
              </a:rPr>
            </a:br>
            <a:r>
              <a:rPr lang="en-GB" sz="1200">
                <a:solidFill>
                  <a:srgbClr val="222222"/>
                </a:solidFill>
                <a:highlight>
                  <a:srgbClr val="FFFFFF"/>
                </a:highlight>
                <a:latin typeface="Arial"/>
                <a:cs typeface="Arial"/>
              </a:rPr>
              <a:t>6. Nouri, S. et al. (2026) ""We Talk About Everything": Experiences with Digital Health Communication in Palliative Care', Journal of Palliative Medicine.</a:t>
            </a:r>
            <a:endParaRPr lang="en-GB" sz="1200"/>
          </a:p>
        </p:txBody>
      </p:sp>
    </p:spTree>
    <p:extLst>
      <p:ext uri="{BB962C8B-B14F-4D97-AF65-F5344CB8AC3E}">
        <p14:creationId xmlns:p14="http://schemas.microsoft.com/office/powerpoint/2010/main" val="28056418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2579</Words>
  <Application>Microsoft Office PowerPoint</Application>
  <PresentationFormat>Widescreen</PresentationFormat>
  <Paragraphs>201</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vt:lpstr>
      <vt:lpstr>Case study: Riverdale nursing home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PowerPoint Presentation</vt:lpstr>
      <vt:lpstr>PowerPoint Presentation</vt:lpstr>
      <vt:lpstr> Shenelle Bodden Student Number: 2541670 Staff Scheduling/Rotas Using Microsoft PowerPoint  </vt:lpstr>
      <vt:lpstr>Staff Training Microsoft Teams​ Claire Mcken Student Number:2519540                                                        (Image 1.google image teams meeting 2026) Why Microsoft Teams is suitable                                                                *Teams I suitable among organisations such as UF/FAS Faculty  (Bultemier,Gasper 2024)                     *It is easy to use and requires very little training (Bultemier,Gasper 2024) *Its usefullness for internal and external communication (Bultemier,Gasper 2024)                                                             *It allows training to be done in real time (Bultemier,Gasper 2024) *It also allows staff to communicate between eachother regarding issues and ideas .(Bultemier,Gasper 2024)       *The Microsoft Teams ("Teams") collaboration platform is popular among UF/IFAS faculty, researchers, Extension agents, and staff for its ease of use and utility for internal and external communication, collaboration, and meetings.(Brett W Bultemeier, Joe Gasper 2024).   How Microsoft Teams improves effciency *Microsoft Teams improves efficiency by centralizing communication, file sharing, and project management into a single hub. (Jones 2024) </vt:lpstr>
      <vt:lpstr>PowerPoint Presentation</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Elisha Danielle Brown (2536374)</cp:lastModifiedBy>
  <cp:revision>2</cp:revision>
  <dcterms:created xsi:type="dcterms:W3CDTF">2026-05-20T11:16:08Z</dcterms:created>
  <dcterms:modified xsi:type="dcterms:W3CDTF">2026-06-13T11:58:46Z</dcterms:modified>
</cp:coreProperties>
</file>