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57" r:id="rId3"/>
    <p:sldId id="261" r:id="rId4"/>
    <p:sldId id="260" r:id="rId5"/>
    <p:sldId id="265" r:id="rId6"/>
    <p:sldId id="263" r:id="rId7"/>
    <p:sldId id="272" r:id="rId8"/>
    <p:sldId id="270" r:id="rId9"/>
    <p:sldId id="279" r:id="rId10"/>
  </p:sldIdLst>
  <p:sldSz cx="9144000" cy="5143500" type="screen16x9"/>
  <p:notesSz cx="6858000" cy="9144000"/>
  <p:embeddedFontLst>
    <p:embeddedFont>
      <p:font typeface="Raleway" panose="020B0604020202020204" charset="-52"/>
      <p:regular r:id="rId12"/>
      <p:bold r:id="rId13"/>
      <p:italic r:id="rId14"/>
      <p:boldItalic r:id="rId15"/>
    </p:embeddedFont>
    <p:embeddedFont>
      <p:font typeface="Varela" panose="020B0604020202020204" charset="0"/>
      <p:regular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9B9F613-C6DA-475D-B0F3-029EBF1EA2BD}">
  <a:tblStyle styleId="{C9B9F613-C6DA-475D-B0F3-029EBF1EA2B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12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847386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88535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73993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Google Shape;9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657039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194528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5f391192_0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35f391192_0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21665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121257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35ed75ccf_0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35ed75ccf_0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12205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35ed75ccf_0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35ed75ccf_0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640248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02523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-13225" y="-6600"/>
            <a:ext cx="7076050" cy="5160000"/>
          </a:xfrm>
          <a:custGeom>
            <a:avLst/>
            <a:gdLst/>
            <a:ahLst/>
            <a:cxnLst/>
            <a:rect l="l" t="t" r="r" b="b"/>
            <a:pathLst>
              <a:path w="283042" h="206400" extrusionOk="0">
                <a:moveTo>
                  <a:pt x="83248" y="0"/>
                </a:moveTo>
                <a:lnTo>
                  <a:pt x="0" y="0"/>
                </a:lnTo>
                <a:lnTo>
                  <a:pt x="0" y="206400"/>
                </a:lnTo>
                <a:lnTo>
                  <a:pt x="283042" y="206136"/>
                </a:lnTo>
                <a:close/>
              </a:path>
            </a:pathLst>
          </a:custGeom>
          <a:solidFill>
            <a:srgbClr val="212539">
              <a:alpha val="64620"/>
            </a:srgbClr>
          </a:solidFill>
          <a:ln>
            <a:noFill/>
          </a:ln>
        </p:spPr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457200" y="3363425"/>
            <a:ext cx="38505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1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/>
          <p:nvPr/>
        </p:nvSpPr>
        <p:spPr>
          <a:xfrm flipH="1">
            <a:off x="667310" y="-6600"/>
            <a:ext cx="8476700" cy="5153400"/>
          </a:xfrm>
          <a:custGeom>
            <a:avLst/>
            <a:gdLst/>
            <a:ahLst/>
            <a:cxnLst/>
            <a:rect l="l" t="t" r="r" b="b"/>
            <a:pathLst>
              <a:path w="339068" h="206136" extrusionOk="0">
                <a:moveTo>
                  <a:pt x="139274" y="0"/>
                </a:moveTo>
                <a:lnTo>
                  <a:pt x="0" y="264"/>
                </a:lnTo>
                <a:lnTo>
                  <a:pt x="0" y="206045"/>
                </a:lnTo>
                <a:lnTo>
                  <a:pt x="339068" y="206136"/>
                </a:lnTo>
                <a:close/>
              </a:path>
            </a:pathLst>
          </a:custGeom>
          <a:solidFill>
            <a:srgbClr val="212539">
              <a:alpha val="64620"/>
            </a:srgbClr>
          </a:solidFill>
          <a:ln>
            <a:noFill/>
          </a:ln>
        </p:spPr>
      </p:sp>
      <p:sp>
        <p:nvSpPr>
          <p:cNvPr id="19" name="Google Shape;19;p4"/>
          <p:cNvSpPr/>
          <p:nvPr/>
        </p:nvSpPr>
        <p:spPr>
          <a:xfrm>
            <a:off x="0" y="-6600"/>
            <a:ext cx="8476700" cy="5153400"/>
          </a:xfrm>
          <a:custGeom>
            <a:avLst/>
            <a:gdLst/>
            <a:ahLst/>
            <a:cxnLst/>
            <a:rect l="l" t="t" r="r" b="b"/>
            <a:pathLst>
              <a:path w="339068" h="206136" extrusionOk="0">
                <a:moveTo>
                  <a:pt x="139274" y="0"/>
                </a:moveTo>
                <a:lnTo>
                  <a:pt x="0" y="264"/>
                </a:lnTo>
                <a:lnTo>
                  <a:pt x="0" y="206045"/>
                </a:lnTo>
                <a:lnTo>
                  <a:pt x="339068" y="206136"/>
                </a:lnTo>
                <a:close/>
              </a:path>
            </a:pathLst>
          </a:custGeom>
          <a:solidFill>
            <a:srgbClr val="212539">
              <a:alpha val="64620"/>
            </a:srgbClr>
          </a:solidFill>
          <a:ln>
            <a:noFill/>
          </a:ln>
        </p:spPr>
      </p:sp>
      <p:sp>
        <p:nvSpPr>
          <p:cNvPr id="20" name="Google Shape;20;p4"/>
          <p:cNvSpPr txBox="1">
            <a:spLocks noGrp="1"/>
          </p:cNvSpPr>
          <p:nvPr>
            <p:ph type="body" idx="1"/>
          </p:nvPr>
        </p:nvSpPr>
        <p:spPr>
          <a:xfrm>
            <a:off x="2576800" y="832475"/>
            <a:ext cx="3990600" cy="384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81000" algn="ctr" rtl="0">
              <a:spcBef>
                <a:spcPts val="0"/>
              </a:spcBef>
              <a:spcAft>
                <a:spcPts val="0"/>
              </a:spcAft>
              <a:buSzPts val="2400"/>
              <a:buChar char="╺"/>
              <a:defRPr sz="2400"/>
            </a:lvl1pPr>
            <a:lvl2pPr marL="914400" lvl="1" indent="-381000" algn="ctr" rtl="0">
              <a:spcBef>
                <a:spcPts val="1000"/>
              </a:spcBef>
              <a:spcAft>
                <a:spcPts val="0"/>
              </a:spcAft>
              <a:buSzPts val="2400"/>
              <a:buChar char="╶"/>
              <a:defRPr sz="2400"/>
            </a:lvl2pPr>
            <a:lvl3pPr marL="1371600" lvl="2" indent="-381000" algn="ctr" rtl="0">
              <a:spcBef>
                <a:spcPts val="1000"/>
              </a:spcBef>
              <a:spcAft>
                <a:spcPts val="0"/>
              </a:spcAft>
              <a:buSzPts val="2400"/>
              <a:buChar char="╶"/>
              <a:defRPr sz="2400"/>
            </a:lvl3pPr>
            <a:lvl4pPr marL="1828800" lvl="3" indent="-381000" algn="ctr" rtl="0">
              <a:spcBef>
                <a:spcPts val="1000"/>
              </a:spcBef>
              <a:spcAft>
                <a:spcPts val="0"/>
              </a:spcAft>
              <a:buSzPts val="2400"/>
              <a:buChar char="╶"/>
              <a:defRPr sz="2400"/>
            </a:lvl4pPr>
            <a:lvl5pPr marL="2286000" lvl="4" indent="-381000" algn="ctr" rtl="0">
              <a:spcBef>
                <a:spcPts val="1000"/>
              </a:spcBef>
              <a:spcAft>
                <a:spcPts val="0"/>
              </a:spcAft>
              <a:buSzPts val="2400"/>
              <a:buChar char="╶"/>
              <a:defRPr sz="2400"/>
            </a:lvl5pPr>
            <a:lvl6pPr marL="2743200" lvl="5" indent="-381000" algn="ctr" rtl="0">
              <a:spcBef>
                <a:spcPts val="1000"/>
              </a:spcBef>
              <a:spcAft>
                <a:spcPts val="0"/>
              </a:spcAft>
              <a:buSzPts val="2400"/>
              <a:buChar char="╶"/>
              <a:defRPr sz="2400"/>
            </a:lvl6pPr>
            <a:lvl7pPr marL="3200400" lvl="6" indent="-381000" algn="ctr" rtl="0">
              <a:spcBef>
                <a:spcPts val="1000"/>
              </a:spcBef>
              <a:spcAft>
                <a:spcPts val="0"/>
              </a:spcAft>
              <a:buSzPts val="2400"/>
              <a:buChar char="╶"/>
              <a:defRPr sz="2400"/>
            </a:lvl7pPr>
            <a:lvl8pPr marL="3657600" lvl="7" indent="-381000" algn="ctr" rtl="0">
              <a:spcBef>
                <a:spcPts val="1000"/>
              </a:spcBef>
              <a:spcAft>
                <a:spcPts val="0"/>
              </a:spcAft>
              <a:buSzPts val="2400"/>
              <a:buChar char="╶"/>
              <a:defRPr sz="2400"/>
            </a:lvl8pPr>
            <a:lvl9pPr marL="4114800" lvl="8" indent="-381000" algn="ctr">
              <a:spcBef>
                <a:spcPts val="1000"/>
              </a:spcBef>
              <a:spcAft>
                <a:spcPts val="1000"/>
              </a:spcAft>
              <a:buSzPts val="2400"/>
              <a:buChar char="╶"/>
              <a:defRPr sz="2400"/>
            </a:lvl9pPr>
          </a:lstStyle>
          <a:p>
            <a:endParaRPr/>
          </a:p>
        </p:txBody>
      </p:sp>
      <p:sp>
        <p:nvSpPr>
          <p:cNvPr id="21" name="Google Shape;21;p4"/>
          <p:cNvSpPr txBox="1"/>
          <p:nvPr/>
        </p:nvSpPr>
        <p:spPr>
          <a:xfrm>
            <a:off x="3593400" y="-6600"/>
            <a:ext cx="1957200" cy="101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“</a:t>
            </a:r>
            <a:endParaRPr sz="7200">
              <a:solidFill>
                <a:srgbClr val="FFFFFF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2" name="Google Shape;22;p4"/>
          <p:cNvSpPr txBox="1">
            <a:spLocks noGrp="1"/>
          </p:cNvSpPr>
          <p:nvPr>
            <p:ph type="sldNum" idx="12"/>
          </p:nvPr>
        </p:nvSpPr>
        <p:spPr>
          <a:xfrm>
            <a:off x="429765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buNone/>
              <a:defRPr/>
            </a:lvl1pPr>
            <a:lvl2pPr lvl="1" algn="ctr">
              <a:buNone/>
              <a:defRPr/>
            </a:lvl2pPr>
            <a:lvl3pPr lvl="2" algn="ctr">
              <a:buNone/>
              <a:defRPr/>
            </a:lvl3pPr>
            <a:lvl4pPr lvl="3" algn="ctr">
              <a:buNone/>
              <a:defRPr/>
            </a:lvl4pPr>
            <a:lvl5pPr lvl="4" algn="ctr">
              <a:buNone/>
              <a:defRPr/>
            </a:lvl5pPr>
            <a:lvl6pPr lvl="5" algn="ctr">
              <a:buNone/>
              <a:defRPr/>
            </a:lvl6pPr>
            <a:lvl7pPr lvl="6" algn="ctr">
              <a:buNone/>
              <a:defRPr/>
            </a:lvl7pPr>
            <a:lvl8pPr lvl="7" algn="ctr">
              <a:buNone/>
              <a:defRPr/>
            </a:lvl8pPr>
            <a:lvl9pPr lvl="8" algn="ctr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/>
          <p:nvPr/>
        </p:nvSpPr>
        <p:spPr>
          <a:xfrm>
            <a:off x="0" y="-6600"/>
            <a:ext cx="8476700" cy="5153400"/>
          </a:xfrm>
          <a:custGeom>
            <a:avLst/>
            <a:gdLst/>
            <a:ahLst/>
            <a:cxnLst/>
            <a:rect l="l" t="t" r="r" b="b"/>
            <a:pathLst>
              <a:path w="339068" h="206136" extrusionOk="0">
                <a:moveTo>
                  <a:pt x="139274" y="0"/>
                </a:moveTo>
                <a:lnTo>
                  <a:pt x="0" y="264"/>
                </a:lnTo>
                <a:lnTo>
                  <a:pt x="0" y="206045"/>
                </a:lnTo>
                <a:lnTo>
                  <a:pt x="339068" y="206136"/>
                </a:lnTo>
                <a:close/>
              </a:path>
            </a:pathLst>
          </a:custGeom>
          <a:solidFill>
            <a:srgbClr val="212539">
              <a:alpha val="64620"/>
            </a:srgbClr>
          </a:solidFill>
          <a:ln>
            <a:noFill/>
          </a:ln>
        </p:spPr>
      </p:sp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457200" y="984875"/>
            <a:ext cx="2383800" cy="629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457200" y="1715123"/>
            <a:ext cx="4762200" cy="273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╺"/>
              <a:defRPr/>
            </a:lvl1pPr>
            <a:lvl2pPr marL="914400" lvl="1" indent="-317500">
              <a:spcBef>
                <a:spcPts val="1000"/>
              </a:spcBef>
              <a:spcAft>
                <a:spcPts val="0"/>
              </a:spcAft>
              <a:buSzPts val="1400"/>
              <a:buChar char="╶"/>
              <a:defRPr/>
            </a:lvl2pPr>
            <a:lvl3pPr marL="1371600" lvl="2" indent="-317500">
              <a:spcBef>
                <a:spcPts val="1000"/>
              </a:spcBef>
              <a:spcAft>
                <a:spcPts val="0"/>
              </a:spcAft>
              <a:buSzPts val="1400"/>
              <a:buChar char="╶"/>
              <a:defRPr/>
            </a:lvl3pPr>
            <a:lvl4pPr marL="1828800" lvl="3" indent="-317500">
              <a:spcBef>
                <a:spcPts val="1000"/>
              </a:spcBef>
              <a:spcAft>
                <a:spcPts val="0"/>
              </a:spcAft>
              <a:buSzPts val="1400"/>
              <a:buChar char="╶"/>
              <a:defRPr/>
            </a:lvl4pPr>
            <a:lvl5pPr marL="2286000" lvl="4" indent="-317500">
              <a:spcBef>
                <a:spcPts val="1000"/>
              </a:spcBef>
              <a:spcAft>
                <a:spcPts val="0"/>
              </a:spcAft>
              <a:buSzPts val="1400"/>
              <a:buChar char="╶"/>
              <a:defRPr/>
            </a:lvl5pPr>
            <a:lvl6pPr marL="2743200" lvl="5" indent="-317500">
              <a:spcBef>
                <a:spcPts val="1000"/>
              </a:spcBef>
              <a:spcAft>
                <a:spcPts val="0"/>
              </a:spcAft>
              <a:buSzPts val="1400"/>
              <a:buChar char="╶"/>
              <a:defRPr/>
            </a:lvl6pPr>
            <a:lvl7pPr marL="3200400" lvl="6" indent="-317500">
              <a:spcBef>
                <a:spcPts val="1000"/>
              </a:spcBef>
              <a:spcAft>
                <a:spcPts val="0"/>
              </a:spcAft>
              <a:buSzPts val="1400"/>
              <a:buChar char="╶"/>
              <a:defRPr/>
            </a:lvl7pPr>
            <a:lvl8pPr marL="3657600" lvl="7" indent="-317500">
              <a:spcBef>
                <a:spcPts val="1000"/>
              </a:spcBef>
              <a:spcAft>
                <a:spcPts val="0"/>
              </a:spcAft>
              <a:buSzPts val="1400"/>
              <a:buChar char="╶"/>
              <a:defRPr/>
            </a:lvl8pPr>
            <a:lvl9pPr marL="4114800" lvl="8" indent="-317500">
              <a:spcBef>
                <a:spcPts val="1000"/>
              </a:spcBef>
              <a:spcAft>
                <a:spcPts val="1000"/>
              </a:spcAft>
              <a:buSzPts val="1400"/>
              <a:buChar char="╶"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45720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/>
          <p:nvPr/>
        </p:nvSpPr>
        <p:spPr>
          <a:xfrm>
            <a:off x="0" y="-6600"/>
            <a:ext cx="8476700" cy="5153400"/>
          </a:xfrm>
          <a:custGeom>
            <a:avLst/>
            <a:gdLst/>
            <a:ahLst/>
            <a:cxnLst/>
            <a:rect l="l" t="t" r="r" b="b"/>
            <a:pathLst>
              <a:path w="339068" h="206136" extrusionOk="0">
                <a:moveTo>
                  <a:pt x="139274" y="0"/>
                </a:moveTo>
                <a:lnTo>
                  <a:pt x="0" y="264"/>
                </a:lnTo>
                <a:lnTo>
                  <a:pt x="0" y="206045"/>
                </a:lnTo>
                <a:lnTo>
                  <a:pt x="339068" y="206136"/>
                </a:lnTo>
                <a:close/>
              </a:path>
            </a:pathLst>
          </a:custGeom>
          <a:solidFill>
            <a:srgbClr val="212539">
              <a:alpha val="64620"/>
            </a:srgbClr>
          </a:solidFill>
          <a:ln>
            <a:noFill/>
          </a:ln>
        </p:spPr>
      </p:sp>
      <p:sp>
        <p:nvSpPr>
          <p:cNvPr id="30" name="Google Shape;30;p6"/>
          <p:cNvSpPr txBox="1">
            <a:spLocks noGrp="1"/>
          </p:cNvSpPr>
          <p:nvPr>
            <p:ph type="title"/>
          </p:nvPr>
        </p:nvSpPr>
        <p:spPr>
          <a:xfrm>
            <a:off x="457200" y="984875"/>
            <a:ext cx="2383800" cy="629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body" idx="1"/>
          </p:nvPr>
        </p:nvSpPr>
        <p:spPr>
          <a:xfrm>
            <a:off x="457200" y="1711200"/>
            <a:ext cx="2276400" cy="27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╺"/>
              <a:defRPr sz="1200"/>
            </a:lvl1pPr>
            <a:lvl2pPr marL="914400" lvl="1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2pPr>
            <a:lvl3pPr marL="1371600" lvl="2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3pPr>
            <a:lvl4pPr marL="1828800" lvl="3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4pPr>
            <a:lvl5pPr marL="2286000" lvl="4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5pPr>
            <a:lvl6pPr marL="2743200" lvl="5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6pPr>
            <a:lvl7pPr marL="3200400" lvl="6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7pPr>
            <a:lvl8pPr marL="3657600" lvl="7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8pPr>
            <a:lvl9pPr marL="4114800" lvl="8" indent="-304800">
              <a:spcBef>
                <a:spcPts val="1000"/>
              </a:spcBef>
              <a:spcAft>
                <a:spcPts val="1000"/>
              </a:spcAft>
              <a:buSzPts val="1200"/>
              <a:buChar char="╶"/>
              <a:defRPr sz="1200"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body" idx="2"/>
          </p:nvPr>
        </p:nvSpPr>
        <p:spPr>
          <a:xfrm>
            <a:off x="2870548" y="1711200"/>
            <a:ext cx="2276400" cy="27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╺"/>
              <a:defRPr sz="1200"/>
            </a:lvl1pPr>
            <a:lvl2pPr marL="914400" lvl="1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2pPr>
            <a:lvl3pPr marL="1371600" lvl="2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3pPr>
            <a:lvl4pPr marL="1828800" lvl="3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4pPr>
            <a:lvl5pPr marL="2286000" lvl="4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5pPr>
            <a:lvl6pPr marL="2743200" lvl="5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6pPr>
            <a:lvl7pPr marL="3200400" lvl="6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7pPr>
            <a:lvl8pPr marL="3657600" lvl="7" indent="-304800">
              <a:spcBef>
                <a:spcPts val="1000"/>
              </a:spcBef>
              <a:spcAft>
                <a:spcPts val="0"/>
              </a:spcAft>
              <a:buSzPts val="1200"/>
              <a:buChar char="╶"/>
              <a:defRPr sz="1200"/>
            </a:lvl8pPr>
            <a:lvl9pPr marL="4114800" lvl="8" indent="-304800">
              <a:spcBef>
                <a:spcPts val="1000"/>
              </a:spcBef>
              <a:spcAft>
                <a:spcPts val="1000"/>
              </a:spcAft>
              <a:buSzPts val="1200"/>
              <a:buChar char="╶"/>
              <a:defRPr sz="1200"/>
            </a:lvl9pPr>
          </a:lstStyle>
          <a:p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sldNum" idx="12"/>
          </p:nvPr>
        </p:nvSpPr>
        <p:spPr>
          <a:xfrm>
            <a:off x="45720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/>
          <p:nvPr/>
        </p:nvSpPr>
        <p:spPr>
          <a:xfrm>
            <a:off x="-13225" y="-6600"/>
            <a:ext cx="7076050" cy="5160000"/>
          </a:xfrm>
          <a:custGeom>
            <a:avLst/>
            <a:gdLst/>
            <a:ahLst/>
            <a:cxnLst/>
            <a:rect l="l" t="t" r="r" b="b"/>
            <a:pathLst>
              <a:path w="283042" h="206400" extrusionOk="0">
                <a:moveTo>
                  <a:pt x="83248" y="0"/>
                </a:moveTo>
                <a:lnTo>
                  <a:pt x="0" y="0"/>
                </a:lnTo>
                <a:lnTo>
                  <a:pt x="0" y="206400"/>
                </a:lnTo>
                <a:lnTo>
                  <a:pt x="283042" y="206136"/>
                </a:lnTo>
                <a:close/>
              </a:path>
            </a:pathLst>
          </a:custGeom>
          <a:solidFill>
            <a:srgbClr val="212539">
              <a:alpha val="64620"/>
            </a:srgbClr>
          </a:solidFill>
          <a:ln>
            <a:noFill/>
          </a:ln>
        </p:spPr>
      </p:sp>
      <p:sp>
        <p:nvSpPr>
          <p:cNvPr id="51" name="Google Shape;51;p10"/>
          <p:cNvSpPr txBox="1">
            <a:spLocks noGrp="1"/>
          </p:cNvSpPr>
          <p:nvPr>
            <p:ph type="sldNum" idx="12"/>
          </p:nvPr>
        </p:nvSpPr>
        <p:spPr>
          <a:xfrm>
            <a:off x="45720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crossed">
  <p:cSld name="BLANK_2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/>
          <p:nvPr/>
        </p:nvSpPr>
        <p:spPr>
          <a:xfrm flipH="1">
            <a:off x="667310" y="-6600"/>
            <a:ext cx="8476700" cy="5153400"/>
          </a:xfrm>
          <a:custGeom>
            <a:avLst/>
            <a:gdLst/>
            <a:ahLst/>
            <a:cxnLst/>
            <a:rect l="l" t="t" r="r" b="b"/>
            <a:pathLst>
              <a:path w="339068" h="206136" extrusionOk="0">
                <a:moveTo>
                  <a:pt x="139274" y="0"/>
                </a:moveTo>
                <a:lnTo>
                  <a:pt x="0" y="264"/>
                </a:lnTo>
                <a:lnTo>
                  <a:pt x="0" y="206045"/>
                </a:lnTo>
                <a:lnTo>
                  <a:pt x="339068" y="206136"/>
                </a:lnTo>
                <a:close/>
              </a:path>
            </a:pathLst>
          </a:custGeom>
          <a:solidFill>
            <a:srgbClr val="212539">
              <a:alpha val="64620"/>
            </a:srgbClr>
          </a:solidFill>
          <a:ln>
            <a:noFill/>
          </a:ln>
        </p:spPr>
      </p:sp>
      <p:sp>
        <p:nvSpPr>
          <p:cNvPr id="54" name="Google Shape;54;p11"/>
          <p:cNvSpPr/>
          <p:nvPr/>
        </p:nvSpPr>
        <p:spPr>
          <a:xfrm>
            <a:off x="0" y="-6600"/>
            <a:ext cx="8476700" cy="5153400"/>
          </a:xfrm>
          <a:custGeom>
            <a:avLst/>
            <a:gdLst/>
            <a:ahLst/>
            <a:cxnLst/>
            <a:rect l="l" t="t" r="r" b="b"/>
            <a:pathLst>
              <a:path w="339068" h="206136" extrusionOk="0">
                <a:moveTo>
                  <a:pt x="139274" y="0"/>
                </a:moveTo>
                <a:lnTo>
                  <a:pt x="0" y="264"/>
                </a:lnTo>
                <a:lnTo>
                  <a:pt x="0" y="206045"/>
                </a:lnTo>
                <a:lnTo>
                  <a:pt x="339068" y="206136"/>
                </a:lnTo>
                <a:close/>
              </a:path>
            </a:pathLst>
          </a:custGeom>
          <a:solidFill>
            <a:srgbClr val="212539">
              <a:alpha val="64620"/>
            </a:srgbClr>
          </a:solidFill>
          <a:ln>
            <a:noFill/>
          </a:ln>
        </p:spPr>
      </p:sp>
      <p:sp>
        <p:nvSpPr>
          <p:cNvPr id="55" name="Google Shape;55;p11"/>
          <p:cNvSpPr txBox="1">
            <a:spLocks noGrp="1"/>
          </p:cNvSpPr>
          <p:nvPr>
            <p:ph type="sldNum" idx="12"/>
          </p:nvPr>
        </p:nvSpPr>
        <p:spPr>
          <a:xfrm>
            <a:off x="45720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otally blank">
  <p:cSld name="BLANK_1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2"/>
          <p:cNvSpPr txBox="1">
            <a:spLocks noGrp="1"/>
          </p:cNvSpPr>
          <p:nvPr>
            <p:ph type="sldNum" idx="12"/>
          </p:nvPr>
        </p:nvSpPr>
        <p:spPr>
          <a:xfrm>
            <a:off x="45720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8" name="Google Shape;58;p12"/>
          <p:cNvSpPr/>
          <p:nvPr/>
        </p:nvSpPr>
        <p:spPr>
          <a:xfrm>
            <a:off x="75" y="75"/>
            <a:ext cx="9144000" cy="5143500"/>
          </a:xfrm>
          <a:prstGeom prst="rect">
            <a:avLst/>
          </a:prstGeom>
          <a:solidFill>
            <a:srgbClr val="212539">
              <a:alpha val="646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76A5A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984875"/>
            <a:ext cx="2383800" cy="62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Raleway"/>
              <a:buNone/>
              <a:defRPr sz="1800" b="1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715123"/>
            <a:ext cx="4762200" cy="273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Varela"/>
              <a:buChar char="╺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1pPr>
            <a:lvl2pPr marL="914400" lvl="1" indent="-3175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Varela"/>
              <a:buChar char="╶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2pPr>
            <a:lvl3pPr marL="1371600" lvl="2" indent="-3175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Varela"/>
              <a:buChar char="╶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3pPr>
            <a:lvl4pPr marL="1828800" lvl="3" indent="-3175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Varela"/>
              <a:buChar char="╶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4pPr>
            <a:lvl5pPr marL="2286000" lvl="4" indent="-3175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Varela"/>
              <a:buChar char="╶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5pPr>
            <a:lvl6pPr marL="2743200" lvl="5" indent="-3175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Varela"/>
              <a:buChar char="╶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6pPr>
            <a:lvl7pPr marL="3200400" lvl="6" indent="-3175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Varela"/>
              <a:buChar char="╶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7pPr>
            <a:lvl8pPr marL="3657600" lvl="7" indent="-3175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Varela"/>
              <a:buChar char="╶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8pPr>
            <a:lvl9pPr marL="4114800" lvl="8" indent="-3175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FFFFFF"/>
              </a:buClr>
              <a:buSzPts val="1400"/>
              <a:buFont typeface="Varela"/>
              <a:buChar char="╶"/>
              <a:defRPr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457200" y="4673650"/>
            <a:ext cx="548700" cy="24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1pPr>
            <a:lvl2pPr lvl="1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2pPr>
            <a:lvl3pPr lvl="2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3pPr>
            <a:lvl4pPr lvl="3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4pPr>
            <a:lvl5pPr lvl="4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5pPr>
            <a:lvl6pPr lvl="5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6pPr>
            <a:lvl7pPr lvl="6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7pPr>
            <a:lvl8pPr lvl="7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8pPr>
            <a:lvl9pPr lvl="8">
              <a:buNone/>
              <a:defRPr sz="1000" b="1">
                <a:solidFill>
                  <a:srgbClr val="FFFFFF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6" r:id="rId5"/>
    <p:sldLayoutId id="2147483657" r:id="rId6"/>
    <p:sldLayoutId id="2147483658" r:id="rId7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3"/>
          <p:cNvSpPr txBox="1">
            <a:spLocks noGrp="1"/>
          </p:cNvSpPr>
          <p:nvPr>
            <p:ph type="ctrTitle"/>
          </p:nvPr>
        </p:nvSpPr>
        <p:spPr>
          <a:xfrm>
            <a:off x="74706" y="865260"/>
            <a:ext cx="38505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Global Warming </a:t>
            </a:r>
            <a:endParaRPr dirty="0"/>
          </a:p>
        </p:txBody>
      </p:sp>
      <p:sp>
        <p:nvSpPr>
          <p:cNvPr id="3" name="Google Shape;125;p20"/>
          <p:cNvSpPr txBox="1">
            <a:spLocks/>
          </p:cNvSpPr>
          <p:nvPr/>
        </p:nvSpPr>
        <p:spPr>
          <a:xfrm>
            <a:off x="884518" y="2258142"/>
            <a:ext cx="5115858" cy="27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ZHENI ANDONOVA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No 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1815042 </a:t>
            </a:r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M6X01931_LON</a:t>
            </a:r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Dale Clarke  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>
            <a:spLocks noGrp="1"/>
          </p:cNvSpPr>
          <p:nvPr>
            <p:ph type="title"/>
          </p:nvPr>
        </p:nvSpPr>
        <p:spPr>
          <a:xfrm>
            <a:off x="457200" y="984875"/>
            <a:ext cx="2383800" cy="629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INTRODUCTION </a:t>
            </a:r>
            <a:endParaRPr dirty="0"/>
          </a:p>
        </p:txBody>
      </p:sp>
      <p:sp>
        <p:nvSpPr>
          <p:cNvPr id="70" name="Google Shape;70;p14"/>
          <p:cNvSpPr txBox="1">
            <a:spLocks noGrp="1"/>
          </p:cNvSpPr>
          <p:nvPr>
            <p:ph type="body" idx="2"/>
          </p:nvPr>
        </p:nvSpPr>
        <p:spPr>
          <a:xfrm>
            <a:off x="457200" y="4166525"/>
            <a:ext cx="6969600" cy="41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000" dirty="0"/>
          </a:p>
        </p:txBody>
      </p:sp>
      <p:sp>
        <p:nvSpPr>
          <p:cNvPr id="72" name="Google Shape;72;p14"/>
          <p:cNvSpPr txBox="1">
            <a:spLocks noGrp="1"/>
          </p:cNvSpPr>
          <p:nvPr>
            <p:ph type="body" idx="1"/>
          </p:nvPr>
        </p:nvSpPr>
        <p:spPr>
          <a:xfrm>
            <a:off x="457199" y="1825875"/>
            <a:ext cx="5286189" cy="18914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Clr>
                <a:schemeClr val="dk1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Warming </a:t>
            </a:r>
          </a:p>
          <a:p>
            <a:pPr marL="0" indent="0">
              <a:buClr>
                <a:schemeClr val="dk1"/>
              </a:buClr>
              <a:buSzPts val="1100"/>
              <a:buNone/>
            </a:pP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Clr>
                <a:schemeClr val="dk1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Ozone-damaging material outflows</a:t>
            </a:r>
          </a:p>
          <a:p>
            <a:pPr marL="0" indent="0">
              <a:buClr>
                <a:schemeClr val="dk1"/>
              </a:buClr>
              <a:buSzPts val="1100"/>
              <a:buNone/>
            </a:pP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Clr>
                <a:schemeClr val="dk1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Endure environmental change </a:t>
            </a:r>
          </a:p>
          <a:p>
            <a:pPr marL="0" indent="0">
              <a:buClr>
                <a:schemeClr val="dk1"/>
              </a:buClr>
              <a:buSzPts val="1100"/>
              <a:buNone/>
            </a:pP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285750" indent="-285750">
              <a:buClr>
                <a:schemeClr val="dk1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Governments' failure to follow through on environmental change</a:t>
            </a:r>
            <a:endParaRPr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1000"/>
              </a:spcAft>
              <a:buNone/>
            </a:pPr>
            <a:endParaRPr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8"/>
          <p:cNvSpPr txBox="1">
            <a:spLocks noGrp="1"/>
          </p:cNvSpPr>
          <p:nvPr>
            <p:ph type="title"/>
          </p:nvPr>
        </p:nvSpPr>
        <p:spPr>
          <a:xfrm>
            <a:off x="457200" y="984875"/>
            <a:ext cx="2383800" cy="629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Global Warming </a:t>
            </a:r>
            <a:endParaRPr dirty="0"/>
          </a:p>
        </p:txBody>
      </p:sp>
      <p:sp>
        <p:nvSpPr>
          <p:cNvPr id="98" name="Google Shape;98;p18"/>
          <p:cNvSpPr txBox="1">
            <a:spLocks noGrp="1"/>
          </p:cNvSpPr>
          <p:nvPr>
            <p:ph type="body" idx="1"/>
          </p:nvPr>
        </p:nvSpPr>
        <p:spPr>
          <a:xfrm>
            <a:off x="457200" y="1715123"/>
            <a:ext cx="4762200" cy="273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globalized condition is moving towards more noteworthy regard for atmosphere and comprehension. 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Bef>
                <a:spcPts val="1000"/>
              </a:spcBef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Addresses the troubles confronting the neighborliness and the travel industry in implementing the environmental change plan </a:t>
            </a:r>
          </a:p>
          <a:p>
            <a:pPr lvl="0">
              <a:spcBef>
                <a:spcPts val="1000"/>
              </a:spcBef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Environmental change and potential a worldwide temperature alteration have gotten significant in various manners, both broadly and universally. </a:t>
            </a: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000"/>
              </a:spcBef>
              <a:spcAft>
                <a:spcPts val="1000"/>
              </a:spcAft>
              <a:buNone/>
            </a:pPr>
            <a:r>
              <a:rPr lang="en" dirty="0"/>
              <a:t> </a:t>
            </a:r>
            <a:endParaRPr dirty="0"/>
          </a:p>
        </p:txBody>
      </p:sp>
      <p:sp>
        <p:nvSpPr>
          <p:cNvPr id="99" name="Google Shape;99;p18"/>
          <p:cNvSpPr txBox="1">
            <a:spLocks noGrp="1"/>
          </p:cNvSpPr>
          <p:nvPr>
            <p:ph type="sldNum" idx="12"/>
          </p:nvPr>
        </p:nvSpPr>
        <p:spPr>
          <a:xfrm>
            <a:off x="457200" y="4317346"/>
            <a:ext cx="5100918" cy="46985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has been worldwide worry about and how to decipher and deal with environmental change 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7"/>
          <p:cNvSpPr txBox="1">
            <a:spLocks noGrp="1"/>
          </p:cNvSpPr>
          <p:nvPr>
            <p:ph type="body" idx="1"/>
          </p:nvPr>
        </p:nvSpPr>
        <p:spPr>
          <a:xfrm>
            <a:off x="1638493" y="898216"/>
            <a:ext cx="5491435" cy="384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2030 Corporate Sustainable Development Agenda.</a:t>
            </a:r>
          </a:p>
          <a:p>
            <a:pPr marL="285750" lvl="0" indent="-285750"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Worldwide atmosphere and the travel industry Climate change isn't a secluded marvel since its impact is obvious in the cordiality and the travel industry segments (Sinclair-MARAGH, 2015). </a:t>
            </a:r>
          </a:p>
          <a:p>
            <a:pPr marL="285750" lvl="0" indent="-285750"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absolute first Global gathering held in 2002 in DJERBA, Tunisia, </a:t>
            </a:r>
          </a:p>
          <a:p>
            <a:pPr marL="285750" lvl="0" indent="-285750"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Second International Conference on Climate Change and Tourism was held in Davos, Switzerland in October 2007 </a:t>
            </a:r>
            <a:r>
              <a:rPr lang="en-US" sz="1400" dirty="0">
                <a:latin typeface="Times New Roman" panose="02020603050405020304" pitchFamily="18" charset="0"/>
                <a:ea typeface="Calibri" panose="020F0502020204030204" pitchFamily="34" charset="0"/>
              </a:rPr>
              <a:t>This gathering exemplified the connection between environmental change and the travel industry. </a:t>
            </a:r>
            <a:endParaRPr lang="e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2" name="Google Shape;92;p17"/>
          <p:cNvSpPr txBox="1">
            <a:spLocks noGrp="1"/>
          </p:cNvSpPr>
          <p:nvPr>
            <p:ph type="sldNum" idx="12"/>
          </p:nvPr>
        </p:nvSpPr>
        <p:spPr>
          <a:xfrm>
            <a:off x="429765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2"/>
          <p:cNvSpPr txBox="1">
            <a:spLocks noGrp="1"/>
          </p:cNvSpPr>
          <p:nvPr>
            <p:ph type="title" idx="4294967295"/>
          </p:nvPr>
        </p:nvSpPr>
        <p:spPr>
          <a:xfrm>
            <a:off x="268941" y="1670675"/>
            <a:ext cx="3149599" cy="629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Agrement points Are as Following 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1" name="Google Shape;141;p22"/>
          <p:cNvSpPr txBox="1">
            <a:spLocks noGrp="1"/>
          </p:cNvSpPr>
          <p:nvPr>
            <p:ph type="body" idx="4294967295"/>
          </p:nvPr>
        </p:nvSpPr>
        <p:spPr>
          <a:xfrm>
            <a:off x="0" y="2257488"/>
            <a:ext cx="3759199" cy="221888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Climate is a pivotal asset for the travel industry.</a:t>
            </a:r>
          </a:p>
          <a:p>
            <a:pPr marL="285750" indent="-285750"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and private the travel industry will stay an indispensable segment of the worldwide economy</a:t>
            </a:r>
          </a:p>
          <a:p>
            <a:pPr marL="285750" indent="-285750"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of voyagers in global environmental change </a:t>
            </a:r>
          </a:p>
          <a:p>
            <a:pPr marL="0" indent="0">
              <a:spcAft>
                <a:spcPts val="10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0"/>
          <p:cNvSpPr txBox="1">
            <a:spLocks noGrp="1"/>
          </p:cNvSpPr>
          <p:nvPr>
            <p:ph type="body" idx="1"/>
          </p:nvPr>
        </p:nvSpPr>
        <p:spPr>
          <a:xfrm>
            <a:off x="385482" y="1256988"/>
            <a:ext cx="2413348" cy="286677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European Union has proposed the travel industry as an approach to accomplish the MDGs of destitution lightening for creating nations.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Davos Declaration, "vacationer industry </a:t>
            </a:r>
          </a:p>
          <a:p>
            <a:pPr marL="171450" lvl="0" indent="-171450">
              <a:buFont typeface="Wingdings" panose="05000000000000000000" pitchFamily="2" charset="2"/>
              <a:buChar char="Ø"/>
            </a:pP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travel industry is the biggest willful move of riches worldwide from the rich to poor people 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4" name="Google Shape;124;p20"/>
          <p:cNvSpPr txBox="1">
            <a:spLocks noGrp="1"/>
          </p:cNvSpPr>
          <p:nvPr>
            <p:ph type="title"/>
          </p:nvPr>
        </p:nvSpPr>
        <p:spPr>
          <a:xfrm>
            <a:off x="457200" y="411134"/>
            <a:ext cx="2383800" cy="629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Tourism and poverty Issues </a:t>
            </a:r>
            <a:endParaRPr dirty="0"/>
          </a:p>
        </p:txBody>
      </p:sp>
      <p:sp>
        <p:nvSpPr>
          <p:cNvPr id="125" name="Google Shape;125;p20"/>
          <p:cNvSpPr txBox="1">
            <a:spLocks noGrp="1"/>
          </p:cNvSpPr>
          <p:nvPr>
            <p:ph type="body" idx="2"/>
          </p:nvPr>
        </p:nvSpPr>
        <p:spPr>
          <a:xfrm>
            <a:off x="3360618" y="1645459"/>
            <a:ext cx="2276400" cy="274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WTTC (2002) brings up that the travel industry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financial impact of the travel industry 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supportability of the neighborhood economy 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6" name="Google Shape;126;p20"/>
          <p:cNvSpPr txBox="1">
            <a:spLocks noGrp="1"/>
          </p:cNvSpPr>
          <p:nvPr>
            <p:ph type="sldNum" idx="12"/>
          </p:nvPr>
        </p:nvSpPr>
        <p:spPr>
          <a:xfrm>
            <a:off x="45720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9"/>
          <p:cNvSpPr txBox="1">
            <a:spLocks noGrp="1"/>
          </p:cNvSpPr>
          <p:nvPr>
            <p:ph type="title" idx="4294967295"/>
          </p:nvPr>
        </p:nvSpPr>
        <p:spPr>
          <a:xfrm>
            <a:off x="457200" y="566098"/>
            <a:ext cx="2383800" cy="629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 </a:t>
            </a:r>
            <a:endParaRPr dirty="0"/>
          </a:p>
        </p:txBody>
      </p:sp>
      <p:sp>
        <p:nvSpPr>
          <p:cNvPr id="202" name="Google Shape;202;p29"/>
          <p:cNvSpPr txBox="1">
            <a:spLocks noGrp="1"/>
          </p:cNvSpPr>
          <p:nvPr>
            <p:ph type="sldNum" idx="12"/>
          </p:nvPr>
        </p:nvSpPr>
        <p:spPr>
          <a:xfrm>
            <a:off x="457200" y="4673650"/>
            <a:ext cx="548700" cy="24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cxnSp>
        <p:nvCxnSpPr>
          <p:cNvPr id="203" name="Google Shape;203;p29"/>
          <p:cNvCxnSpPr/>
          <p:nvPr/>
        </p:nvCxnSpPr>
        <p:spPr>
          <a:xfrm rot="10800000">
            <a:off x="7900" y="2495550"/>
            <a:ext cx="9132600" cy="0"/>
          </a:xfrm>
          <a:prstGeom prst="straightConnector1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4" name="Google Shape;204;p29"/>
          <p:cNvSpPr/>
          <p:nvPr/>
        </p:nvSpPr>
        <p:spPr>
          <a:xfrm>
            <a:off x="4526850" y="2450400"/>
            <a:ext cx="90300" cy="90300"/>
          </a:xfrm>
          <a:prstGeom prst="ellipse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29"/>
          <p:cNvSpPr/>
          <p:nvPr/>
        </p:nvSpPr>
        <p:spPr>
          <a:xfrm>
            <a:off x="2285800" y="2450398"/>
            <a:ext cx="90300" cy="90300"/>
          </a:xfrm>
          <a:prstGeom prst="ellipse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29"/>
          <p:cNvSpPr/>
          <p:nvPr/>
        </p:nvSpPr>
        <p:spPr>
          <a:xfrm>
            <a:off x="6767891" y="2450400"/>
            <a:ext cx="90300" cy="90300"/>
          </a:xfrm>
          <a:prstGeom prst="ellipse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29"/>
          <p:cNvSpPr/>
          <p:nvPr/>
        </p:nvSpPr>
        <p:spPr>
          <a:xfrm>
            <a:off x="1549599" y="2266950"/>
            <a:ext cx="1886871" cy="2155638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dirty="0">
                <a:solidFill>
                  <a:srgbClr val="FFFFFF"/>
                </a:solidFill>
                <a:latin typeface="Varela"/>
                <a:ea typeface="Varela"/>
                <a:cs typeface="Varela"/>
                <a:sym typeface="Varela"/>
              </a:rPr>
              <a:t>worldwide temperature alteration is alleviated, at that point visitor industry will extend and decidedly influence destitution. </a:t>
            </a:r>
            <a:endParaRPr sz="1200" dirty="0">
              <a:solidFill>
                <a:srgbClr val="FFFFFF"/>
              </a:solidFill>
              <a:latin typeface="Varela"/>
              <a:ea typeface="Varela"/>
              <a:cs typeface="Varela"/>
              <a:sym typeface="Varela"/>
            </a:endParaRPr>
          </a:p>
        </p:txBody>
      </p:sp>
      <p:sp>
        <p:nvSpPr>
          <p:cNvPr id="208" name="Google Shape;208;p29"/>
          <p:cNvSpPr/>
          <p:nvPr/>
        </p:nvSpPr>
        <p:spPr>
          <a:xfrm>
            <a:off x="6036099" y="2266951"/>
            <a:ext cx="2079947" cy="2107823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Varela"/>
                <a:cs typeface="Times New Roman" panose="02020603050405020304" pitchFamily="18" charset="0"/>
                <a:sym typeface="Varela"/>
              </a:rPr>
              <a:t>Environmental change ought to be a piece of showcasing effort </a:t>
            </a:r>
          </a:p>
          <a:p>
            <a:pPr marL="285750" lvl="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Varela"/>
                <a:cs typeface="Times New Roman" panose="02020603050405020304" pitchFamily="18" charset="0"/>
                <a:sym typeface="Varela"/>
              </a:rPr>
              <a:t>The association among environmental change and the travel industry</a:t>
            </a:r>
            <a:endParaRPr dirty="0">
              <a:solidFill>
                <a:srgbClr val="FFFFFF"/>
              </a:solidFill>
              <a:latin typeface="Times New Roman" panose="02020603050405020304" pitchFamily="18" charset="0"/>
              <a:ea typeface="Varela"/>
              <a:cs typeface="Times New Roman" panose="02020603050405020304" pitchFamily="18" charset="0"/>
              <a:sym typeface="Varela"/>
            </a:endParaRPr>
          </a:p>
        </p:txBody>
      </p:sp>
      <p:sp>
        <p:nvSpPr>
          <p:cNvPr id="209" name="Google Shape;209;p29"/>
          <p:cNvSpPr/>
          <p:nvPr/>
        </p:nvSpPr>
        <p:spPr>
          <a:xfrm>
            <a:off x="3792849" y="2266952"/>
            <a:ext cx="2141785" cy="2107823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ea typeface="Varela"/>
                <a:cs typeface="Times New Roman" panose="02020603050405020304" pitchFamily="18" charset="0"/>
                <a:sym typeface="Varela"/>
              </a:rPr>
              <a:t>Corporate Sustainable Development Agenda 2030To guarantee that environmental change is a piece of its vital course </a:t>
            </a:r>
            <a:endParaRPr dirty="0">
              <a:solidFill>
                <a:srgbClr val="FFFFFF"/>
              </a:solidFill>
              <a:latin typeface="Times New Roman" panose="02020603050405020304" pitchFamily="18" charset="0"/>
              <a:ea typeface="Varela"/>
              <a:cs typeface="Times New Roman" panose="02020603050405020304" pitchFamily="18" charset="0"/>
              <a:sym typeface="Varel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7"/>
          <p:cNvSpPr txBox="1">
            <a:spLocks noGrp="1"/>
          </p:cNvSpPr>
          <p:nvPr>
            <p:ph type="ctrTitle" idx="4294967295"/>
          </p:nvPr>
        </p:nvSpPr>
        <p:spPr>
          <a:xfrm>
            <a:off x="605978" y="207268"/>
            <a:ext cx="45015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Refrences</a:t>
            </a:r>
            <a:r>
              <a:rPr lang="en" sz="6000" dirty="0"/>
              <a:t> </a:t>
            </a:r>
            <a:endParaRPr sz="6000" dirty="0"/>
          </a:p>
        </p:txBody>
      </p:sp>
      <p:sp>
        <p:nvSpPr>
          <p:cNvPr id="184" name="Google Shape;184;p27"/>
          <p:cNvSpPr txBox="1">
            <a:spLocks noGrp="1"/>
          </p:cNvSpPr>
          <p:nvPr>
            <p:ph type="subTitle" idx="4294967295"/>
          </p:nvPr>
        </p:nvSpPr>
        <p:spPr>
          <a:xfrm>
            <a:off x="253365" y="1367068"/>
            <a:ext cx="8364706" cy="331421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000" dirty="0" err="1"/>
              <a:t>Verma</a:t>
            </a:r>
            <a:r>
              <a:rPr lang="en-US" sz="1000" dirty="0"/>
              <a:t>, A. S. (2014). Sustainable supply chain management practices: Selective case studies from Indian hospitality industry. </a:t>
            </a:r>
            <a:r>
              <a:rPr lang="en-US" sz="1000" i="1" dirty="0"/>
              <a:t>International management review</a:t>
            </a:r>
            <a:r>
              <a:rPr lang="en-US" sz="1000" dirty="0"/>
              <a:t>, </a:t>
            </a:r>
            <a:r>
              <a:rPr lang="en-US" sz="1000" i="1" dirty="0"/>
              <a:t>10</a:t>
            </a:r>
            <a:r>
              <a:rPr lang="en-US" sz="1000" dirty="0"/>
              <a:t>(2), 13-23.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/>
              <a:t>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/>
              <a:t>Sinclair-</a:t>
            </a:r>
            <a:r>
              <a:rPr lang="en-US" sz="1000" dirty="0" err="1"/>
              <a:t>Maragh</a:t>
            </a:r>
            <a:r>
              <a:rPr lang="en-US" sz="1000" dirty="0"/>
              <a:t>, G. (2016). Climate change and the hospitality and tourism industry in developing countries. In Climate Change and the 2030 Corporate Agenda for Sustainable Development.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 err="1"/>
              <a:t>Richins</a:t>
            </a:r>
            <a:r>
              <a:rPr lang="en-US" sz="1000" dirty="0"/>
              <a:t>, H., &amp; </a:t>
            </a:r>
            <a:r>
              <a:rPr lang="en-US" sz="1000" dirty="0" err="1"/>
              <a:t>Scarinci</a:t>
            </a:r>
            <a:r>
              <a:rPr lang="en-US" sz="1000" dirty="0"/>
              <a:t>, J. (2009). Climate change and sustainable practices: A case study of the resort industry in Florida.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/>
              <a:t>Intergovernmental Panel on Climate Change / IPCC. (2007). Climate change 2007: The physical science. Agenda, 6(07), 333.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/>
              <a:t> </a:t>
            </a:r>
            <a:r>
              <a:rPr lang="en-US" sz="1000" dirty="0" err="1"/>
              <a:t>Lejarraga</a:t>
            </a:r>
            <a:r>
              <a:rPr lang="en-US" sz="1000" dirty="0"/>
              <a:t>, I., &amp; </a:t>
            </a:r>
            <a:r>
              <a:rPr lang="en-US" sz="1000" dirty="0" err="1"/>
              <a:t>Walkenhorst</a:t>
            </a:r>
            <a:r>
              <a:rPr lang="en-US" sz="1000" dirty="0"/>
              <a:t>, P. (2006). Of linkages and leakages: How tourism can foster economic diversification. Draft World Bank Report.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/>
              <a:t> Leonard, L. (Ed.). (2013). Environmental philosophy: The art of life in a world of limits (Vol. 13). Advances in Sustainability and Environmental Justice. Bingley, UK: Emerald Group Publishing Limited.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/>
              <a:t>Leonard, L., &amp; </a:t>
            </a:r>
            <a:r>
              <a:rPr lang="en-US" sz="1000" dirty="0" err="1"/>
              <a:t>Kedzior</a:t>
            </a:r>
            <a:r>
              <a:rPr lang="en-US" sz="1000" dirty="0"/>
              <a:t>, S. B. (Eds.). (2014). Occupy the earth: Global environmental movements (Vol. 15). Advances in Sustainability and Environmental Justice. Bingley, UK: Emerald Group Publishing Limited.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/>
              <a:t> Mirza, M. M. Q. (2003). Climate change and extreme weather events: Can developing countries adapt? Climate Policy, 3(3), 233248.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000" dirty="0"/>
              <a:t> Moore, W. R. (2010). The impact of climate change on Caribbean tourism demand. Current Issues in Tourism, 13(5), 495505.</a:t>
            </a:r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pPr marL="0" lvl="0" indent="0" algn="ctr" rtl="0">
              <a:spcBef>
                <a:spcPts val="0"/>
              </a:spcBef>
              <a:spcAft>
                <a:spcPts val="10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6"/>
          <p:cNvSpPr txBox="1">
            <a:spLocks noGrp="1"/>
          </p:cNvSpPr>
          <p:nvPr>
            <p:ph type="ctrTitle" idx="4294967295"/>
          </p:nvPr>
        </p:nvSpPr>
        <p:spPr>
          <a:xfrm>
            <a:off x="457200" y="1369726"/>
            <a:ext cx="3075300" cy="765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THANKS!</a:t>
            </a:r>
            <a:endParaRPr sz="3000"/>
          </a:p>
        </p:txBody>
      </p:sp>
      <p:sp>
        <p:nvSpPr>
          <p:cNvPr id="271" name="Google Shape;271;p36"/>
          <p:cNvSpPr txBox="1">
            <a:spLocks noGrp="1"/>
          </p:cNvSpPr>
          <p:nvPr>
            <p:ph type="subTitle" idx="4294967295"/>
          </p:nvPr>
        </p:nvSpPr>
        <p:spPr>
          <a:xfrm>
            <a:off x="457200" y="2162004"/>
            <a:ext cx="3075300" cy="208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Any questions?</a:t>
            </a:r>
            <a:endParaRPr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agozine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656</Words>
  <Application>Microsoft Office PowerPoint</Application>
  <PresentationFormat>Презентация на цял екран (16:9)</PresentationFormat>
  <Paragraphs>70</Paragraphs>
  <Slides>9</Slides>
  <Notes>9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9</vt:i4>
      </vt:variant>
    </vt:vector>
  </HeadingPairs>
  <TitlesOfParts>
    <vt:vector size="16" baseType="lpstr">
      <vt:lpstr>Twentieth Century</vt:lpstr>
      <vt:lpstr>Raleway</vt:lpstr>
      <vt:lpstr>Times New Roman</vt:lpstr>
      <vt:lpstr>Varela</vt:lpstr>
      <vt:lpstr>Arial</vt:lpstr>
      <vt:lpstr>Wingdings</vt:lpstr>
      <vt:lpstr>Ragozine template</vt:lpstr>
      <vt:lpstr>Global Warming </vt:lpstr>
      <vt:lpstr>INTRODUCTION </vt:lpstr>
      <vt:lpstr>Global Warming </vt:lpstr>
      <vt:lpstr>Презентация на PowerPoint</vt:lpstr>
      <vt:lpstr>The Agrement points Are as Following </vt:lpstr>
      <vt:lpstr>Tourism and poverty Issues </vt:lpstr>
      <vt:lpstr>Conclusion </vt:lpstr>
      <vt:lpstr>Refrences 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Globel Warming</dc:title>
  <dc:creator>FARHAN COMPUTER</dc:creator>
  <cp:lastModifiedBy>admin</cp:lastModifiedBy>
  <cp:revision>9</cp:revision>
  <dcterms:modified xsi:type="dcterms:W3CDTF">2020-07-30T13:20:38Z</dcterms:modified>
</cp:coreProperties>
</file>