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7556500" cy="10693400"/>
  <p:notesSz cx="6858000" cy="9144000"/>
  <p:embeddedFontLst>
    <p:embeddedFont>
      <p:font typeface="La Lou" panose="020B0604020202020204" charset="0"/>
      <p:regular r:id="rId3"/>
    </p:embeddedFont>
    <p:embeddedFont>
      <p:font typeface="Source Sans Pro" panose="020B0503030403020204" pitchFamily="3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8" d="100"/>
          <a:sy n="68" d="100"/>
        </p:scale>
        <p:origin x="3186" y="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url?sa=i&amp;url=https%3A%2F%2Fwww.educba.com%2Fsum-function-in-excel%2F&amp;psig=AOvVaw3s1Q9qCxjhwQ4f4sTTIr38&amp;ust=1753957089518000&amp;source=images&amp;cd=vfe&amp;opi=89978449&amp;ved=0CBYQjRxqFwoTCNDd4N-t5I4DFQAAAAAdAAAAABAM" TargetMode="External"/><Relationship Id="rId7"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ACB9"/>
        </a:solidFill>
        <a:effectLst/>
      </p:bgPr>
    </p:bg>
    <p:spTree>
      <p:nvGrpSpPr>
        <p:cNvPr id="1" name=""/>
        <p:cNvGrpSpPr/>
        <p:nvPr/>
      </p:nvGrpSpPr>
      <p:grpSpPr>
        <a:xfrm>
          <a:off x="0" y="0"/>
          <a:ext cx="0" cy="0"/>
          <a:chOff x="0" y="0"/>
          <a:chExt cx="0" cy="0"/>
        </a:xfrm>
      </p:grpSpPr>
      <p:grpSp>
        <p:nvGrpSpPr>
          <p:cNvPr id="2" name="Group 2"/>
          <p:cNvGrpSpPr/>
          <p:nvPr/>
        </p:nvGrpSpPr>
        <p:grpSpPr>
          <a:xfrm>
            <a:off x="159348" y="5936912"/>
            <a:ext cx="3375754" cy="4112536"/>
            <a:chOff x="0" y="0"/>
            <a:chExt cx="1209794" cy="2618197"/>
          </a:xfrm>
        </p:grpSpPr>
        <p:sp>
          <p:nvSpPr>
            <p:cNvPr id="3" name="Freeform 3"/>
            <p:cNvSpPr/>
            <p:nvPr/>
          </p:nvSpPr>
          <p:spPr>
            <a:xfrm>
              <a:off x="0" y="0"/>
              <a:ext cx="1209794" cy="2618197"/>
            </a:xfrm>
            <a:custGeom>
              <a:avLst/>
              <a:gdLst/>
              <a:ahLst/>
              <a:cxnLst/>
              <a:rect l="l" t="t" r="r" b="b"/>
              <a:pathLst>
                <a:path w="1209794" h="2618197">
                  <a:moveTo>
                    <a:pt x="84855" y="0"/>
                  </a:moveTo>
                  <a:lnTo>
                    <a:pt x="1124939" y="0"/>
                  </a:lnTo>
                  <a:cubicBezTo>
                    <a:pt x="1147444" y="0"/>
                    <a:pt x="1169027" y="8940"/>
                    <a:pt x="1184940" y="24854"/>
                  </a:cubicBezTo>
                  <a:cubicBezTo>
                    <a:pt x="1200854" y="40767"/>
                    <a:pt x="1209794" y="62350"/>
                    <a:pt x="1209794" y="84855"/>
                  </a:cubicBezTo>
                  <a:lnTo>
                    <a:pt x="1209794" y="2533341"/>
                  </a:lnTo>
                  <a:cubicBezTo>
                    <a:pt x="1209794" y="2580205"/>
                    <a:pt x="1171803" y="2618197"/>
                    <a:pt x="1124939" y="2618197"/>
                  </a:cubicBezTo>
                  <a:lnTo>
                    <a:pt x="84855" y="2618197"/>
                  </a:lnTo>
                  <a:cubicBezTo>
                    <a:pt x="37991" y="2618197"/>
                    <a:pt x="0" y="2580205"/>
                    <a:pt x="0" y="2533341"/>
                  </a:cubicBezTo>
                  <a:lnTo>
                    <a:pt x="0" y="84855"/>
                  </a:lnTo>
                  <a:cubicBezTo>
                    <a:pt x="0" y="37991"/>
                    <a:pt x="37991" y="0"/>
                    <a:pt x="84855" y="0"/>
                  </a:cubicBezTo>
                  <a:close/>
                </a:path>
              </a:pathLst>
            </a:custGeom>
            <a:solidFill>
              <a:srgbClr val="FFF4E2"/>
            </a:solidFill>
          </p:spPr>
          <p:txBody>
            <a:bodyPr/>
            <a:lstStyle/>
            <a:p>
              <a:endParaRPr lang="en-GB"/>
            </a:p>
          </p:txBody>
        </p:sp>
        <p:sp>
          <p:nvSpPr>
            <p:cNvPr id="4" name="TextBox 4"/>
            <p:cNvSpPr txBox="1"/>
            <p:nvPr/>
          </p:nvSpPr>
          <p:spPr>
            <a:xfrm>
              <a:off x="0" y="-28575"/>
              <a:ext cx="1209794" cy="2646772"/>
            </a:xfrm>
            <a:prstGeom prst="rect">
              <a:avLst/>
            </a:prstGeom>
          </p:spPr>
          <p:txBody>
            <a:bodyPr lIns="50800" tIns="50800" rIns="50800" bIns="50800" rtlCol="0" anchor="ctr"/>
            <a:lstStyle/>
            <a:p>
              <a:pPr algn="l">
                <a:lnSpc>
                  <a:spcPts val="1960"/>
                </a:lnSpc>
              </a:pPr>
              <a:endParaRPr/>
            </a:p>
          </p:txBody>
        </p:sp>
      </p:grpSp>
      <p:sp>
        <p:nvSpPr>
          <p:cNvPr id="5" name="Freeform 5"/>
          <p:cNvSpPr/>
          <p:nvPr/>
        </p:nvSpPr>
        <p:spPr>
          <a:xfrm>
            <a:off x="3633358" y="1989565"/>
            <a:ext cx="3780000" cy="2907164"/>
          </a:xfrm>
          <a:custGeom>
            <a:avLst/>
            <a:gdLst/>
            <a:ahLst/>
            <a:cxnLst/>
            <a:rect l="l" t="t" r="r" b="b"/>
            <a:pathLst>
              <a:path w="3780000" h="2907164">
                <a:moveTo>
                  <a:pt x="0" y="0"/>
                </a:moveTo>
                <a:lnTo>
                  <a:pt x="3780000" y="0"/>
                </a:lnTo>
                <a:lnTo>
                  <a:pt x="3780000" y="2907163"/>
                </a:lnTo>
                <a:lnTo>
                  <a:pt x="0" y="2907163"/>
                </a:lnTo>
                <a:lnTo>
                  <a:pt x="0" y="0"/>
                </a:lnTo>
                <a:close/>
              </a:path>
            </a:pathLst>
          </a:custGeom>
          <a:solidFill>
            <a:schemeClr val="accent6">
              <a:lumMod val="20000"/>
              <a:lumOff val="80000"/>
            </a:schemeClr>
          </a:solidFill>
        </p:spPr>
        <p:txBody>
          <a:bodyPr/>
          <a:lstStyle/>
          <a:p>
            <a:r>
              <a:rPr lang="en-GB" b="1" dirty="0"/>
              <a:t> </a:t>
            </a:r>
          </a:p>
          <a:p>
            <a:endParaRPr lang="en-GB" b="1" dirty="0"/>
          </a:p>
          <a:p>
            <a:endParaRPr lang="en-GB" dirty="0"/>
          </a:p>
          <a:p>
            <a:endParaRPr lang="en-GB" dirty="0"/>
          </a:p>
          <a:p>
            <a:r>
              <a:rPr lang="en-GB" dirty="0"/>
              <a:t>Selecting the cell below the last number; for a row, select the cell to the right. </a:t>
            </a:r>
          </a:p>
        </p:txBody>
      </p:sp>
      <p:grpSp>
        <p:nvGrpSpPr>
          <p:cNvPr id="6" name="Group 6"/>
          <p:cNvGrpSpPr/>
          <p:nvPr/>
        </p:nvGrpSpPr>
        <p:grpSpPr>
          <a:xfrm>
            <a:off x="3633358" y="4931862"/>
            <a:ext cx="3739936" cy="3038875"/>
            <a:chOff x="-12130" y="92950"/>
            <a:chExt cx="1340308" cy="1089065"/>
          </a:xfrm>
        </p:grpSpPr>
        <p:sp>
          <p:nvSpPr>
            <p:cNvPr id="7" name="Freeform 7"/>
            <p:cNvSpPr/>
            <p:nvPr/>
          </p:nvSpPr>
          <p:spPr>
            <a:xfrm>
              <a:off x="-12130" y="92950"/>
              <a:ext cx="1340308" cy="1029398"/>
            </a:xfrm>
            <a:custGeom>
              <a:avLst/>
              <a:gdLst/>
              <a:ahLst/>
              <a:cxnLst/>
              <a:rect l="l" t="t" r="r" b="b"/>
              <a:pathLst>
                <a:path w="1195122" h="1029398">
                  <a:moveTo>
                    <a:pt x="85897" y="0"/>
                  </a:moveTo>
                  <a:lnTo>
                    <a:pt x="1109225" y="0"/>
                  </a:lnTo>
                  <a:cubicBezTo>
                    <a:pt x="1132007" y="0"/>
                    <a:pt x="1153855" y="9050"/>
                    <a:pt x="1169964" y="25159"/>
                  </a:cubicBezTo>
                  <a:cubicBezTo>
                    <a:pt x="1186073" y="41268"/>
                    <a:pt x="1195122" y="63116"/>
                    <a:pt x="1195122" y="85897"/>
                  </a:cubicBezTo>
                  <a:lnTo>
                    <a:pt x="1195122" y="943501"/>
                  </a:lnTo>
                  <a:cubicBezTo>
                    <a:pt x="1195122" y="990940"/>
                    <a:pt x="1156665" y="1029398"/>
                    <a:pt x="1109225" y="1029398"/>
                  </a:cubicBezTo>
                  <a:lnTo>
                    <a:pt x="85897" y="1029398"/>
                  </a:lnTo>
                  <a:cubicBezTo>
                    <a:pt x="63116" y="1029398"/>
                    <a:pt x="41268" y="1020348"/>
                    <a:pt x="25159" y="1004239"/>
                  </a:cubicBezTo>
                  <a:cubicBezTo>
                    <a:pt x="9050" y="988130"/>
                    <a:pt x="0" y="966282"/>
                    <a:pt x="0" y="943501"/>
                  </a:cubicBezTo>
                  <a:lnTo>
                    <a:pt x="0" y="85897"/>
                  </a:lnTo>
                  <a:cubicBezTo>
                    <a:pt x="0" y="63116"/>
                    <a:pt x="9050" y="41268"/>
                    <a:pt x="25159" y="25159"/>
                  </a:cubicBezTo>
                  <a:cubicBezTo>
                    <a:pt x="41268" y="9050"/>
                    <a:pt x="63116" y="0"/>
                    <a:pt x="85897" y="0"/>
                  </a:cubicBezTo>
                  <a:close/>
                </a:path>
              </a:pathLst>
            </a:custGeom>
            <a:solidFill>
              <a:srgbClr val="FFF4E2"/>
            </a:solidFill>
          </p:spPr>
          <p:txBody>
            <a:bodyPr/>
            <a:lstStyle/>
            <a:p>
              <a:endParaRPr lang="en-GB"/>
            </a:p>
          </p:txBody>
        </p:sp>
        <p:sp>
          <p:nvSpPr>
            <p:cNvPr id="8" name="TextBox 8"/>
            <p:cNvSpPr txBox="1"/>
            <p:nvPr/>
          </p:nvSpPr>
          <p:spPr>
            <a:xfrm>
              <a:off x="143" y="254821"/>
              <a:ext cx="1195122" cy="927194"/>
            </a:xfrm>
            <a:prstGeom prst="rect">
              <a:avLst/>
            </a:prstGeom>
          </p:spPr>
          <p:txBody>
            <a:bodyPr lIns="50800" tIns="50800" rIns="50800" bIns="50800" rtlCol="0" anchor="ctr"/>
            <a:lstStyle/>
            <a:p>
              <a:pPr algn="ctr">
                <a:lnSpc>
                  <a:spcPts val="2379"/>
                </a:lnSpc>
              </a:pPr>
              <a:endParaRPr lang="en-US" sz="1600" b="1" dirty="0">
                <a:solidFill>
                  <a:srgbClr val="000000"/>
                </a:solidFill>
                <a:latin typeface="Arial" panose="020B0604020202020204" pitchFamily="34" charset="0"/>
                <a:ea typeface="Source Sans Pro Bold"/>
                <a:cs typeface="Arial" panose="020B0604020202020204" pitchFamily="34" charset="0"/>
                <a:sym typeface="Source Sans Pro Bold"/>
              </a:endParaRPr>
            </a:p>
            <a:p>
              <a:pPr algn="ctr">
                <a:lnSpc>
                  <a:spcPts val="2379"/>
                </a:lnSpc>
              </a:pPr>
              <a:endParaRPr lang="en-GB" dirty="0"/>
            </a:p>
            <a:p>
              <a:pPr algn="ctr">
                <a:lnSpc>
                  <a:spcPts val="2379"/>
                </a:lnSpc>
              </a:pPr>
              <a:endParaRPr lang="en-GB" dirty="0"/>
            </a:p>
            <a:p>
              <a:pPr algn="ctr">
                <a:lnSpc>
                  <a:spcPts val="2379"/>
                </a:lnSpc>
              </a:pPr>
              <a:r>
                <a:rPr lang="en-GB" b="1" dirty="0"/>
                <a:t>Step 3:</a:t>
              </a:r>
            </a:p>
            <a:p>
              <a:pPr algn="ctr">
                <a:lnSpc>
                  <a:spcPts val="2379"/>
                </a:lnSpc>
              </a:pPr>
              <a:r>
                <a:rPr lang="en-GB" dirty="0"/>
                <a:t>Check if the highlighted range is correct. If not, can manually adjust the range by dragging the selection box or typing the correct cell references in the formula. </a:t>
              </a:r>
            </a:p>
            <a:p>
              <a:pPr algn="ctr">
                <a:lnSpc>
                  <a:spcPts val="2379"/>
                </a:lnSpc>
              </a:pPr>
              <a:r>
                <a:rPr lang="en-GB" sz="1600" b="1" dirty="0">
                  <a:solidFill>
                    <a:srgbClr val="000000"/>
                  </a:solidFill>
                  <a:latin typeface="Arial" panose="020B0604020202020204" pitchFamily="34" charset="0"/>
                  <a:ea typeface="Source Sans Pro Bold"/>
                  <a:cs typeface="Arial" panose="020B0604020202020204" pitchFamily="34" charset="0"/>
                  <a:sym typeface="Source Sans Pro Bold"/>
                </a:rPr>
                <a:t>Formula: =SUM(B1:B7)</a:t>
              </a:r>
              <a:endParaRPr lang="en-US" sz="1600" b="1" dirty="0">
                <a:solidFill>
                  <a:srgbClr val="000000"/>
                </a:solidFill>
                <a:latin typeface="Arial" panose="020B0604020202020204" pitchFamily="34" charset="0"/>
                <a:ea typeface="Source Sans Pro Bold"/>
                <a:cs typeface="Arial" panose="020B0604020202020204" pitchFamily="34" charset="0"/>
                <a:sym typeface="Source Sans Pro Bold"/>
              </a:endParaRPr>
            </a:p>
            <a:p>
              <a:pPr algn="ctr">
                <a:lnSpc>
                  <a:spcPts val="1960"/>
                </a:lnSpc>
              </a:pPr>
              <a:endParaRPr lang="en-US" sz="1400" dirty="0">
                <a:solidFill>
                  <a:srgbClr val="000000"/>
                </a:solidFill>
                <a:latin typeface="Arial" panose="020B0604020202020204" pitchFamily="34" charset="0"/>
                <a:ea typeface="Source Sans Pro"/>
                <a:cs typeface="Arial" panose="020B0604020202020204" pitchFamily="34" charset="0"/>
                <a:sym typeface="Source Sans Pro"/>
              </a:endParaRPr>
            </a:p>
            <a:p>
              <a:pPr algn="ctr">
                <a:lnSpc>
                  <a:spcPts val="1960"/>
                </a:lnSpc>
              </a:pPr>
              <a:endParaRPr lang="en-US" sz="1400" dirty="0">
                <a:solidFill>
                  <a:srgbClr val="000000"/>
                </a:solidFill>
                <a:latin typeface="Source Sans Pro"/>
                <a:ea typeface="Source Sans Pro"/>
                <a:cs typeface="Source Sans Pro"/>
                <a:sym typeface="Source Sans Pro"/>
              </a:endParaRPr>
            </a:p>
            <a:p>
              <a:pPr algn="ctr">
                <a:lnSpc>
                  <a:spcPts val="1960"/>
                </a:lnSpc>
              </a:pPr>
              <a:endParaRPr lang="en-US" sz="1400" dirty="0">
                <a:solidFill>
                  <a:srgbClr val="000000"/>
                </a:solidFill>
                <a:latin typeface="Source Sans Pro"/>
                <a:ea typeface="Source Sans Pro"/>
                <a:cs typeface="Source Sans Pro"/>
                <a:sym typeface="Source Sans Pro"/>
              </a:endParaRPr>
            </a:p>
            <a:p>
              <a:pPr algn="ctr">
                <a:lnSpc>
                  <a:spcPts val="1960"/>
                </a:lnSpc>
              </a:pPr>
              <a:endParaRPr lang="en-US" sz="1400" dirty="0">
                <a:solidFill>
                  <a:srgbClr val="000000"/>
                </a:solidFill>
                <a:latin typeface="Source Sans Pro"/>
                <a:ea typeface="Source Sans Pro"/>
                <a:cs typeface="Source Sans Pro"/>
                <a:sym typeface="Source Sans Pro"/>
              </a:endParaRPr>
            </a:p>
            <a:p>
              <a:pPr algn="ctr">
                <a:lnSpc>
                  <a:spcPts val="1960"/>
                </a:lnSpc>
              </a:pPr>
              <a:endParaRPr lang="en-US" sz="1400" dirty="0">
                <a:solidFill>
                  <a:srgbClr val="000000"/>
                </a:solidFill>
                <a:latin typeface="Source Sans Pro"/>
                <a:ea typeface="Source Sans Pro"/>
                <a:cs typeface="Source Sans Pro"/>
                <a:sym typeface="Source Sans Pro"/>
              </a:endParaRPr>
            </a:p>
          </p:txBody>
        </p:sp>
      </p:grpSp>
      <p:sp>
        <p:nvSpPr>
          <p:cNvPr id="9" name="TextBox 9"/>
          <p:cNvSpPr txBox="1"/>
          <p:nvPr/>
        </p:nvSpPr>
        <p:spPr>
          <a:xfrm>
            <a:off x="3059937" y="391912"/>
            <a:ext cx="2581093" cy="1530612"/>
          </a:xfrm>
          <a:prstGeom prst="rect">
            <a:avLst/>
          </a:prstGeom>
        </p:spPr>
        <p:txBody>
          <a:bodyPr lIns="0" tIns="0" rIns="0" bIns="0" rtlCol="0" anchor="t">
            <a:spAutoFit/>
          </a:bodyPr>
          <a:lstStyle/>
          <a:p>
            <a:pPr algn="l">
              <a:lnSpc>
                <a:spcPts val="6142"/>
              </a:lnSpc>
            </a:pPr>
            <a:r>
              <a:rPr lang="en-US" sz="4387" dirty="0">
                <a:solidFill>
                  <a:srgbClr val="FFFFFF"/>
                </a:solidFill>
                <a:latin typeface="La Lou"/>
                <a:ea typeface="La Lou"/>
                <a:cs typeface="La Lou"/>
                <a:sym typeface="La Lou"/>
              </a:rPr>
              <a:t>Auto SUM in EXCEL</a:t>
            </a:r>
          </a:p>
        </p:txBody>
      </p:sp>
      <p:grpSp>
        <p:nvGrpSpPr>
          <p:cNvPr id="14" name="Group 14"/>
          <p:cNvGrpSpPr/>
          <p:nvPr/>
        </p:nvGrpSpPr>
        <p:grpSpPr>
          <a:xfrm>
            <a:off x="3020307" y="4586307"/>
            <a:ext cx="452457" cy="452457"/>
            <a:chOff x="0" y="0"/>
            <a:chExt cx="3048000" cy="3048000"/>
          </a:xfrm>
        </p:grpSpPr>
        <p:sp>
          <p:nvSpPr>
            <p:cNvPr id="15" name="Freeform 15"/>
            <p:cNvSpPr/>
            <p:nvPr/>
          </p:nvSpPr>
          <p:spPr>
            <a:xfrm>
              <a:off x="0" y="0"/>
              <a:ext cx="3048000" cy="2946400"/>
            </a:xfrm>
            <a:custGeom>
              <a:avLst/>
              <a:gdLst/>
              <a:ahLst/>
              <a:cxnLst/>
              <a:rect l="l" t="t" r="r" b="b"/>
              <a:pathLst>
                <a:path w="3048000" h="2946400">
                  <a:moveTo>
                    <a:pt x="0" y="0"/>
                  </a:moveTo>
                  <a:lnTo>
                    <a:pt x="3048000" y="0"/>
                  </a:lnTo>
                  <a:lnTo>
                    <a:pt x="3048000" y="2946400"/>
                  </a:lnTo>
                  <a:lnTo>
                    <a:pt x="0" y="2946400"/>
                  </a:lnTo>
                  <a:close/>
                </a:path>
              </a:pathLst>
            </a:custGeom>
            <a:solidFill>
              <a:srgbClr val="FDF9B4"/>
            </a:solidFill>
          </p:spPr>
          <p:txBody>
            <a:bodyPr/>
            <a:lstStyle/>
            <a:p>
              <a:endParaRPr lang="en-GB"/>
            </a:p>
          </p:txBody>
        </p:sp>
        <p:sp>
          <p:nvSpPr>
            <p:cNvPr id="16" name="Freeform 16"/>
            <p:cNvSpPr/>
            <p:nvPr/>
          </p:nvSpPr>
          <p:spPr>
            <a:xfrm>
              <a:off x="0" y="0"/>
              <a:ext cx="3048000" cy="3048000"/>
            </a:xfrm>
            <a:custGeom>
              <a:avLst/>
              <a:gdLst/>
              <a:ahLst/>
              <a:cxnLst/>
              <a:rect l="l" t="t" r="r" b="b"/>
              <a:pathLst>
                <a:path w="3048000" h="3048000">
                  <a:moveTo>
                    <a:pt x="0" y="2946400"/>
                  </a:moveTo>
                  <a:lnTo>
                    <a:pt x="3048000" y="2946400"/>
                  </a:lnTo>
                  <a:lnTo>
                    <a:pt x="2921000" y="3048000"/>
                  </a:lnTo>
                  <a:cubicBezTo>
                    <a:pt x="2921000" y="3048000"/>
                    <a:pt x="1930400" y="2971800"/>
                    <a:pt x="1828800" y="2971800"/>
                  </a:cubicBezTo>
                  <a:lnTo>
                    <a:pt x="1219200" y="2971800"/>
                  </a:lnTo>
                  <a:cubicBezTo>
                    <a:pt x="1117600" y="2971800"/>
                    <a:pt x="127000" y="3048000"/>
                    <a:pt x="127000" y="3048000"/>
                  </a:cubicBezTo>
                  <a:lnTo>
                    <a:pt x="0" y="2946400"/>
                  </a:lnTo>
                  <a:lnTo>
                    <a:pt x="0" y="0"/>
                  </a:lnTo>
                  <a:lnTo>
                    <a:pt x="3048000" y="0"/>
                  </a:lnTo>
                  <a:lnTo>
                    <a:pt x="3048000" y="2946400"/>
                  </a:lnTo>
                  <a:lnTo>
                    <a:pt x="12700" y="2946400"/>
                  </a:lnTo>
                  <a:lnTo>
                    <a:pt x="12700" y="2933700"/>
                  </a:lnTo>
                  <a:lnTo>
                    <a:pt x="3035300" y="2933700"/>
                  </a:lnTo>
                  <a:lnTo>
                    <a:pt x="3035300" y="12700"/>
                  </a:lnTo>
                  <a:lnTo>
                    <a:pt x="12700" y="12700"/>
                  </a:lnTo>
                  <a:lnTo>
                    <a:pt x="12700" y="2946400"/>
                  </a:lnTo>
                </a:path>
              </a:pathLst>
            </a:custGeom>
            <a:solidFill>
              <a:srgbClr val="394C60">
                <a:alpha val="784"/>
              </a:srgbClr>
            </a:solidFill>
          </p:spPr>
          <p:txBody>
            <a:bodyPr/>
            <a:lstStyle/>
            <a:p>
              <a:endParaRPr lang="en-GB"/>
            </a:p>
          </p:txBody>
        </p:sp>
        <p:sp>
          <p:nvSpPr>
            <p:cNvPr id="17" name="TextBox 17"/>
            <p:cNvSpPr txBox="1"/>
            <p:nvPr/>
          </p:nvSpPr>
          <p:spPr>
            <a:xfrm>
              <a:off x="0" y="0"/>
              <a:ext cx="3048000" cy="2489200"/>
            </a:xfrm>
            <a:prstGeom prst="rect">
              <a:avLst/>
            </a:prstGeom>
          </p:spPr>
          <p:txBody>
            <a:bodyPr lIns="54726" tIns="54726" rIns="54726" bIns="54726" rtlCol="0" anchor="t"/>
            <a:lstStyle/>
            <a:p>
              <a:pPr algn="l">
                <a:lnSpc>
                  <a:spcPts val="527"/>
                </a:lnSpc>
              </a:pPr>
              <a:endParaRPr/>
            </a:p>
          </p:txBody>
        </p:sp>
      </p:grpSp>
      <p:grpSp>
        <p:nvGrpSpPr>
          <p:cNvPr id="18" name="Group 18"/>
          <p:cNvGrpSpPr/>
          <p:nvPr/>
        </p:nvGrpSpPr>
        <p:grpSpPr>
          <a:xfrm>
            <a:off x="4855845" y="3326130"/>
            <a:ext cx="128588" cy="124777"/>
            <a:chOff x="0" y="0"/>
            <a:chExt cx="171450" cy="166370"/>
          </a:xfrm>
        </p:grpSpPr>
        <p:sp>
          <p:nvSpPr>
            <p:cNvPr id="19" name="Freeform 19"/>
            <p:cNvSpPr/>
            <p:nvPr/>
          </p:nvSpPr>
          <p:spPr>
            <a:xfrm>
              <a:off x="44450" y="43180"/>
              <a:ext cx="74930" cy="77470"/>
            </a:xfrm>
            <a:custGeom>
              <a:avLst/>
              <a:gdLst/>
              <a:ahLst/>
              <a:cxnLst/>
              <a:rect l="l" t="t" r="r" b="b"/>
              <a:pathLst>
                <a:path w="74930" h="77470">
                  <a:moveTo>
                    <a:pt x="74930" y="26670"/>
                  </a:moveTo>
                  <a:cubicBezTo>
                    <a:pt x="43180" y="77470"/>
                    <a:pt x="12700" y="68580"/>
                    <a:pt x="6350" y="57150"/>
                  </a:cubicBezTo>
                  <a:cubicBezTo>
                    <a:pt x="0" y="46990"/>
                    <a:pt x="5080" y="15240"/>
                    <a:pt x="15240" y="7620"/>
                  </a:cubicBezTo>
                  <a:cubicBezTo>
                    <a:pt x="25400" y="0"/>
                    <a:pt x="66040" y="10160"/>
                    <a:pt x="66040" y="10160"/>
                  </a:cubicBezTo>
                </a:path>
              </a:pathLst>
            </a:custGeom>
            <a:solidFill>
              <a:srgbClr val="E7191F"/>
            </a:solidFill>
            <a:ln cap="sq">
              <a:noFill/>
              <a:prstDash val="solid"/>
              <a:miter/>
            </a:ln>
          </p:spPr>
          <p:txBody>
            <a:bodyPr/>
            <a:lstStyle/>
            <a:p>
              <a:endParaRPr lang="en-GB"/>
            </a:p>
          </p:txBody>
        </p:sp>
      </p:grpSp>
      <p:sp>
        <p:nvSpPr>
          <p:cNvPr id="20" name="TextBox 20"/>
          <p:cNvSpPr txBox="1"/>
          <p:nvPr/>
        </p:nvSpPr>
        <p:spPr>
          <a:xfrm>
            <a:off x="5463886" y="7770598"/>
            <a:ext cx="9525" cy="316230"/>
          </a:xfrm>
          <a:prstGeom prst="rect">
            <a:avLst/>
          </a:prstGeom>
        </p:spPr>
        <p:txBody>
          <a:bodyPr lIns="0" tIns="0" rIns="0" bIns="0" rtlCol="0" anchor="t">
            <a:spAutoFit/>
          </a:bodyPr>
          <a:lstStyle/>
          <a:p>
            <a:pPr algn="ctr">
              <a:lnSpc>
                <a:spcPts val="2519"/>
              </a:lnSpc>
            </a:pPr>
            <a:endParaRPr/>
          </a:p>
        </p:txBody>
      </p:sp>
      <p:sp>
        <p:nvSpPr>
          <p:cNvPr id="22" name="TextBox 22"/>
          <p:cNvSpPr txBox="1"/>
          <p:nvPr/>
        </p:nvSpPr>
        <p:spPr>
          <a:xfrm>
            <a:off x="445500" y="6768543"/>
            <a:ext cx="2845710" cy="4224170"/>
          </a:xfrm>
          <a:prstGeom prst="rect">
            <a:avLst/>
          </a:prstGeom>
        </p:spPr>
        <p:txBody>
          <a:bodyPr lIns="0" tIns="0" rIns="0" bIns="0" rtlCol="0" anchor="t">
            <a:spAutoFit/>
          </a:bodyPr>
          <a:lstStyle/>
          <a:p>
            <a:pPr algn="l">
              <a:lnSpc>
                <a:spcPts val="2898"/>
              </a:lnSpc>
            </a:pPr>
            <a:r>
              <a:rPr lang="en-US" sz="1600" b="1" dirty="0">
                <a:solidFill>
                  <a:srgbClr val="000000"/>
                </a:solidFill>
                <a:latin typeface="Arial" panose="020B0604020202020204" pitchFamily="34" charset="0"/>
                <a:ea typeface="Source Sans Pro"/>
                <a:cs typeface="Arial" panose="020B0604020202020204" pitchFamily="34" charset="0"/>
                <a:sym typeface="Source Sans Pro"/>
              </a:rPr>
              <a:t>Step 1:  </a:t>
            </a:r>
          </a:p>
          <a:p>
            <a:pPr algn="l">
              <a:lnSpc>
                <a:spcPts val="2898"/>
              </a:lnSpc>
            </a:pPr>
            <a:r>
              <a:rPr lang="en-US" sz="1600" dirty="0">
                <a:solidFill>
                  <a:srgbClr val="000000"/>
                </a:solidFill>
                <a:latin typeface="Arial" panose="020B0604020202020204" pitchFamily="34" charset="0"/>
                <a:ea typeface="Source Sans Pro"/>
                <a:cs typeface="Arial" panose="020B0604020202020204" pitchFamily="34" charset="0"/>
                <a:sym typeface="Source Sans Pro"/>
              </a:rPr>
              <a:t>To use AutoSum in Excel ,select the cell where the sum to appear, then click the AUTOSUM button  on the home or formulas tab.</a:t>
            </a:r>
          </a:p>
          <a:p>
            <a:pPr algn="l">
              <a:lnSpc>
                <a:spcPts val="2898"/>
              </a:lnSpc>
            </a:pPr>
            <a:r>
              <a:rPr lang="en-US" sz="2070" dirty="0">
                <a:solidFill>
                  <a:srgbClr val="000000"/>
                </a:solidFill>
                <a:latin typeface="Source Sans Pro"/>
                <a:ea typeface="Source Sans Pro"/>
                <a:cs typeface="Source Sans Pro"/>
                <a:sym typeface="Source Sans Pro"/>
              </a:rPr>
              <a:t> </a:t>
            </a:r>
          </a:p>
          <a:p>
            <a:pPr algn="l">
              <a:lnSpc>
                <a:spcPts val="2898"/>
              </a:lnSpc>
            </a:pPr>
            <a:endParaRPr lang="en-US" sz="2070" dirty="0">
              <a:solidFill>
                <a:srgbClr val="000000"/>
              </a:solidFill>
              <a:latin typeface="Source Sans Pro"/>
              <a:ea typeface="Source Sans Pro"/>
              <a:cs typeface="Source Sans Pro"/>
              <a:sym typeface="Source Sans Pro"/>
            </a:endParaRPr>
          </a:p>
          <a:p>
            <a:pPr algn="ctr">
              <a:lnSpc>
                <a:spcPts val="1580"/>
              </a:lnSpc>
            </a:pPr>
            <a:endParaRPr lang="en-US" sz="2070" dirty="0">
              <a:solidFill>
                <a:srgbClr val="000000"/>
              </a:solidFill>
              <a:latin typeface="Source Sans Pro"/>
              <a:ea typeface="Source Sans Pro"/>
              <a:cs typeface="Source Sans Pro"/>
              <a:sym typeface="Source Sans Pro"/>
            </a:endParaRPr>
          </a:p>
          <a:p>
            <a:pPr algn="ctr">
              <a:lnSpc>
                <a:spcPts val="1580"/>
              </a:lnSpc>
            </a:pPr>
            <a:endParaRPr lang="en-US" sz="2070" dirty="0">
              <a:solidFill>
                <a:srgbClr val="000000"/>
              </a:solidFill>
              <a:latin typeface="Source Sans Pro"/>
              <a:ea typeface="Source Sans Pro"/>
              <a:cs typeface="Source Sans Pro"/>
              <a:sym typeface="Source Sans Pro"/>
            </a:endParaRPr>
          </a:p>
          <a:p>
            <a:pPr algn="ctr">
              <a:lnSpc>
                <a:spcPts val="1580"/>
              </a:lnSpc>
            </a:pPr>
            <a:endParaRPr lang="en-US" sz="2070" dirty="0">
              <a:solidFill>
                <a:srgbClr val="000000"/>
              </a:solidFill>
              <a:latin typeface="Source Sans Pro"/>
              <a:ea typeface="Source Sans Pro"/>
              <a:cs typeface="Source Sans Pro"/>
              <a:sym typeface="Source Sans Pro"/>
            </a:endParaRPr>
          </a:p>
          <a:p>
            <a:pPr algn="ctr">
              <a:lnSpc>
                <a:spcPts val="1580"/>
              </a:lnSpc>
            </a:pPr>
            <a:endParaRPr lang="en-US" sz="2070" dirty="0">
              <a:solidFill>
                <a:srgbClr val="000000"/>
              </a:solidFill>
              <a:latin typeface="Source Sans Pro"/>
              <a:ea typeface="Source Sans Pro"/>
              <a:cs typeface="Source Sans Pro"/>
              <a:sym typeface="Source Sans Pro"/>
            </a:endParaRPr>
          </a:p>
          <a:p>
            <a:pPr algn="ctr">
              <a:lnSpc>
                <a:spcPts val="1580"/>
              </a:lnSpc>
              <a:spcBef>
                <a:spcPct val="0"/>
              </a:spcBef>
            </a:pPr>
            <a:endParaRPr lang="en-US" sz="2070" dirty="0">
              <a:solidFill>
                <a:srgbClr val="000000"/>
              </a:solidFill>
              <a:latin typeface="Source Sans Pro"/>
              <a:ea typeface="Source Sans Pro"/>
              <a:cs typeface="Source Sans Pro"/>
              <a:sym typeface="Source Sans Pro"/>
            </a:endParaRPr>
          </a:p>
          <a:p>
            <a:pPr algn="ctr">
              <a:lnSpc>
                <a:spcPts val="1580"/>
              </a:lnSpc>
              <a:spcBef>
                <a:spcPct val="0"/>
              </a:spcBef>
            </a:pPr>
            <a:endParaRPr lang="en-US" sz="2070" dirty="0">
              <a:solidFill>
                <a:srgbClr val="000000"/>
              </a:solidFill>
              <a:latin typeface="Source Sans Pro"/>
              <a:ea typeface="Source Sans Pro"/>
              <a:cs typeface="Source Sans Pro"/>
              <a:sym typeface="Source Sans Pro"/>
            </a:endParaRPr>
          </a:p>
        </p:txBody>
      </p:sp>
      <p:sp>
        <p:nvSpPr>
          <p:cNvPr id="24" name="TextBox 24"/>
          <p:cNvSpPr txBox="1"/>
          <p:nvPr/>
        </p:nvSpPr>
        <p:spPr>
          <a:xfrm>
            <a:off x="3472764" y="2298331"/>
            <a:ext cx="1648100" cy="246478"/>
          </a:xfrm>
          <a:prstGeom prst="rect">
            <a:avLst/>
          </a:prstGeom>
        </p:spPr>
        <p:txBody>
          <a:bodyPr lIns="0" tIns="0" rIns="0" bIns="0" rtlCol="0" anchor="t">
            <a:spAutoFit/>
          </a:bodyPr>
          <a:lstStyle/>
          <a:p>
            <a:pPr algn="ctr">
              <a:lnSpc>
                <a:spcPts val="2134"/>
              </a:lnSpc>
            </a:pPr>
            <a:r>
              <a:rPr lang="en-US" sz="1600" b="1" dirty="0">
                <a:solidFill>
                  <a:srgbClr val="000000"/>
                </a:solidFill>
                <a:latin typeface="Arial" panose="020B0604020202020204" pitchFamily="34" charset="0"/>
                <a:ea typeface="Canva Sans"/>
                <a:cs typeface="Arial" panose="020B0604020202020204" pitchFamily="34" charset="0"/>
                <a:sym typeface="Canva Sans"/>
              </a:rPr>
              <a:t>STEP 2:</a:t>
            </a:r>
          </a:p>
        </p:txBody>
      </p:sp>
      <p:pic>
        <p:nvPicPr>
          <p:cNvPr id="30" name="Picture 29">
            <a:extLst>
              <a:ext uri="{FF2B5EF4-FFF2-40B4-BE49-F238E27FC236}">
                <a16:creationId xmlns:a16="http://schemas.microsoft.com/office/drawing/2014/main" id="{4490B5BD-22F7-C28F-C12B-A7CDDA86ED7C}"/>
              </a:ext>
            </a:extLst>
          </p:cNvPr>
          <p:cNvPicPr>
            <a:picLocks noChangeAspect="1"/>
          </p:cNvPicPr>
          <p:nvPr/>
        </p:nvPicPr>
        <p:blipFill>
          <a:blip r:embed="rId2"/>
          <a:stretch>
            <a:fillRect/>
          </a:stretch>
        </p:blipFill>
        <p:spPr>
          <a:xfrm>
            <a:off x="3779325" y="7863074"/>
            <a:ext cx="3634033" cy="2605302"/>
          </a:xfrm>
          <a:prstGeom prst="rect">
            <a:avLst/>
          </a:prstGeom>
        </p:spPr>
      </p:pic>
      <p:sp>
        <p:nvSpPr>
          <p:cNvPr id="31" name="TextBox 30">
            <a:extLst>
              <a:ext uri="{FF2B5EF4-FFF2-40B4-BE49-F238E27FC236}">
                <a16:creationId xmlns:a16="http://schemas.microsoft.com/office/drawing/2014/main" id="{17ECC363-98BC-EAE5-7AF6-83DBBCB25E88}"/>
              </a:ext>
            </a:extLst>
          </p:cNvPr>
          <p:cNvSpPr txBox="1"/>
          <p:nvPr/>
        </p:nvSpPr>
        <p:spPr>
          <a:xfrm>
            <a:off x="3930650" y="8105232"/>
            <a:ext cx="3420761" cy="213904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References:</a:t>
            </a:r>
          </a:p>
          <a:p>
            <a:pPr marL="285750" indent="-285750">
              <a:buFont typeface="Arial" panose="020B0604020202020204" pitchFamily="34" charset="0"/>
              <a:buChar char="•"/>
            </a:pPr>
            <a:r>
              <a:rPr lang="en-GB" sz="900" dirty="0">
                <a:latin typeface="Arial" panose="020B0604020202020204" pitchFamily="34" charset="0"/>
                <a:cs typeface="Arial" panose="020B0604020202020204" pitchFamily="34" charset="0"/>
              </a:rPr>
              <a:t>https://www.google.com/url?sa=i&amp;url=https%3A%2F%2Fwww.customguide.com%2Fexcel%2Fexcel-sum-formula&amp;psig=AOvVaw3s1Q9qCxjhwQ4f4sTTIr38&amp;ust=1753957089518000&amp;source=images&amp;cd=vfe&amp;opi=89978449&amp;ved=0CBYQjRxqFwoTCNDd4N-t5I4DFQAAAAAdAAAAABAE</a:t>
            </a:r>
          </a:p>
          <a:p>
            <a:pPr marL="285750" indent="-285750">
              <a:buFont typeface="Arial" panose="020B0604020202020204" pitchFamily="34" charset="0"/>
              <a:buChar char="•"/>
            </a:pPr>
            <a:r>
              <a:rPr lang="en-GB" sz="9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https://www.google.com/url?sa=i&amp;url=https%3A%2F%2Fwww.educba.com%2Fsum-function-in-excel%2F&amp;psig=AOvVaw3s1Q9qCxjhwQ4f4sTTIr38&amp;ust=1753957089518000&amp;source=images&amp;cd=vfe&amp;opi=89978449&amp;ved=0CBYQjRxqFwoTCNDd4N-t5I4DFQAAAAAdAAAAABAM</a:t>
            </a:r>
            <a:endParaRPr lang="en-GB" sz="900"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p:txBody>
      </p:sp>
      <p:grpSp>
        <p:nvGrpSpPr>
          <p:cNvPr id="32" name="Group 2">
            <a:extLst>
              <a:ext uri="{FF2B5EF4-FFF2-40B4-BE49-F238E27FC236}">
                <a16:creationId xmlns:a16="http://schemas.microsoft.com/office/drawing/2014/main" id="{4DA1DB76-F0D3-FD10-8D6A-C4FCAFE22B23}"/>
              </a:ext>
            </a:extLst>
          </p:cNvPr>
          <p:cNvGrpSpPr/>
          <p:nvPr/>
        </p:nvGrpSpPr>
        <p:grpSpPr>
          <a:xfrm>
            <a:off x="133384" y="1884647"/>
            <a:ext cx="3375754" cy="4007381"/>
            <a:chOff x="0" y="0"/>
            <a:chExt cx="1209794" cy="2618197"/>
          </a:xfrm>
        </p:grpSpPr>
        <p:sp>
          <p:nvSpPr>
            <p:cNvPr id="33" name="Freeform 3">
              <a:extLst>
                <a:ext uri="{FF2B5EF4-FFF2-40B4-BE49-F238E27FC236}">
                  <a16:creationId xmlns:a16="http://schemas.microsoft.com/office/drawing/2014/main" id="{A1DEE52E-F04B-3D44-B859-1C79FC240D0C}"/>
                </a:ext>
              </a:extLst>
            </p:cNvPr>
            <p:cNvSpPr/>
            <p:nvPr/>
          </p:nvSpPr>
          <p:spPr>
            <a:xfrm>
              <a:off x="0" y="0"/>
              <a:ext cx="1209794" cy="2618197"/>
            </a:xfrm>
            <a:custGeom>
              <a:avLst/>
              <a:gdLst/>
              <a:ahLst/>
              <a:cxnLst/>
              <a:rect l="l" t="t" r="r" b="b"/>
              <a:pathLst>
                <a:path w="1209794" h="2618197">
                  <a:moveTo>
                    <a:pt x="84855" y="0"/>
                  </a:moveTo>
                  <a:lnTo>
                    <a:pt x="1124939" y="0"/>
                  </a:lnTo>
                  <a:cubicBezTo>
                    <a:pt x="1147444" y="0"/>
                    <a:pt x="1169027" y="8940"/>
                    <a:pt x="1184940" y="24854"/>
                  </a:cubicBezTo>
                  <a:cubicBezTo>
                    <a:pt x="1200854" y="40767"/>
                    <a:pt x="1209794" y="62350"/>
                    <a:pt x="1209794" y="84855"/>
                  </a:cubicBezTo>
                  <a:lnTo>
                    <a:pt x="1209794" y="2533341"/>
                  </a:lnTo>
                  <a:cubicBezTo>
                    <a:pt x="1209794" y="2580205"/>
                    <a:pt x="1171803" y="2618197"/>
                    <a:pt x="1124939" y="2618197"/>
                  </a:cubicBezTo>
                  <a:lnTo>
                    <a:pt x="84855" y="2618197"/>
                  </a:lnTo>
                  <a:cubicBezTo>
                    <a:pt x="37991" y="2618197"/>
                    <a:pt x="0" y="2580205"/>
                    <a:pt x="0" y="2533341"/>
                  </a:cubicBezTo>
                  <a:lnTo>
                    <a:pt x="0" y="84855"/>
                  </a:lnTo>
                  <a:cubicBezTo>
                    <a:pt x="0" y="37991"/>
                    <a:pt x="37991" y="0"/>
                    <a:pt x="84855" y="0"/>
                  </a:cubicBezTo>
                  <a:close/>
                </a:path>
              </a:pathLst>
            </a:custGeom>
            <a:solidFill>
              <a:srgbClr val="FFF4E2"/>
            </a:solidFill>
          </p:spPr>
          <p:txBody>
            <a:bodyPr/>
            <a:lstStyle/>
            <a:p>
              <a:endParaRPr lang="en-GB"/>
            </a:p>
          </p:txBody>
        </p:sp>
        <p:sp>
          <p:nvSpPr>
            <p:cNvPr id="34" name="TextBox 4">
              <a:extLst>
                <a:ext uri="{FF2B5EF4-FFF2-40B4-BE49-F238E27FC236}">
                  <a16:creationId xmlns:a16="http://schemas.microsoft.com/office/drawing/2014/main" id="{1F322A6E-B446-F089-528A-DEA898504AF8}"/>
                </a:ext>
              </a:extLst>
            </p:cNvPr>
            <p:cNvSpPr txBox="1"/>
            <p:nvPr/>
          </p:nvSpPr>
          <p:spPr>
            <a:xfrm>
              <a:off x="0" y="-28575"/>
              <a:ext cx="1209794" cy="2646772"/>
            </a:xfrm>
            <a:prstGeom prst="rect">
              <a:avLst/>
            </a:prstGeom>
          </p:spPr>
          <p:txBody>
            <a:bodyPr lIns="50800" tIns="50800" rIns="50800" bIns="50800" rtlCol="0" anchor="ctr"/>
            <a:lstStyle/>
            <a:p>
              <a:pPr algn="l">
                <a:lnSpc>
                  <a:spcPts val="1960"/>
                </a:lnSpc>
              </a:pPr>
              <a:endParaRPr/>
            </a:p>
          </p:txBody>
        </p:sp>
      </p:grpSp>
      <p:sp>
        <p:nvSpPr>
          <p:cNvPr id="35" name="TextBox 34">
            <a:extLst>
              <a:ext uri="{FF2B5EF4-FFF2-40B4-BE49-F238E27FC236}">
                <a16:creationId xmlns:a16="http://schemas.microsoft.com/office/drawing/2014/main" id="{5C605412-0604-1530-B46D-F13F249DBA12}"/>
              </a:ext>
            </a:extLst>
          </p:cNvPr>
          <p:cNvSpPr txBox="1"/>
          <p:nvPr/>
        </p:nvSpPr>
        <p:spPr>
          <a:xfrm>
            <a:off x="283568" y="1954432"/>
            <a:ext cx="3169575" cy="4801314"/>
          </a:xfrm>
          <a:prstGeom prst="rect">
            <a:avLst/>
          </a:prstGeom>
          <a:noFill/>
        </p:spPr>
        <p:txBody>
          <a:bodyPr wrap="square" rtlCol="0">
            <a:spAutoFit/>
          </a:bodyPr>
          <a:lstStyle/>
          <a:p>
            <a:r>
              <a:rPr lang="en-GB" dirty="0"/>
              <a:t>Excel training courses and materials often following an introductory session  or aimed at users who have basic Excel knowledge but want to enhance their skills in areas like data. Excel also focuses more complex features and functions beyond basic data entry and simple formulas.</a:t>
            </a:r>
          </a:p>
          <a:p>
            <a:r>
              <a:rPr lang="en-GB" dirty="0"/>
              <a:t>Pivot tables and Charts, naming ranges ,and data analysis techniques.</a:t>
            </a:r>
          </a:p>
          <a:p>
            <a:br>
              <a:rPr lang="en-GB" dirty="0"/>
            </a:br>
            <a:endParaRPr lang="en-GB" dirty="0"/>
          </a:p>
          <a:p>
            <a:br>
              <a:rPr lang="en-GB" dirty="0"/>
            </a:br>
            <a:endParaRPr lang="en-GB" dirty="0"/>
          </a:p>
        </p:txBody>
      </p:sp>
      <p:pic>
        <p:nvPicPr>
          <p:cNvPr id="1026" name="Picture 2" descr="Excel Logo PNG Vector (EPS) Free Download">
            <a:extLst>
              <a:ext uri="{FF2B5EF4-FFF2-40B4-BE49-F238E27FC236}">
                <a16:creationId xmlns:a16="http://schemas.microsoft.com/office/drawing/2014/main" id="{C2E8FC00-0403-9399-603A-FB7EFA8A7F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5864" y="521036"/>
            <a:ext cx="1649160" cy="1409700"/>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39">
            <a:extLst>
              <a:ext uri="{FF2B5EF4-FFF2-40B4-BE49-F238E27FC236}">
                <a16:creationId xmlns:a16="http://schemas.microsoft.com/office/drawing/2014/main" id="{ECD5C253-DF0C-5885-9348-D3307FAF714A}"/>
              </a:ext>
            </a:extLst>
          </p:cNvPr>
          <p:cNvSpPr txBox="1"/>
          <p:nvPr/>
        </p:nvSpPr>
        <p:spPr>
          <a:xfrm>
            <a:off x="79725" y="1049638"/>
            <a:ext cx="2905210" cy="646331"/>
          </a:xfrm>
          <a:prstGeom prst="rect">
            <a:avLst/>
          </a:prstGeom>
          <a:noFill/>
        </p:spPr>
        <p:txBody>
          <a:bodyPr wrap="square" rtlCol="0">
            <a:spAutoFit/>
          </a:bodyPr>
          <a:lstStyle/>
          <a:p>
            <a:r>
              <a:rPr lang="en-GB" dirty="0"/>
              <a:t>Name: Sulita Aminta Camara</a:t>
            </a:r>
          </a:p>
          <a:p>
            <a:r>
              <a:rPr lang="en-GB" dirty="0"/>
              <a:t>Student ID: 2438447</a:t>
            </a:r>
          </a:p>
        </p:txBody>
      </p:sp>
      <p:pic>
        <p:nvPicPr>
          <p:cNvPr id="1030" name="Picture 6" descr="How to select multiple cells in Excel ...">
            <a:extLst>
              <a:ext uri="{FF2B5EF4-FFF2-40B4-BE49-F238E27FC236}">
                <a16:creationId xmlns:a16="http://schemas.microsoft.com/office/drawing/2014/main" id="{5E5EC79D-656F-E3BC-F7DF-BD346A6FFC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8450" y="5989247"/>
            <a:ext cx="1894504" cy="109101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lecting cells in Excel | PTR">
            <a:extLst>
              <a:ext uri="{FF2B5EF4-FFF2-40B4-BE49-F238E27FC236}">
                <a16:creationId xmlns:a16="http://schemas.microsoft.com/office/drawing/2014/main" id="{481ECAA5-9ADC-7BAD-727A-708A520ED1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45381" y="2025717"/>
            <a:ext cx="2410238" cy="93921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xcel Sum Formula - Meaning, Features ...">
            <a:extLst>
              <a:ext uri="{FF2B5EF4-FFF2-40B4-BE49-F238E27FC236}">
                <a16:creationId xmlns:a16="http://schemas.microsoft.com/office/drawing/2014/main" id="{9A4DCFFF-95B9-F202-22FC-CEF0B96FEF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64426" y="4981920"/>
            <a:ext cx="1608506" cy="8032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TotalTime>
  <Words>283</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Source Sans Pro</vt:lpstr>
      <vt:lpstr>Calibri</vt:lpstr>
      <vt:lpstr>La Lou</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Minimal Cute Daily Planner</dc:title>
  <cp:lastModifiedBy>Prithwa Bhattacharya</cp:lastModifiedBy>
  <cp:revision>3</cp:revision>
  <dcterms:created xsi:type="dcterms:W3CDTF">2006-08-16T00:00:00Z</dcterms:created>
  <dcterms:modified xsi:type="dcterms:W3CDTF">2025-07-30T10:27:30Z</dcterms:modified>
  <dc:identifier>DAGt-DsdPm0</dc:identifier>
</cp:coreProperties>
</file>