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8" r:id="rId3"/>
  </p:sldMasterIdLst>
  <p:notesMasterIdLst>
    <p:notesMasterId r:id="rId30"/>
  </p:notesMasterIdLst>
  <p:sldIdLst>
    <p:sldId id="380" r:id="rId4"/>
    <p:sldId id="715" r:id="rId5"/>
    <p:sldId id="453" r:id="rId6"/>
    <p:sldId id="703" r:id="rId7"/>
    <p:sldId id="374" r:id="rId8"/>
    <p:sldId id="699" r:id="rId9"/>
    <p:sldId id="704" r:id="rId10"/>
    <p:sldId id="418" r:id="rId11"/>
    <p:sldId id="662" r:id="rId12"/>
    <p:sldId id="705" r:id="rId13"/>
    <p:sldId id="257" r:id="rId14"/>
    <p:sldId id="706" r:id="rId15"/>
    <p:sldId id="267" r:id="rId16"/>
    <p:sldId id="659" r:id="rId17"/>
    <p:sldId id="707" r:id="rId18"/>
    <p:sldId id="683" r:id="rId19"/>
    <p:sldId id="708" r:id="rId20"/>
    <p:sldId id="709" r:id="rId21"/>
    <p:sldId id="710" r:id="rId22"/>
    <p:sldId id="711" r:id="rId23"/>
    <p:sldId id="712" r:id="rId24"/>
    <p:sldId id="689" r:id="rId25"/>
    <p:sldId id="261" r:id="rId26"/>
    <p:sldId id="713" r:id="rId27"/>
    <p:sldId id="378" r:id="rId28"/>
    <p:sldId id="71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C65723-469D-4F99-B826-E637385D8D10}" v="44" dt="2025-01-08T14:49:45.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0" d="100"/>
          <a:sy n="90" d="100"/>
        </p:scale>
        <p:origin x="27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n Dooshima Dugguh" userId="0fbc176b-922c-4ffb-abdd-26ea6e164066" providerId="ADAL" clId="{6EC65723-469D-4F99-B826-E637385D8D10}"/>
    <pc:docChg chg="delSld modSld sldOrd delMainMaster">
      <pc:chgData name="Lilian Dooshima Dugguh" userId="0fbc176b-922c-4ffb-abdd-26ea6e164066" providerId="ADAL" clId="{6EC65723-469D-4F99-B826-E637385D8D10}" dt="2025-01-08T14:51:29.698" v="47" actId="2696"/>
      <pc:docMkLst>
        <pc:docMk/>
      </pc:docMkLst>
      <pc:sldChg chg="del">
        <pc:chgData name="Lilian Dooshima Dugguh" userId="0fbc176b-922c-4ffb-abdd-26ea6e164066" providerId="ADAL" clId="{6EC65723-469D-4F99-B826-E637385D8D10}" dt="2025-01-08T14:37:11.528" v="0" actId="47"/>
        <pc:sldMkLst>
          <pc:docMk/>
          <pc:sldMk cId="2977089665" sldId="256"/>
        </pc:sldMkLst>
      </pc:sldChg>
      <pc:sldChg chg="del">
        <pc:chgData name="Lilian Dooshima Dugguh" userId="0fbc176b-922c-4ffb-abdd-26ea6e164066" providerId="ADAL" clId="{6EC65723-469D-4F99-B826-E637385D8D10}" dt="2025-01-08T14:51:29.698" v="47" actId="2696"/>
        <pc:sldMkLst>
          <pc:docMk/>
          <pc:sldMk cId="1478372869" sldId="258"/>
        </pc:sldMkLst>
      </pc:sldChg>
      <pc:sldChg chg="del">
        <pc:chgData name="Lilian Dooshima Dugguh" userId="0fbc176b-922c-4ffb-abdd-26ea6e164066" providerId="ADAL" clId="{6EC65723-469D-4F99-B826-E637385D8D10}" dt="2025-01-08T14:51:29.698" v="47" actId="2696"/>
        <pc:sldMkLst>
          <pc:docMk/>
          <pc:sldMk cId="3637325794" sldId="259"/>
        </pc:sldMkLst>
      </pc:sldChg>
      <pc:sldChg chg="del">
        <pc:chgData name="Lilian Dooshima Dugguh" userId="0fbc176b-922c-4ffb-abdd-26ea6e164066" providerId="ADAL" clId="{6EC65723-469D-4F99-B826-E637385D8D10}" dt="2025-01-08T14:51:29.698" v="47" actId="2696"/>
        <pc:sldMkLst>
          <pc:docMk/>
          <pc:sldMk cId="1356616235" sldId="260"/>
        </pc:sldMkLst>
      </pc:sldChg>
      <pc:sldChg chg="del">
        <pc:chgData name="Lilian Dooshima Dugguh" userId="0fbc176b-922c-4ffb-abdd-26ea6e164066" providerId="ADAL" clId="{6EC65723-469D-4F99-B826-E637385D8D10}" dt="2025-01-08T14:51:29.698" v="47" actId="2696"/>
        <pc:sldMkLst>
          <pc:docMk/>
          <pc:sldMk cId="3155882856" sldId="291"/>
        </pc:sldMkLst>
      </pc:sldChg>
      <pc:sldChg chg="del">
        <pc:chgData name="Lilian Dooshima Dugguh" userId="0fbc176b-922c-4ffb-abdd-26ea6e164066" providerId="ADAL" clId="{6EC65723-469D-4F99-B826-E637385D8D10}" dt="2025-01-08T14:51:29.698" v="47" actId="2696"/>
        <pc:sldMkLst>
          <pc:docMk/>
          <pc:sldMk cId="476500799" sldId="308"/>
        </pc:sldMkLst>
      </pc:sldChg>
      <pc:sldChg chg="del">
        <pc:chgData name="Lilian Dooshima Dugguh" userId="0fbc176b-922c-4ffb-abdd-26ea6e164066" providerId="ADAL" clId="{6EC65723-469D-4F99-B826-E637385D8D10}" dt="2025-01-08T14:47:56.374" v="5" actId="47"/>
        <pc:sldMkLst>
          <pc:docMk/>
          <pc:sldMk cId="1766169782" sldId="341"/>
        </pc:sldMkLst>
      </pc:sldChg>
      <pc:sldChg chg="del">
        <pc:chgData name="Lilian Dooshima Dugguh" userId="0fbc176b-922c-4ffb-abdd-26ea6e164066" providerId="ADAL" clId="{6EC65723-469D-4F99-B826-E637385D8D10}" dt="2025-01-08T14:51:29.698" v="47" actId="2696"/>
        <pc:sldMkLst>
          <pc:docMk/>
          <pc:sldMk cId="3927421599" sldId="342"/>
        </pc:sldMkLst>
      </pc:sldChg>
      <pc:sldChg chg="del">
        <pc:chgData name="Lilian Dooshima Dugguh" userId="0fbc176b-922c-4ffb-abdd-26ea6e164066" providerId="ADAL" clId="{6EC65723-469D-4F99-B826-E637385D8D10}" dt="2025-01-08T14:51:29.698" v="47" actId="2696"/>
        <pc:sldMkLst>
          <pc:docMk/>
          <pc:sldMk cId="2326717310" sldId="379"/>
        </pc:sldMkLst>
      </pc:sldChg>
      <pc:sldChg chg="del">
        <pc:chgData name="Lilian Dooshima Dugguh" userId="0fbc176b-922c-4ffb-abdd-26ea6e164066" providerId="ADAL" clId="{6EC65723-469D-4F99-B826-E637385D8D10}" dt="2025-01-08T14:51:29.698" v="47" actId="2696"/>
        <pc:sldMkLst>
          <pc:docMk/>
          <pc:sldMk cId="1285621827" sldId="440"/>
        </pc:sldMkLst>
      </pc:sldChg>
      <pc:sldChg chg="modSp">
        <pc:chgData name="Lilian Dooshima Dugguh" userId="0fbc176b-922c-4ffb-abdd-26ea6e164066" providerId="ADAL" clId="{6EC65723-469D-4F99-B826-E637385D8D10}" dt="2025-01-08T14:37:26.552" v="2" actId="20577"/>
        <pc:sldMkLst>
          <pc:docMk/>
          <pc:sldMk cId="3857163908" sldId="453"/>
        </pc:sldMkLst>
        <pc:spChg chg="mod">
          <ac:chgData name="Lilian Dooshima Dugguh" userId="0fbc176b-922c-4ffb-abdd-26ea6e164066" providerId="ADAL" clId="{6EC65723-469D-4F99-B826-E637385D8D10}" dt="2025-01-08T14:37:26.552" v="2" actId="20577"/>
          <ac:spMkLst>
            <pc:docMk/>
            <pc:sldMk cId="3857163908" sldId="453"/>
            <ac:spMk id="3" creationId="{3E1ED1AD-5676-948C-DA37-F7E612F4AB74}"/>
          </ac:spMkLst>
        </pc:spChg>
      </pc:sldChg>
      <pc:sldChg chg="del ord">
        <pc:chgData name="Lilian Dooshima Dugguh" userId="0fbc176b-922c-4ffb-abdd-26ea6e164066" providerId="ADAL" clId="{6EC65723-469D-4F99-B826-E637385D8D10}" dt="2025-01-08T14:51:29.698" v="47" actId="2696"/>
        <pc:sldMkLst>
          <pc:docMk/>
          <pc:sldMk cId="1924256248" sldId="645"/>
        </pc:sldMkLst>
      </pc:sldChg>
      <pc:sldChg chg="del">
        <pc:chgData name="Lilian Dooshima Dugguh" userId="0fbc176b-922c-4ffb-abdd-26ea6e164066" providerId="ADAL" clId="{6EC65723-469D-4F99-B826-E637385D8D10}" dt="2025-01-08T14:51:29.698" v="47" actId="2696"/>
        <pc:sldMkLst>
          <pc:docMk/>
          <pc:sldMk cId="1635377456" sldId="646"/>
        </pc:sldMkLst>
      </pc:sldChg>
      <pc:sldChg chg="del">
        <pc:chgData name="Lilian Dooshima Dugguh" userId="0fbc176b-922c-4ffb-abdd-26ea6e164066" providerId="ADAL" clId="{6EC65723-469D-4F99-B826-E637385D8D10}" dt="2025-01-08T14:51:29.698" v="47" actId="2696"/>
        <pc:sldMkLst>
          <pc:docMk/>
          <pc:sldMk cId="1429002441" sldId="667"/>
        </pc:sldMkLst>
      </pc:sldChg>
      <pc:sldChg chg="del">
        <pc:chgData name="Lilian Dooshima Dugguh" userId="0fbc176b-922c-4ffb-abdd-26ea6e164066" providerId="ADAL" clId="{6EC65723-469D-4F99-B826-E637385D8D10}" dt="2025-01-08T14:51:29.698" v="47" actId="2696"/>
        <pc:sldMkLst>
          <pc:docMk/>
          <pc:sldMk cId="1634530497" sldId="671"/>
        </pc:sldMkLst>
      </pc:sldChg>
      <pc:sldChg chg="del">
        <pc:chgData name="Lilian Dooshima Dugguh" userId="0fbc176b-922c-4ffb-abdd-26ea6e164066" providerId="ADAL" clId="{6EC65723-469D-4F99-B826-E637385D8D10}" dt="2025-01-08T14:51:29.698" v="47" actId="2696"/>
        <pc:sldMkLst>
          <pc:docMk/>
          <pc:sldMk cId="902045577" sldId="672"/>
        </pc:sldMkLst>
      </pc:sldChg>
      <pc:sldChg chg="del">
        <pc:chgData name="Lilian Dooshima Dugguh" userId="0fbc176b-922c-4ffb-abdd-26ea6e164066" providerId="ADAL" clId="{6EC65723-469D-4F99-B826-E637385D8D10}" dt="2025-01-08T14:51:29.698" v="47" actId="2696"/>
        <pc:sldMkLst>
          <pc:docMk/>
          <pc:sldMk cId="565935995" sldId="673"/>
        </pc:sldMkLst>
      </pc:sldChg>
      <pc:sldChg chg="del">
        <pc:chgData name="Lilian Dooshima Dugguh" userId="0fbc176b-922c-4ffb-abdd-26ea6e164066" providerId="ADAL" clId="{6EC65723-469D-4F99-B826-E637385D8D10}" dt="2025-01-08T14:51:29.698" v="47" actId="2696"/>
        <pc:sldMkLst>
          <pc:docMk/>
          <pc:sldMk cId="483372145" sldId="675"/>
        </pc:sldMkLst>
      </pc:sldChg>
      <pc:sldChg chg="del">
        <pc:chgData name="Lilian Dooshima Dugguh" userId="0fbc176b-922c-4ffb-abdd-26ea6e164066" providerId="ADAL" clId="{6EC65723-469D-4F99-B826-E637385D8D10}" dt="2025-01-08T14:51:29.698" v="47" actId="2696"/>
        <pc:sldMkLst>
          <pc:docMk/>
          <pc:sldMk cId="1866751981" sldId="676"/>
        </pc:sldMkLst>
      </pc:sldChg>
      <pc:sldChg chg="del">
        <pc:chgData name="Lilian Dooshima Dugguh" userId="0fbc176b-922c-4ffb-abdd-26ea6e164066" providerId="ADAL" clId="{6EC65723-469D-4F99-B826-E637385D8D10}" dt="2025-01-08T14:51:29.698" v="47" actId="2696"/>
        <pc:sldMkLst>
          <pc:docMk/>
          <pc:sldMk cId="3335944949" sldId="678"/>
        </pc:sldMkLst>
      </pc:sldChg>
      <pc:sldChg chg="del">
        <pc:chgData name="Lilian Dooshima Dugguh" userId="0fbc176b-922c-4ffb-abdd-26ea6e164066" providerId="ADAL" clId="{6EC65723-469D-4F99-B826-E637385D8D10}" dt="2025-01-08T14:51:29.698" v="47" actId="2696"/>
        <pc:sldMkLst>
          <pc:docMk/>
          <pc:sldMk cId="529432736" sldId="679"/>
        </pc:sldMkLst>
      </pc:sldChg>
      <pc:sldChg chg="del">
        <pc:chgData name="Lilian Dooshima Dugguh" userId="0fbc176b-922c-4ffb-abdd-26ea6e164066" providerId="ADAL" clId="{6EC65723-469D-4F99-B826-E637385D8D10}" dt="2025-01-08T14:51:29.698" v="47" actId="2696"/>
        <pc:sldMkLst>
          <pc:docMk/>
          <pc:sldMk cId="2483632287" sldId="680"/>
        </pc:sldMkLst>
      </pc:sldChg>
      <pc:sldChg chg="del">
        <pc:chgData name="Lilian Dooshima Dugguh" userId="0fbc176b-922c-4ffb-abdd-26ea6e164066" providerId="ADAL" clId="{6EC65723-469D-4F99-B826-E637385D8D10}" dt="2025-01-08T14:51:29.698" v="47" actId="2696"/>
        <pc:sldMkLst>
          <pc:docMk/>
          <pc:sldMk cId="2648606360" sldId="681"/>
        </pc:sldMkLst>
      </pc:sldChg>
      <pc:sldChg chg="del">
        <pc:chgData name="Lilian Dooshima Dugguh" userId="0fbc176b-922c-4ffb-abdd-26ea6e164066" providerId="ADAL" clId="{6EC65723-469D-4F99-B826-E637385D8D10}" dt="2025-01-08T14:51:29.698" v="47" actId="2696"/>
        <pc:sldMkLst>
          <pc:docMk/>
          <pc:sldMk cId="785548470" sldId="682"/>
        </pc:sldMkLst>
      </pc:sldChg>
      <pc:sldChg chg="del">
        <pc:chgData name="Lilian Dooshima Dugguh" userId="0fbc176b-922c-4ffb-abdd-26ea6e164066" providerId="ADAL" clId="{6EC65723-469D-4F99-B826-E637385D8D10}" dt="2025-01-08T14:51:29.698" v="47" actId="2696"/>
        <pc:sldMkLst>
          <pc:docMk/>
          <pc:sldMk cId="3733723467" sldId="684"/>
        </pc:sldMkLst>
      </pc:sldChg>
      <pc:sldChg chg="del">
        <pc:chgData name="Lilian Dooshima Dugguh" userId="0fbc176b-922c-4ffb-abdd-26ea6e164066" providerId="ADAL" clId="{6EC65723-469D-4F99-B826-E637385D8D10}" dt="2025-01-08T14:51:29.698" v="47" actId="2696"/>
        <pc:sldMkLst>
          <pc:docMk/>
          <pc:sldMk cId="1284669784" sldId="685"/>
        </pc:sldMkLst>
      </pc:sldChg>
      <pc:sldChg chg="del">
        <pc:chgData name="Lilian Dooshima Dugguh" userId="0fbc176b-922c-4ffb-abdd-26ea6e164066" providerId="ADAL" clId="{6EC65723-469D-4F99-B826-E637385D8D10}" dt="2025-01-08T14:51:29.698" v="47" actId="2696"/>
        <pc:sldMkLst>
          <pc:docMk/>
          <pc:sldMk cId="1415715213" sldId="686"/>
        </pc:sldMkLst>
      </pc:sldChg>
      <pc:sldChg chg="del">
        <pc:chgData name="Lilian Dooshima Dugguh" userId="0fbc176b-922c-4ffb-abdd-26ea6e164066" providerId="ADAL" clId="{6EC65723-469D-4F99-B826-E637385D8D10}" dt="2025-01-08T14:51:29.698" v="47" actId="2696"/>
        <pc:sldMkLst>
          <pc:docMk/>
          <pc:sldMk cId="2730799186" sldId="687"/>
        </pc:sldMkLst>
      </pc:sldChg>
      <pc:sldChg chg="del">
        <pc:chgData name="Lilian Dooshima Dugguh" userId="0fbc176b-922c-4ffb-abdd-26ea6e164066" providerId="ADAL" clId="{6EC65723-469D-4F99-B826-E637385D8D10}" dt="2025-01-08T14:51:29.698" v="47" actId="2696"/>
        <pc:sldMkLst>
          <pc:docMk/>
          <pc:sldMk cId="3555354056" sldId="688"/>
        </pc:sldMkLst>
      </pc:sldChg>
      <pc:sldChg chg="del">
        <pc:chgData name="Lilian Dooshima Dugguh" userId="0fbc176b-922c-4ffb-abdd-26ea6e164066" providerId="ADAL" clId="{6EC65723-469D-4F99-B826-E637385D8D10}" dt="2025-01-08T14:51:29.698" v="47" actId="2696"/>
        <pc:sldMkLst>
          <pc:docMk/>
          <pc:sldMk cId="1476262430" sldId="690"/>
        </pc:sldMkLst>
      </pc:sldChg>
      <pc:sldChg chg="del">
        <pc:chgData name="Lilian Dooshima Dugguh" userId="0fbc176b-922c-4ffb-abdd-26ea6e164066" providerId="ADAL" clId="{6EC65723-469D-4F99-B826-E637385D8D10}" dt="2025-01-08T14:51:29.698" v="47" actId="2696"/>
        <pc:sldMkLst>
          <pc:docMk/>
          <pc:sldMk cId="1307417609" sldId="691"/>
        </pc:sldMkLst>
      </pc:sldChg>
      <pc:sldChg chg="del">
        <pc:chgData name="Lilian Dooshima Dugguh" userId="0fbc176b-922c-4ffb-abdd-26ea6e164066" providerId="ADAL" clId="{6EC65723-469D-4F99-B826-E637385D8D10}" dt="2025-01-08T14:51:29.698" v="47" actId="2696"/>
        <pc:sldMkLst>
          <pc:docMk/>
          <pc:sldMk cId="2516997619" sldId="692"/>
        </pc:sldMkLst>
      </pc:sldChg>
      <pc:sldChg chg="del">
        <pc:chgData name="Lilian Dooshima Dugguh" userId="0fbc176b-922c-4ffb-abdd-26ea6e164066" providerId="ADAL" clId="{6EC65723-469D-4F99-B826-E637385D8D10}" dt="2025-01-08T14:51:29.698" v="47" actId="2696"/>
        <pc:sldMkLst>
          <pc:docMk/>
          <pc:sldMk cId="1948458799" sldId="694"/>
        </pc:sldMkLst>
      </pc:sldChg>
      <pc:sldChg chg="del">
        <pc:chgData name="Lilian Dooshima Dugguh" userId="0fbc176b-922c-4ffb-abdd-26ea6e164066" providerId="ADAL" clId="{6EC65723-469D-4F99-B826-E637385D8D10}" dt="2025-01-08T14:51:29.698" v="47" actId="2696"/>
        <pc:sldMkLst>
          <pc:docMk/>
          <pc:sldMk cId="39902999" sldId="695"/>
        </pc:sldMkLst>
      </pc:sldChg>
      <pc:sldChg chg="del">
        <pc:chgData name="Lilian Dooshima Dugguh" userId="0fbc176b-922c-4ffb-abdd-26ea6e164066" providerId="ADAL" clId="{6EC65723-469D-4F99-B826-E637385D8D10}" dt="2025-01-08T14:51:29.698" v="47" actId="2696"/>
        <pc:sldMkLst>
          <pc:docMk/>
          <pc:sldMk cId="3162520153" sldId="696"/>
        </pc:sldMkLst>
      </pc:sldChg>
      <pc:sldChg chg="del">
        <pc:chgData name="Lilian Dooshima Dugguh" userId="0fbc176b-922c-4ffb-abdd-26ea6e164066" providerId="ADAL" clId="{6EC65723-469D-4F99-B826-E637385D8D10}" dt="2025-01-08T14:51:29.698" v="47" actId="2696"/>
        <pc:sldMkLst>
          <pc:docMk/>
          <pc:sldMk cId="526244103" sldId="697"/>
        </pc:sldMkLst>
      </pc:sldChg>
      <pc:sldChg chg="del">
        <pc:chgData name="Lilian Dooshima Dugguh" userId="0fbc176b-922c-4ffb-abdd-26ea6e164066" providerId="ADAL" clId="{6EC65723-469D-4F99-B826-E637385D8D10}" dt="2025-01-08T14:51:29.698" v="47" actId="2696"/>
        <pc:sldMkLst>
          <pc:docMk/>
          <pc:sldMk cId="2954923099" sldId="698"/>
        </pc:sldMkLst>
      </pc:sldChg>
      <pc:sldChg chg="del">
        <pc:chgData name="Lilian Dooshima Dugguh" userId="0fbc176b-922c-4ffb-abdd-26ea6e164066" providerId="ADAL" clId="{6EC65723-469D-4F99-B826-E637385D8D10}" dt="2025-01-08T14:51:29.698" v="47" actId="2696"/>
        <pc:sldMkLst>
          <pc:docMk/>
          <pc:sldMk cId="112925455" sldId="700"/>
        </pc:sldMkLst>
      </pc:sldChg>
      <pc:sldChg chg="del">
        <pc:chgData name="Lilian Dooshima Dugguh" userId="0fbc176b-922c-4ffb-abdd-26ea6e164066" providerId="ADAL" clId="{6EC65723-469D-4F99-B826-E637385D8D10}" dt="2025-01-08T14:51:29.698" v="47" actId="2696"/>
        <pc:sldMkLst>
          <pc:docMk/>
          <pc:sldMk cId="478086720" sldId="701"/>
        </pc:sldMkLst>
      </pc:sldChg>
      <pc:sldChg chg="del">
        <pc:chgData name="Lilian Dooshima Dugguh" userId="0fbc176b-922c-4ffb-abdd-26ea6e164066" providerId="ADAL" clId="{6EC65723-469D-4F99-B826-E637385D8D10}" dt="2025-01-08T14:51:29.698" v="47" actId="2696"/>
        <pc:sldMkLst>
          <pc:docMk/>
          <pc:sldMk cId="3372008784" sldId="702"/>
        </pc:sldMkLst>
      </pc:sldChg>
      <pc:sldChg chg="modSp mod">
        <pc:chgData name="Lilian Dooshima Dugguh" userId="0fbc176b-922c-4ffb-abdd-26ea6e164066" providerId="ADAL" clId="{6EC65723-469D-4F99-B826-E637385D8D10}" dt="2025-01-08T14:49:51.526" v="46" actId="21"/>
        <pc:sldMkLst>
          <pc:docMk/>
          <pc:sldMk cId="1744361940" sldId="714"/>
        </pc:sldMkLst>
        <pc:spChg chg="mod">
          <ac:chgData name="Lilian Dooshima Dugguh" userId="0fbc176b-922c-4ffb-abdd-26ea6e164066" providerId="ADAL" clId="{6EC65723-469D-4F99-B826-E637385D8D10}" dt="2025-01-08T14:49:51.526" v="46" actId="21"/>
          <ac:spMkLst>
            <pc:docMk/>
            <pc:sldMk cId="1744361940" sldId="714"/>
            <ac:spMk id="3" creationId="{CEB71CEE-5ED5-2148-39D2-CAE20519FCB0}"/>
          </ac:spMkLst>
        </pc:spChg>
      </pc:sldChg>
      <pc:sldMasterChg chg="del delSldLayout">
        <pc:chgData name="Lilian Dooshima Dugguh" userId="0fbc176b-922c-4ffb-abdd-26ea6e164066" providerId="ADAL" clId="{6EC65723-469D-4F99-B826-E637385D8D10}" dt="2025-01-08T14:37:11.528" v="0" actId="47"/>
        <pc:sldMasterMkLst>
          <pc:docMk/>
          <pc:sldMasterMk cId="1927508439" sldId="2147483648"/>
        </pc:sldMasterMkLst>
        <pc:sldLayoutChg chg="del">
          <pc:chgData name="Lilian Dooshima Dugguh" userId="0fbc176b-922c-4ffb-abdd-26ea6e164066" providerId="ADAL" clId="{6EC65723-469D-4F99-B826-E637385D8D10}" dt="2025-01-08T14:37:11.528" v="0" actId="47"/>
          <pc:sldLayoutMkLst>
            <pc:docMk/>
            <pc:sldMasterMk cId="1927508439" sldId="2147483648"/>
            <pc:sldLayoutMk cId="362065565" sldId="2147483649"/>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1881632951" sldId="2147483650"/>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2370796988" sldId="2147483651"/>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2811125409" sldId="2147483652"/>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3986663770" sldId="2147483653"/>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3289304482" sldId="2147483654"/>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1567289432" sldId="2147483655"/>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219962446" sldId="2147483656"/>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3197085229" sldId="2147483657"/>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940790737" sldId="2147483658"/>
          </pc:sldLayoutMkLst>
        </pc:sldLayoutChg>
        <pc:sldLayoutChg chg="del">
          <pc:chgData name="Lilian Dooshima Dugguh" userId="0fbc176b-922c-4ffb-abdd-26ea6e164066" providerId="ADAL" clId="{6EC65723-469D-4F99-B826-E637385D8D10}" dt="2025-01-08T14:37:11.528" v="0" actId="47"/>
          <pc:sldLayoutMkLst>
            <pc:docMk/>
            <pc:sldMasterMk cId="1927508439" sldId="2147483648"/>
            <pc:sldLayoutMk cId="2757206803" sldId="2147483659"/>
          </pc:sldLayoutMkLst>
        </pc:sldLayoutChg>
      </pc:sldMasterChg>
      <pc:sldMasterChg chg="delSldLayout">
        <pc:chgData name="Lilian Dooshima Dugguh" userId="0fbc176b-922c-4ffb-abdd-26ea6e164066" providerId="ADAL" clId="{6EC65723-469D-4F99-B826-E637385D8D10}" dt="2025-01-08T14:51:29.698" v="47" actId="2696"/>
        <pc:sldMasterMkLst>
          <pc:docMk/>
          <pc:sldMasterMk cId="149081013" sldId="2147483673"/>
        </pc:sldMasterMkLst>
        <pc:sldLayoutChg chg="del">
          <pc:chgData name="Lilian Dooshima Dugguh" userId="0fbc176b-922c-4ffb-abdd-26ea6e164066" providerId="ADAL" clId="{6EC65723-469D-4F99-B826-E637385D8D10}" dt="2025-01-08T14:51:29.698" v="47" actId="2696"/>
          <pc:sldLayoutMkLst>
            <pc:docMk/>
            <pc:sldMasterMk cId="149081013" sldId="2147483673"/>
            <pc:sldLayoutMk cId="839691202" sldId="214748368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59842-9957-4826-BE25-455534944EEE}" type="doc">
      <dgm:prSet loTypeId="urn:microsoft.com/office/officeart/2005/8/layout/vProcess5" loCatId="process" qsTypeId="urn:microsoft.com/office/officeart/2005/8/quickstyle/simple2" qsCatId="simple" csTypeId="urn:microsoft.com/office/officeart/2005/8/colors/colorful5" csCatId="colorful" phldr="1"/>
      <dgm:spPr/>
      <dgm:t>
        <a:bodyPr/>
        <a:lstStyle/>
        <a:p>
          <a:endParaRPr lang="en-GB"/>
        </a:p>
      </dgm:t>
    </dgm:pt>
    <dgm:pt modelId="{FBE688B3-C59F-4CC1-8BB3-584B9F5E98FB}">
      <dgm:prSet phldrT="[Text]" custT="1"/>
      <dgm:spPr/>
      <dgm:t>
        <a:bodyPr/>
        <a:lstStyle/>
        <a:p>
          <a:r>
            <a:rPr lang="en-GB" sz="2800" b="1" dirty="0">
              <a:solidFill>
                <a:schemeClr val="tx1"/>
              </a:solidFill>
            </a:rPr>
            <a:t>Topic</a:t>
          </a:r>
          <a:r>
            <a:rPr lang="en-GB" sz="2800" dirty="0">
              <a:solidFill>
                <a:schemeClr val="tx1"/>
              </a:solidFill>
            </a:rPr>
            <a:t> – Topic sentence (what is this paragraph about)</a:t>
          </a:r>
        </a:p>
      </dgm:t>
    </dgm:pt>
    <dgm:pt modelId="{C7756A3A-DCFA-49EE-BEAD-FB362EAFD1BC}" type="parTrans" cxnId="{1A6DCA78-07F0-4F1D-954A-2F653EBE5D92}">
      <dgm:prSet/>
      <dgm:spPr/>
      <dgm:t>
        <a:bodyPr/>
        <a:lstStyle/>
        <a:p>
          <a:endParaRPr lang="en-GB"/>
        </a:p>
      </dgm:t>
    </dgm:pt>
    <dgm:pt modelId="{2EED485C-2735-46DC-B751-A3E25CB640A2}" type="sibTrans" cxnId="{1A6DCA78-07F0-4F1D-954A-2F653EBE5D92}">
      <dgm:prSet/>
      <dgm:spPr/>
      <dgm:t>
        <a:bodyPr/>
        <a:lstStyle/>
        <a:p>
          <a:endParaRPr lang="en-GB"/>
        </a:p>
      </dgm:t>
    </dgm:pt>
    <dgm:pt modelId="{B51562B1-8047-4D31-A94E-B591B22505D2}">
      <dgm:prSet phldrT="[Text]" custT="1"/>
      <dgm:spPr/>
      <dgm:t>
        <a:bodyPr/>
        <a:lstStyle/>
        <a:p>
          <a:r>
            <a:rPr lang="en-GB" sz="2400" b="1" dirty="0">
              <a:solidFill>
                <a:schemeClr val="tx1"/>
              </a:solidFill>
            </a:rPr>
            <a:t>Explanation</a:t>
          </a:r>
          <a:r>
            <a:rPr lang="en-GB" sz="2400" dirty="0">
              <a:solidFill>
                <a:schemeClr val="tx1"/>
              </a:solidFill>
            </a:rPr>
            <a:t> – Explain the main point and why you are writing about it.</a:t>
          </a:r>
        </a:p>
      </dgm:t>
    </dgm:pt>
    <dgm:pt modelId="{C3989382-6C5D-4686-8FF2-3D079F8552CA}" type="parTrans" cxnId="{724D10D2-D334-4348-8E14-7DA4BA4E8EF0}">
      <dgm:prSet/>
      <dgm:spPr/>
      <dgm:t>
        <a:bodyPr/>
        <a:lstStyle/>
        <a:p>
          <a:endParaRPr lang="en-GB"/>
        </a:p>
      </dgm:t>
    </dgm:pt>
    <dgm:pt modelId="{24C75CDE-4EDD-457F-AB75-131FAE9EF607}" type="sibTrans" cxnId="{724D10D2-D334-4348-8E14-7DA4BA4E8EF0}">
      <dgm:prSet/>
      <dgm:spPr/>
      <dgm:t>
        <a:bodyPr/>
        <a:lstStyle/>
        <a:p>
          <a:endParaRPr lang="en-GB"/>
        </a:p>
      </dgm:t>
    </dgm:pt>
    <dgm:pt modelId="{4B51FEEF-CA92-4FF4-87B0-243355E3870D}">
      <dgm:prSet custT="1"/>
      <dgm:spPr/>
      <dgm:t>
        <a:bodyPr/>
        <a:lstStyle/>
        <a:p>
          <a:r>
            <a:rPr lang="en-GB" sz="2400" b="1" dirty="0">
              <a:solidFill>
                <a:schemeClr val="tx1"/>
              </a:solidFill>
            </a:rPr>
            <a:t>Evidence/Example- </a:t>
          </a:r>
          <a:r>
            <a:rPr lang="en-GB" sz="2400" dirty="0">
              <a:solidFill>
                <a:schemeClr val="tx1"/>
              </a:solidFill>
            </a:rPr>
            <a:t>Using relevant sources, explain why the point you are making is important.</a:t>
          </a:r>
        </a:p>
      </dgm:t>
    </dgm:pt>
    <dgm:pt modelId="{223E7377-866F-4BFA-A6E2-CC6381FE00F2}" type="parTrans" cxnId="{FC40EF43-25CE-481D-B3D6-5912A210656C}">
      <dgm:prSet/>
      <dgm:spPr/>
      <dgm:t>
        <a:bodyPr/>
        <a:lstStyle/>
        <a:p>
          <a:endParaRPr lang="en-GB"/>
        </a:p>
      </dgm:t>
    </dgm:pt>
    <dgm:pt modelId="{712AC370-E364-46FD-BAF0-A0A1E9C29AFD}" type="sibTrans" cxnId="{FC40EF43-25CE-481D-B3D6-5912A210656C}">
      <dgm:prSet/>
      <dgm:spPr/>
      <dgm:t>
        <a:bodyPr/>
        <a:lstStyle/>
        <a:p>
          <a:endParaRPr lang="en-GB"/>
        </a:p>
      </dgm:t>
    </dgm:pt>
    <dgm:pt modelId="{DD2096E0-D2ED-4B76-BE42-C26F73102762}">
      <dgm:prSet custT="1"/>
      <dgm:spPr/>
      <dgm:t>
        <a:bodyPr/>
        <a:lstStyle/>
        <a:p>
          <a:r>
            <a:rPr lang="en-GB" sz="2000" b="1" dirty="0">
              <a:solidFill>
                <a:schemeClr val="tx1"/>
              </a:solidFill>
            </a:rPr>
            <a:t>Link</a:t>
          </a:r>
          <a:r>
            <a:rPr lang="en-GB" sz="2000" dirty="0">
              <a:solidFill>
                <a:schemeClr val="tx1"/>
              </a:solidFill>
            </a:rPr>
            <a:t> – This is the last sentence. Use it to summarise the points you have just made. Conclude the paragraph or link it to the next one.</a:t>
          </a:r>
        </a:p>
      </dgm:t>
    </dgm:pt>
    <dgm:pt modelId="{A2E7D35F-88B5-4598-837A-D1E03655F6CD}" type="parTrans" cxnId="{42195CC0-A4CE-4FF4-8BDC-D90BFA190B3B}">
      <dgm:prSet/>
      <dgm:spPr/>
      <dgm:t>
        <a:bodyPr/>
        <a:lstStyle/>
        <a:p>
          <a:endParaRPr lang="en-GB"/>
        </a:p>
      </dgm:t>
    </dgm:pt>
    <dgm:pt modelId="{E0C93405-6BC5-47A4-81EB-9862862CCEC0}" type="sibTrans" cxnId="{42195CC0-A4CE-4FF4-8BDC-D90BFA190B3B}">
      <dgm:prSet/>
      <dgm:spPr/>
      <dgm:t>
        <a:bodyPr/>
        <a:lstStyle/>
        <a:p>
          <a:endParaRPr lang="en-GB"/>
        </a:p>
      </dgm:t>
    </dgm:pt>
    <dgm:pt modelId="{8E61527F-DCBA-4ACB-B0ED-E6F897E7D3B2}" type="pres">
      <dgm:prSet presAssocID="{DAE59842-9957-4826-BE25-455534944EEE}" presName="outerComposite" presStyleCnt="0">
        <dgm:presLayoutVars>
          <dgm:chMax val="5"/>
          <dgm:dir/>
          <dgm:resizeHandles val="exact"/>
        </dgm:presLayoutVars>
      </dgm:prSet>
      <dgm:spPr/>
    </dgm:pt>
    <dgm:pt modelId="{8326F95B-9955-402D-B16C-B335410BCF72}" type="pres">
      <dgm:prSet presAssocID="{DAE59842-9957-4826-BE25-455534944EEE}" presName="dummyMaxCanvas" presStyleCnt="0">
        <dgm:presLayoutVars/>
      </dgm:prSet>
      <dgm:spPr/>
    </dgm:pt>
    <dgm:pt modelId="{E50993EC-A0A9-4F6C-8276-65048B7103BF}" type="pres">
      <dgm:prSet presAssocID="{DAE59842-9957-4826-BE25-455534944EEE}" presName="FourNodes_1" presStyleLbl="node1" presStyleIdx="0" presStyleCnt="4" custScaleX="118959" custScaleY="87956" custLinFactNeighborX="8798" custLinFactNeighborY="13972">
        <dgm:presLayoutVars>
          <dgm:bulletEnabled val="1"/>
        </dgm:presLayoutVars>
      </dgm:prSet>
      <dgm:spPr/>
    </dgm:pt>
    <dgm:pt modelId="{E43BDDE0-DC4B-4A83-84F2-9120F0506D8D}" type="pres">
      <dgm:prSet presAssocID="{DAE59842-9957-4826-BE25-455534944EEE}" presName="FourNodes_2" presStyleLbl="node1" presStyleIdx="1" presStyleCnt="4" custScaleX="107657">
        <dgm:presLayoutVars>
          <dgm:bulletEnabled val="1"/>
        </dgm:presLayoutVars>
      </dgm:prSet>
      <dgm:spPr/>
    </dgm:pt>
    <dgm:pt modelId="{3D0CAE8C-065C-4C52-BA6B-2B83FC746CC6}" type="pres">
      <dgm:prSet presAssocID="{DAE59842-9957-4826-BE25-455534944EEE}" presName="FourNodes_3" presStyleLbl="node1" presStyleIdx="2" presStyleCnt="4" custLinFactNeighborX="-6855" custLinFactNeighborY="-3909">
        <dgm:presLayoutVars>
          <dgm:bulletEnabled val="1"/>
        </dgm:presLayoutVars>
      </dgm:prSet>
      <dgm:spPr/>
    </dgm:pt>
    <dgm:pt modelId="{65A4A29B-1A55-4EDE-BB01-F1E5B51144A4}" type="pres">
      <dgm:prSet presAssocID="{DAE59842-9957-4826-BE25-455534944EEE}" presName="FourNodes_4" presStyleLbl="node1" presStyleIdx="3" presStyleCnt="4" custScaleX="108037" custScaleY="123379" custLinFactNeighborX="-8091" custLinFactNeighborY="-4422">
        <dgm:presLayoutVars>
          <dgm:bulletEnabled val="1"/>
        </dgm:presLayoutVars>
      </dgm:prSet>
      <dgm:spPr/>
    </dgm:pt>
    <dgm:pt modelId="{622DFD4F-ED1B-4AF5-A95D-DEA33DB41DAD}" type="pres">
      <dgm:prSet presAssocID="{DAE59842-9957-4826-BE25-455534944EEE}" presName="FourConn_1-2" presStyleLbl="fgAccFollowNode1" presStyleIdx="0" presStyleCnt="3">
        <dgm:presLayoutVars>
          <dgm:bulletEnabled val="1"/>
        </dgm:presLayoutVars>
      </dgm:prSet>
      <dgm:spPr/>
    </dgm:pt>
    <dgm:pt modelId="{CEC6AF68-0FDD-4CE9-AF71-9CC02CF9088B}" type="pres">
      <dgm:prSet presAssocID="{DAE59842-9957-4826-BE25-455534944EEE}" presName="FourConn_2-3" presStyleLbl="fgAccFollowNode1" presStyleIdx="1" presStyleCnt="3">
        <dgm:presLayoutVars>
          <dgm:bulletEnabled val="1"/>
        </dgm:presLayoutVars>
      </dgm:prSet>
      <dgm:spPr/>
    </dgm:pt>
    <dgm:pt modelId="{61C35A9C-3BF3-4AF9-9E85-E9BEE56CC63E}" type="pres">
      <dgm:prSet presAssocID="{DAE59842-9957-4826-BE25-455534944EEE}" presName="FourConn_3-4" presStyleLbl="fgAccFollowNode1" presStyleIdx="2" presStyleCnt="3">
        <dgm:presLayoutVars>
          <dgm:bulletEnabled val="1"/>
        </dgm:presLayoutVars>
      </dgm:prSet>
      <dgm:spPr/>
    </dgm:pt>
    <dgm:pt modelId="{C9E53F56-D770-4D45-876C-918E0F67E529}" type="pres">
      <dgm:prSet presAssocID="{DAE59842-9957-4826-BE25-455534944EEE}" presName="FourNodes_1_text" presStyleLbl="node1" presStyleIdx="3" presStyleCnt="4">
        <dgm:presLayoutVars>
          <dgm:bulletEnabled val="1"/>
        </dgm:presLayoutVars>
      </dgm:prSet>
      <dgm:spPr/>
    </dgm:pt>
    <dgm:pt modelId="{660B4D59-9F5D-40C3-9A27-C40A7A465C26}" type="pres">
      <dgm:prSet presAssocID="{DAE59842-9957-4826-BE25-455534944EEE}" presName="FourNodes_2_text" presStyleLbl="node1" presStyleIdx="3" presStyleCnt="4">
        <dgm:presLayoutVars>
          <dgm:bulletEnabled val="1"/>
        </dgm:presLayoutVars>
      </dgm:prSet>
      <dgm:spPr/>
    </dgm:pt>
    <dgm:pt modelId="{21E2BDD2-1DE8-4D87-931C-5BA63F7B0DD3}" type="pres">
      <dgm:prSet presAssocID="{DAE59842-9957-4826-BE25-455534944EEE}" presName="FourNodes_3_text" presStyleLbl="node1" presStyleIdx="3" presStyleCnt="4">
        <dgm:presLayoutVars>
          <dgm:bulletEnabled val="1"/>
        </dgm:presLayoutVars>
      </dgm:prSet>
      <dgm:spPr/>
    </dgm:pt>
    <dgm:pt modelId="{E9956D8F-8022-4DF2-B5A5-27CA19268488}" type="pres">
      <dgm:prSet presAssocID="{DAE59842-9957-4826-BE25-455534944EEE}" presName="FourNodes_4_text" presStyleLbl="node1" presStyleIdx="3" presStyleCnt="4">
        <dgm:presLayoutVars>
          <dgm:bulletEnabled val="1"/>
        </dgm:presLayoutVars>
      </dgm:prSet>
      <dgm:spPr/>
    </dgm:pt>
  </dgm:ptLst>
  <dgm:cxnLst>
    <dgm:cxn modelId="{F4A8BE07-5171-493D-8089-1EF9D23D6BD1}" type="presOf" srcId="{B51562B1-8047-4D31-A94E-B591B22505D2}" destId="{660B4D59-9F5D-40C3-9A27-C40A7A465C26}" srcOrd="1" destOrd="0" presId="urn:microsoft.com/office/officeart/2005/8/layout/vProcess5"/>
    <dgm:cxn modelId="{B61C8A3D-A61B-40A2-8F31-0A201673FDD9}" type="presOf" srcId="{DD2096E0-D2ED-4B76-BE42-C26F73102762}" destId="{65A4A29B-1A55-4EDE-BB01-F1E5B51144A4}" srcOrd="0" destOrd="0" presId="urn:microsoft.com/office/officeart/2005/8/layout/vProcess5"/>
    <dgm:cxn modelId="{4038E862-577F-4DF5-8C8D-4B8CC0416E94}" type="presOf" srcId="{4B51FEEF-CA92-4FF4-87B0-243355E3870D}" destId="{3D0CAE8C-065C-4C52-BA6B-2B83FC746CC6}" srcOrd="0" destOrd="0" presId="urn:microsoft.com/office/officeart/2005/8/layout/vProcess5"/>
    <dgm:cxn modelId="{FC40EF43-25CE-481D-B3D6-5912A210656C}" srcId="{DAE59842-9957-4826-BE25-455534944EEE}" destId="{4B51FEEF-CA92-4FF4-87B0-243355E3870D}" srcOrd="2" destOrd="0" parTransId="{223E7377-866F-4BFA-A6E2-CC6381FE00F2}" sibTransId="{712AC370-E364-46FD-BAF0-A0A1E9C29AFD}"/>
    <dgm:cxn modelId="{1DB92D70-D9FD-4C7F-A1C9-3CF12BF0E6A5}" type="presOf" srcId="{FBE688B3-C59F-4CC1-8BB3-584B9F5E98FB}" destId="{C9E53F56-D770-4D45-876C-918E0F67E529}" srcOrd="1" destOrd="0" presId="urn:microsoft.com/office/officeart/2005/8/layout/vProcess5"/>
    <dgm:cxn modelId="{8036B970-7BAE-45F7-9C84-5E072D32EA49}" type="presOf" srcId="{FBE688B3-C59F-4CC1-8BB3-584B9F5E98FB}" destId="{E50993EC-A0A9-4F6C-8276-65048B7103BF}" srcOrd="0" destOrd="0" presId="urn:microsoft.com/office/officeart/2005/8/layout/vProcess5"/>
    <dgm:cxn modelId="{1A6DCA78-07F0-4F1D-954A-2F653EBE5D92}" srcId="{DAE59842-9957-4826-BE25-455534944EEE}" destId="{FBE688B3-C59F-4CC1-8BB3-584B9F5E98FB}" srcOrd="0" destOrd="0" parTransId="{C7756A3A-DCFA-49EE-BEAD-FB362EAFD1BC}" sibTransId="{2EED485C-2735-46DC-B751-A3E25CB640A2}"/>
    <dgm:cxn modelId="{502D1DB7-0B92-4327-9E29-1F4A74337AA7}" type="presOf" srcId="{DAE59842-9957-4826-BE25-455534944EEE}" destId="{8E61527F-DCBA-4ACB-B0ED-E6F897E7D3B2}" srcOrd="0" destOrd="0" presId="urn:microsoft.com/office/officeart/2005/8/layout/vProcess5"/>
    <dgm:cxn modelId="{42195CC0-A4CE-4FF4-8BDC-D90BFA190B3B}" srcId="{DAE59842-9957-4826-BE25-455534944EEE}" destId="{DD2096E0-D2ED-4B76-BE42-C26F73102762}" srcOrd="3" destOrd="0" parTransId="{A2E7D35F-88B5-4598-837A-D1E03655F6CD}" sibTransId="{E0C93405-6BC5-47A4-81EB-9862862CCEC0}"/>
    <dgm:cxn modelId="{D70786D1-1737-4783-92B8-CCAEAD7F2A4D}" type="presOf" srcId="{4B51FEEF-CA92-4FF4-87B0-243355E3870D}" destId="{21E2BDD2-1DE8-4D87-931C-5BA63F7B0DD3}" srcOrd="1" destOrd="0" presId="urn:microsoft.com/office/officeart/2005/8/layout/vProcess5"/>
    <dgm:cxn modelId="{724D10D2-D334-4348-8E14-7DA4BA4E8EF0}" srcId="{DAE59842-9957-4826-BE25-455534944EEE}" destId="{B51562B1-8047-4D31-A94E-B591B22505D2}" srcOrd="1" destOrd="0" parTransId="{C3989382-6C5D-4686-8FF2-3D079F8552CA}" sibTransId="{24C75CDE-4EDD-457F-AB75-131FAE9EF607}"/>
    <dgm:cxn modelId="{059B2BD3-4369-46EE-A06F-1052C4866B71}" type="presOf" srcId="{24C75CDE-4EDD-457F-AB75-131FAE9EF607}" destId="{CEC6AF68-0FDD-4CE9-AF71-9CC02CF9088B}" srcOrd="0" destOrd="0" presId="urn:microsoft.com/office/officeart/2005/8/layout/vProcess5"/>
    <dgm:cxn modelId="{A92E7DDB-27F2-41BA-8108-37E2B6BCAB29}" type="presOf" srcId="{712AC370-E364-46FD-BAF0-A0A1E9C29AFD}" destId="{61C35A9C-3BF3-4AF9-9E85-E9BEE56CC63E}" srcOrd="0" destOrd="0" presId="urn:microsoft.com/office/officeart/2005/8/layout/vProcess5"/>
    <dgm:cxn modelId="{5128D2DE-4E95-47C8-9892-FA9ED44C61A2}" type="presOf" srcId="{B51562B1-8047-4D31-A94E-B591B22505D2}" destId="{E43BDDE0-DC4B-4A83-84F2-9120F0506D8D}" srcOrd="0" destOrd="0" presId="urn:microsoft.com/office/officeart/2005/8/layout/vProcess5"/>
    <dgm:cxn modelId="{2814D2EE-5A8E-4D71-B2E2-3E7DCF7C4588}" type="presOf" srcId="{DD2096E0-D2ED-4B76-BE42-C26F73102762}" destId="{E9956D8F-8022-4DF2-B5A5-27CA19268488}" srcOrd="1" destOrd="0" presId="urn:microsoft.com/office/officeart/2005/8/layout/vProcess5"/>
    <dgm:cxn modelId="{25DBBAF9-65F8-48E3-83CC-61CB90F6BDE6}" type="presOf" srcId="{2EED485C-2735-46DC-B751-A3E25CB640A2}" destId="{622DFD4F-ED1B-4AF5-A95D-DEA33DB41DAD}" srcOrd="0" destOrd="0" presId="urn:microsoft.com/office/officeart/2005/8/layout/vProcess5"/>
    <dgm:cxn modelId="{6136D809-53E7-4405-8F6E-B5E5AC63800E}" type="presParOf" srcId="{8E61527F-DCBA-4ACB-B0ED-E6F897E7D3B2}" destId="{8326F95B-9955-402D-B16C-B335410BCF72}" srcOrd="0" destOrd="0" presId="urn:microsoft.com/office/officeart/2005/8/layout/vProcess5"/>
    <dgm:cxn modelId="{CE2E736D-74CA-4D1F-9ED1-E65576227E94}" type="presParOf" srcId="{8E61527F-DCBA-4ACB-B0ED-E6F897E7D3B2}" destId="{E50993EC-A0A9-4F6C-8276-65048B7103BF}" srcOrd="1" destOrd="0" presId="urn:microsoft.com/office/officeart/2005/8/layout/vProcess5"/>
    <dgm:cxn modelId="{B5F33BAD-2614-4F17-B91D-F777C06BF42E}" type="presParOf" srcId="{8E61527F-DCBA-4ACB-B0ED-E6F897E7D3B2}" destId="{E43BDDE0-DC4B-4A83-84F2-9120F0506D8D}" srcOrd="2" destOrd="0" presId="urn:microsoft.com/office/officeart/2005/8/layout/vProcess5"/>
    <dgm:cxn modelId="{F91DE139-C97D-48DA-801F-AD1F7E74F07F}" type="presParOf" srcId="{8E61527F-DCBA-4ACB-B0ED-E6F897E7D3B2}" destId="{3D0CAE8C-065C-4C52-BA6B-2B83FC746CC6}" srcOrd="3" destOrd="0" presId="urn:microsoft.com/office/officeart/2005/8/layout/vProcess5"/>
    <dgm:cxn modelId="{2CF41418-5FDD-4B7C-9C87-F2BF795FD240}" type="presParOf" srcId="{8E61527F-DCBA-4ACB-B0ED-E6F897E7D3B2}" destId="{65A4A29B-1A55-4EDE-BB01-F1E5B51144A4}" srcOrd="4" destOrd="0" presId="urn:microsoft.com/office/officeart/2005/8/layout/vProcess5"/>
    <dgm:cxn modelId="{878E3444-644B-46D2-AF97-1980EE849617}" type="presParOf" srcId="{8E61527F-DCBA-4ACB-B0ED-E6F897E7D3B2}" destId="{622DFD4F-ED1B-4AF5-A95D-DEA33DB41DAD}" srcOrd="5" destOrd="0" presId="urn:microsoft.com/office/officeart/2005/8/layout/vProcess5"/>
    <dgm:cxn modelId="{CA77B24A-564C-411D-86FF-FAE9FB7389DB}" type="presParOf" srcId="{8E61527F-DCBA-4ACB-B0ED-E6F897E7D3B2}" destId="{CEC6AF68-0FDD-4CE9-AF71-9CC02CF9088B}" srcOrd="6" destOrd="0" presId="urn:microsoft.com/office/officeart/2005/8/layout/vProcess5"/>
    <dgm:cxn modelId="{DDBB95B4-9C18-4806-A7E4-491AF1F01AE6}" type="presParOf" srcId="{8E61527F-DCBA-4ACB-B0ED-E6F897E7D3B2}" destId="{61C35A9C-3BF3-4AF9-9E85-E9BEE56CC63E}" srcOrd="7" destOrd="0" presId="urn:microsoft.com/office/officeart/2005/8/layout/vProcess5"/>
    <dgm:cxn modelId="{43073F9F-F57D-465B-8C91-03BDC9BC1532}" type="presParOf" srcId="{8E61527F-DCBA-4ACB-B0ED-E6F897E7D3B2}" destId="{C9E53F56-D770-4D45-876C-918E0F67E529}" srcOrd="8" destOrd="0" presId="urn:microsoft.com/office/officeart/2005/8/layout/vProcess5"/>
    <dgm:cxn modelId="{F45BC532-2A75-4A55-B5B6-E5DAD2C19CA4}" type="presParOf" srcId="{8E61527F-DCBA-4ACB-B0ED-E6F897E7D3B2}" destId="{660B4D59-9F5D-40C3-9A27-C40A7A465C26}" srcOrd="9" destOrd="0" presId="urn:microsoft.com/office/officeart/2005/8/layout/vProcess5"/>
    <dgm:cxn modelId="{0A379C38-5C7D-49CE-9DBA-4AF83AB89D88}" type="presParOf" srcId="{8E61527F-DCBA-4ACB-B0ED-E6F897E7D3B2}" destId="{21E2BDD2-1DE8-4D87-931C-5BA63F7B0DD3}" srcOrd="10" destOrd="0" presId="urn:microsoft.com/office/officeart/2005/8/layout/vProcess5"/>
    <dgm:cxn modelId="{437E4546-5DD4-419B-97EF-7AFADC9F2C86}" type="presParOf" srcId="{8E61527F-DCBA-4ACB-B0ED-E6F897E7D3B2}" destId="{E9956D8F-8022-4DF2-B5A5-27CA1926848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993EC-A0A9-4F6C-8276-65048B7103BF}">
      <dsp:nvSpPr>
        <dsp:cNvPr id="0" name=""/>
        <dsp:cNvSpPr/>
      </dsp:nvSpPr>
      <dsp:spPr>
        <a:xfrm>
          <a:off x="179866" y="142042"/>
          <a:ext cx="10442506" cy="882978"/>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Topic</a:t>
          </a:r>
          <a:r>
            <a:rPr lang="en-GB" sz="2800" kern="1200" dirty="0">
              <a:solidFill>
                <a:schemeClr val="tx1"/>
              </a:solidFill>
            </a:rPr>
            <a:t> – Topic sentence (what is this paragraph about)</a:t>
          </a:r>
        </a:p>
      </dsp:txBody>
      <dsp:txXfrm>
        <a:off x="205728" y="167904"/>
        <a:ext cx="9071176" cy="831254"/>
      </dsp:txXfrm>
    </dsp:sp>
    <dsp:sp modelId="{E43BDDE0-DC4B-4A83-84F2-9120F0506D8D}">
      <dsp:nvSpPr>
        <dsp:cNvPr id="0" name=""/>
        <dsp:cNvSpPr/>
      </dsp:nvSpPr>
      <dsp:spPr>
        <a:xfrm>
          <a:off x="638792" y="1127737"/>
          <a:ext cx="9450389" cy="1003886"/>
        </a:xfrm>
        <a:prstGeom prst="roundRect">
          <a:avLst>
            <a:gd name="adj" fmla="val 10000"/>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Explanation</a:t>
          </a:r>
          <a:r>
            <a:rPr lang="en-GB" sz="2400" kern="1200" dirty="0">
              <a:solidFill>
                <a:schemeClr val="tx1"/>
              </a:solidFill>
            </a:rPr>
            <a:t> – Explain the main point and why you are writing about it.</a:t>
          </a:r>
        </a:p>
      </dsp:txBody>
      <dsp:txXfrm>
        <a:off x="668195" y="1157140"/>
        <a:ext cx="7897623" cy="945080"/>
      </dsp:txXfrm>
    </dsp:sp>
    <dsp:sp modelId="{3D0CAE8C-065C-4C52-BA6B-2B83FC746CC6}">
      <dsp:nvSpPr>
        <dsp:cNvPr id="0" name=""/>
        <dsp:cNvSpPr/>
      </dsp:nvSpPr>
      <dsp:spPr>
        <a:xfrm>
          <a:off x="1097323" y="2274906"/>
          <a:ext cx="8778240" cy="1003886"/>
        </a:xfrm>
        <a:prstGeom prst="roundRect">
          <a:avLst>
            <a:gd name="adj" fmla="val 10000"/>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Evidence/Example- </a:t>
          </a:r>
          <a:r>
            <a:rPr lang="en-GB" sz="2400" kern="1200" dirty="0">
              <a:solidFill>
                <a:schemeClr val="tx1"/>
              </a:solidFill>
            </a:rPr>
            <a:t>Using relevant sources, explain why the point you are making is important.</a:t>
          </a:r>
        </a:p>
      </dsp:txBody>
      <dsp:txXfrm>
        <a:off x="1126726" y="2304309"/>
        <a:ext cx="7342702" cy="945080"/>
      </dsp:txXfrm>
    </dsp:sp>
    <dsp:sp modelId="{65A4A29B-1A55-4EDE-BB01-F1E5B51144A4}">
      <dsp:nvSpPr>
        <dsp:cNvPr id="0" name=""/>
        <dsp:cNvSpPr/>
      </dsp:nvSpPr>
      <dsp:spPr>
        <a:xfrm>
          <a:off x="1371248" y="3338819"/>
          <a:ext cx="9483747" cy="1238585"/>
        </a:xfrm>
        <a:prstGeom prst="roundRect">
          <a:avLst>
            <a:gd name="adj" fmla="val 10000"/>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Link</a:t>
          </a:r>
          <a:r>
            <a:rPr lang="en-GB" sz="2000" kern="1200" dirty="0">
              <a:solidFill>
                <a:schemeClr val="tx1"/>
              </a:solidFill>
            </a:rPr>
            <a:t> – This is the last sentence. Use it to summarise the points you have just made. Conclude the paragraph or link it to the next one.</a:t>
          </a:r>
        </a:p>
      </dsp:txBody>
      <dsp:txXfrm>
        <a:off x="1407525" y="3375096"/>
        <a:ext cx="7911959" cy="1166031"/>
      </dsp:txXfrm>
    </dsp:sp>
    <dsp:sp modelId="{622DFD4F-ED1B-4AF5-A95D-DEA33DB41DAD}">
      <dsp:nvSpPr>
        <dsp:cNvPr id="0" name=""/>
        <dsp:cNvSpPr/>
      </dsp:nvSpPr>
      <dsp:spPr>
        <a:xfrm>
          <a:off x="8365403" y="710211"/>
          <a:ext cx="652526" cy="652526"/>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8512221" y="710211"/>
        <a:ext cx="358890" cy="491026"/>
      </dsp:txXfrm>
    </dsp:sp>
    <dsp:sp modelId="{CEC6AF68-0FDD-4CE9-AF71-9CC02CF9088B}">
      <dsp:nvSpPr>
        <dsp:cNvPr id="0" name=""/>
        <dsp:cNvSpPr/>
      </dsp:nvSpPr>
      <dsp:spPr>
        <a:xfrm>
          <a:off x="9100580" y="1896623"/>
          <a:ext cx="652526" cy="652526"/>
        </a:xfrm>
        <a:prstGeom prst="downArrow">
          <a:avLst>
            <a:gd name="adj1" fmla="val 55000"/>
            <a:gd name="adj2" fmla="val 45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247398" y="1896623"/>
        <a:ext cx="358890" cy="491026"/>
      </dsp:txXfrm>
    </dsp:sp>
    <dsp:sp modelId="{61C35A9C-3BF3-4AF9-9E85-E9BEE56CC63E}">
      <dsp:nvSpPr>
        <dsp:cNvPr id="0" name=""/>
        <dsp:cNvSpPr/>
      </dsp:nvSpPr>
      <dsp:spPr>
        <a:xfrm>
          <a:off x="9824785" y="3083034"/>
          <a:ext cx="652526" cy="652526"/>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971603" y="3083034"/>
        <a:ext cx="358890" cy="49102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87363-DB05-4A26-90BB-1EC4A5D73129}"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DDF0E-A469-4A40-92DA-E7F1A8CD24C9}" type="slidenum">
              <a:rPr lang="en-GB" smtClean="0"/>
              <a:t>‹#›</a:t>
            </a:fld>
            <a:endParaRPr lang="en-GB"/>
          </a:p>
        </p:txBody>
      </p:sp>
    </p:spTree>
    <p:extLst>
      <p:ext uri="{BB962C8B-B14F-4D97-AF65-F5344CB8AC3E}">
        <p14:creationId xmlns:p14="http://schemas.microsoft.com/office/powerpoint/2010/main" val="1358607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oX753eSImU"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iue.edu/~tkohler/Writing%2520a%2520Paragraph.html"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Structuring your essay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87139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this link to provide further clarity </a:t>
            </a:r>
            <a:r>
              <a:rPr lang="en-GB" dirty="0">
                <a:hlinkClick r:id="rId3"/>
              </a:rPr>
              <a:t>Writing a Paragraph (siue.edu)</a:t>
            </a:r>
            <a:r>
              <a:rPr lang="en-GB" dirty="0"/>
              <a:t> on how the hamburger model works.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1622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click on the link, Padlet will open in a new tab, the question will appear on the front page, navigate to the next page by clicking on &gt; and the board </a:t>
            </a:r>
            <a:r>
              <a:rPr lang="en-GB" dirty="0" err="1"/>
              <a:t>ll</a:t>
            </a:r>
            <a:r>
              <a:rPr lang="en-GB" dirty="0"/>
              <a:t> appear for students to see the thoughts they have shared. Remind them their contributions are shared anonymously.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79418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paragraphs contain all elements….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419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99985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0173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73520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students after reading this paragraph, ask them to identify the topic sentence (main idea of the paragraph), the explanation, evidence, link/conclusion. Ask them questions about the sources that have been chosen, if they are credible etc. Help them to put into practice the CRAAP test strategy.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2660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students after reading this paragraph, ask them to identify the topic sentence (main idea of the paragraph), the explanation, evidence, link/conclusion. Ask them questions about the sources that have been chosen, if they are credible etc. Help them to put into practice the CRAAP test strategy.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7330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5458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9710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82369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70759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62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377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9695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981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765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34426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319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1668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1221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3112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01/08/2025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43537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7381-8B75-B68A-DCF6-BC8D5BB2D0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6551F0-5CBF-8C58-D376-FF59E36854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2BEC59-4C99-2126-8B42-CCFDD528A536}"/>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71603809-CF90-1C31-529D-E2E593116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D2A63-1702-C5A3-FE68-D17FFA69A1F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969816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2C5B-9709-6D77-4DAE-C90A3D44DB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738FD1-6247-D83C-D8C7-36922D483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1ED16-339E-0B32-03D5-E131EF9050AB}"/>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66902FD0-E565-1089-75E9-875CB7B594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F8ACE-3184-AA7B-CEDE-08126105D219}"/>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265240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A1A3-F3B8-D6AF-C21F-5AB0E76ADB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213A2-8719-0EC6-3CCB-89B8B80BC4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6042E1-D88F-8665-3597-AE1582346599}"/>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4538ACAB-9634-64FB-FF1F-47AD78EDA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224EF-6036-7E71-243B-6422BA82EBA6}"/>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787094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D925-D49E-1230-139E-C54FC03826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AB316-5FE1-A7D0-A749-A3D5E7600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45FF2-C085-06D5-B0C5-B09B284F8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E5B2F-212E-8B17-DD13-F95FE90C4F71}"/>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6" name="Footer Placeholder 5">
            <a:extLst>
              <a:ext uri="{FF2B5EF4-FFF2-40B4-BE49-F238E27FC236}">
                <a16:creationId xmlns:a16="http://schemas.microsoft.com/office/drawing/2014/main" id="{250B6F80-36F3-8D87-2829-2F2248686B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24B79-886A-576E-3AEE-BB001AACEB3E}"/>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053314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52FC-0FE9-4B46-A5EB-8B445CF748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A2D904-48B8-AC5C-7E82-4895D73E3D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8A6DBF-1970-C24B-5E30-97E2C55AD5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03A639-C329-1206-9680-88CF2CC5F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0512F2-FFAF-A13A-497D-AE948B0F15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B7FE06-3ECD-7AB3-EE6E-4B3B8EA944C4}"/>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8" name="Footer Placeholder 7">
            <a:extLst>
              <a:ext uri="{FF2B5EF4-FFF2-40B4-BE49-F238E27FC236}">
                <a16:creationId xmlns:a16="http://schemas.microsoft.com/office/drawing/2014/main" id="{72E40D3E-7451-52A6-269C-5E976D6B74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21021-DAA2-2A8D-5A30-16C17F2CA872}"/>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4615450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2B2C-5C2C-A84A-53B6-4043ACE0F5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AB7CAF-F32B-B93F-0636-9C6DCEE7B7F1}"/>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4" name="Footer Placeholder 3">
            <a:extLst>
              <a:ext uri="{FF2B5EF4-FFF2-40B4-BE49-F238E27FC236}">
                <a16:creationId xmlns:a16="http://schemas.microsoft.com/office/drawing/2014/main" id="{08BC0893-C91B-81E9-8314-C3068195E9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896AFE-729A-7432-7C5F-16EFB825020F}"/>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829728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2FB58B-5556-0378-DAC4-AE879BE82207}"/>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3" name="Footer Placeholder 2">
            <a:extLst>
              <a:ext uri="{FF2B5EF4-FFF2-40B4-BE49-F238E27FC236}">
                <a16:creationId xmlns:a16="http://schemas.microsoft.com/office/drawing/2014/main" id="{300F5DAE-7FC6-2F33-675E-236D8385A1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90FEB5-6208-134C-CAFF-DD3AB59D12E3}"/>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4206860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0A92-D291-A09D-F1CA-72067C13F5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7F76-04D5-4DE8-AEB7-6CA0BAC2EC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5AA193-49F4-4D63-91F6-48C844D488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908BD3-2252-62DE-B830-14EF94546854}"/>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6" name="Footer Placeholder 5">
            <a:extLst>
              <a:ext uri="{FF2B5EF4-FFF2-40B4-BE49-F238E27FC236}">
                <a16:creationId xmlns:a16="http://schemas.microsoft.com/office/drawing/2014/main" id="{8CEC3A2C-0460-8D8E-907F-DD23BCFB6A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3AC159-7BCD-7DD7-1309-C7C0B36A357C}"/>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8966986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0F0AC-7222-D6ED-6ADE-5A3E3EF70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5CE941-D21A-EEEE-76C5-F5B778548A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4EAA4-1385-AA66-DCE9-EE31FD897E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0D6A14-B1AF-7D11-9E9E-E342EB5338A2}"/>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6" name="Footer Placeholder 5">
            <a:extLst>
              <a:ext uri="{FF2B5EF4-FFF2-40B4-BE49-F238E27FC236}">
                <a16:creationId xmlns:a16="http://schemas.microsoft.com/office/drawing/2014/main" id="{C3B9FBD3-8CF4-02F3-92C4-F258848A4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62932B-3DC1-6BCA-F1BB-9A0454B030C4}"/>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4401423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7D3C-2688-323D-3F87-013D796642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467D-C19F-CB8D-0F4E-7C8B76EBDD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75F8D-8939-3F7D-E364-32618D309150}"/>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9D982926-CBC1-5756-CB36-3B75A79EA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7D4E7-BB3E-54D1-736C-61E6CC0F7D1D}"/>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801886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02033-F60E-B522-39EA-801B997100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A7A290-D51B-816C-20C5-2A87D679DD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C31E7-0B17-D9DA-7715-7A6B4BCCABDD}"/>
              </a:ext>
            </a:extLst>
          </p:cNvPr>
          <p:cNvSpPr>
            <a:spLocks noGrp="1"/>
          </p:cNvSpPr>
          <p:nvPr>
            <p:ph type="dt" sz="half" idx="10"/>
          </p:nvPr>
        </p:nvSpPr>
        <p:spPr/>
        <p:txBody>
          <a:body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5DF00505-167E-D2F0-A817-1CBA16FEF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58682-0965-3C76-EFFE-5CCA1A92C28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726765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758523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82466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730376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3058231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9089654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8911147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08/01/2025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30486567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08/01/2025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3563827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08/01/2025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15589450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2192944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33004007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9229647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277626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563" y="273353"/>
            <a:ext cx="10971684"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609563" y="1604841"/>
            <a:ext cx="10971684"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163109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52656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A9895F-1CFC-09A4-631D-31333C4088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70CB5E-50F9-C14E-8CCC-E09304FA6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665CA-A000-12FB-E855-A798E8957B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7AB619-7BEE-47A5-A45A-6F25391E5ADB}" type="datetimeFigureOut">
              <a:rPr lang="en-GB" smtClean="0"/>
              <a:t>08/01/2025</a:t>
            </a:fld>
            <a:endParaRPr lang="en-GB"/>
          </a:p>
        </p:txBody>
      </p:sp>
      <p:sp>
        <p:nvSpPr>
          <p:cNvPr id="5" name="Footer Placeholder 4">
            <a:extLst>
              <a:ext uri="{FF2B5EF4-FFF2-40B4-BE49-F238E27FC236}">
                <a16:creationId xmlns:a16="http://schemas.microsoft.com/office/drawing/2014/main" id="{9E6E7154-2208-7229-C73E-989E4C7C66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D480D5-D187-CD1D-D036-79B8146162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507EBE-4FAA-4007-BACE-32FA52977780}" type="slidenum">
              <a:rPr lang="en-GB" smtClean="0"/>
              <a:t>‹#›</a:t>
            </a:fld>
            <a:endParaRPr lang="en-GB"/>
          </a:p>
        </p:txBody>
      </p:sp>
    </p:spTree>
    <p:extLst>
      <p:ext uri="{BB962C8B-B14F-4D97-AF65-F5344CB8AC3E}">
        <p14:creationId xmlns:p14="http://schemas.microsoft.com/office/powerpoint/2010/main" val="1490810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08/01/2025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70405591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woX753eSImU?feature=oembed" TargetMode="Externa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hyperlink" Target="https://padlet.com/embed/n4ap4hjvzvdimhrp/slideshow?autoplay=0&amp;loop=0&amp;duration=auto"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s://eastrivervillage.com/Custom-build-kernel-for-Raspberry-Pi/index.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virtuallibrary.info/peel-paragraph-writing.html"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moodle.uwtsd.ac.uk/mod/scorm/player.php?a=6864&amp;currentorg=articulate_rise&amp;scoid=14763&amp;sesskey=fiSHR9WZNM&amp;display=popup&amp;mode=normal" TargetMode="Externa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hyperlink" Target="https://myport.port.ac.uk/study-skills/written-assignments/writing-flow-and-coherence%20Accessed%2028/07/24" TargetMode="External"/><Relationship Id="rId2" Type="http://schemas.openxmlformats.org/officeDocument/2006/relationships/hyperlink" Target="https://ijecm.co.uk/wp-content/uploads/2014/01/114.pdf%20Accessed%2028/07/24" TargetMode="External"/><Relationship Id="rId1" Type="http://schemas.openxmlformats.org/officeDocument/2006/relationships/slideLayout" Target="../slideLayouts/slideLayout2.xml"/><Relationship Id="rId4" Type="http://schemas.openxmlformats.org/officeDocument/2006/relationships/hyperlink" Target="https://libguides.staffs.ac.uk/academic_writing/linking"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pPr marL="514350" indent="-514350">
              <a:buFont typeface="+mj-lt"/>
              <a:buAutoNum type="arabicPeriod"/>
            </a:pPr>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(LCHS4001)</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5: Quiz </a:t>
            </a:r>
            <a:br>
              <a:rPr lang="en-GB" sz="3200" b="1" dirty="0">
                <a:solidFill>
                  <a:srgbClr val="92D050"/>
                </a:solidFill>
              </a:rPr>
            </a:br>
            <a:r>
              <a:rPr lang="en-GB" sz="3200" b="1" dirty="0">
                <a:solidFill>
                  <a:srgbClr val="92D050"/>
                </a:solidFill>
              </a:rPr>
              <a:t>Essay structure and Academic Paragraphs</a:t>
            </a:r>
            <a:endParaRPr lang="en-GB" altLang="en-US" sz="32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a:xfrm>
            <a:off x="609599" y="1607954"/>
            <a:ext cx="10972799" cy="4013199"/>
          </a:xfrm>
        </p:spPr>
        <p:txBody>
          <a:bodyPr>
            <a:normAutofit fontScale="92500" lnSpcReduction="20000"/>
          </a:bodyPr>
          <a:lstStyle/>
          <a:p>
            <a:pPr marL="0" indent="0">
              <a:buNone/>
            </a:pPr>
            <a:r>
              <a:rPr lang="en-GB" b="1" dirty="0"/>
              <a:t>We did the following:</a:t>
            </a:r>
          </a:p>
          <a:p>
            <a:pPr marL="0" indent="0">
              <a:lnSpc>
                <a:spcPct val="90000"/>
              </a:lnSpc>
              <a:buNone/>
              <a:defRPr/>
            </a:pPr>
            <a:br>
              <a:rPr lang="en-GB" sz="1400" b="1" dirty="0"/>
            </a:br>
            <a:endParaRPr lang="en-GB" sz="1400" b="1" dirty="0"/>
          </a:p>
          <a:p>
            <a:r>
              <a:rPr lang="en-GB" dirty="0"/>
              <a:t>Discussed </a:t>
            </a:r>
            <a:r>
              <a:rPr lang="en-US" dirty="0"/>
              <a:t>Academic writing</a:t>
            </a:r>
          </a:p>
          <a:p>
            <a:r>
              <a:rPr lang="en-US" dirty="0"/>
              <a:t>Explored good practice for getting started with your writing task</a:t>
            </a:r>
            <a:endParaRPr lang="en-GB" dirty="0"/>
          </a:p>
          <a:p>
            <a:r>
              <a:rPr lang="en-GB" dirty="0"/>
              <a:t>Shared tips on how to understand questions </a:t>
            </a:r>
          </a:p>
          <a:p>
            <a:r>
              <a:rPr lang="en-GB" dirty="0"/>
              <a:t>Learned about sentences – types and how to construct them.</a:t>
            </a:r>
          </a:p>
          <a:p>
            <a:endParaRPr lang="en-GB" dirty="0"/>
          </a:p>
          <a:p>
            <a:pPr marL="0" indent="0">
              <a:buNone/>
            </a:pPr>
            <a:r>
              <a:rPr lang="en-GB" dirty="0">
                <a:highlight>
                  <a:srgbClr val="FFFF00"/>
                </a:highlight>
              </a:rPr>
              <a:t>Follow the instruction on the next slide to jog your memory</a:t>
            </a:r>
          </a:p>
        </p:txBody>
      </p:sp>
    </p:spTree>
    <p:extLst>
      <p:ext uri="{BB962C8B-B14F-4D97-AF65-F5344CB8AC3E}">
        <p14:creationId xmlns:p14="http://schemas.microsoft.com/office/powerpoint/2010/main" val="40499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a:bodyPr>
          <a:lstStyle/>
          <a:p>
            <a:r>
              <a:rPr lang="en-GB" sz="3800" b="1" dirty="0"/>
              <a:t>Today’s session </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a:xfrm>
            <a:off x="630505" y="1336822"/>
            <a:ext cx="10972800" cy="3917032"/>
          </a:xfrm>
        </p:spPr>
        <p:txBody>
          <a:bodyPr>
            <a:normAutofit fontScale="85000" lnSpcReduction="10000"/>
          </a:bodyPr>
          <a:lstStyle/>
          <a:p>
            <a:pPr marL="0" indent="0">
              <a:buNone/>
            </a:pPr>
            <a:r>
              <a:rPr lang="en-GB" sz="4800" dirty="0"/>
              <a:t>Shall be divided into 3 parts</a:t>
            </a:r>
          </a:p>
          <a:p>
            <a:endParaRPr lang="en-GB" dirty="0"/>
          </a:p>
          <a:p>
            <a:pPr marL="514350" indent="-514350">
              <a:buFont typeface="+mj-lt"/>
              <a:buAutoNum type="arabicPeriod"/>
            </a:pPr>
            <a:r>
              <a:rPr lang="en-GB" dirty="0"/>
              <a:t>20-30 Minutes to revise (Week 1- Week 4 to help you prepare for the quiz)</a:t>
            </a:r>
          </a:p>
          <a:p>
            <a:pPr marL="514350" indent="-514350">
              <a:buFont typeface="+mj-lt"/>
              <a:buAutoNum type="arabicPeriod"/>
            </a:pPr>
            <a:r>
              <a:rPr lang="en-GB" dirty="0"/>
              <a:t>Complete task 1 – Quiz Assessment (40mins)</a:t>
            </a:r>
          </a:p>
          <a:p>
            <a:pPr marL="514350" indent="-514350">
              <a:buFont typeface="+mj-lt"/>
              <a:buAutoNum type="arabicPeriod"/>
            </a:pPr>
            <a:r>
              <a:rPr lang="en-US" dirty="0"/>
              <a:t>Discuss </a:t>
            </a:r>
            <a:r>
              <a:rPr lang="en-GB" dirty="0"/>
              <a:t>structuring your essay (drafting an essay plan)</a:t>
            </a:r>
          </a:p>
          <a:p>
            <a:pPr marL="514350" indent="-514350">
              <a:buFont typeface="+mj-lt"/>
              <a:buAutoNum type="arabicPeriod"/>
            </a:pPr>
            <a:r>
              <a:rPr lang="en-US" dirty="0"/>
              <a:t>Developing academic paragraphs finding and using information</a:t>
            </a:r>
          </a:p>
          <a:p>
            <a:pPr marL="514350" indent="-514350">
              <a:buFont typeface="+mj-lt"/>
              <a:buAutoNum type="arabicPeriod"/>
            </a:pPr>
            <a:r>
              <a:rPr lang="en-US" dirty="0"/>
              <a:t>Signposting ideas when writing</a:t>
            </a:r>
          </a:p>
          <a:p>
            <a:pPr marL="0" indent="0">
              <a:lnSpc>
                <a:spcPct val="90000"/>
              </a:lnSpc>
              <a:buNone/>
              <a:defRPr/>
            </a:pPr>
            <a:endParaRPr lang="en-US" b="1" dirty="0"/>
          </a:p>
        </p:txBody>
      </p:sp>
      <p:pic>
        <p:nvPicPr>
          <p:cNvPr id="4" name="Picture 3" descr="A logo of a book&#10;&#10;Description automatically generated">
            <a:extLst>
              <a:ext uri="{FF2B5EF4-FFF2-40B4-BE49-F238E27FC236}">
                <a16:creationId xmlns:a16="http://schemas.microsoft.com/office/drawing/2014/main" id="{49D092AC-2B38-6BB4-F000-2394B36FF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85716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Pre-quiz revision </a:t>
            </a:r>
          </a:p>
          <a:p>
            <a:pPr marL="0" indent="0" algn="ctr">
              <a:buNone/>
            </a:pPr>
            <a:r>
              <a:rPr lang="en-GB" sz="5400" b="1" dirty="0"/>
              <a:t>and </a:t>
            </a:r>
          </a:p>
          <a:p>
            <a:pPr marL="0" indent="0" algn="ctr">
              <a:buNone/>
            </a:pPr>
            <a:r>
              <a:rPr lang="en-GB" sz="5400" b="1" dirty="0"/>
              <a:t>Quiz</a:t>
            </a:r>
          </a:p>
        </p:txBody>
      </p:sp>
    </p:spTree>
    <p:extLst>
      <p:ext uri="{BB962C8B-B14F-4D97-AF65-F5344CB8AC3E}">
        <p14:creationId xmlns:p14="http://schemas.microsoft.com/office/powerpoint/2010/main" val="237161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4694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a:t>
            </a:r>
          </a:p>
          <a:p>
            <a:pPr marL="0" indent="0" algn="ctr">
              <a:buNone/>
            </a:pPr>
            <a:r>
              <a:rPr lang="en-GB" sz="5400" b="1" dirty="0"/>
              <a:t>Structuring your essay</a:t>
            </a:r>
          </a:p>
        </p:txBody>
      </p:sp>
    </p:spTree>
    <p:extLst>
      <p:ext uri="{BB962C8B-B14F-4D97-AF65-F5344CB8AC3E}">
        <p14:creationId xmlns:p14="http://schemas.microsoft.com/office/powerpoint/2010/main" val="55183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Structuring your essay </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sz="2800" dirty="0"/>
              <a:t>An essay is divided into 3 parts</a:t>
            </a:r>
          </a:p>
          <a:p>
            <a:pPr marL="0" indent="0">
              <a:buNone/>
            </a:pPr>
            <a:endParaRPr lang="en-GB" sz="2800" dirty="0"/>
          </a:p>
          <a:p>
            <a:pPr marL="0" indent="0">
              <a:buNone/>
            </a:pPr>
            <a:r>
              <a:rPr lang="en-GB" sz="2800" dirty="0"/>
              <a:t>Introduction</a:t>
            </a:r>
          </a:p>
          <a:p>
            <a:pPr marL="0" indent="0">
              <a:buNone/>
            </a:pPr>
            <a:r>
              <a:rPr lang="en-GB" sz="2800" dirty="0"/>
              <a:t>Body</a:t>
            </a:r>
          </a:p>
          <a:p>
            <a:pPr marL="0" indent="0">
              <a:buNone/>
            </a:pPr>
            <a:r>
              <a:rPr lang="en-GB" sz="2800" dirty="0"/>
              <a:t>Conclusion</a:t>
            </a:r>
          </a:p>
        </p:txBody>
      </p:sp>
      <p:pic>
        <p:nvPicPr>
          <p:cNvPr id="6" name="Online Media 5" title="Structuring your essay">
            <a:hlinkClick r:id="" action="ppaction://media"/>
            <a:extLst>
              <a:ext uri="{FF2B5EF4-FFF2-40B4-BE49-F238E27FC236}">
                <a16:creationId xmlns:a16="http://schemas.microsoft.com/office/drawing/2014/main" id="{C8A8394C-867B-2731-0E0E-4916025F5033}"/>
              </a:ext>
            </a:extLst>
          </p:cNvPr>
          <p:cNvPicPr>
            <a:picLocks noRot="1" noChangeAspect="1"/>
          </p:cNvPicPr>
          <p:nvPr>
            <a:videoFile r:link="rId1"/>
          </p:nvPr>
        </p:nvPicPr>
        <p:blipFill>
          <a:blip r:embed="rId4"/>
          <a:stretch>
            <a:fillRect/>
          </a:stretch>
        </p:blipFill>
        <p:spPr>
          <a:xfrm>
            <a:off x="5921406" y="1600201"/>
            <a:ext cx="5808955" cy="3917032"/>
          </a:xfrm>
          <a:prstGeom prst="rect">
            <a:avLst/>
          </a:prstGeom>
        </p:spPr>
      </p:pic>
    </p:spTree>
    <p:extLst>
      <p:ext uri="{BB962C8B-B14F-4D97-AF65-F5344CB8AC3E}">
        <p14:creationId xmlns:p14="http://schemas.microsoft.com/office/powerpoint/2010/main" val="318330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
                                        </p:tgtEl>
                                      </p:cBhvr>
                                    </p:cmd>
                                  </p:childTnLst>
                                </p:cTn>
                              </p:par>
                              <p:par>
                                <p:cTn id="7" presetID="2" presetClass="entr" presetSubtype="4"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additive="base">
                                        <p:cTn id="9" dur="500" fill="hold"/>
                                        <p:tgtEl>
                                          <p:spTgt spid="2"/>
                                        </p:tgtEl>
                                        <p:attrNameLst>
                                          <p:attrName>ppt_x</p:attrName>
                                        </p:attrNameLst>
                                      </p:cBhvr>
                                      <p:tavLst>
                                        <p:tav tm="0">
                                          <p:val>
                                            <p:strVal val="#ppt_x"/>
                                          </p:val>
                                        </p:tav>
                                        <p:tav tm="100000">
                                          <p:val>
                                            <p:strVal val="#ppt_x"/>
                                          </p:val>
                                        </p:tav>
                                      </p:tavLst>
                                    </p:anim>
                                    <p:anim calcmode="lin" valueType="num">
                                      <p:cBhvr additive="base">
                                        <p:cTn id="1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6"/>
                </p:tgtEl>
              </p:cMediaNode>
            </p:video>
            <p:seq concurrent="1" nextAc="seek">
              <p:cTn id="36" restart="whenNotActive" fill="hold" evtFilter="cancelBubble" nodeType="interactiveSeq">
                <p:stCondLst>
                  <p:cond evt="onClick" delay="0">
                    <p:tgtEl>
                      <p:spTgt spid="6"/>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752"/>
            <a:ext cx="10972800" cy="1143000"/>
          </a:xfrm>
        </p:spPr>
        <p:txBody>
          <a:bodyPr vert="horz" lIns="91440" tIns="45720" rIns="91440" bIns="45720" rtlCol="0" anchor="ctr">
            <a:normAutofit/>
          </a:bodyPr>
          <a:lstStyle/>
          <a:p>
            <a:r>
              <a:rPr lang="en-GB" dirty="0"/>
              <a:t>Essay plan – Hamburger Model</a:t>
            </a:r>
          </a:p>
        </p:txBody>
      </p:sp>
      <p:sp>
        <p:nvSpPr>
          <p:cNvPr id="5" name="TextBox 4">
            <a:extLst>
              <a:ext uri="{FF2B5EF4-FFF2-40B4-BE49-F238E27FC236}">
                <a16:creationId xmlns:a16="http://schemas.microsoft.com/office/drawing/2014/main" id="{B97122D2-CAC5-F982-8773-3A6F58EBCF5D}"/>
              </a:ext>
            </a:extLst>
          </p:cNvPr>
          <p:cNvSpPr txBox="1"/>
          <p:nvPr/>
        </p:nvSpPr>
        <p:spPr>
          <a:xfrm>
            <a:off x="609600" y="1203753"/>
            <a:ext cx="5384800" cy="4450496"/>
          </a:xfrm>
          <a:prstGeom prst="rect">
            <a:avLst/>
          </a:prstGeom>
        </p:spPr>
        <p:txBody>
          <a:bodyPr vert="horz" lIns="91440" tIns="45720" rIns="91440" bIns="45720" rtlCol="0">
            <a:normAutofit lnSpcReduction="10000"/>
          </a:bodyPr>
          <a:lstStyle/>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dirty="0">
                <a:ln>
                  <a:noFill/>
                </a:ln>
                <a:solidFill>
                  <a:prstClr val="black"/>
                </a:solidFill>
                <a:effectLst/>
                <a:uLnTx/>
                <a:uFillTx/>
                <a:latin typeface="Myriad Pro"/>
                <a:ea typeface="+mn-ea"/>
                <a:cs typeface="+mn-cs"/>
              </a:rPr>
              <a:t>Introduction:</a:t>
            </a:r>
            <a:r>
              <a:rPr kumimoji="0" lang="en-US" sz="2200" b="0" i="0" u="none" strike="noStrike" kern="1200" cap="none" spc="0" normalizeH="0" baseline="0" noProof="0" dirty="0">
                <a:ln>
                  <a:noFill/>
                </a:ln>
                <a:solidFill>
                  <a:prstClr val="black"/>
                </a:solidFill>
                <a:effectLst/>
                <a:uLnTx/>
                <a:uFillTx/>
                <a:latin typeface="Myriad Pro"/>
                <a:ea typeface="+mn-ea"/>
                <a:cs typeface="+mn-cs"/>
              </a:rPr>
              <a:t> State the topic, purpose of the research, research questions, working plan, contributors, explain core concepts etc.</a:t>
            </a: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endParaRPr kumimoji="0" lang="en-US"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dirty="0">
                <a:ln>
                  <a:noFill/>
                </a:ln>
                <a:solidFill>
                  <a:prstClr val="black"/>
                </a:solidFill>
                <a:effectLst/>
                <a:uLnTx/>
                <a:uFillTx/>
                <a:latin typeface="Myriad Pro"/>
                <a:ea typeface="+mn-ea"/>
                <a:cs typeface="+mn-cs"/>
              </a:rPr>
              <a:t>Body: </a:t>
            </a:r>
            <a:r>
              <a:rPr kumimoji="0" lang="en-US" sz="2200" b="0" i="0" u="none" strike="noStrike" kern="1200" cap="none" spc="0" normalizeH="0" baseline="0" noProof="0" dirty="0">
                <a:ln>
                  <a:noFill/>
                </a:ln>
                <a:solidFill>
                  <a:prstClr val="black"/>
                </a:solidFill>
                <a:effectLst/>
                <a:uLnTx/>
                <a:uFillTx/>
                <a:latin typeface="Myriad Pro"/>
                <a:ea typeface="+mn-ea"/>
                <a:cs typeface="+mn-cs"/>
              </a:rPr>
              <a:t>Developing argument, engaging with primary and secondary sources, analyzing ideas/applying theories, and responding to research questions.</a:t>
            </a: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endParaRPr kumimoji="0" lang="en-US" sz="22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dirty="0">
                <a:ln>
                  <a:noFill/>
                </a:ln>
                <a:solidFill>
                  <a:prstClr val="black"/>
                </a:solidFill>
                <a:effectLst/>
                <a:uLnTx/>
                <a:uFillTx/>
                <a:latin typeface="Myriad Pro"/>
                <a:ea typeface="+mn-ea"/>
                <a:cs typeface="+mn-cs"/>
              </a:rPr>
              <a:t>Conclusion: </a:t>
            </a:r>
            <a:r>
              <a:rPr kumimoji="0" lang="en-US" sz="2200" b="0" i="0" u="none" strike="noStrike" kern="1200" cap="none" spc="0" normalizeH="0" baseline="0" noProof="0" dirty="0" err="1">
                <a:ln>
                  <a:noFill/>
                </a:ln>
                <a:solidFill>
                  <a:prstClr val="black"/>
                </a:solidFill>
                <a:effectLst/>
                <a:uLnTx/>
                <a:uFillTx/>
                <a:latin typeface="Myriad Pro"/>
                <a:ea typeface="+mn-ea"/>
                <a:cs typeface="+mn-cs"/>
              </a:rPr>
              <a:t>Summarising</a:t>
            </a:r>
            <a:r>
              <a:rPr kumimoji="0" lang="en-US" sz="2200" b="0" i="0" u="none" strike="noStrike" kern="1200" cap="none" spc="0" normalizeH="0" baseline="0" noProof="0" dirty="0">
                <a:ln>
                  <a:noFill/>
                </a:ln>
                <a:solidFill>
                  <a:prstClr val="black"/>
                </a:solidFill>
                <a:effectLst/>
                <a:uLnTx/>
                <a:uFillTx/>
                <a:latin typeface="Myriad Pro"/>
                <a:ea typeface="+mn-ea"/>
                <a:cs typeface="+mn-cs"/>
              </a:rPr>
              <a:t> main ideas, research findings, suggestions, and further areas of research</a:t>
            </a:r>
          </a:p>
        </p:txBody>
      </p:sp>
      <p:pic>
        <p:nvPicPr>
          <p:cNvPr id="12" name="Content Placeholder 11">
            <a:extLst>
              <a:ext uri="{FF2B5EF4-FFF2-40B4-BE49-F238E27FC236}">
                <a16:creationId xmlns:a16="http://schemas.microsoft.com/office/drawing/2014/main" id="{8D14B1E6-A5BD-670A-838C-444CDBFC8680}"/>
              </a:ext>
            </a:extLst>
          </p:cNvPr>
          <p:cNvPicPr>
            <a:picLocks noGrp="1" noChangeAspect="1"/>
          </p:cNvPicPr>
          <p:nvPr>
            <p:ph sz="half" idx="2"/>
          </p:nvPr>
        </p:nvPicPr>
        <p:blipFill rotWithShape="1">
          <a:blip r:embed="rId3">
            <a:extLst>
              <a:ext uri="{BEBA8EAE-BF5A-486C-A8C5-ECC9F3942E4B}">
                <a14:imgProps xmlns:a14="http://schemas.microsoft.com/office/drawing/2010/main">
                  <a14:imgLayer r:embed="rId4">
                    <a14:imgEffect>
                      <a14:backgroundRemoval t="10000" b="90000" l="10000" r="90000">
                        <a14:foregroundMark x1="40081" y1="60449" x2="40081" y2="60449"/>
                        <a14:foregroundMark x1="48887" y1="43945" x2="48887" y2="43945"/>
                        <a14:foregroundMark x1="45040" y1="69238" x2="45040" y2="69238"/>
                        <a14:foregroundMark x1="42308" y1="65918" x2="42308" y2="65918"/>
                        <a14:foregroundMark x1="38968" y1="82715" x2="38968" y2="82715"/>
                        <a14:foregroundMark x1="50202" y1="56152" x2="50202" y2="56152"/>
                        <a14:foregroundMark x1="45850" y1="66504" x2="45850" y2="66504"/>
                        <a14:foregroundMark x1="64676" y1="81934" x2="64676" y2="81934"/>
                        <a14:foregroundMark x1="30870" y1="80957" x2="30870" y2="80957"/>
                        <a14:foregroundMark x1="40486" y1="67480" x2="40486" y2="67480"/>
                      </a14:backgroundRemoval>
                    </a14:imgEffect>
                  </a14:imgLayer>
                </a14:imgProps>
              </a:ext>
            </a:extLst>
          </a:blip>
          <a:srcRect t="13217" r="-2" b="15294"/>
          <a:stretch/>
        </p:blipFill>
        <p:spPr>
          <a:xfrm>
            <a:off x="6904652" y="1287624"/>
            <a:ext cx="4677747" cy="4301617"/>
          </a:xfrm>
          <a:prstGeom prst="rect">
            <a:avLst/>
          </a:prstGeom>
          <a:noFill/>
          <a:effectLst/>
        </p:spPr>
      </p:pic>
      <p:sp>
        <p:nvSpPr>
          <p:cNvPr id="6" name="Arrow: Right 5">
            <a:extLst>
              <a:ext uri="{FF2B5EF4-FFF2-40B4-BE49-F238E27FC236}">
                <a16:creationId xmlns:a16="http://schemas.microsoft.com/office/drawing/2014/main" id="{8B209E19-7C82-D878-3C68-38107CA513D9}"/>
              </a:ext>
            </a:extLst>
          </p:cNvPr>
          <p:cNvSpPr/>
          <p:nvPr/>
        </p:nvSpPr>
        <p:spPr>
          <a:xfrm>
            <a:off x="6072985" y="1531988"/>
            <a:ext cx="1233337" cy="323445"/>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9" name="Arrow: Right 8">
            <a:extLst>
              <a:ext uri="{FF2B5EF4-FFF2-40B4-BE49-F238E27FC236}">
                <a16:creationId xmlns:a16="http://schemas.microsoft.com/office/drawing/2014/main" id="{D6DBB238-87A2-3B41-07F6-0F46D7E3747F}"/>
              </a:ext>
            </a:extLst>
          </p:cNvPr>
          <p:cNvSpPr/>
          <p:nvPr/>
        </p:nvSpPr>
        <p:spPr>
          <a:xfrm>
            <a:off x="5895287" y="4814125"/>
            <a:ext cx="1281613" cy="389287"/>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16" name="Arrow: Left-Up 15">
            <a:extLst>
              <a:ext uri="{FF2B5EF4-FFF2-40B4-BE49-F238E27FC236}">
                <a16:creationId xmlns:a16="http://schemas.microsoft.com/office/drawing/2014/main" id="{562B1591-1169-6EFC-8B89-D75B98D9FFAF}"/>
              </a:ext>
            </a:extLst>
          </p:cNvPr>
          <p:cNvSpPr/>
          <p:nvPr/>
        </p:nvSpPr>
        <p:spPr>
          <a:xfrm rot="8777921">
            <a:off x="6191805" y="2651221"/>
            <a:ext cx="1038565" cy="1142745"/>
          </a:xfrm>
          <a:prstGeom prst="leftUpArrow">
            <a:avLst>
              <a:gd name="adj1" fmla="val 14561"/>
              <a:gd name="adj2" fmla="val 14561"/>
              <a:gd name="adj3" fmla="val 25000"/>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3701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 calcmode="lin" valueType="num">
                                      <p:cBhvr additive="base">
                                        <p:cTn id="2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 calcmode="lin" valueType="num">
                                      <p:cBhvr additive="base">
                                        <p:cTn id="33" dur="500" fill="hold"/>
                                        <p:tgtEl>
                                          <p:spTgt spid="16"/>
                                        </p:tgtEl>
                                        <p:attrNameLst>
                                          <p:attrName>ppt_x</p:attrName>
                                        </p:attrNameLst>
                                      </p:cBhvr>
                                      <p:tavLst>
                                        <p:tav tm="0">
                                          <p:val>
                                            <p:strVal val="#ppt_x"/>
                                          </p:val>
                                        </p:tav>
                                        <p:tav tm="100000">
                                          <p:val>
                                            <p:strVal val="#ppt_x"/>
                                          </p:val>
                                        </p:tav>
                                      </p:tavLst>
                                    </p:anim>
                                    <p:anim calcmode="lin" valueType="num">
                                      <p:cBhvr additive="base">
                                        <p:cTn id="3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anim calcmode="lin" valueType="num">
                                      <p:cBhvr additive="base">
                                        <p:cTn id="3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4" end="4"/>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9"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420999" y="1475656"/>
            <a:ext cx="9242467" cy="4113585"/>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1"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400" b="1" i="0" u="none" strike="noStrike" kern="1200" cap="none" spc="0" normalizeH="0" baseline="0" noProof="0" dirty="0">
                <a:ln>
                  <a:noFill/>
                </a:ln>
                <a:solidFill>
                  <a:prstClr val="black"/>
                </a:solidFill>
                <a:effectLst/>
                <a:uLnTx/>
                <a:uFillTx/>
                <a:latin typeface="Myriad Pro"/>
                <a:ea typeface="+mj-ea"/>
                <a:cs typeface="+mj-cs"/>
              </a:rPr>
              <a:t>How do you build the parts of your essay?</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Myriad Pro"/>
                <a:ea typeface="+mj-ea"/>
                <a:cs typeface="+mj-cs"/>
              </a:rPr>
              <a:t>Students are invited to share their thoughts following the steps below.</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Myriad Pro"/>
                <a:ea typeface="+mj-ea"/>
                <a:cs typeface="+mj-cs"/>
              </a:rPr>
              <a:t>Scan the QR Code &gt; open </a:t>
            </a:r>
            <a:r>
              <a:rPr kumimoji="0" lang="en-US" altLang="en-US" sz="2400" b="0" i="0" u="none" strike="noStrike" kern="1200" cap="none" spc="0" normalizeH="0" baseline="0" noProof="0" dirty="0" err="1">
                <a:ln>
                  <a:noFill/>
                </a:ln>
                <a:solidFill>
                  <a:prstClr val="black"/>
                </a:solidFill>
                <a:effectLst/>
                <a:uLnTx/>
                <a:uFillTx/>
                <a:latin typeface="Myriad Pro"/>
                <a:ea typeface="+mj-ea"/>
                <a:cs typeface="+mj-cs"/>
              </a:rPr>
              <a:t>padlet</a:t>
            </a:r>
            <a:r>
              <a:rPr kumimoji="0" lang="en-US" altLang="en-US" sz="2400" b="0" i="0" u="none" strike="noStrike" kern="1200" cap="none" spc="0" normalizeH="0" baseline="0" noProof="0" dirty="0">
                <a:ln>
                  <a:noFill/>
                </a:ln>
                <a:solidFill>
                  <a:prstClr val="black"/>
                </a:solidFill>
                <a:effectLst/>
                <a:uLnTx/>
                <a:uFillTx/>
                <a:latin typeface="Myriad Pro"/>
                <a:ea typeface="+mj-ea"/>
                <a:cs typeface="+mj-cs"/>
              </a:rPr>
              <a:t> &gt; click on the </a:t>
            </a:r>
            <a:r>
              <a:rPr kumimoji="0" lang="en-US" altLang="en-US" sz="2400" b="1" i="0" u="none" strike="noStrike" kern="1200" cap="none" spc="0" normalizeH="0" baseline="0" noProof="0" dirty="0">
                <a:ln>
                  <a:noFill/>
                </a:ln>
                <a:solidFill>
                  <a:srgbClr val="92D050"/>
                </a:solidFill>
                <a:effectLst/>
                <a:uLnTx/>
                <a:uFillTx/>
                <a:latin typeface="Myriad Pro"/>
                <a:ea typeface="+mj-ea"/>
                <a:cs typeface="+mj-cs"/>
              </a:rPr>
              <a:t>+</a:t>
            </a:r>
            <a:r>
              <a:rPr kumimoji="0" lang="en-US" altLang="en-US" sz="2400" b="0" i="0" u="none" strike="noStrike" kern="1200" cap="none" spc="0" normalizeH="0" baseline="0" noProof="0" dirty="0">
                <a:ln>
                  <a:noFill/>
                </a:ln>
                <a:solidFill>
                  <a:prstClr val="black"/>
                </a:solidFill>
                <a:effectLst/>
                <a:uLnTx/>
                <a:uFillTx/>
                <a:latin typeface="Myriad Pro"/>
                <a:ea typeface="+mj-ea"/>
                <a:cs typeface="+mj-cs"/>
              </a:rPr>
              <a:t> sign to type your answer &gt; click publish when you are finished to share your thoughts.</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400" b="1" i="0" u="none" strike="noStrike" kern="1200" cap="none" spc="0" normalizeH="0" baseline="0" noProof="0" dirty="0">
                <a:ln>
                  <a:noFill/>
                </a:ln>
                <a:solidFill>
                  <a:prstClr val="black"/>
                </a:solidFill>
                <a:effectLst/>
                <a:uLnTx/>
                <a:uFillTx/>
                <a:latin typeface="Myriad Pro"/>
                <a:ea typeface="+mj-ea"/>
                <a:cs typeface="+mj-cs"/>
                <a:hlinkClick r:id="rId3"/>
              </a:rPr>
              <a:t>Padlet Class Exercise</a:t>
            </a:r>
            <a:endParaRPr kumimoji="0" lang="en-US" altLang="en-US" sz="2400" b="1"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1"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pic>
        <p:nvPicPr>
          <p:cNvPr id="4" name="Picture 3" descr="A qr code with a few squares&#10;&#10;Description automatically generated">
            <a:extLst>
              <a:ext uri="{FF2B5EF4-FFF2-40B4-BE49-F238E27FC236}">
                <a16:creationId xmlns:a16="http://schemas.microsoft.com/office/drawing/2014/main" id="{AEDA0076-2C5A-FAA7-37BB-9475E82BD7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3466" y="2151360"/>
            <a:ext cx="2399930" cy="2886721"/>
          </a:xfrm>
          <a:prstGeom prst="rect">
            <a:avLst/>
          </a:prstGeom>
        </p:spPr>
      </p:pic>
    </p:spTree>
    <p:extLst>
      <p:ext uri="{BB962C8B-B14F-4D97-AF65-F5344CB8AC3E}">
        <p14:creationId xmlns:p14="http://schemas.microsoft.com/office/powerpoint/2010/main" val="403633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Building an Essay</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lnSpcReduction="10000"/>
          </a:bodyPr>
          <a:lstStyle/>
          <a:p>
            <a:pPr marL="97967" indent="0" eaLnBrk="0" fontAlgn="base" hangingPunct="0">
              <a:spcBef>
                <a:spcPct val="0"/>
              </a:spcBef>
              <a:spcAft>
                <a:spcPct val="0"/>
              </a:spcAft>
              <a:buClr>
                <a:srgbClr val="000000"/>
              </a:buClr>
              <a:buSzPct val="45000"/>
              <a:buNone/>
            </a:pPr>
            <a:r>
              <a:rPr lang="en-GB" sz="2800" dirty="0"/>
              <a:t>Entails the use of well-developed sentences (discussed in week 4) and paragraphs. </a:t>
            </a:r>
          </a:p>
          <a:p>
            <a:pPr marL="97967" indent="0" eaLnBrk="0" fontAlgn="base" hangingPunct="0">
              <a:spcBef>
                <a:spcPct val="0"/>
              </a:spcBef>
              <a:spcAft>
                <a:spcPct val="0"/>
              </a:spcAft>
              <a:buClr>
                <a:srgbClr val="000000"/>
              </a:buClr>
              <a:buSzPct val="45000"/>
              <a:buNone/>
            </a:pPr>
            <a:endParaRPr lang="en-GB" sz="2800" spc="-1" dirty="0">
              <a:solidFill>
                <a:srgbClr val="000000"/>
              </a:solidFill>
              <a:uFill>
                <a:solidFill>
                  <a:srgbClr val="FFFFFF"/>
                </a:solidFill>
              </a:uFill>
              <a:latin typeface="Arial"/>
              <a:cs typeface="Arial" panose="020B0604020202020204" pitchFamily="34" charset="0"/>
            </a:endParaRP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A paragraph is a group of sentences about a single </a:t>
            </a:r>
            <a:r>
              <a:rPr lang="en-GB" sz="2800" b="1" spc="-1" dirty="0">
                <a:solidFill>
                  <a:srgbClr val="000000"/>
                </a:solidFill>
                <a:uFill>
                  <a:solidFill>
                    <a:srgbClr val="FFFFFF"/>
                  </a:solidFill>
                </a:uFill>
                <a:latin typeface="Arial"/>
                <a:cs typeface="Arial" panose="020B0604020202020204" pitchFamily="34" charset="0"/>
              </a:rPr>
              <a:t>topic</a:t>
            </a:r>
            <a:r>
              <a:rPr lang="en-GB" sz="2800" spc="-1" dirty="0">
                <a:solidFill>
                  <a:srgbClr val="000000"/>
                </a:solidFill>
                <a:uFill>
                  <a:solidFill>
                    <a:srgbClr val="FFFFFF"/>
                  </a:solidFill>
                </a:uFill>
                <a:latin typeface="Arial"/>
                <a:cs typeface="Arial" panose="020B0604020202020204" pitchFamily="34" charset="0"/>
              </a:rPr>
              <a:t>.</a:t>
            </a: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Together, they explain one of the writer’s </a:t>
            </a:r>
            <a:r>
              <a:rPr lang="en-GB" sz="2800" b="1" spc="-1" dirty="0">
                <a:solidFill>
                  <a:srgbClr val="000000"/>
                </a:solidFill>
                <a:uFill>
                  <a:solidFill>
                    <a:srgbClr val="FFFFFF"/>
                  </a:solidFill>
                </a:uFill>
                <a:latin typeface="Arial"/>
                <a:cs typeface="Arial" panose="020B0604020202020204" pitchFamily="34" charset="0"/>
              </a:rPr>
              <a:t>main ideas </a:t>
            </a:r>
            <a:r>
              <a:rPr lang="en-GB" sz="2800" spc="-1" dirty="0">
                <a:solidFill>
                  <a:srgbClr val="000000"/>
                </a:solidFill>
                <a:uFill>
                  <a:solidFill>
                    <a:srgbClr val="FFFFFF"/>
                  </a:solidFill>
                </a:uFill>
                <a:latin typeface="Arial"/>
                <a:cs typeface="Arial" panose="020B0604020202020204" pitchFamily="34" charset="0"/>
              </a:rPr>
              <a:t>about the topic.</a:t>
            </a:r>
          </a:p>
          <a:p>
            <a:pPr marL="97967" indent="0" eaLnBrk="0" fontAlgn="base" hangingPunct="0">
              <a:spcBef>
                <a:spcPct val="0"/>
              </a:spcBef>
              <a:spcAft>
                <a:spcPct val="0"/>
              </a:spcAft>
              <a:buClr>
                <a:srgbClr val="000000"/>
              </a:buClr>
              <a:buSzPct val="45000"/>
              <a:buNone/>
            </a:pPr>
            <a:r>
              <a:rPr lang="en-GB" sz="2800" b="1" spc="-1" dirty="0">
                <a:solidFill>
                  <a:srgbClr val="000000"/>
                </a:solidFill>
                <a:uFill>
                  <a:solidFill>
                    <a:srgbClr val="FFFFFF"/>
                  </a:solidFill>
                </a:uFill>
                <a:latin typeface="Arial"/>
                <a:cs typeface="Arial" panose="020B0604020202020204" pitchFamily="34" charset="0"/>
              </a:rPr>
              <a:t>- All</a:t>
            </a:r>
            <a:r>
              <a:rPr lang="en-GB" sz="2800" spc="-1" dirty="0">
                <a:solidFill>
                  <a:srgbClr val="000000"/>
                </a:solidFill>
                <a:uFill>
                  <a:solidFill>
                    <a:srgbClr val="FFFFFF"/>
                  </a:solidFill>
                </a:uFill>
                <a:latin typeface="Arial"/>
                <a:cs typeface="Arial" panose="020B0604020202020204" pitchFamily="34" charset="0"/>
              </a:rPr>
              <a:t> the sentences in one paragraph </a:t>
            </a:r>
            <a:r>
              <a:rPr lang="en-GB" sz="2800" b="1" spc="-1" dirty="0">
                <a:solidFill>
                  <a:srgbClr val="000000"/>
                </a:solidFill>
                <a:uFill>
                  <a:solidFill>
                    <a:srgbClr val="FFFFFF"/>
                  </a:solidFill>
                </a:uFill>
                <a:latin typeface="Arial"/>
                <a:cs typeface="Arial" panose="020B0604020202020204" pitchFamily="34" charset="0"/>
              </a:rPr>
              <a:t>relate to the same idea</a:t>
            </a:r>
            <a:r>
              <a:rPr lang="en-GB" sz="2800" spc="-1" dirty="0">
                <a:solidFill>
                  <a:srgbClr val="000000"/>
                </a:solidFill>
                <a:uFill>
                  <a:solidFill>
                    <a:srgbClr val="FFFFFF"/>
                  </a:solidFill>
                </a:uFill>
                <a:latin typeface="Arial"/>
                <a:cs typeface="Arial" panose="020B0604020202020204" pitchFamily="34" charset="0"/>
              </a:rPr>
              <a:t>.</a:t>
            </a: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Each paragraph discusses a </a:t>
            </a:r>
            <a:r>
              <a:rPr lang="en-GB" sz="2800" b="1" spc="-1" dirty="0">
                <a:solidFill>
                  <a:srgbClr val="000000"/>
                </a:solidFill>
                <a:uFill>
                  <a:solidFill>
                    <a:srgbClr val="FFFFFF"/>
                  </a:solidFill>
                </a:uFill>
                <a:latin typeface="Arial"/>
                <a:cs typeface="Arial" panose="020B0604020202020204" pitchFamily="34" charset="0"/>
              </a:rPr>
              <a:t>different idea or a different aspect</a:t>
            </a:r>
            <a:r>
              <a:rPr lang="en-GB" sz="2800" spc="-1" dirty="0">
                <a:solidFill>
                  <a:srgbClr val="000000"/>
                </a:solidFill>
                <a:uFill>
                  <a:solidFill>
                    <a:srgbClr val="FFFFFF"/>
                  </a:solidFill>
                </a:uFill>
                <a:latin typeface="Arial"/>
                <a:cs typeface="Arial" panose="020B0604020202020204" pitchFamily="34" charset="0"/>
              </a:rPr>
              <a:t> of the topic.</a:t>
            </a:r>
          </a:p>
          <a:p>
            <a:pPr marL="0" indent="0">
              <a:buNone/>
            </a:pPr>
            <a:endParaRPr lang="en-GB" sz="2800" dirty="0"/>
          </a:p>
          <a:p>
            <a:pPr marL="0" indent="0">
              <a:buNone/>
            </a:pPr>
            <a:endParaRPr lang="en-GB" sz="2800" dirty="0"/>
          </a:p>
        </p:txBody>
      </p:sp>
      <p:pic>
        <p:nvPicPr>
          <p:cNvPr id="6" name="Picture 5" descr="A toy figures with building blocks&#10;&#10;Description automatically generated with medium confidence">
            <a:extLst>
              <a:ext uri="{FF2B5EF4-FFF2-40B4-BE49-F238E27FC236}">
                <a16:creationId xmlns:a16="http://schemas.microsoft.com/office/drawing/2014/main" id="{BD4AFB9E-E14F-D986-3FC0-41086573D4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68926" y="461638"/>
            <a:ext cx="1604379" cy="955999"/>
          </a:xfrm>
          <a:prstGeom prst="rect">
            <a:avLst/>
          </a:prstGeom>
        </p:spPr>
      </p:pic>
    </p:spTree>
    <p:extLst>
      <p:ext uri="{BB962C8B-B14F-4D97-AF65-F5344CB8AC3E}">
        <p14:creationId xmlns:p14="http://schemas.microsoft.com/office/powerpoint/2010/main" val="199489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1981173" y="273684"/>
            <a:ext cx="8228763" cy="1144888"/>
          </a:xfrm>
          <a:prstGeom prst="rect">
            <a:avLst/>
          </a:prstGeom>
          <a:noFill/>
          <a:ln>
            <a:noFill/>
          </a:ln>
        </p:spPr>
        <p:txBody>
          <a:bodyPr lIns="0" tIns="0" rIns="0" bIns="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Elements of a paragraph</a:t>
            </a:r>
          </a:p>
        </p:txBody>
      </p:sp>
      <p:sp>
        <p:nvSpPr>
          <p:cNvPr id="42" name="TextShape 2"/>
          <p:cNvSpPr txBox="1"/>
          <p:nvPr/>
        </p:nvSpPr>
        <p:spPr>
          <a:xfrm>
            <a:off x="932155" y="1605034"/>
            <a:ext cx="10058400" cy="3977067"/>
          </a:xfrm>
          <a:prstGeom prst="rect">
            <a:avLst/>
          </a:prstGeom>
          <a:noFill/>
          <a:ln>
            <a:noFill/>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Paragraphs must contain: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A Topic sentence/Main Point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Explanation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Conclusion/Link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2">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2">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3"/>
            <a:ext cx="11138265" cy="1260093"/>
          </a:xfrm>
        </p:spPr>
        <p:txBody>
          <a:bodyPr>
            <a:normAutofit/>
          </a:bodyPr>
          <a:lstStyle/>
          <a:p>
            <a:r>
              <a:rPr lang="en-GB" sz="4000" b="1" dirty="0"/>
              <a:t>The PEEL paragraph structure</a:t>
            </a:r>
          </a:p>
        </p:txBody>
      </p:sp>
      <p:pic>
        <p:nvPicPr>
          <p:cNvPr id="7" name="Content Placeholder 6" descr="Text, whiteboard&#10;&#10;Description automatically generated">
            <a:extLst>
              <a:ext uri="{FF2B5EF4-FFF2-40B4-BE49-F238E27FC236}">
                <a16:creationId xmlns:a16="http://schemas.microsoft.com/office/drawing/2014/main" id="{ECD92E08-AF15-029A-BFB1-1CBE5578A00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8212" y="1748901"/>
            <a:ext cx="9376934" cy="3808520"/>
          </a:xfrm>
          <a:prstGeom prst="rect">
            <a:avLst/>
          </a:prstGeom>
          <a:ln w="88900" cap="sq" cmpd="thickThin">
            <a:solidFill>
              <a:srgbClr val="9E2240"/>
            </a:solidFill>
            <a:prstDash val="solid"/>
            <a:miter lim="800000"/>
          </a:ln>
          <a:effectLst>
            <a:innerShdw blurRad="76200">
              <a:srgbClr val="000000"/>
            </a:innerShdw>
          </a:effectLst>
        </p:spPr>
      </p:pic>
    </p:spTree>
    <p:extLst>
      <p:ext uri="{BB962C8B-B14F-4D97-AF65-F5344CB8AC3E}">
        <p14:creationId xmlns:p14="http://schemas.microsoft.com/office/powerpoint/2010/main" val="3736167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4"/>
            <a:ext cx="11138265" cy="736310"/>
          </a:xfrm>
        </p:spPr>
        <p:txBody>
          <a:bodyPr>
            <a:normAutofit/>
          </a:bodyPr>
          <a:lstStyle/>
          <a:p>
            <a:r>
              <a:rPr lang="en-GB" sz="4000" b="1" dirty="0"/>
              <a:t>The TEEL paragraph structure </a:t>
            </a:r>
          </a:p>
        </p:txBody>
      </p:sp>
      <p:graphicFrame>
        <p:nvGraphicFramePr>
          <p:cNvPr id="6" name="Content Placeholder 5">
            <a:extLst>
              <a:ext uri="{FF2B5EF4-FFF2-40B4-BE49-F238E27FC236}">
                <a16:creationId xmlns:a16="http://schemas.microsoft.com/office/drawing/2014/main" id="{A6177A92-1131-409C-70DA-E5586916646A}"/>
              </a:ext>
            </a:extLst>
          </p:cNvPr>
          <p:cNvGraphicFramePr>
            <a:graphicFrameLocks noGrp="1"/>
          </p:cNvGraphicFramePr>
          <p:nvPr>
            <p:ph idx="1"/>
          </p:nvPr>
        </p:nvGraphicFramePr>
        <p:xfrm>
          <a:off x="609600" y="1154098"/>
          <a:ext cx="10972800" cy="4563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3811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3225489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3</a:t>
            </a:r>
          </a:p>
          <a:p>
            <a:pPr marL="0" indent="0" algn="ctr">
              <a:buNone/>
            </a:pPr>
            <a:r>
              <a:rPr lang="en-US" sz="5400" b="1" dirty="0"/>
              <a:t>Developing academic paragraphs and finding and using information</a:t>
            </a:r>
            <a:endParaRPr lang="en-GB" sz="5400" b="1" dirty="0"/>
          </a:p>
        </p:txBody>
      </p:sp>
    </p:spTree>
    <p:extLst>
      <p:ext uri="{BB962C8B-B14F-4D97-AF65-F5344CB8AC3E}">
        <p14:creationId xmlns:p14="http://schemas.microsoft.com/office/powerpoint/2010/main" val="2444624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2</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59" y="1600201"/>
            <a:ext cx="11040073"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dirty="0">
              <a:ln>
                <a:noFill/>
              </a:ln>
              <a:solidFill>
                <a:prstClr val="black"/>
              </a:solidFill>
              <a:effectLst/>
              <a:uLnTx/>
              <a:uFillTx/>
              <a:latin typeface="Myriad Pro"/>
              <a:ea typeface="+mj-ea"/>
              <a:cs typeface="+mj-cs"/>
            </a:endParaRP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Based on what we have learned so far, analyse the paragraph in the next slide and identify the following:</a:t>
            </a: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endPar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endParaRP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Topic sentence</a:t>
            </a: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The supporting sentences (Explanation, Evidence, Evaluation)</a:t>
            </a: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The concluding/Linking sentence </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332572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a:xfrm>
            <a:off x="609600" y="123717"/>
            <a:ext cx="10972800" cy="1143000"/>
          </a:xfrm>
        </p:spPr>
        <p:txBody>
          <a:bodyPr>
            <a:normAutofit/>
          </a:bodyPr>
          <a:lstStyle/>
          <a:p>
            <a:r>
              <a:rPr lang="en-GB" b="1" dirty="0"/>
              <a:t>The paragraph Example</a:t>
            </a:r>
          </a:p>
        </p:txBody>
      </p:sp>
      <p:sp>
        <p:nvSpPr>
          <p:cNvPr id="4" name="Content Placeholder 3">
            <a:extLst>
              <a:ext uri="{FF2B5EF4-FFF2-40B4-BE49-F238E27FC236}">
                <a16:creationId xmlns:a16="http://schemas.microsoft.com/office/drawing/2014/main" id="{FD4CD623-87CE-143A-5CEC-EEEFDDD23619}"/>
              </a:ext>
            </a:extLst>
          </p:cNvPr>
          <p:cNvSpPr>
            <a:spLocks noGrp="1"/>
          </p:cNvSpPr>
          <p:nvPr>
            <p:ph idx="1"/>
          </p:nvPr>
        </p:nvSpPr>
        <p:spPr>
          <a:xfrm>
            <a:off x="609600" y="1331650"/>
            <a:ext cx="10860350" cy="4185583"/>
          </a:xfrm>
        </p:spPr>
        <p:txBody>
          <a:bodyPr>
            <a:normAutofit/>
          </a:bodyPr>
          <a:lstStyle/>
          <a:p>
            <a:pPr algn="jus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Water is essential for maintaining overall health as it plays a critical role in various bodily functions. It regulates body temperature, aids in digestion, transports nutrients, and removes waste products through urine and sweat. According to the NHS, staying hydrated ensures that these processes function efficiently, contributing to overall well-being. It is recommended that ‘people should aim to drink 6-8 cups or glasses off fluid a day. Water, lower-fat milk and sugar free drinks, including tea and coffee, all count (NHS Eatwell guide, 2022). Taking inadequate fluids can lead to dehydration. This occurs when the body loses more fluids than it takes in, which can lead to several health issues. Symptoms of mild dehydration include thirst, dry mouth, fatigue, and dizziness. Severe dehydration can result in more serious conditions such as heatstroke, kidney stones, urinary tract infections, and even impaired cognitive function (University of Texas MD Anderson Cancer </a:t>
            </a:r>
            <a:r>
              <a:rPr lang="en-GB" sz="1800" dirty="0" err="1">
                <a:effectLst/>
                <a:latin typeface="Times New Roman" panose="02020603050405020304" pitchFamily="18" charset="0"/>
                <a:ea typeface="Times New Roman" panose="02020603050405020304" pitchFamily="18" charset="0"/>
              </a:rPr>
              <a:t>Center</a:t>
            </a:r>
            <a:r>
              <a:rPr lang="en-GB" sz="1800" dirty="0">
                <a:effectLst/>
                <a:latin typeface="Times New Roman" panose="02020603050405020304" pitchFamily="18" charset="0"/>
                <a:ea typeface="Times New Roman" panose="02020603050405020304" pitchFamily="18" charset="0"/>
              </a:rPr>
              <a:t>, 2024). </a:t>
            </a:r>
            <a:r>
              <a:rPr lang="en-GB" sz="1800" dirty="0">
                <a:latin typeface="Times New Roman" panose="02020603050405020304" pitchFamily="18" charset="0"/>
                <a:ea typeface="Times New Roman" panose="02020603050405020304" pitchFamily="18" charset="0"/>
              </a:rPr>
              <a:t>In summary, maintaining adequate hydration is crucial for physical health, cognitive function, and overall quality of life. Drinking water consistently throughout the day, rather than waiting until one feels thirsty, can prevent dehydration. Incorporating water-rich foods such as fruits and vegetables into the diet also helps maintain hydration levels</a:t>
            </a:r>
            <a:r>
              <a:rPr lang="en-GB" sz="1800" dirty="0">
                <a:effectLst/>
                <a:latin typeface="Times New Roman" panose="02020603050405020304" pitchFamily="18" charset="0"/>
                <a:ea typeface="Times New Roman" panose="02020603050405020304" pitchFamily="18" charset="0"/>
              </a:rPr>
              <a:t>.</a:t>
            </a:r>
          </a:p>
          <a:p>
            <a:endParaRPr lang="en-GB" dirty="0"/>
          </a:p>
        </p:txBody>
      </p:sp>
    </p:spTree>
    <p:extLst>
      <p:ext uri="{BB962C8B-B14F-4D97-AF65-F5344CB8AC3E}">
        <p14:creationId xmlns:p14="http://schemas.microsoft.com/office/powerpoint/2010/main" val="229404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a:xfrm>
            <a:off x="638783" y="104261"/>
            <a:ext cx="10972800" cy="1143000"/>
          </a:xfrm>
        </p:spPr>
        <p:txBody>
          <a:bodyPr>
            <a:normAutofit/>
          </a:bodyPr>
          <a:lstStyle/>
          <a:p>
            <a:r>
              <a:rPr lang="en-GB" b="1" dirty="0"/>
              <a:t>Answer</a:t>
            </a:r>
          </a:p>
        </p:txBody>
      </p:sp>
      <p:sp>
        <p:nvSpPr>
          <p:cNvPr id="4" name="Content Placeholder 3">
            <a:extLst>
              <a:ext uri="{FF2B5EF4-FFF2-40B4-BE49-F238E27FC236}">
                <a16:creationId xmlns:a16="http://schemas.microsoft.com/office/drawing/2014/main" id="{FD4CD623-87CE-143A-5CEC-EEEFDDD23619}"/>
              </a:ext>
            </a:extLst>
          </p:cNvPr>
          <p:cNvSpPr>
            <a:spLocks noGrp="1"/>
          </p:cNvSpPr>
          <p:nvPr>
            <p:ph idx="1"/>
          </p:nvPr>
        </p:nvSpPr>
        <p:spPr>
          <a:xfrm>
            <a:off x="751233" y="1239655"/>
            <a:ext cx="11068914" cy="4185583"/>
          </a:xfrm>
        </p:spPr>
        <p:txBody>
          <a:bodyPr>
            <a:normAutofit/>
          </a:bodyPr>
          <a:lstStyle/>
          <a:p>
            <a:pPr algn="just">
              <a:buFont typeface="Wingdings" panose="05000000000000000000" pitchFamily="2" charset="2"/>
              <a:buChar char="v"/>
            </a:pPr>
            <a:endParaRPr lang="en-GB" sz="1800" dirty="0">
              <a:effectLst/>
              <a:highlight>
                <a:srgbClr val="00FFFF"/>
              </a:highligh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v"/>
            </a:pPr>
            <a:r>
              <a:rPr lang="en-GB" sz="1800" dirty="0">
                <a:effectLst/>
                <a:highlight>
                  <a:srgbClr val="00FFFF"/>
                </a:highlight>
                <a:latin typeface="Times New Roman" panose="02020603050405020304" pitchFamily="18" charset="0"/>
                <a:ea typeface="Times New Roman" panose="02020603050405020304" pitchFamily="18" charset="0"/>
              </a:rPr>
              <a:t>Water is essential for maintaining overall health as it plays a critical role in various bodily functions. </a:t>
            </a:r>
            <a:r>
              <a:rPr lang="en-GB" sz="1800" dirty="0">
                <a:effectLst/>
                <a:highlight>
                  <a:srgbClr val="FFFF00"/>
                </a:highlight>
                <a:latin typeface="Times New Roman" panose="02020603050405020304" pitchFamily="18" charset="0"/>
                <a:ea typeface="Times New Roman" panose="02020603050405020304" pitchFamily="18" charset="0"/>
              </a:rPr>
              <a:t>It regulates body temperature, aids in digestion, transports nutrients, and removes waste products through urine and sweat. </a:t>
            </a:r>
            <a:r>
              <a:rPr lang="en-GB" sz="1800" dirty="0">
                <a:effectLst/>
                <a:highlight>
                  <a:srgbClr val="00FF00"/>
                </a:highlight>
                <a:latin typeface="Times New Roman" panose="02020603050405020304" pitchFamily="18" charset="0"/>
                <a:ea typeface="Times New Roman" panose="02020603050405020304" pitchFamily="18" charset="0"/>
              </a:rPr>
              <a:t>According to the NHS, staying hydrated ensures that these processes function efficiently, contributing to overall well-being. It is recommended that ‘people should aim to drink 6-8 cups or glasses off fluid a day. Water, lower-fat milk and sugar free drinks, including tea and coffee, all count’ (NHS Eatwell guide, 2022). Taking inadequate fluids can lead to dehydration. This occurs when the body loses more fluids than it takes in, which can lead to several health issues. Symptoms of mild dehydration include thirst, dry mouth, fatigue, and dizziness. Severe dehydration can result in more serious conditions such as heatstroke, kidney stones, urinary tract infections, and even impaired cognitive function (University of Texas MD Anderson Cancer </a:t>
            </a:r>
            <a:r>
              <a:rPr lang="en-GB" sz="1800" dirty="0" err="1">
                <a:effectLst/>
                <a:highlight>
                  <a:srgbClr val="00FF00"/>
                </a:highlight>
                <a:latin typeface="Times New Roman" panose="02020603050405020304" pitchFamily="18" charset="0"/>
                <a:ea typeface="Times New Roman" panose="02020603050405020304" pitchFamily="18" charset="0"/>
              </a:rPr>
              <a:t>Center</a:t>
            </a:r>
            <a:r>
              <a:rPr lang="en-GB" sz="1800" dirty="0">
                <a:effectLst/>
                <a:highlight>
                  <a:srgbClr val="00FF00"/>
                </a:highlight>
                <a:latin typeface="Times New Roman" panose="02020603050405020304" pitchFamily="18" charset="0"/>
                <a:ea typeface="Times New Roman" panose="02020603050405020304" pitchFamily="18" charset="0"/>
              </a:rPr>
              <a:t>, 2024).</a:t>
            </a:r>
            <a:r>
              <a:rPr lang="en-GB" sz="1800" dirty="0">
                <a:effectLst/>
                <a:latin typeface="Times New Roman" panose="02020603050405020304" pitchFamily="18" charset="0"/>
                <a:ea typeface="Times New Roman" panose="02020603050405020304" pitchFamily="18" charset="0"/>
              </a:rPr>
              <a:t> </a:t>
            </a:r>
            <a:r>
              <a:rPr lang="en-GB" sz="1800" dirty="0">
                <a:effectLst/>
                <a:highlight>
                  <a:srgbClr val="FF00FF"/>
                </a:highlight>
                <a:latin typeface="Times New Roman" panose="02020603050405020304" pitchFamily="18" charset="0"/>
                <a:ea typeface="Times New Roman" panose="02020603050405020304" pitchFamily="18" charset="0"/>
              </a:rPr>
              <a:t>In summary, maintaining adequate hydration is crucial for physical health, cognitive function, and overall quality of life. Drinking water consistently throughout the day, rather than waiting until one feels thirsty, can prevent dehydration. Incorporating water-rich foods such as fruits and vegetables into the diet also helps maintain hydration levels</a:t>
            </a:r>
            <a:r>
              <a:rPr lang="en-GB" sz="1800" dirty="0">
                <a:effectLst/>
                <a:latin typeface="Times New Roman" panose="02020603050405020304" pitchFamily="18" charset="0"/>
                <a:ea typeface="Times New Roman" panose="02020603050405020304" pitchFamily="18" charset="0"/>
              </a:rPr>
              <a:t>. </a:t>
            </a:r>
            <a:endParaRPr lang="en-GB" dirty="0"/>
          </a:p>
        </p:txBody>
      </p:sp>
      <p:sp>
        <p:nvSpPr>
          <p:cNvPr id="3" name="Callout: Line 2">
            <a:extLst>
              <a:ext uri="{FF2B5EF4-FFF2-40B4-BE49-F238E27FC236}">
                <a16:creationId xmlns:a16="http://schemas.microsoft.com/office/drawing/2014/main" id="{237CFE96-A3C3-CB1C-00ED-7F3B7B3C250F}"/>
              </a:ext>
            </a:extLst>
          </p:cNvPr>
          <p:cNvSpPr/>
          <p:nvPr/>
        </p:nvSpPr>
        <p:spPr>
          <a:xfrm>
            <a:off x="10452951" y="983554"/>
            <a:ext cx="1158632" cy="583660"/>
          </a:xfrm>
          <a:prstGeom prst="borderCallout1">
            <a:avLst>
              <a:gd name="adj1" fmla="val 18750"/>
              <a:gd name="adj2" fmla="val -8333"/>
              <a:gd name="adj3" fmla="val 114167"/>
              <a:gd name="adj4" fmla="val -37021"/>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Topic</a:t>
            </a:r>
          </a:p>
        </p:txBody>
      </p:sp>
      <p:sp>
        <p:nvSpPr>
          <p:cNvPr id="5" name="Callout: Line 4">
            <a:extLst>
              <a:ext uri="{FF2B5EF4-FFF2-40B4-BE49-F238E27FC236}">
                <a16:creationId xmlns:a16="http://schemas.microsoft.com/office/drawing/2014/main" id="{7D158BA2-3865-92FA-0F3B-3568F3E962CC}"/>
              </a:ext>
            </a:extLst>
          </p:cNvPr>
          <p:cNvSpPr/>
          <p:nvPr/>
        </p:nvSpPr>
        <p:spPr>
          <a:xfrm>
            <a:off x="210246" y="989253"/>
            <a:ext cx="1081974" cy="583660"/>
          </a:xfrm>
          <a:prstGeom prst="borderCallout1">
            <a:avLst>
              <a:gd name="adj1" fmla="val 108750"/>
              <a:gd name="adj2" fmla="val 25832"/>
              <a:gd name="adj3" fmla="val 180207"/>
              <a:gd name="adj4" fmla="val 70519"/>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yriad Pro"/>
                <a:ea typeface="+mn-ea"/>
                <a:cs typeface="+mn-cs"/>
              </a:rPr>
              <a:t>Explanation</a:t>
            </a:r>
          </a:p>
        </p:txBody>
      </p:sp>
      <p:sp>
        <p:nvSpPr>
          <p:cNvPr id="7" name="Callout: Line 6">
            <a:extLst>
              <a:ext uri="{FF2B5EF4-FFF2-40B4-BE49-F238E27FC236}">
                <a16:creationId xmlns:a16="http://schemas.microsoft.com/office/drawing/2014/main" id="{AC625131-C302-F08D-48A3-1E90DD54BABF}"/>
              </a:ext>
            </a:extLst>
          </p:cNvPr>
          <p:cNvSpPr/>
          <p:nvPr/>
        </p:nvSpPr>
        <p:spPr>
          <a:xfrm>
            <a:off x="20556" y="2825763"/>
            <a:ext cx="1081974" cy="482364"/>
          </a:xfrm>
          <a:prstGeom prst="borderCallout1">
            <a:avLst>
              <a:gd name="adj1" fmla="val 163712"/>
              <a:gd name="adj2" fmla="val 100404"/>
              <a:gd name="adj3" fmla="val 119194"/>
              <a:gd name="adj4" fmla="val 74302"/>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Evidence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8" name="Callout: Line 7">
            <a:extLst>
              <a:ext uri="{FF2B5EF4-FFF2-40B4-BE49-F238E27FC236}">
                <a16:creationId xmlns:a16="http://schemas.microsoft.com/office/drawing/2014/main" id="{2AF8959F-6D99-3285-DE87-B8AC1DACA348}"/>
              </a:ext>
            </a:extLst>
          </p:cNvPr>
          <p:cNvSpPr/>
          <p:nvPr/>
        </p:nvSpPr>
        <p:spPr>
          <a:xfrm>
            <a:off x="10400949" y="5006948"/>
            <a:ext cx="1357590" cy="418290"/>
          </a:xfrm>
          <a:prstGeom prst="borderCallout1">
            <a:avLst>
              <a:gd name="adj1" fmla="val 21075"/>
              <a:gd name="adj2" fmla="val -59896"/>
              <a:gd name="adj3" fmla="val 75291"/>
              <a:gd name="adj4" fmla="val -10989"/>
            </a:avLst>
          </a:prstGeom>
          <a:solidFill>
            <a:srgbClr val="EC6E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Conclusion</a:t>
            </a:r>
          </a:p>
        </p:txBody>
      </p:sp>
    </p:spTree>
    <p:extLst>
      <p:ext uri="{BB962C8B-B14F-4D97-AF65-F5344CB8AC3E}">
        <p14:creationId xmlns:p14="http://schemas.microsoft.com/office/powerpoint/2010/main" val="255008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animBg="1"/>
      <p:bldP spid="5" grpId="0" animBg="1"/>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3</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4400" b="1" i="0" u="none" strike="noStrike" kern="1200" cap="none" spc="0" normalizeH="0" baseline="0" noProof="0" dirty="0">
              <a:ln>
                <a:noFill/>
              </a:ln>
              <a:solidFill>
                <a:prstClr val="black"/>
              </a:solidFill>
              <a:effectLst/>
              <a:uLnTx/>
              <a:uFillTx/>
              <a:latin typeface="Myriad Pro"/>
              <a:ea typeface="+mj-ea"/>
              <a:cs typeface="+mj-cs"/>
            </a:endParaRP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44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Practice developing your paragraphs. </a:t>
            </a: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44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Review the next slide, and attempt rearranging the paragraphs in the right order.</a:t>
            </a:r>
            <a:endParaRPr kumimoji="0" lang="en-US" altLang="en-US" sz="4400" b="1"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290628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229" y="274638"/>
            <a:ext cx="11505460" cy="1143000"/>
          </a:xfrm>
        </p:spPr>
        <p:txBody>
          <a:bodyPr>
            <a:noAutofit/>
          </a:bodyPr>
          <a:lstStyle/>
          <a:p>
            <a:r>
              <a:rPr lang="en-GB" sz="3600" b="1" dirty="0"/>
              <a:t>Activity 3 Developing paragraphs – Placing your ideas correctly. </a:t>
            </a:r>
          </a:p>
        </p:txBody>
      </p:sp>
      <p:pic>
        <p:nvPicPr>
          <p:cNvPr id="13" name="Content Placeholder 12">
            <a:extLst>
              <a:ext uri="{FF2B5EF4-FFF2-40B4-BE49-F238E27FC236}">
                <a16:creationId xmlns:a16="http://schemas.microsoft.com/office/drawing/2014/main" id="{DB568151-AD8E-E782-A31C-B680E36D6C51}"/>
              </a:ext>
            </a:extLst>
          </p:cNvPr>
          <p:cNvPicPr>
            <a:picLocks noGrp="1" noChangeAspect="1"/>
          </p:cNvPicPr>
          <p:nvPr>
            <p:ph idx="1"/>
          </p:nvPr>
        </p:nvPicPr>
        <p:blipFill>
          <a:blip r:embed="rId3"/>
          <a:stretch>
            <a:fillRect/>
          </a:stretch>
        </p:blipFill>
        <p:spPr>
          <a:xfrm>
            <a:off x="1878697" y="1683918"/>
            <a:ext cx="8769639" cy="3916363"/>
          </a:xfrm>
        </p:spPr>
      </p:pic>
    </p:spTree>
    <p:extLst>
      <p:ext uri="{BB962C8B-B14F-4D97-AF65-F5344CB8AC3E}">
        <p14:creationId xmlns:p14="http://schemas.microsoft.com/office/powerpoint/2010/main" val="219055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701336" y="274638"/>
            <a:ext cx="9509464" cy="1143000"/>
          </a:xfrm>
        </p:spPr>
        <p:txBody>
          <a:bodyPr vert="horz" lIns="91440" tIns="45720" rIns="91440" bIns="45720" rtlCol="0" anchor="ctr">
            <a:normAutofit fontScale="90000"/>
          </a:bodyPr>
          <a:lstStyle/>
          <a:p>
            <a:br>
              <a:rPr lang="en-GB" b="1" dirty="0"/>
            </a:br>
            <a:r>
              <a:rPr lang="en-GB" b="1" dirty="0"/>
              <a:t>Activity 4</a:t>
            </a:r>
            <a:r>
              <a:rPr lang="en-GB" sz="2700" b="1" dirty="0"/>
              <a:t>- </a:t>
            </a:r>
            <a:r>
              <a:rPr lang="en-GB" sz="2700" dirty="0"/>
              <a:t>Identify topic and supporting sentences and put them in the right order</a:t>
            </a:r>
            <a:br>
              <a:rPr lang="en-GB" dirty="0"/>
            </a:br>
            <a:endParaRPr lang="en-GB" b="1" dirty="0"/>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4400" b="1" i="0" u="none" strike="noStrike" kern="1200" cap="none" spc="0" normalizeH="0" baseline="0" noProof="0" dirty="0">
                <a:ln>
                  <a:noFill/>
                </a:ln>
                <a:solidFill>
                  <a:prstClr val="black"/>
                </a:solidFill>
                <a:effectLst/>
                <a:uLnTx/>
                <a:uFillTx/>
                <a:latin typeface="Myriad Pro"/>
                <a:ea typeface="+mj-ea"/>
                <a:cs typeface="+mj-cs"/>
              </a:rPr>
              <a:t> </a:t>
            </a: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315852" y="303647"/>
            <a:ext cx="1353967" cy="1084982"/>
          </a:xfrm>
          <a:prstGeom prst="rect">
            <a:avLst/>
          </a:prstGeom>
          <a:solidFill>
            <a:srgbClr val="FFFFFF"/>
          </a:solidFill>
        </p:spPr>
      </p:pic>
      <p:sp>
        <p:nvSpPr>
          <p:cNvPr id="4" name="TextBox 3">
            <a:extLst>
              <a:ext uri="{FF2B5EF4-FFF2-40B4-BE49-F238E27FC236}">
                <a16:creationId xmlns:a16="http://schemas.microsoft.com/office/drawing/2014/main" id="{981B1C6F-2BDF-A40D-939C-3BBF0ECB08DE}"/>
              </a:ext>
            </a:extLst>
          </p:cNvPr>
          <p:cNvSpPr txBox="1"/>
          <p:nvPr/>
        </p:nvSpPr>
        <p:spPr>
          <a:xfrm>
            <a:off x="1121546" y="1895922"/>
            <a:ext cx="10196694" cy="369331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Tx/>
              <a:buAutoNum type="alphaUcPeriod"/>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earliest significant change was for farming families, who were no longer isolated.  </a:t>
            </a:r>
          </a:p>
          <a:p>
            <a:pPr marL="457200" marR="0" lvl="0" indent="-457200" algn="l" defTabSz="914400" rtl="0" eaLnBrk="1" fontAlgn="auto" latinLnBrk="0" hangingPunct="1">
              <a:lnSpc>
                <a:spcPct val="100000"/>
              </a:lnSpc>
              <a:spcBef>
                <a:spcPts val="0"/>
              </a:spcBef>
              <a:spcAft>
                <a:spcPts val="0"/>
              </a:spcAft>
              <a:buClrTx/>
              <a:buSzTx/>
              <a:buFontTx/>
              <a:buAutoNum type="alphaUcPeriod"/>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automobile revolutionized the American way of life.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 The automobile allowed them to drive to towns and cities comfortably and conveniently.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 The final major changes included the building of suburbs, shopping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centers</a:t>
            </a:r>
            <a:r>
              <a:rPr kumimoji="0" lang="en-GB" sz="2400" b="0" i="0" u="none" strike="noStrike" kern="1200" cap="none" spc="0" normalizeH="0" baseline="0" noProof="0" dirty="0">
                <a:ln>
                  <a:noFill/>
                </a:ln>
                <a:solidFill>
                  <a:prstClr val="black"/>
                </a:solidFill>
                <a:effectLst/>
                <a:uLnTx/>
                <a:uFillTx/>
                <a:latin typeface="Myriad Pro"/>
                <a:ea typeface="+mn-ea"/>
                <a:cs typeface="+mn-cs"/>
              </a:rPr>
              <a:t>, and theme parks such as Disneyland.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E.  People who worked in cities could also drive home to the quiet suburbs.</a:t>
            </a:r>
          </a:p>
        </p:txBody>
      </p:sp>
    </p:spTree>
    <p:extLst>
      <p:ext uri="{BB962C8B-B14F-4D97-AF65-F5344CB8AC3E}">
        <p14:creationId xmlns:p14="http://schemas.microsoft.com/office/powerpoint/2010/main" val="251994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p:txBody>
          <a:bodyPr>
            <a:noAutofit/>
          </a:bodyPr>
          <a:lstStyle/>
          <a:p>
            <a:r>
              <a:rPr lang="en-US" sz="3600" b="1" dirty="0"/>
              <a:t>Activity 5</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a:xfrm>
            <a:off x="798990" y="1470818"/>
            <a:ext cx="10848513" cy="3916363"/>
          </a:xfrm>
        </p:spPr>
        <p:txBody>
          <a:bodyPr>
            <a:normAutofit/>
          </a:bodyPr>
          <a:lstStyle/>
          <a:p>
            <a:pPr marL="0" indent="0">
              <a:buNone/>
            </a:pPr>
            <a:r>
              <a:rPr lang="en-US" sz="3000" dirty="0"/>
              <a:t>Attempt constructing a paragraph on any of the following topics.</a:t>
            </a:r>
          </a:p>
          <a:p>
            <a:r>
              <a:rPr lang="en-US" sz="3000" dirty="0"/>
              <a:t>Importance of teamwork in an organization.</a:t>
            </a:r>
          </a:p>
          <a:p>
            <a:r>
              <a:rPr lang="en-US" sz="3000" dirty="0"/>
              <a:t>Understanding business challenges as a Manager.</a:t>
            </a:r>
          </a:p>
          <a:p>
            <a:r>
              <a:rPr lang="en-US" sz="3000" dirty="0"/>
              <a:t>How can I manage time as a student?</a:t>
            </a:r>
          </a:p>
        </p:txBody>
      </p:sp>
    </p:spTree>
    <p:extLst>
      <p:ext uri="{BB962C8B-B14F-4D97-AF65-F5344CB8AC3E}">
        <p14:creationId xmlns:p14="http://schemas.microsoft.com/office/powerpoint/2010/main" val="22577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lstStyle/>
          <a:p>
            <a:r>
              <a:rPr lang="en-GB" dirty="0"/>
              <a:t>Online </a:t>
            </a:r>
            <a:r>
              <a:rPr lang="en-GB" dirty="0" err="1"/>
              <a:t>Infoskills</a:t>
            </a:r>
            <a:r>
              <a:rPr lang="en-GB" dirty="0"/>
              <a:t> Programme</a:t>
            </a:r>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Finding and Using Information Unit 1 Section 2: Stages of Information (includes Evaluating Sources)</a:t>
            </a:r>
          </a:p>
          <a:p>
            <a:pPr>
              <a:lnSpc>
                <a:spcPct val="115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dirty="0">
                <a:hlinkClick r:id="rId2"/>
              </a:rPr>
              <a:t>moodle.uwtsd.ac.uk/mod/</a:t>
            </a:r>
            <a:r>
              <a:rPr lang="en-GB" sz="1800" dirty="0" err="1">
                <a:hlinkClick r:id="rId2"/>
              </a:rPr>
              <a:t>scorm</a:t>
            </a:r>
            <a:r>
              <a:rPr lang="en-GB" sz="1800" dirty="0">
                <a:hlinkClick r:id="rId2"/>
              </a:rPr>
              <a:t>/</a:t>
            </a:r>
            <a:r>
              <a:rPr lang="en-GB" sz="1800" dirty="0" err="1">
                <a:hlinkClick r:id="rId2"/>
              </a:rPr>
              <a:t>player.php?a</a:t>
            </a:r>
            <a:r>
              <a:rPr lang="en-GB" sz="1800" dirty="0">
                <a:hlinkClick r:id="rId2"/>
              </a:rPr>
              <a:t>=6864&amp;currentorg=</a:t>
            </a:r>
            <a:r>
              <a:rPr lang="en-GB" sz="1800" dirty="0" err="1">
                <a:hlinkClick r:id="rId2"/>
              </a:rPr>
              <a:t>articulate_rise&amp;scoid</a:t>
            </a:r>
            <a:r>
              <a:rPr lang="en-GB" sz="1800" dirty="0">
                <a:hlinkClick r:id="rId2"/>
              </a:rPr>
              <a:t>=14763&amp;sesskey=fiSHR9WZNM&amp;display=</a:t>
            </a:r>
            <a:r>
              <a:rPr lang="en-GB" sz="1800" dirty="0" err="1">
                <a:hlinkClick r:id="rId2"/>
              </a:rPr>
              <a:t>popup&amp;mode</a:t>
            </a:r>
            <a:r>
              <a:rPr lang="en-GB" sz="1800" dirty="0">
                <a:hlinkClick r:id="rId2"/>
              </a:rPr>
              <a:t>=normal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pic>
        <p:nvPicPr>
          <p:cNvPr id="3" name="Picture 2">
            <a:extLst>
              <a:ext uri="{FF2B5EF4-FFF2-40B4-BE49-F238E27FC236}">
                <a16:creationId xmlns:a16="http://schemas.microsoft.com/office/drawing/2014/main" id="{E1768918-2469-F471-40B5-7758B798302C}"/>
              </a:ext>
            </a:extLst>
          </p:cNvPr>
          <p:cNvPicPr>
            <a:picLocks noChangeAspect="1"/>
          </p:cNvPicPr>
          <p:nvPr/>
        </p:nvPicPr>
        <p:blipFill rotWithShape="1">
          <a:blip r:embed="rId3"/>
          <a:srcRect l="64691" t="22778" r="20000" b="53519"/>
          <a:stretch/>
        </p:blipFill>
        <p:spPr>
          <a:xfrm>
            <a:off x="8877300" y="3755513"/>
            <a:ext cx="2476500" cy="2556387"/>
          </a:xfrm>
          <a:prstGeom prst="rect">
            <a:avLst/>
          </a:prstGeom>
        </p:spPr>
      </p:pic>
    </p:spTree>
    <p:extLst>
      <p:ext uri="{BB962C8B-B14F-4D97-AF65-F5344CB8AC3E}">
        <p14:creationId xmlns:p14="http://schemas.microsoft.com/office/powerpoint/2010/main" val="894636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609601" y="203617"/>
            <a:ext cx="10972800" cy="861704"/>
          </a:xfrm>
        </p:spPr>
        <p:txBody>
          <a:bodyPr/>
          <a:lstStyle/>
          <a:p>
            <a:r>
              <a:rPr lang="en-GB" b="1" dirty="0"/>
              <a:t>Summary</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710215" y="1417638"/>
            <a:ext cx="10972799" cy="3950716"/>
          </a:xfrm>
          <a:noFill/>
          <a:effectLst>
            <a:softEdge rad="127000"/>
          </a:effectLst>
        </p:spPr>
        <p:txBody>
          <a:bodyPr>
            <a:normAutofit/>
          </a:bodyPr>
          <a:lstStyle/>
          <a:p>
            <a:pPr marL="0" indent="0">
              <a:buNone/>
            </a:pPr>
            <a:endParaRPr lang="en-GB" dirty="0"/>
          </a:p>
          <a:p>
            <a:pPr marL="0" indent="0">
              <a:buNone/>
            </a:pPr>
            <a:r>
              <a:rPr lang="en-GB" dirty="0"/>
              <a:t>Completed Task1 </a:t>
            </a:r>
          </a:p>
          <a:p>
            <a:pPr marL="0" indent="0">
              <a:buNone/>
            </a:pPr>
            <a:r>
              <a:rPr lang="en-GB" dirty="0"/>
              <a:t>Discussed Essay structure</a:t>
            </a:r>
          </a:p>
          <a:p>
            <a:pPr marL="0" indent="0">
              <a:buNone/>
            </a:pPr>
            <a:r>
              <a:rPr lang="en-GB" dirty="0"/>
              <a:t>Building paragraphs (PEEL and TEEL strategies)</a:t>
            </a:r>
          </a:p>
          <a:p>
            <a:pPr marL="0" indent="0">
              <a:buNone/>
            </a:pPr>
            <a:r>
              <a:rPr lang="en-GB" dirty="0"/>
              <a:t>Role of sentences </a:t>
            </a:r>
          </a:p>
          <a:p>
            <a:pPr marL="0" indent="0">
              <a:buNone/>
            </a:pPr>
            <a:r>
              <a:rPr lang="en-GB" dirty="0"/>
              <a:t>Questions to ask when structuring your paragraphs</a:t>
            </a:r>
          </a:p>
          <a:p>
            <a:pPr marL="0" indent="0">
              <a:buNone/>
            </a:pPr>
            <a:endParaRPr lang="en-GB" sz="2800" b="1" dirty="0"/>
          </a:p>
          <a:p>
            <a:pPr marL="0" indent="0">
              <a:buNone/>
            </a:pPr>
            <a:endParaRPr lang="en-GB" sz="2800" b="1" dirty="0">
              <a:solidFill>
                <a:srgbClr val="FF0000"/>
              </a:solidFill>
            </a:endParaRPr>
          </a:p>
        </p:txBody>
      </p:sp>
      <p:pic>
        <p:nvPicPr>
          <p:cNvPr id="5" name="Picture 4">
            <a:extLst>
              <a:ext uri="{FF2B5EF4-FFF2-40B4-BE49-F238E27FC236}">
                <a16:creationId xmlns:a16="http://schemas.microsoft.com/office/drawing/2014/main" id="{E6A1ECD5-7733-95EC-D5C9-1E3CA4DEBC41}"/>
              </a:ext>
            </a:extLst>
          </p:cNvPr>
          <p:cNvPicPr>
            <a:picLocks noChangeAspect="1"/>
          </p:cNvPicPr>
          <p:nvPr/>
        </p:nvPicPr>
        <p:blipFill>
          <a:blip r:embed="rId2"/>
          <a:stretch>
            <a:fillRect/>
          </a:stretch>
        </p:blipFill>
        <p:spPr>
          <a:xfrm>
            <a:off x="10405063" y="4048031"/>
            <a:ext cx="1426588" cy="1475360"/>
          </a:xfrm>
          <a:prstGeom prst="rect">
            <a:avLst/>
          </a:prstGeom>
        </p:spPr>
      </p:pic>
    </p:spTree>
    <p:extLst>
      <p:ext uri="{BB962C8B-B14F-4D97-AF65-F5344CB8AC3E}">
        <p14:creationId xmlns:p14="http://schemas.microsoft.com/office/powerpoint/2010/main" val="313835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Dugguh, S.I. (2013) ‘Innovation and Business Success In Nigeria: From Intuition to Process’. </a:t>
            </a:r>
            <a:r>
              <a:rPr lang="en-GB" sz="2000" i="1" dirty="0"/>
              <a:t>Management International Journal of Economics, Commerce and Management</a:t>
            </a:r>
            <a:r>
              <a:rPr lang="en-GB" sz="2000" dirty="0"/>
              <a:t>. Vol.1, Issue 1. p. 1-13 Available at: </a:t>
            </a:r>
            <a:r>
              <a:rPr lang="en-GB" sz="2000" u="sng" dirty="0">
                <a:hlinkClick r:id="rId2"/>
              </a:rPr>
              <a:t>https://ijecm.co.uk/wp-content/uploads/2014/01/114.pdf</a:t>
            </a:r>
            <a:r>
              <a:rPr lang="en-GB" sz="2000" dirty="0">
                <a:hlinkClick r:id="rId2"/>
              </a:rPr>
              <a:t> Accessed 28/07/24</a:t>
            </a:r>
            <a:r>
              <a:rPr lang="en-GB" sz="2000" dirty="0"/>
              <a:t>.</a:t>
            </a:r>
          </a:p>
          <a:p>
            <a:r>
              <a:rPr lang="en-GB" sz="2000" dirty="0"/>
              <a:t>University of Portsmouth.  (2024) ‘Writing, flow, and coherence’. Available at: </a:t>
            </a:r>
            <a:r>
              <a:rPr lang="en-GB" sz="2000" dirty="0">
                <a:hlinkClick r:id="rId3"/>
              </a:rPr>
              <a:t>https://myport.port.ac.uk/study-skills/written-assignments/writing-flow-and-coherence Accessed 28/07/24</a:t>
            </a:r>
            <a:r>
              <a:rPr lang="en-GB" sz="2000" dirty="0"/>
              <a:t>.</a:t>
            </a:r>
          </a:p>
          <a:p>
            <a:r>
              <a:rPr lang="en-GB" sz="2000" dirty="0"/>
              <a:t>University of Staffordshire. (2024) Academic Writing. Available at:  </a:t>
            </a:r>
            <a:r>
              <a:rPr lang="en-GB" sz="2000" dirty="0">
                <a:hlinkClick r:id="rId4"/>
              </a:rPr>
              <a:t>https://libguides.staffs.ac.uk/academic_writing/linking</a:t>
            </a:r>
            <a:r>
              <a:rPr lang="en-GB" sz="2000" dirty="0"/>
              <a:t> Accessed 18/07/24</a:t>
            </a:r>
          </a:p>
          <a:p>
            <a:endParaRPr lang="en-GB" sz="1400" dirty="0"/>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r>
              <a:rPr lang="en-GB" dirty="0"/>
              <a:t>We will look at Referencing and Academic Integrity</a:t>
            </a:r>
          </a:p>
          <a:p>
            <a:endParaRPr lang="en-GB" dirty="0"/>
          </a:p>
          <a:p>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2024" y="3284984"/>
            <a:ext cx="1728192" cy="1766842"/>
          </a:xfrm>
          <a:prstGeom prst="rect">
            <a:avLst/>
          </a:prstGeom>
        </p:spPr>
      </p:pic>
    </p:spTree>
    <p:extLst>
      <p:ext uri="{BB962C8B-B14F-4D97-AF65-F5344CB8AC3E}">
        <p14:creationId xmlns:p14="http://schemas.microsoft.com/office/powerpoint/2010/main" val="174436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1623</Words>
  <Application>Microsoft Office PowerPoint</Application>
  <PresentationFormat>Widescreen</PresentationFormat>
  <Paragraphs>151</Paragraphs>
  <Slides>26</Slides>
  <Notes>14</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Myriad Pro</vt:lpstr>
      <vt:lpstr>Aptos</vt:lpstr>
      <vt:lpstr>Aptos Display</vt:lpstr>
      <vt:lpstr>Arial</vt:lpstr>
      <vt:lpstr>Calibri</vt:lpstr>
      <vt:lpstr>Times New Roman</vt:lpstr>
      <vt:lpstr>Wingdings</vt:lpstr>
      <vt:lpstr>20140311PresentationUWTSDTemplate</vt:lpstr>
      <vt:lpstr>1_Office Theme</vt:lpstr>
      <vt:lpstr>3_20140311PresentationUWTSDTemplate</vt:lpstr>
      <vt:lpstr>Certificate of Higher Education – Skills for the Workplace Health and Social Care  Academic and Employability Skills (LCHS4001)  Session 5: Quiz  Essay structure and Academic Paragraphs</vt:lpstr>
      <vt:lpstr>Last week’s recap</vt:lpstr>
      <vt:lpstr>Today’s session </vt:lpstr>
      <vt:lpstr>PowerPoint Presentation</vt:lpstr>
      <vt:lpstr>PowerPoint Presentation</vt:lpstr>
      <vt:lpstr>PowerPoint Presentation</vt:lpstr>
      <vt:lpstr>Structuring your essay </vt:lpstr>
      <vt:lpstr>Essay plan – Hamburger Model</vt:lpstr>
      <vt:lpstr>Activity 1</vt:lpstr>
      <vt:lpstr>Building an Essay</vt:lpstr>
      <vt:lpstr>PowerPoint Presentation</vt:lpstr>
      <vt:lpstr>The PEEL paragraph structure</vt:lpstr>
      <vt:lpstr>The TEEL paragraph structure </vt:lpstr>
      <vt:lpstr>PowerPoint Presentation</vt:lpstr>
      <vt:lpstr>PowerPoint Presentation</vt:lpstr>
      <vt:lpstr>Activity 2</vt:lpstr>
      <vt:lpstr>The paragraph Example</vt:lpstr>
      <vt:lpstr>Answer</vt:lpstr>
      <vt:lpstr>Activity 3</vt:lpstr>
      <vt:lpstr>Activity 3 Developing paragraphs – Placing your ideas correctly. </vt:lpstr>
      <vt:lpstr> Activity 4- Identify topic and supporting sentences and put them in the right order </vt:lpstr>
      <vt:lpstr>Activity 5</vt:lpstr>
      <vt:lpstr>Online Infoskills Programme</vt:lpstr>
      <vt:lpstr>Summary</vt:lpstr>
      <vt:lpstr>References</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Lilian Dooshima Dugguh</cp:lastModifiedBy>
  <cp:revision>1</cp:revision>
  <dcterms:created xsi:type="dcterms:W3CDTF">2025-01-08T14:32:14Z</dcterms:created>
  <dcterms:modified xsi:type="dcterms:W3CDTF">2025-01-08T14:51:39Z</dcterms:modified>
</cp:coreProperties>
</file>