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4.xml" ContentType="application/vnd.openxmlformats-officedocument.theme+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notesSlides/notesSlide76.xml" ContentType="application/vnd.openxmlformats-officedocument.presentationml.notesSlide+xml"/>
  <Override PartName="/ppt/notesSlides/notesSlide7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2" r:id="rId1"/>
    <p:sldMasterId id="2147483663" r:id="rId2"/>
    <p:sldMasterId id="2147483668" r:id="rId3"/>
    <p:sldMasterId id="2147483669" r:id="rId4"/>
    <p:sldMasterId id="2147483778" r:id="rId5"/>
  </p:sldMasterIdLst>
  <p:notesMasterIdLst>
    <p:notesMasterId r:id="rId83"/>
  </p:notesMasterIdLst>
  <p:sldIdLst>
    <p:sldId id="257" r:id="rId6"/>
    <p:sldId id="337" r:id="rId7"/>
    <p:sldId id="336" r:id="rId8"/>
    <p:sldId id="298" r:id="rId9"/>
    <p:sldId id="397" r:id="rId10"/>
    <p:sldId id="324" r:id="rId11"/>
    <p:sldId id="422" r:id="rId12"/>
    <p:sldId id="425" r:id="rId13"/>
    <p:sldId id="423" r:id="rId14"/>
    <p:sldId id="424" r:id="rId15"/>
    <p:sldId id="338" r:id="rId16"/>
    <p:sldId id="340" r:id="rId17"/>
    <p:sldId id="316" r:id="rId18"/>
    <p:sldId id="342" r:id="rId19"/>
    <p:sldId id="399" r:id="rId20"/>
    <p:sldId id="398" r:id="rId21"/>
    <p:sldId id="400" r:id="rId22"/>
    <p:sldId id="343" r:id="rId23"/>
    <p:sldId id="371" r:id="rId24"/>
    <p:sldId id="427" r:id="rId25"/>
    <p:sldId id="428" r:id="rId26"/>
    <p:sldId id="429" r:id="rId27"/>
    <p:sldId id="344" r:id="rId28"/>
    <p:sldId id="345" r:id="rId29"/>
    <p:sldId id="304" r:id="rId30"/>
    <p:sldId id="346" r:id="rId31"/>
    <p:sldId id="347" r:id="rId32"/>
    <p:sldId id="348" r:id="rId33"/>
    <p:sldId id="402" r:id="rId34"/>
    <p:sldId id="353" r:id="rId35"/>
    <p:sldId id="403" r:id="rId36"/>
    <p:sldId id="380" r:id="rId37"/>
    <p:sldId id="381" r:id="rId38"/>
    <p:sldId id="382" r:id="rId39"/>
    <p:sldId id="384" r:id="rId40"/>
    <p:sldId id="404" r:id="rId41"/>
    <p:sldId id="405" r:id="rId42"/>
    <p:sldId id="379" r:id="rId43"/>
    <p:sldId id="356" r:id="rId44"/>
    <p:sldId id="359" r:id="rId45"/>
    <p:sldId id="357" r:id="rId46"/>
    <p:sldId id="358" r:id="rId47"/>
    <p:sldId id="406" r:id="rId48"/>
    <p:sldId id="327" r:id="rId49"/>
    <p:sldId id="407" r:id="rId50"/>
    <p:sldId id="360" r:id="rId51"/>
    <p:sldId id="361" r:id="rId52"/>
    <p:sldId id="289" r:id="rId53"/>
    <p:sldId id="362" r:id="rId54"/>
    <p:sldId id="363" r:id="rId55"/>
    <p:sldId id="331" r:id="rId56"/>
    <p:sldId id="408" r:id="rId57"/>
    <p:sldId id="409" r:id="rId58"/>
    <p:sldId id="410" r:id="rId59"/>
    <p:sldId id="322" r:id="rId60"/>
    <p:sldId id="365" r:id="rId61"/>
    <p:sldId id="334" r:id="rId62"/>
    <p:sldId id="367" r:id="rId63"/>
    <p:sldId id="369" r:id="rId64"/>
    <p:sldId id="411" r:id="rId65"/>
    <p:sldId id="412" r:id="rId66"/>
    <p:sldId id="401" r:id="rId67"/>
    <p:sldId id="372" r:id="rId68"/>
    <p:sldId id="366" r:id="rId69"/>
    <p:sldId id="374" r:id="rId70"/>
    <p:sldId id="375" r:id="rId71"/>
    <p:sldId id="420" r:id="rId72"/>
    <p:sldId id="415" r:id="rId73"/>
    <p:sldId id="377" r:id="rId74"/>
    <p:sldId id="416" r:id="rId75"/>
    <p:sldId id="417" r:id="rId76"/>
    <p:sldId id="426" r:id="rId77"/>
    <p:sldId id="418" r:id="rId78"/>
    <p:sldId id="419" r:id="rId79"/>
    <p:sldId id="421" r:id="rId80"/>
    <p:sldId id="391" r:id="rId81"/>
    <p:sldId id="300" r:id="rId82"/>
  </p:sldIdLst>
  <p:sldSz cx="9144000" cy="6858000" type="screen4x3"/>
  <p:notesSz cx="6669088" cy="9753600"/>
  <p:custDataLst>
    <p:tags r:id="rId84"/>
  </p:custData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75F4A23-59E7-49B2-91E6-503B6860066D}" v="3" dt="2026-09-17T11:10:38.40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2320"/>
    <p:restoredTop sz="58633" autoAdjust="0"/>
  </p:normalViewPr>
  <p:slideViewPr>
    <p:cSldViewPr snapToGrid="0" snapToObjects="1">
      <p:cViewPr varScale="1">
        <p:scale>
          <a:sx n="65" d="100"/>
          <a:sy n="65" d="100"/>
        </p:scale>
        <p:origin x="2550" y="72"/>
      </p:cViewPr>
      <p:guideLst/>
    </p:cSldViewPr>
  </p:slideViewPr>
  <p:outlineViewPr>
    <p:cViewPr>
      <p:scale>
        <a:sx n="33" d="100"/>
        <a:sy n="33" d="100"/>
      </p:scale>
      <p:origin x="0" y="0"/>
    </p:cViewPr>
  </p:outlineViewPr>
  <p:notesTextViewPr>
    <p:cViewPr>
      <p:scale>
        <a:sx n="1" d="1"/>
        <a:sy n="1" d="1"/>
      </p:scale>
      <p:origin x="0" y="0"/>
    </p:cViewPr>
  </p:notesTextViewPr>
  <p:notesViewPr>
    <p:cSldViewPr snapToGrid="0" snapToObjects="1">
      <p:cViewPr varScale="1">
        <p:scale>
          <a:sx n="87" d="100"/>
          <a:sy n="87" d="100"/>
        </p:scale>
        <p:origin x="3840" y="66"/>
      </p:cViewPr>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1.xml"/><Relationship Id="rId21" Type="http://schemas.openxmlformats.org/officeDocument/2006/relationships/slide" Target="slides/slide16.xml"/><Relationship Id="rId42" Type="http://schemas.openxmlformats.org/officeDocument/2006/relationships/slide" Target="slides/slide37.xml"/><Relationship Id="rId47" Type="http://schemas.openxmlformats.org/officeDocument/2006/relationships/slide" Target="slides/slide42.xml"/><Relationship Id="rId63" Type="http://schemas.openxmlformats.org/officeDocument/2006/relationships/slide" Target="slides/slide58.xml"/><Relationship Id="rId68" Type="http://schemas.openxmlformats.org/officeDocument/2006/relationships/slide" Target="slides/slide63.xml"/><Relationship Id="rId84" Type="http://schemas.openxmlformats.org/officeDocument/2006/relationships/tags" Target="tags/tag1.xml"/><Relationship Id="rId89" Type="http://schemas.microsoft.com/office/2016/11/relationships/changesInfo" Target="changesInfos/changesInfo1.xml"/><Relationship Id="rId16" Type="http://schemas.openxmlformats.org/officeDocument/2006/relationships/slide" Target="slides/slide11.xml"/><Relationship Id="rId11" Type="http://schemas.openxmlformats.org/officeDocument/2006/relationships/slide" Target="slides/slide6.xml"/><Relationship Id="rId32" Type="http://schemas.openxmlformats.org/officeDocument/2006/relationships/slide" Target="slides/slide27.xml"/><Relationship Id="rId37" Type="http://schemas.openxmlformats.org/officeDocument/2006/relationships/slide" Target="slides/slide32.xml"/><Relationship Id="rId53" Type="http://schemas.openxmlformats.org/officeDocument/2006/relationships/slide" Target="slides/slide48.xml"/><Relationship Id="rId58" Type="http://schemas.openxmlformats.org/officeDocument/2006/relationships/slide" Target="slides/slide53.xml"/><Relationship Id="rId74" Type="http://schemas.openxmlformats.org/officeDocument/2006/relationships/slide" Target="slides/slide69.xml"/><Relationship Id="rId79" Type="http://schemas.openxmlformats.org/officeDocument/2006/relationships/slide" Target="slides/slide74.xml"/><Relationship Id="rId5" Type="http://schemas.openxmlformats.org/officeDocument/2006/relationships/slideMaster" Target="slideMasters/slideMaster5.xml"/><Relationship Id="rId90" Type="http://schemas.microsoft.com/office/2015/10/relationships/revisionInfo" Target="revisionInfo.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slide" Target="slides/slide51.xml"/><Relationship Id="rId64" Type="http://schemas.openxmlformats.org/officeDocument/2006/relationships/slide" Target="slides/slide59.xml"/><Relationship Id="rId69" Type="http://schemas.openxmlformats.org/officeDocument/2006/relationships/slide" Target="slides/slide64.xml"/><Relationship Id="rId77" Type="http://schemas.openxmlformats.org/officeDocument/2006/relationships/slide" Target="slides/slide72.xml"/><Relationship Id="rId8" Type="http://schemas.openxmlformats.org/officeDocument/2006/relationships/slide" Target="slides/slide3.xml"/><Relationship Id="rId51" Type="http://schemas.openxmlformats.org/officeDocument/2006/relationships/slide" Target="slides/slide46.xml"/><Relationship Id="rId72" Type="http://schemas.openxmlformats.org/officeDocument/2006/relationships/slide" Target="slides/slide67.xml"/><Relationship Id="rId80" Type="http://schemas.openxmlformats.org/officeDocument/2006/relationships/slide" Target="slides/slide75.xml"/><Relationship Id="rId85" Type="http://schemas.openxmlformats.org/officeDocument/2006/relationships/presProps" Target="presProps.xml"/><Relationship Id="rId3" Type="http://schemas.openxmlformats.org/officeDocument/2006/relationships/slideMaster" Target="slideMasters/slideMaster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slide" Target="slides/slide54.xml"/><Relationship Id="rId67" Type="http://schemas.openxmlformats.org/officeDocument/2006/relationships/slide" Target="slides/slide62.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slide" Target="slides/slide49.xml"/><Relationship Id="rId62" Type="http://schemas.openxmlformats.org/officeDocument/2006/relationships/slide" Target="slides/slide57.xml"/><Relationship Id="rId70" Type="http://schemas.openxmlformats.org/officeDocument/2006/relationships/slide" Target="slides/slide65.xml"/><Relationship Id="rId75" Type="http://schemas.openxmlformats.org/officeDocument/2006/relationships/slide" Target="slides/slide70.xml"/><Relationship Id="rId83" Type="http://schemas.openxmlformats.org/officeDocument/2006/relationships/notesMaster" Target="notesMasters/notesMaster1.xml"/><Relationship Id="rId88"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slide" Target="slides/slide52.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slide" Target="slides/slide55.xml"/><Relationship Id="rId65" Type="http://schemas.openxmlformats.org/officeDocument/2006/relationships/slide" Target="slides/slide60.xml"/><Relationship Id="rId73" Type="http://schemas.openxmlformats.org/officeDocument/2006/relationships/slide" Target="slides/slide68.xml"/><Relationship Id="rId78" Type="http://schemas.openxmlformats.org/officeDocument/2006/relationships/slide" Target="slides/slide73.xml"/><Relationship Id="rId81" Type="http://schemas.openxmlformats.org/officeDocument/2006/relationships/slide" Target="slides/slide76.xml"/><Relationship Id="rId86" Type="http://schemas.openxmlformats.org/officeDocument/2006/relationships/viewProps" Target="viewProps.xml"/><Relationship Id="rId4" Type="http://schemas.openxmlformats.org/officeDocument/2006/relationships/slideMaster" Target="slideMasters/slideMaster4.xml"/><Relationship Id="rId9" Type="http://schemas.openxmlformats.org/officeDocument/2006/relationships/slide" Target="slides/slide4.xml"/><Relationship Id="rId13" Type="http://schemas.openxmlformats.org/officeDocument/2006/relationships/slide" Target="slides/slide8.xml"/><Relationship Id="rId18" Type="http://schemas.openxmlformats.org/officeDocument/2006/relationships/slide" Target="slides/slide13.xml"/><Relationship Id="rId39" Type="http://schemas.openxmlformats.org/officeDocument/2006/relationships/slide" Target="slides/slide34.xml"/><Relationship Id="rId34" Type="http://schemas.openxmlformats.org/officeDocument/2006/relationships/slide" Target="slides/slide29.xml"/><Relationship Id="rId50" Type="http://schemas.openxmlformats.org/officeDocument/2006/relationships/slide" Target="slides/slide45.xml"/><Relationship Id="rId55" Type="http://schemas.openxmlformats.org/officeDocument/2006/relationships/slide" Target="slides/slide50.xml"/><Relationship Id="rId76" Type="http://schemas.openxmlformats.org/officeDocument/2006/relationships/slide" Target="slides/slide71.xml"/><Relationship Id="rId7" Type="http://schemas.openxmlformats.org/officeDocument/2006/relationships/slide" Target="slides/slide2.xml"/><Relationship Id="rId71" Type="http://schemas.openxmlformats.org/officeDocument/2006/relationships/slide" Target="slides/slide66.xml"/><Relationship Id="rId2" Type="http://schemas.openxmlformats.org/officeDocument/2006/relationships/slideMaster" Target="slideMasters/slideMaster2.xml"/><Relationship Id="rId29" Type="http://schemas.openxmlformats.org/officeDocument/2006/relationships/slide" Target="slides/slide24.xml"/><Relationship Id="rId24" Type="http://schemas.openxmlformats.org/officeDocument/2006/relationships/slide" Target="slides/slide19.xml"/><Relationship Id="rId40" Type="http://schemas.openxmlformats.org/officeDocument/2006/relationships/slide" Target="slides/slide35.xml"/><Relationship Id="rId45" Type="http://schemas.openxmlformats.org/officeDocument/2006/relationships/slide" Target="slides/slide40.xml"/><Relationship Id="rId66" Type="http://schemas.openxmlformats.org/officeDocument/2006/relationships/slide" Target="slides/slide61.xml"/><Relationship Id="rId87" Type="http://schemas.openxmlformats.org/officeDocument/2006/relationships/theme" Target="theme/theme1.xml"/><Relationship Id="rId61" Type="http://schemas.openxmlformats.org/officeDocument/2006/relationships/slide" Target="slides/slide56.xml"/><Relationship Id="rId82" Type="http://schemas.openxmlformats.org/officeDocument/2006/relationships/slide" Target="slides/slide77.xml"/><Relationship Id="rId19" Type="http://schemas.openxmlformats.org/officeDocument/2006/relationships/slide" Target="slides/slide1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on Rees-Edwards" userId="6ddc9a34-5fd4-438d-87b4-9c8b83b97512" providerId="ADAL" clId="{7949757A-AD69-4126-B2D1-7959911563A1}"/>
    <pc:docChg chg="addSld modSld">
      <pc:chgData name="Alison Rees-Edwards" userId="6ddc9a34-5fd4-438d-87b4-9c8b83b97512" providerId="ADAL" clId="{7949757A-AD69-4126-B2D1-7959911563A1}" dt="2026-09-17T11:10:38.404" v="73"/>
      <pc:docMkLst>
        <pc:docMk/>
      </pc:docMkLst>
      <pc:sldChg chg="modNotesTx">
        <pc:chgData name="Alison Rees-Edwards" userId="6ddc9a34-5fd4-438d-87b4-9c8b83b97512" providerId="ADAL" clId="{7949757A-AD69-4126-B2D1-7959911563A1}" dt="2026-09-14T08:58:20.051" v="41" actId="6549"/>
        <pc:sldMkLst>
          <pc:docMk/>
          <pc:sldMk cId="346489351" sldId="289"/>
        </pc:sldMkLst>
      </pc:sldChg>
      <pc:sldChg chg="modNotesTx">
        <pc:chgData name="Alison Rees-Edwards" userId="6ddc9a34-5fd4-438d-87b4-9c8b83b97512" providerId="ADAL" clId="{7949757A-AD69-4126-B2D1-7959911563A1}" dt="2026-09-14T08:56:23.568" v="1" actId="6549"/>
        <pc:sldMkLst>
          <pc:docMk/>
          <pc:sldMk cId="1687858159" sldId="298"/>
        </pc:sldMkLst>
      </pc:sldChg>
      <pc:sldChg chg="modNotesTx">
        <pc:chgData name="Alison Rees-Edwards" userId="6ddc9a34-5fd4-438d-87b4-9c8b83b97512" providerId="ADAL" clId="{7949757A-AD69-4126-B2D1-7959911563A1}" dt="2026-09-14T08:57:14.079" v="21" actId="6549"/>
        <pc:sldMkLst>
          <pc:docMk/>
          <pc:sldMk cId="3813529183" sldId="304"/>
        </pc:sldMkLst>
      </pc:sldChg>
      <pc:sldChg chg="modNotesTx">
        <pc:chgData name="Alison Rees-Edwards" userId="6ddc9a34-5fd4-438d-87b4-9c8b83b97512" providerId="ADAL" clId="{7949757A-AD69-4126-B2D1-7959911563A1}" dt="2026-09-14T08:56:51.455" v="13" actId="6549"/>
        <pc:sldMkLst>
          <pc:docMk/>
          <pc:sldMk cId="1302559865" sldId="316"/>
        </pc:sldMkLst>
      </pc:sldChg>
      <pc:sldChg chg="modNotesTx">
        <pc:chgData name="Alison Rees-Edwards" userId="6ddc9a34-5fd4-438d-87b4-9c8b83b97512" providerId="ADAL" clId="{7949757A-AD69-4126-B2D1-7959911563A1}" dt="2026-09-14T09:00:23.992" v="48" actId="6549"/>
        <pc:sldMkLst>
          <pc:docMk/>
          <pc:sldMk cId="2642608161" sldId="322"/>
        </pc:sldMkLst>
      </pc:sldChg>
      <pc:sldChg chg="modNotesTx">
        <pc:chgData name="Alison Rees-Edwards" userId="6ddc9a34-5fd4-438d-87b4-9c8b83b97512" providerId="ADAL" clId="{7949757A-AD69-4126-B2D1-7959911563A1}" dt="2026-09-14T08:56:28.442" v="3" actId="6549"/>
        <pc:sldMkLst>
          <pc:docMk/>
          <pc:sldMk cId="1115313282" sldId="324"/>
        </pc:sldMkLst>
      </pc:sldChg>
      <pc:sldChg chg="modNotesTx">
        <pc:chgData name="Alison Rees-Edwards" userId="6ddc9a34-5fd4-438d-87b4-9c8b83b97512" providerId="ADAL" clId="{7949757A-AD69-4126-B2D1-7959911563A1}" dt="2026-09-14T08:58:09.859" v="38" actId="6549"/>
        <pc:sldMkLst>
          <pc:docMk/>
          <pc:sldMk cId="69687114" sldId="327"/>
        </pc:sldMkLst>
      </pc:sldChg>
      <pc:sldChg chg="modNotesTx">
        <pc:chgData name="Alison Rees-Edwards" userId="6ddc9a34-5fd4-438d-87b4-9c8b83b97512" providerId="ADAL" clId="{7949757A-AD69-4126-B2D1-7959911563A1}" dt="2026-09-14T08:58:28.214" v="44" actId="6549"/>
        <pc:sldMkLst>
          <pc:docMk/>
          <pc:sldMk cId="2580044459" sldId="331"/>
        </pc:sldMkLst>
      </pc:sldChg>
      <pc:sldChg chg="modNotesTx">
        <pc:chgData name="Alison Rees-Edwards" userId="6ddc9a34-5fd4-438d-87b4-9c8b83b97512" providerId="ADAL" clId="{7949757A-AD69-4126-B2D1-7959911563A1}" dt="2026-09-14T09:00:28.368" v="49" actId="6549"/>
        <pc:sldMkLst>
          <pc:docMk/>
          <pc:sldMk cId="3183199038" sldId="334"/>
        </pc:sldMkLst>
      </pc:sldChg>
      <pc:sldChg chg="modNotesTx">
        <pc:chgData name="Alison Rees-Edwards" userId="6ddc9a34-5fd4-438d-87b4-9c8b83b97512" providerId="ADAL" clId="{7949757A-AD69-4126-B2D1-7959911563A1}" dt="2026-09-14T08:56:20.080" v="0" actId="6549"/>
        <pc:sldMkLst>
          <pc:docMk/>
          <pc:sldMk cId="3777315584" sldId="336"/>
        </pc:sldMkLst>
      </pc:sldChg>
      <pc:sldChg chg="modNotesTx">
        <pc:chgData name="Alison Rees-Edwards" userId="6ddc9a34-5fd4-438d-87b4-9c8b83b97512" providerId="ADAL" clId="{7949757A-AD69-4126-B2D1-7959911563A1}" dt="2026-09-14T08:56:47.638" v="12" actId="6549"/>
        <pc:sldMkLst>
          <pc:docMk/>
          <pc:sldMk cId="1153130954" sldId="338"/>
        </pc:sldMkLst>
      </pc:sldChg>
      <pc:sldChg chg="modNotesTx">
        <pc:chgData name="Alison Rees-Edwards" userId="6ddc9a34-5fd4-438d-87b4-9c8b83b97512" providerId="ADAL" clId="{7949757A-AD69-4126-B2D1-7959911563A1}" dt="2026-09-14T08:56:53.389" v="14" actId="6549"/>
        <pc:sldMkLst>
          <pc:docMk/>
          <pc:sldMk cId="1642627582" sldId="342"/>
        </pc:sldMkLst>
      </pc:sldChg>
      <pc:sldChg chg="modNotesTx">
        <pc:chgData name="Alison Rees-Edwards" userId="6ddc9a34-5fd4-438d-87b4-9c8b83b97512" providerId="ADAL" clId="{7949757A-AD69-4126-B2D1-7959911563A1}" dt="2026-09-14T08:57:04.713" v="18" actId="6549"/>
        <pc:sldMkLst>
          <pc:docMk/>
          <pc:sldMk cId="361037408" sldId="343"/>
        </pc:sldMkLst>
      </pc:sldChg>
      <pc:sldChg chg="modNotesTx">
        <pc:chgData name="Alison Rees-Edwards" userId="6ddc9a34-5fd4-438d-87b4-9c8b83b97512" providerId="ADAL" clId="{7949757A-AD69-4126-B2D1-7959911563A1}" dt="2026-09-14T08:57:11.099" v="20" actId="6549"/>
        <pc:sldMkLst>
          <pc:docMk/>
          <pc:sldMk cId="2186775891" sldId="345"/>
        </pc:sldMkLst>
      </pc:sldChg>
      <pc:sldChg chg="modNotesTx">
        <pc:chgData name="Alison Rees-Edwards" userId="6ddc9a34-5fd4-438d-87b4-9c8b83b97512" providerId="ADAL" clId="{7949757A-AD69-4126-B2D1-7959911563A1}" dt="2026-09-14T08:57:17.788" v="22" actId="6549"/>
        <pc:sldMkLst>
          <pc:docMk/>
          <pc:sldMk cId="683418640" sldId="346"/>
        </pc:sldMkLst>
      </pc:sldChg>
      <pc:sldChg chg="modNotesTx">
        <pc:chgData name="Alison Rees-Edwards" userId="6ddc9a34-5fd4-438d-87b4-9c8b83b97512" providerId="ADAL" clId="{7949757A-AD69-4126-B2D1-7959911563A1}" dt="2026-09-14T08:57:20.889" v="23" actId="6549"/>
        <pc:sldMkLst>
          <pc:docMk/>
          <pc:sldMk cId="1285610457" sldId="347"/>
        </pc:sldMkLst>
      </pc:sldChg>
      <pc:sldChg chg="modNotesTx">
        <pc:chgData name="Alison Rees-Edwards" userId="6ddc9a34-5fd4-438d-87b4-9c8b83b97512" providerId="ADAL" clId="{7949757A-AD69-4126-B2D1-7959911563A1}" dt="2026-09-14T08:57:24.658" v="24" actId="6549"/>
        <pc:sldMkLst>
          <pc:docMk/>
          <pc:sldMk cId="3835302143" sldId="348"/>
        </pc:sldMkLst>
      </pc:sldChg>
      <pc:sldChg chg="modNotesTx">
        <pc:chgData name="Alison Rees-Edwards" userId="6ddc9a34-5fd4-438d-87b4-9c8b83b97512" providerId="ADAL" clId="{7949757A-AD69-4126-B2D1-7959911563A1}" dt="2026-09-14T08:57:53.720" v="33" actId="6549"/>
        <pc:sldMkLst>
          <pc:docMk/>
          <pc:sldMk cId="2626329991" sldId="356"/>
        </pc:sldMkLst>
      </pc:sldChg>
      <pc:sldChg chg="modNotesTx">
        <pc:chgData name="Alison Rees-Edwards" userId="6ddc9a34-5fd4-438d-87b4-9c8b83b97512" providerId="ADAL" clId="{7949757A-AD69-4126-B2D1-7959911563A1}" dt="2026-09-14T08:58:00.102" v="35" actId="6549"/>
        <pc:sldMkLst>
          <pc:docMk/>
          <pc:sldMk cId="2700867127" sldId="357"/>
        </pc:sldMkLst>
      </pc:sldChg>
      <pc:sldChg chg="modNotesTx">
        <pc:chgData name="Alison Rees-Edwards" userId="6ddc9a34-5fd4-438d-87b4-9c8b83b97512" providerId="ADAL" clId="{7949757A-AD69-4126-B2D1-7959911563A1}" dt="2026-09-14T08:58:02.427" v="36" actId="6549"/>
        <pc:sldMkLst>
          <pc:docMk/>
          <pc:sldMk cId="444803389" sldId="358"/>
        </pc:sldMkLst>
      </pc:sldChg>
      <pc:sldChg chg="modNotesTx">
        <pc:chgData name="Alison Rees-Edwards" userId="6ddc9a34-5fd4-438d-87b4-9c8b83b97512" providerId="ADAL" clId="{7949757A-AD69-4126-B2D1-7959911563A1}" dt="2026-09-14T08:57:57.913" v="34" actId="6549"/>
        <pc:sldMkLst>
          <pc:docMk/>
          <pc:sldMk cId="3323346603" sldId="359"/>
        </pc:sldMkLst>
      </pc:sldChg>
      <pc:sldChg chg="modNotesTx">
        <pc:chgData name="Alison Rees-Edwards" userId="6ddc9a34-5fd4-438d-87b4-9c8b83b97512" providerId="ADAL" clId="{7949757A-AD69-4126-B2D1-7959911563A1}" dt="2026-09-14T08:58:15.277" v="40" actId="6549"/>
        <pc:sldMkLst>
          <pc:docMk/>
          <pc:sldMk cId="2273924226" sldId="360"/>
        </pc:sldMkLst>
      </pc:sldChg>
      <pc:sldChg chg="modNotesTx">
        <pc:chgData name="Alison Rees-Edwards" userId="6ddc9a34-5fd4-438d-87b4-9c8b83b97512" providerId="ADAL" clId="{7949757A-AD69-4126-B2D1-7959911563A1}" dt="2026-09-14T08:58:22.708" v="42" actId="6549"/>
        <pc:sldMkLst>
          <pc:docMk/>
          <pc:sldMk cId="4251063535" sldId="362"/>
        </pc:sldMkLst>
      </pc:sldChg>
      <pc:sldChg chg="modNotesTx">
        <pc:chgData name="Alison Rees-Edwards" userId="6ddc9a34-5fd4-438d-87b4-9c8b83b97512" providerId="ADAL" clId="{7949757A-AD69-4126-B2D1-7959911563A1}" dt="2026-09-14T08:58:24.836" v="43" actId="6549"/>
        <pc:sldMkLst>
          <pc:docMk/>
          <pc:sldMk cId="3908075597" sldId="363"/>
        </pc:sldMkLst>
      </pc:sldChg>
      <pc:sldChg chg="modNotesTx">
        <pc:chgData name="Alison Rees-Edwards" userId="6ddc9a34-5fd4-438d-87b4-9c8b83b97512" providerId="ADAL" clId="{7949757A-AD69-4126-B2D1-7959911563A1}" dt="2026-09-14T09:00:54.345" v="56" actId="6549"/>
        <pc:sldMkLst>
          <pc:docMk/>
          <pc:sldMk cId="3210179679" sldId="366"/>
        </pc:sldMkLst>
      </pc:sldChg>
      <pc:sldChg chg="modNotesTx">
        <pc:chgData name="Alison Rees-Edwards" userId="6ddc9a34-5fd4-438d-87b4-9c8b83b97512" providerId="ADAL" clId="{7949757A-AD69-4126-B2D1-7959911563A1}" dt="2026-09-14T09:00:32.801" v="50" actId="6549"/>
        <pc:sldMkLst>
          <pc:docMk/>
          <pc:sldMk cId="250460757" sldId="367"/>
        </pc:sldMkLst>
      </pc:sldChg>
      <pc:sldChg chg="modNotesTx">
        <pc:chgData name="Alison Rees-Edwards" userId="6ddc9a34-5fd4-438d-87b4-9c8b83b97512" providerId="ADAL" clId="{7949757A-AD69-4126-B2D1-7959911563A1}" dt="2026-09-14T09:00:36.925" v="51" actId="6549"/>
        <pc:sldMkLst>
          <pc:docMk/>
          <pc:sldMk cId="2934338045" sldId="369"/>
        </pc:sldMkLst>
      </pc:sldChg>
      <pc:sldChg chg="modNotesTx">
        <pc:chgData name="Alison Rees-Edwards" userId="6ddc9a34-5fd4-438d-87b4-9c8b83b97512" providerId="ADAL" clId="{7949757A-AD69-4126-B2D1-7959911563A1}" dt="2026-09-14T08:57:07.617" v="19" actId="6549"/>
        <pc:sldMkLst>
          <pc:docMk/>
          <pc:sldMk cId="3548524791" sldId="371"/>
        </pc:sldMkLst>
      </pc:sldChg>
      <pc:sldChg chg="modNotesTx">
        <pc:chgData name="Alison Rees-Edwards" userId="6ddc9a34-5fd4-438d-87b4-9c8b83b97512" providerId="ADAL" clId="{7949757A-AD69-4126-B2D1-7959911563A1}" dt="2026-09-14T09:00:59.536" v="57" actId="6549"/>
        <pc:sldMkLst>
          <pc:docMk/>
          <pc:sldMk cId="1199993309" sldId="374"/>
        </pc:sldMkLst>
      </pc:sldChg>
      <pc:sldChg chg="modNotesTx">
        <pc:chgData name="Alison Rees-Edwards" userId="6ddc9a34-5fd4-438d-87b4-9c8b83b97512" providerId="ADAL" clId="{7949757A-AD69-4126-B2D1-7959911563A1}" dt="2026-09-14T09:01:01.365" v="58" actId="6549"/>
        <pc:sldMkLst>
          <pc:docMk/>
          <pc:sldMk cId="3710653015" sldId="375"/>
        </pc:sldMkLst>
      </pc:sldChg>
      <pc:sldChg chg="modNotesTx">
        <pc:chgData name="Alison Rees-Edwards" userId="6ddc9a34-5fd4-438d-87b4-9c8b83b97512" providerId="ADAL" clId="{7949757A-AD69-4126-B2D1-7959911563A1}" dt="2026-09-14T09:01:14.851" v="61" actId="6549"/>
        <pc:sldMkLst>
          <pc:docMk/>
          <pc:sldMk cId="1386552701" sldId="377"/>
        </pc:sldMkLst>
      </pc:sldChg>
      <pc:sldChg chg="modNotesTx">
        <pc:chgData name="Alison Rees-Edwards" userId="6ddc9a34-5fd4-438d-87b4-9c8b83b97512" providerId="ADAL" clId="{7949757A-AD69-4126-B2D1-7959911563A1}" dt="2026-09-14T08:57:34.090" v="27" actId="6549"/>
        <pc:sldMkLst>
          <pc:docMk/>
          <pc:sldMk cId="1678437779" sldId="380"/>
        </pc:sldMkLst>
      </pc:sldChg>
      <pc:sldChg chg="modNotesTx">
        <pc:chgData name="Alison Rees-Edwards" userId="6ddc9a34-5fd4-438d-87b4-9c8b83b97512" providerId="ADAL" clId="{7949757A-AD69-4126-B2D1-7959911563A1}" dt="2026-09-14T08:57:36.578" v="28" actId="6549"/>
        <pc:sldMkLst>
          <pc:docMk/>
          <pc:sldMk cId="2807706319" sldId="381"/>
        </pc:sldMkLst>
      </pc:sldChg>
      <pc:sldChg chg="modNotesTx">
        <pc:chgData name="Alison Rees-Edwards" userId="6ddc9a34-5fd4-438d-87b4-9c8b83b97512" providerId="ADAL" clId="{7949757A-AD69-4126-B2D1-7959911563A1}" dt="2026-09-14T08:57:39.438" v="29" actId="6549"/>
        <pc:sldMkLst>
          <pc:docMk/>
          <pc:sldMk cId="288359567" sldId="382"/>
        </pc:sldMkLst>
      </pc:sldChg>
      <pc:sldChg chg="modNotesTx">
        <pc:chgData name="Alison Rees-Edwards" userId="6ddc9a34-5fd4-438d-87b4-9c8b83b97512" providerId="ADAL" clId="{7949757A-AD69-4126-B2D1-7959911563A1}" dt="2026-09-14T08:57:42.489" v="30" actId="6549"/>
        <pc:sldMkLst>
          <pc:docMk/>
          <pc:sldMk cId="91854486" sldId="384"/>
        </pc:sldMkLst>
      </pc:sldChg>
      <pc:sldChg chg="modNotesTx">
        <pc:chgData name="Alison Rees-Edwards" userId="6ddc9a34-5fd4-438d-87b4-9c8b83b97512" providerId="ADAL" clId="{7949757A-AD69-4126-B2D1-7959911563A1}" dt="2026-09-14T09:01:39.977" v="68" actId="6549"/>
        <pc:sldMkLst>
          <pc:docMk/>
          <pc:sldMk cId="639502540" sldId="391"/>
        </pc:sldMkLst>
      </pc:sldChg>
      <pc:sldChg chg="modNotesTx">
        <pc:chgData name="Alison Rees-Edwards" userId="6ddc9a34-5fd4-438d-87b4-9c8b83b97512" providerId="ADAL" clId="{7949757A-AD69-4126-B2D1-7959911563A1}" dt="2026-09-14T08:56:25.571" v="2" actId="6549"/>
        <pc:sldMkLst>
          <pc:docMk/>
          <pc:sldMk cId="2192374540" sldId="397"/>
        </pc:sldMkLst>
      </pc:sldChg>
      <pc:sldChg chg="modNotesTx">
        <pc:chgData name="Alison Rees-Edwards" userId="6ddc9a34-5fd4-438d-87b4-9c8b83b97512" providerId="ADAL" clId="{7949757A-AD69-4126-B2D1-7959911563A1}" dt="2026-09-14T08:56:57.839" v="16" actId="6549"/>
        <pc:sldMkLst>
          <pc:docMk/>
          <pc:sldMk cId="3546209448" sldId="398"/>
        </pc:sldMkLst>
      </pc:sldChg>
      <pc:sldChg chg="modNotesTx">
        <pc:chgData name="Alison Rees-Edwards" userId="6ddc9a34-5fd4-438d-87b4-9c8b83b97512" providerId="ADAL" clId="{7949757A-AD69-4126-B2D1-7959911563A1}" dt="2026-09-14T08:56:55.906" v="15" actId="6549"/>
        <pc:sldMkLst>
          <pc:docMk/>
          <pc:sldMk cId="537527359" sldId="399"/>
        </pc:sldMkLst>
      </pc:sldChg>
      <pc:sldChg chg="modNotesTx">
        <pc:chgData name="Alison Rees-Edwards" userId="6ddc9a34-5fd4-438d-87b4-9c8b83b97512" providerId="ADAL" clId="{7949757A-AD69-4126-B2D1-7959911563A1}" dt="2026-09-14T08:57:01.120" v="17" actId="6549"/>
        <pc:sldMkLst>
          <pc:docMk/>
          <pc:sldMk cId="4189164968" sldId="400"/>
        </pc:sldMkLst>
      </pc:sldChg>
      <pc:sldChg chg="modNotesTx">
        <pc:chgData name="Alison Rees-Edwards" userId="6ddc9a34-5fd4-438d-87b4-9c8b83b97512" providerId="ADAL" clId="{7949757A-AD69-4126-B2D1-7959911563A1}" dt="2026-09-14T09:00:49.387" v="55" actId="6549"/>
        <pc:sldMkLst>
          <pc:docMk/>
          <pc:sldMk cId="3755748843" sldId="401"/>
        </pc:sldMkLst>
      </pc:sldChg>
      <pc:sldChg chg="modNotesTx">
        <pc:chgData name="Alison Rees-Edwards" userId="6ddc9a34-5fd4-438d-87b4-9c8b83b97512" providerId="ADAL" clId="{7949757A-AD69-4126-B2D1-7959911563A1}" dt="2026-09-14T08:57:26.475" v="25" actId="6549"/>
        <pc:sldMkLst>
          <pc:docMk/>
          <pc:sldMk cId="3624341705" sldId="402"/>
        </pc:sldMkLst>
      </pc:sldChg>
      <pc:sldChg chg="modNotesTx">
        <pc:chgData name="Alison Rees-Edwards" userId="6ddc9a34-5fd4-438d-87b4-9c8b83b97512" providerId="ADAL" clId="{7949757A-AD69-4126-B2D1-7959911563A1}" dt="2026-09-14T08:57:30.549" v="26" actId="6549"/>
        <pc:sldMkLst>
          <pc:docMk/>
          <pc:sldMk cId="300219263" sldId="403"/>
        </pc:sldMkLst>
      </pc:sldChg>
      <pc:sldChg chg="modNotesTx">
        <pc:chgData name="Alison Rees-Edwards" userId="6ddc9a34-5fd4-438d-87b4-9c8b83b97512" providerId="ADAL" clId="{7949757A-AD69-4126-B2D1-7959911563A1}" dt="2026-09-14T08:57:46.400" v="31" actId="6549"/>
        <pc:sldMkLst>
          <pc:docMk/>
          <pc:sldMk cId="2437663000" sldId="404"/>
        </pc:sldMkLst>
      </pc:sldChg>
      <pc:sldChg chg="modNotesTx">
        <pc:chgData name="Alison Rees-Edwards" userId="6ddc9a34-5fd4-438d-87b4-9c8b83b97512" providerId="ADAL" clId="{7949757A-AD69-4126-B2D1-7959911563A1}" dt="2026-09-14T08:57:49.167" v="32" actId="6549"/>
        <pc:sldMkLst>
          <pc:docMk/>
          <pc:sldMk cId="972201448" sldId="405"/>
        </pc:sldMkLst>
      </pc:sldChg>
      <pc:sldChg chg="modNotesTx">
        <pc:chgData name="Alison Rees-Edwards" userId="6ddc9a34-5fd4-438d-87b4-9c8b83b97512" providerId="ADAL" clId="{7949757A-AD69-4126-B2D1-7959911563A1}" dt="2026-09-14T08:58:06.544" v="37" actId="6549"/>
        <pc:sldMkLst>
          <pc:docMk/>
          <pc:sldMk cId="3802187236" sldId="406"/>
        </pc:sldMkLst>
      </pc:sldChg>
      <pc:sldChg chg="modNotesTx">
        <pc:chgData name="Alison Rees-Edwards" userId="6ddc9a34-5fd4-438d-87b4-9c8b83b97512" providerId="ADAL" clId="{7949757A-AD69-4126-B2D1-7959911563A1}" dt="2026-09-14T08:58:12.699" v="39" actId="6549"/>
        <pc:sldMkLst>
          <pc:docMk/>
          <pc:sldMk cId="1116713873" sldId="407"/>
        </pc:sldMkLst>
      </pc:sldChg>
      <pc:sldChg chg="modNotesTx">
        <pc:chgData name="Alison Rees-Edwards" userId="6ddc9a34-5fd4-438d-87b4-9c8b83b97512" providerId="ADAL" clId="{7949757A-AD69-4126-B2D1-7959911563A1}" dt="2026-09-14T09:00:15.332" v="45" actId="6549"/>
        <pc:sldMkLst>
          <pc:docMk/>
          <pc:sldMk cId="4195138660" sldId="408"/>
        </pc:sldMkLst>
      </pc:sldChg>
      <pc:sldChg chg="modNotesTx">
        <pc:chgData name="Alison Rees-Edwards" userId="6ddc9a34-5fd4-438d-87b4-9c8b83b97512" providerId="ADAL" clId="{7949757A-AD69-4126-B2D1-7959911563A1}" dt="2026-09-14T09:00:18.039" v="46" actId="6549"/>
        <pc:sldMkLst>
          <pc:docMk/>
          <pc:sldMk cId="4176286882" sldId="409"/>
        </pc:sldMkLst>
      </pc:sldChg>
      <pc:sldChg chg="modNotesTx">
        <pc:chgData name="Alison Rees-Edwards" userId="6ddc9a34-5fd4-438d-87b4-9c8b83b97512" providerId="ADAL" clId="{7949757A-AD69-4126-B2D1-7959911563A1}" dt="2026-09-14T09:00:20.338" v="47" actId="6549"/>
        <pc:sldMkLst>
          <pc:docMk/>
          <pc:sldMk cId="1379377642" sldId="410"/>
        </pc:sldMkLst>
      </pc:sldChg>
      <pc:sldChg chg="modNotesTx">
        <pc:chgData name="Alison Rees-Edwards" userId="6ddc9a34-5fd4-438d-87b4-9c8b83b97512" providerId="ADAL" clId="{7949757A-AD69-4126-B2D1-7959911563A1}" dt="2026-09-14T09:00:39.405" v="52" actId="6549"/>
        <pc:sldMkLst>
          <pc:docMk/>
          <pc:sldMk cId="2915051028" sldId="411"/>
        </pc:sldMkLst>
      </pc:sldChg>
      <pc:sldChg chg="modNotesTx">
        <pc:chgData name="Alison Rees-Edwards" userId="6ddc9a34-5fd4-438d-87b4-9c8b83b97512" providerId="ADAL" clId="{7949757A-AD69-4126-B2D1-7959911563A1}" dt="2026-09-14T09:00:43.081" v="53" actId="6549"/>
        <pc:sldMkLst>
          <pc:docMk/>
          <pc:sldMk cId="3599291942" sldId="412"/>
        </pc:sldMkLst>
      </pc:sldChg>
      <pc:sldChg chg="modNotesTx">
        <pc:chgData name="Alison Rees-Edwards" userId="6ddc9a34-5fd4-438d-87b4-9c8b83b97512" providerId="ADAL" clId="{7949757A-AD69-4126-B2D1-7959911563A1}" dt="2026-09-14T09:01:10.779" v="60" actId="6549"/>
        <pc:sldMkLst>
          <pc:docMk/>
          <pc:sldMk cId="2765424140" sldId="415"/>
        </pc:sldMkLst>
      </pc:sldChg>
      <pc:sldChg chg="modNotesTx">
        <pc:chgData name="Alison Rees-Edwards" userId="6ddc9a34-5fd4-438d-87b4-9c8b83b97512" providerId="ADAL" clId="{7949757A-AD69-4126-B2D1-7959911563A1}" dt="2026-09-14T09:01:18.259" v="62" actId="6549"/>
        <pc:sldMkLst>
          <pc:docMk/>
          <pc:sldMk cId="4073283752" sldId="416"/>
        </pc:sldMkLst>
      </pc:sldChg>
      <pc:sldChg chg="modNotesTx">
        <pc:chgData name="Alison Rees-Edwards" userId="6ddc9a34-5fd4-438d-87b4-9c8b83b97512" providerId="ADAL" clId="{7949757A-AD69-4126-B2D1-7959911563A1}" dt="2026-09-14T09:01:21.704" v="63" actId="6549"/>
        <pc:sldMkLst>
          <pc:docMk/>
          <pc:sldMk cId="253405625" sldId="417"/>
        </pc:sldMkLst>
      </pc:sldChg>
      <pc:sldChg chg="modNotesTx">
        <pc:chgData name="Alison Rees-Edwards" userId="6ddc9a34-5fd4-438d-87b4-9c8b83b97512" providerId="ADAL" clId="{7949757A-AD69-4126-B2D1-7959911563A1}" dt="2026-09-14T09:01:28.178" v="65" actId="6549"/>
        <pc:sldMkLst>
          <pc:docMk/>
          <pc:sldMk cId="670728347" sldId="418"/>
        </pc:sldMkLst>
      </pc:sldChg>
      <pc:sldChg chg="modNotesTx">
        <pc:chgData name="Alison Rees-Edwards" userId="6ddc9a34-5fd4-438d-87b4-9c8b83b97512" providerId="ADAL" clId="{7949757A-AD69-4126-B2D1-7959911563A1}" dt="2026-09-14T09:01:33.160" v="66" actId="6549"/>
        <pc:sldMkLst>
          <pc:docMk/>
          <pc:sldMk cId="1941193166" sldId="419"/>
        </pc:sldMkLst>
      </pc:sldChg>
      <pc:sldChg chg="modNotesTx">
        <pc:chgData name="Alison Rees-Edwards" userId="6ddc9a34-5fd4-438d-87b4-9c8b83b97512" providerId="ADAL" clId="{7949757A-AD69-4126-B2D1-7959911563A1}" dt="2026-09-14T09:01:06.616" v="59" actId="6549"/>
        <pc:sldMkLst>
          <pc:docMk/>
          <pc:sldMk cId="527587628" sldId="420"/>
        </pc:sldMkLst>
      </pc:sldChg>
      <pc:sldChg chg="modNotesTx">
        <pc:chgData name="Alison Rees-Edwards" userId="6ddc9a34-5fd4-438d-87b4-9c8b83b97512" providerId="ADAL" clId="{7949757A-AD69-4126-B2D1-7959911563A1}" dt="2026-09-14T09:01:36.955" v="67" actId="6549"/>
        <pc:sldMkLst>
          <pc:docMk/>
          <pc:sldMk cId="676932632" sldId="421"/>
        </pc:sldMkLst>
      </pc:sldChg>
      <pc:sldChg chg="modNotesTx">
        <pc:chgData name="Alison Rees-Edwards" userId="6ddc9a34-5fd4-438d-87b4-9c8b83b97512" providerId="ADAL" clId="{7949757A-AD69-4126-B2D1-7959911563A1}" dt="2026-09-14T08:56:33.722" v="6" actId="6549"/>
        <pc:sldMkLst>
          <pc:docMk/>
          <pc:sldMk cId="3728297452" sldId="422"/>
        </pc:sldMkLst>
      </pc:sldChg>
      <pc:sldChg chg="modNotesTx">
        <pc:chgData name="Alison Rees-Edwards" userId="6ddc9a34-5fd4-438d-87b4-9c8b83b97512" providerId="ADAL" clId="{7949757A-AD69-4126-B2D1-7959911563A1}" dt="2026-09-14T08:56:40.557" v="9" actId="6549"/>
        <pc:sldMkLst>
          <pc:docMk/>
          <pc:sldMk cId="957278277" sldId="423"/>
        </pc:sldMkLst>
      </pc:sldChg>
      <pc:sldChg chg="modNotesTx">
        <pc:chgData name="Alison Rees-Edwards" userId="6ddc9a34-5fd4-438d-87b4-9c8b83b97512" providerId="ADAL" clId="{7949757A-AD69-4126-B2D1-7959911563A1}" dt="2026-09-14T08:56:43.825" v="10" actId="6549"/>
        <pc:sldMkLst>
          <pc:docMk/>
          <pc:sldMk cId="4082596529" sldId="424"/>
        </pc:sldMkLst>
      </pc:sldChg>
      <pc:sldChg chg="modNotesTx">
        <pc:chgData name="Alison Rees-Edwards" userId="6ddc9a34-5fd4-438d-87b4-9c8b83b97512" providerId="ADAL" clId="{7949757A-AD69-4126-B2D1-7959911563A1}" dt="2026-09-14T08:56:36.146" v="7" actId="6549"/>
        <pc:sldMkLst>
          <pc:docMk/>
          <pc:sldMk cId="988258229" sldId="425"/>
        </pc:sldMkLst>
      </pc:sldChg>
      <pc:sldChg chg="modNotesTx">
        <pc:chgData name="Alison Rees-Edwards" userId="6ddc9a34-5fd4-438d-87b4-9c8b83b97512" providerId="ADAL" clId="{7949757A-AD69-4126-B2D1-7959911563A1}" dt="2026-09-14T09:01:24.391" v="64" actId="6549"/>
        <pc:sldMkLst>
          <pc:docMk/>
          <pc:sldMk cId="2666730478" sldId="426"/>
        </pc:sldMkLst>
      </pc:sldChg>
      <pc:sldChg chg="add modNotesTx">
        <pc:chgData name="Alison Rees-Edwards" userId="6ddc9a34-5fd4-438d-87b4-9c8b83b97512" providerId="ADAL" clId="{7949757A-AD69-4126-B2D1-7959911563A1}" dt="2026-09-17T11:10:15.977" v="70" actId="6549"/>
        <pc:sldMkLst>
          <pc:docMk/>
          <pc:sldMk cId="1956644726" sldId="427"/>
        </pc:sldMkLst>
      </pc:sldChg>
      <pc:sldChg chg="add modNotesTx">
        <pc:chgData name="Alison Rees-Edwards" userId="6ddc9a34-5fd4-438d-87b4-9c8b83b97512" providerId="ADAL" clId="{7949757A-AD69-4126-B2D1-7959911563A1}" dt="2026-09-17T11:10:28.992" v="72" actId="6549"/>
        <pc:sldMkLst>
          <pc:docMk/>
          <pc:sldMk cId="1296767610" sldId="428"/>
        </pc:sldMkLst>
      </pc:sldChg>
      <pc:sldChg chg="add">
        <pc:chgData name="Alison Rees-Edwards" userId="6ddc9a34-5fd4-438d-87b4-9c8b83b97512" providerId="ADAL" clId="{7949757A-AD69-4126-B2D1-7959911563A1}" dt="2026-09-17T11:10:38.404" v="73"/>
        <pc:sldMkLst>
          <pc:docMk/>
          <pc:sldMk cId="2898418809" sldId="429"/>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23E62973-5E8C-6249-93BD-BAF7AE7072BD}" type="datetimeFigureOut">
              <a:rPr lang="en-US" smtClean="0"/>
              <a:t>9/17/2026</a:t>
            </a:fld>
            <a:endParaRPr lang="en-US"/>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a:t>
            </a:fld>
            <a:endParaRPr lang="en-US"/>
          </a:p>
        </p:txBody>
      </p:sp>
    </p:spTree>
    <p:extLst>
      <p:ext uri="{BB962C8B-B14F-4D97-AF65-F5344CB8AC3E}">
        <p14:creationId xmlns:p14="http://schemas.microsoft.com/office/powerpoint/2010/main" val="33786874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a:t>
            </a:fld>
            <a:endParaRPr lang="en-US"/>
          </a:p>
        </p:txBody>
      </p:sp>
    </p:spTree>
    <p:extLst>
      <p:ext uri="{BB962C8B-B14F-4D97-AF65-F5344CB8AC3E}">
        <p14:creationId xmlns:p14="http://schemas.microsoft.com/office/powerpoint/2010/main" val="14128165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87BEDD-DD47-0223-6EE5-F8B27354A7A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284ED5E-BCBB-E8FD-01D8-2EF53FC9DB74}"/>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A0FF5FB4-02D0-F3E5-D4A7-DE300C4AAD94}"/>
              </a:ext>
            </a:extLst>
          </p:cNvPr>
          <p:cNvSpPr>
            <a:spLocks noGrp="1"/>
          </p:cNvSpPr>
          <p:nvPr>
            <p:ph type="body" idx="1"/>
          </p:nvPr>
        </p:nvSpPr>
        <p:spPr/>
        <p:txBody>
          <a:bodyPr/>
          <a:lstStyle/>
          <a:p>
            <a:pPr fontAlgn="t"/>
            <a:endParaRPr lang="en-GB" sz="1200" b="0" i="0" kern="1200" dirty="0">
              <a:solidFill>
                <a:schemeClr val="tx1"/>
              </a:solidFill>
              <a:effectLst/>
              <a:latin typeface="+mn-lt"/>
              <a:ea typeface="+mn-ea"/>
              <a:cs typeface="+mn-cs"/>
            </a:endParaRPr>
          </a:p>
          <a:p>
            <a:endParaRPr lang="en-GB" dirty="0"/>
          </a:p>
        </p:txBody>
      </p:sp>
      <p:sp>
        <p:nvSpPr>
          <p:cNvPr id="4" name="Slide Number Placeholder 3">
            <a:extLst>
              <a:ext uri="{FF2B5EF4-FFF2-40B4-BE49-F238E27FC236}">
                <a16:creationId xmlns:a16="http://schemas.microsoft.com/office/drawing/2014/main" id="{03D11A5B-A3B0-4A2C-C1E6-3AEAC5B61B74}"/>
              </a:ext>
            </a:extLst>
          </p:cNvPr>
          <p:cNvSpPr>
            <a:spLocks noGrp="1"/>
          </p:cNvSpPr>
          <p:nvPr>
            <p:ph type="sldNum" sz="quarter" idx="5"/>
          </p:nvPr>
        </p:nvSpPr>
        <p:spPr/>
        <p:txBody>
          <a:bodyPr/>
          <a:lstStyle/>
          <a:p>
            <a:fld id="{05FFDD11-B3EC-214B-B984-1798BFAD033A}" type="slidenum">
              <a:rPr lang="en-US" smtClean="0"/>
              <a:t>3</a:t>
            </a:fld>
            <a:endParaRPr lang="en-US"/>
          </a:p>
        </p:txBody>
      </p:sp>
    </p:spTree>
    <p:extLst>
      <p:ext uri="{BB962C8B-B14F-4D97-AF65-F5344CB8AC3E}">
        <p14:creationId xmlns:p14="http://schemas.microsoft.com/office/powerpoint/2010/main" val="17218130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4</a:t>
            </a:fld>
            <a:endParaRPr lang="en-US"/>
          </a:p>
        </p:txBody>
      </p:sp>
    </p:spTree>
    <p:extLst>
      <p:ext uri="{BB962C8B-B14F-4D97-AF65-F5344CB8AC3E}">
        <p14:creationId xmlns:p14="http://schemas.microsoft.com/office/powerpoint/2010/main" val="166612716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948E21-7E40-D4B6-D5D1-05FECCF845C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83D33EA-7176-0F9A-1F72-3077405F1948}"/>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39F7A2D4-3FF6-35B8-1E06-582AA0C929A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E381E3F-B299-8610-92F3-E820D810A7DE}"/>
              </a:ext>
            </a:extLst>
          </p:cNvPr>
          <p:cNvSpPr>
            <a:spLocks noGrp="1"/>
          </p:cNvSpPr>
          <p:nvPr>
            <p:ph type="sldNum" sz="quarter" idx="5"/>
          </p:nvPr>
        </p:nvSpPr>
        <p:spPr/>
        <p:txBody>
          <a:bodyPr/>
          <a:lstStyle/>
          <a:p>
            <a:fld id="{05FFDD11-B3EC-214B-B984-1798BFAD033A}" type="slidenum">
              <a:rPr lang="en-US" smtClean="0"/>
              <a:t>5</a:t>
            </a:fld>
            <a:endParaRPr lang="en-US"/>
          </a:p>
        </p:txBody>
      </p:sp>
    </p:spTree>
    <p:extLst>
      <p:ext uri="{BB962C8B-B14F-4D97-AF65-F5344CB8AC3E}">
        <p14:creationId xmlns:p14="http://schemas.microsoft.com/office/powerpoint/2010/main" val="176701995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6</a:t>
            </a:fld>
            <a:endParaRPr lang="en-US"/>
          </a:p>
        </p:txBody>
      </p:sp>
    </p:spTree>
    <p:extLst>
      <p:ext uri="{BB962C8B-B14F-4D97-AF65-F5344CB8AC3E}">
        <p14:creationId xmlns:p14="http://schemas.microsoft.com/office/powerpoint/2010/main" val="59781673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7</a:t>
            </a:fld>
            <a:endParaRPr lang="en-US"/>
          </a:p>
        </p:txBody>
      </p:sp>
    </p:spTree>
    <p:extLst>
      <p:ext uri="{BB962C8B-B14F-4D97-AF65-F5344CB8AC3E}">
        <p14:creationId xmlns:p14="http://schemas.microsoft.com/office/powerpoint/2010/main" val="291905987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7DE13F-E9E1-ADA8-DAF2-D40CA43BB15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B500129-B470-2617-0D9C-E7639551231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F207E65-9A46-5C88-E6C2-5FCAE5943119}"/>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a:extLst>
              <a:ext uri="{FF2B5EF4-FFF2-40B4-BE49-F238E27FC236}">
                <a16:creationId xmlns:a16="http://schemas.microsoft.com/office/drawing/2014/main" id="{AF061228-5DEB-990E-D57E-3258B80E7CDA}"/>
              </a:ext>
            </a:extLst>
          </p:cNvPr>
          <p:cNvSpPr>
            <a:spLocks noGrp="1"/>
          </p:cNvSpPr>
          <p:nvPr>
            <p:ph type="sldNum" sz="quarter" idx="5"/>
          </p:nvPr>
        </p:nvSpPr>
        <p:spPr/>
        <p:txBody>
          <a:bodyPr/>
          <a:lstStyle/>
          <a:p>
            <a:fld id="{05FFDD11-B3EC-214B-B984-1798BFAD033A}" type="slidenum">
              <a:rPr lang="en-US" smtClean="0"/>
              <a:t>8</a:t>
            </a:fld>
            <a:endParaRPr lang="en-US"/>
          </a:p>
        </p:txBody>
      </p:sp>
    </p:spTree>
    <p:extLst>
      <p:ext uri="{BB962C8B-B14F-4D97-AF65-F5344CB8AC3E}">
        <p14:creationId xmlns:p14="http://schemas.microsoft.com/office/powerpoint/2010/main" val="317923990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9</a:t>
            </a:fld>
            <a:endParaRPr lang="en-US"/>
          </a:p>
        </p:txBody>
      </p:sp>
    </p:spTree>
    <p:extLst>
      <p:ext uri="{BB962C8B-B14F-4D97-AF65-F5344CB8AC3E}">
        <p14:creationId xmlns:p14="http://schemas.microsoft.com/office/powerpoint/2010/main" val="353539285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03861E-3E9D-04AB-4386-5C8762B9313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AE34757-AA0D-4182-2261-9DE8EA0C9CF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878BD83-D4CA-2214-AE43-DCA9C8867798}"/>
              </a:ext>
            </a:extLst>
          </p:cNvPr>
          <p:cNvSpPr>
            <a:spLocks noGrp="1"/>
          </p:cNvSpPr>
          <p:nvPr>
            <p:ph type="body" idx="1"/>
          </p:nvPr>
        </p:nvSpPr>
        <p:spPr/>
        <p:txBody>
          <a:bodyPr/>
          <a:lstStyle/>
          <a:p>
            <a:endParaRPr lang="en-GB" dirty="0"/>
          </a:p>
          <a:p>
            <a:pPr fontAlgn="t"/>
            <a:endParaRPr lang="en-GB" dirty="0"/>
          </a:p>
        </p:txBody>
      </p:sp>
      <p:sp>
        <p:nvSpPr>
          <p:cNvPr id="4" name="Slide Number Placeholder 3">
            <a:extLst>
              <a:ext uri="{FF2B5EF4-FFF2-40B4-BE49-F238E27FC236}">
                <a16:creationId xmlns:a16="http://schemas.microsoft.com/office/drawing/2014/main" id="{BACD0671-89EA-BE2E-2BEB-F9E577AF8B7F}"/>
              </a:ext>
            </a:extLst>
          </p:cNvPr>
          <p:cNvSpPr>
            <a:spLocks noGrp="1"/>
          </p:cNvSpPr>
          <p:nvPr>
            <p:ph type="sldNum" sz="quarter" idx="5"/>
          </p:nvPr>
        </p:nvSpPr>
        <p:spPr/>
        <p:txBody>
          <a:bodyPr/>
          <a:lstStyle/>
          <a:p>
            <a:fld id="{05FFDD11-B3EC-214B-B984-1798BFAD033A}" type="slidenum">
              <a:rPr lang="en-US" smtClean="0"/>
              <a:t>10</a:t>
            </a:fld>
            <a:endParaRPr lang="en-US"/>
          </a:p>
        </p:txBody>
      </p:sp>
    </p:spTree>
    <p:extLst>
      <p:ext uri="{BB962C8B-B14F-4D97-AF65-F5344CB8AC3E}">
        <p14:creationId xmlns:p14="http://schemas.microsoft.com/office/powerpoint/2010/main" val="164755050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798090-2FC0-3783-A9D8-42406DEBDD5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346231C-4E91-D69D-88BA-14B627BCCDE1}"/>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60193695-BBAF-8D19-37CA-232F4C9E5D0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3B5EFDB-E108-038B-C506-B68BC3CC19C0}"/>
              </a:ext>
            </a:extLst>
          </p:cNvPr>
          <p:cNvSpPr>
            <a:spLocks noGrp="1"/>
          </p:cNvSpPr>
          <p:nvPr>
            <p:ph type="sldNum" sz="quarter" idx="5"/>
          </p:nvPr>
        </p:nvSpPr>
        <p:spPr/>
        <p:txBody>
          <a:bodyPr/>
          <a:lstStyle/>
          <a:p>
            <a:fld id="{05FFDD11-B3EC-214B-B984-1798BFAD033A}" type="slidenum">
              <a:rPr lang="en-US" smtClean="0"/>
              <a:t>11</a:t>
            </a:fld>
            <a:endParaRPr lang="en-US"/>
          </a:p>
        </p:txBody>
      </p:sp>
    </p:spTree>
    <p:extLst>
      <p:ext uri="{BB962C8B-B14F-4D97-AF65-F5344CB8AC3E}">
        <p14:creationId xmlns:p14="http://schemas.microsoft.com/office/powerpoint/2010/main" val="214936980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12</a:t>
            </a:fld>
            <a:endParaRPr lang="en-US"/>
          </a:p>
        </p:txBody>
      </p:sp>
    </p:spTree>
    <p:extLst>
      <p:ext uri="{BB962C8B-B14F-4D97-AF65-F5344CB8AC3E}">
        <p14:creationId xmlns:p14="http://schemas.microsoft.com/office/powerpoint/2010/main" val="114004789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13</a:t>
            </a:fld>
            <a:endParaRPr lang="en-US"/>
          </a:p>
        </p:txBody>
      </p:sp>
    </p:spTree>
    <p:extLst>
      <p:ext uri="{BB962C8B-B14F-4D97-AF65-F5344CB8AC3E}">
        <p14:creationId xmlns:p14="http://schemas.microsoft.com/office/powerpoint/2010/main" val="333817541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A95704-246F-CC71-9CF9-841CC24D8C6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74D0384-0892-7F76-0E02-D69290697B6B}"/>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FB57D9F2-7A1B-6620-238F-16BF88CC1A7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E18BF46-E9D9-70E5-1E84-AB7D699854CF}"/>
              </a:ext>
            </a:extLst>
          </p:cNvPr>
          <p:cNvSpPr>
            <a:spLocks noGrp="1"/>
          </p:cNvSpPr>
          <p:nvPr>
            <p:ph type="sldNum" sz="quarter" idx="5"/>
          </p:nvPr>
        </p:nvSpPr>
        <p:spPr/>
        <p:txBody>
          <a:bodyPr/>
          <a:lstStyle/>
          <a:p>
            <a:fld id="{05FFDD11-B3EC-214B-B984-1798BFAD033A}" type="slidenum">
              <a:rPr lang="en-US" smtClean="0"/>
              <a:t>14</a:t>
            </a:fld>
            <a:endParaRPr lang="en-US"/>
          </a:p>
        </p:txBody>
      </p:sp>
    </p:spTree>
    <p:extLst>
      <p:ext uri="{BB962C8B-B14F-4D97-AF65-F5344CB8AC3E}">
        <p14:creationId xmlns:p14="http://schemas.microsoft.com/office/powerpoint/2010/main" val="360294245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469E74-0CEB-008A-9354-E92E801849B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8D0D08B-8122-127E-8549-9A21E6937977}"/>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771275F5-BF06-649F-3B7A-636DADACD135}"/>
              </a:ext>
            </a:extLst>
          </p:cNvPr>
          <p:cNvSpPr>
            <a:spLocks noGrp="1"/>
          </p:cNvSpPr>
          <p:nvPr>
            <p:ph type="body" idx="1"/>
          </p:nvPr>
        </p:nvSpPr>
        <p:spPr/>
        <p:txBody>
          <a:bodyPr/>
          <a:lstStyle/>
          <a:p>
            <a:endParaRPr lang="en-GB" dirty="0"/>
          </a:p>
          <a:p>
            <a:endParaRPr lang="en-GB" dirty="0"/>
          </a:p>
        </p:txBody>
      </p:sp>
      <p:sp>
        <p:nvSpPr>
          <p:cNvPr id="4" name="Slide Number Placeholder 3">
            <a:extLst>
              <a:ext uri="{FF2B5EF4-FFF2-40B4-BE49-F238E27FC236}">
                <a16:creationId xmlns:a16="http://schemas.microsoft.com/office/drawing/2014/main" id="{2F581DA5-1781-4F4A-EBA2-46D879F90204}"/>
              </a:ext>
            </a:extLst>
          </p:cNvPr>
          <p:cNvSpPr>
            <a:spLocks noGrp="1"/>
          </p:cNvSpPr>
          <p:nvPr>
            <p:ph type="sldNum" sz="quarter" idx="5"/>
          </p:nvPr>
        </p:nvSpPr>
        <p:spPr/>
        <p:txBody>
          <a:bodyPr/>
          <a:lstStyle/>
          <a:p>
            <a:fld id="{05FFDD11-B3EC-214B-B984-1798BFAD033A}" type="slidenum">
              <a:rPr lang="en-US" smtClean="0"/>
              <a:t>15</a:t>
            </a:fld>
            <a:endParaRPr lang="en-US"/>
          </a:p>
        </p:txBody>
      </p:sp>
    </p:spTree>
    <p:extLst>
      <p:ext uri="{BB962C8B-B14F-4D97-AF65-F5344CB8AC3E}">
        <p14:creationId xmlns:p14="http://schemas.microsoft.com/office/powerpoint/2010/main" val="386116509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80C2AB-C47B-6BB1-C957-B58053C40C9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A0A2A86-BFAF-45AE-C777-B9B6310A84D1}"/>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E78D90F5-B3D5-88D0-9ACB-EB767329D9E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B9A52098-BC4C-4342-C045-0DFF1A566A01}"/>
              </a:ext>
            </a:extLst>
          </p:cNvPr>
          <p:cNvSpPr>
            <a:spLocks noGrp="1"/>
          </p:cNvSpPr>
          <p:nvPr>
            <p:ph type="sldNum" sz="quarter" idx="5"/>
          </p:nvPr>
        </p:nvSpPr>
        <p:spPr/>
        <p:txBody>
          <a:bodyPr/>
          <a:lstStyle/>
          <a:p>
            <a:fld id="{05FFDD11-B3EC-214B-B984-1798BFAD033A}" type="slidenum">
              <a:rPr lang="en-US" smtClean="0"/>
              <a:t>16</a:t>
            </a:fld>
            <a:endParaRPr lang="en-US"/>
          </a:p>
        </p:txBody>
      </p:sp>
    </p:spTree>
    <p:extLst>
      <p:ext uri="{BB962C8B-B14F-4D97-AF65-F5344CB8AC3E}">
        <p14:creationId xmlns:p14="http://schemas.microsoft.com/office/powerpoint/2010/main" val="370412674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AE7559-E0B7-78D1-8CE0-C627EA38F90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384E049-F0F3-52E7-848B-69282E375D85}"/>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E474F1B8-E01D-A6AA-BDC2-C63BF87D5C0D}"/>
              </a:ext>
            </a:extLst>
          </p:cNvPr>
          <p:cNvSpPr>
            <a:spLocks noGrp="1"/>
          </p:cNvSpPr>
          <p:nvPr>
            <p:ph type="body" idx="1"/>
          </p:nvPr>
        </p:nvSpPr>
        <p:spPr/>
        <p:txBody>
          <a:bodyPr/>
          <a:lstStyle/>
          <a:p>
            <a:endParaRPr lang="en-GB" dirty="0"/>
          </a:p>
          <a:p>
            <a:endParaRPr lang="en-GB" dirty="0"/>
          </a:p>
        </p:txBody>
      </p:sp>
      <p:sp>
        <p:nvSpPr>
          <p:cNvPr id="4" name="Slide Number Placeholder 3">
            <a:extLst>
              <a:ext uri="{FF2B5EF4-FFF2-40B4-BE49-F238E27FC236}">
                <a16:creationId xmlns:a16="http://schemas.microsoft.com/office/drawing/2014/main" id="{33230CA3-1605-1962-3B2B-2B59FCB1F2C9}"/>
              </a:ext>
            </a:extLst>
          </p:cNvPr>
          <p:cNvSpPr>
            <a:spLocks noGrp="1"/>
          </p:cNvSpPr>
          <p:nvPr>
            <p:ph type="sldNum" sz="quarter" idx="5"/>
          </p:nvPr>
        </p:nvSpPr>
        <p:spPr/>
        <p:txBody>
          <a:bodyPr/>
          <a:lstStyle/>
          <a:p>
            <a:fld id="{05FFDD11-B3EC-214B-B984-1798BFAD033A}" type="slidenum">
              <a:rPr lang="en-US" smtClean="0"/>
              <a:t>17</a:t>
            </a:fld>
            <a:endParaRPr lang="en-US"/>
          </a:p>
        </p:txBody>
      </p:sp>
    </p:spTree>
    <p:extLst>
      <p:ext uri="{BB962C8B-B14F-4D97-AF65-F5344CB8AC3E}">
        <p14:creationId xmlns:p14="http://schemas.microsoft.com/office/powerpoint/2010/main" val="33228379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1678E2-B9B8-C36E-9383-ABD7F97EFE4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60774F7-F7B8-C5F2-25E4-3EE1C7824F02}"/>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89BA48DE-5A72-EF4F-4016-716F7D8C3D7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564FC8C-9BEE-E865-12CE-0CDEF5D507D4}"/>
              </a:ext>
            </a:extLst>
          </p:cNvPr>
          <p:cNvSpPr>
            <a:spLocks noGrp="1"/>
          </p:cNvSpPr>
          <p:nvPr>
            <p:ph type="sldNum" sz="quarter" idx="5"/>
          </p:nvPr>
        </p:nvSpPr>
        <p:spPr/>
        <p:txBody>
          <a:bodyPr/>
          <a:lstStyle/>
          <a:p>
            <a:fld id="{05FFDD11-B3EC-214B-B984-1798BFAD033A}" type="slidenum">
              <a:rPr lang="en-US" smtClean="0"/>
              <a:t>18</a:t>
            </a:fld>
            <a:endParaRPr lang="en-US"/>
          </a:p>
        </p:txBody>
      </p:sp>
    </p:spTree>
    <p:extLst>
      <p:ext uri="{BB962C8B-B14F-4D97-AF65-F5344CB8AC3E}">
        <p14:creationId xmlns:p14="http://schemas.microsoft.com/office/powerpoint/2010/main" val="166215885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E8ECCD-F2D8-C967-5815-3E9B68EAD74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A524FB1-876C-3D86-C391-3EEE447B13C5}"/>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B6ED090C-008A-7C17-39CF-0399B7EB034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3A17BAF5-442A-F2F8-1387-31C2E6A3AFF2}"/>
              </a:ext>
            </a:extLst>
          </p:cNvPr>
          <p:cNvSpPr>
            <a:spLocks noGrp="1"/>
          </p:cNvSpPr>
          <p:nvPr>
            <p:ph type="sldNum" sz="quarter" idx="5"/>
          </p:nvPr>
        </p:nvSpPr>
        <p:spPr/>
        <p:txBody>
          <a:bodyPr/>
          <a:lstStyle/>
          <a:p>
            <a:fld id="{05FFDD11-B3EC-214B-B984-1798BFAD033A}" type="slidenum">
              <a:rPr lang="en-US" smtClean="0"/>
              <a:t>19</a:t>
            </a:fld>
            <a:endParaRPr lang="en-US"/>
          </a:p>
        </p:txBody>
      </p:sp>
    </p:spTree>
    <p:extLst>
      <p:ext uri="{BB962C8B-B14F-4D97-AF65-F5344CB8AC3E}">
        <p14:creationId xmlns:p14="http://schemas.microsoft.com/office/powerpoint/2010/main" val="18990780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20</a:t>
            </a:fld>
            <a:endParaRPr lang="en-US"/>
          </a:p>
        </p:txBody>
      </p:sp>
    </p:spTree>
    <p:extLst>
      <p:ext uri="{BB962C8B-B14F-4D97-AF65-F5344CB8AC3E}">
        <p14:creationId xmlns:p14="http://schemas.microsoft.com/office/powerpoint/2010/main" val="323083936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0ED7FE-9180-AAB8-504D-C6105D4679F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495AC9F-BE42-96EE-012C-577B276A3A3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8C2F7FD-A3AE-0D2F-95C6-FD4FD033FC5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40275B0-5596-B26C-A8F3-5DD6CFD8296E}"/>
              </a:ext>
            </a:extLst>
          </p:cNvPr>
          <p:cNvSpPr>
            <a:spLocks noGrp="1"/>
          </p:cNvSpPr>
          <p:nvPr>
            <p:ph type="sldNum" sz="quarter" idx="5"/>
          </p:nvPr>
        </p:nvSpPr>
        <p:spPr/>
        <p:txBody>
          <a:bodyPr/>
          <a:lstStyle/>
          <a:p>
            <a:fld id="{05FFDD11-B3EC-214B-B984-1798BFAD033A}" type="slidenum">
              <a:rPr lang="en-US" smtClean="0"/>
              <a:t>21</a:t>
            </a:fld>
            <a:endParaRPr lang="en-US"/>
          </a:p>
        </p:txBody>
      </p:sp>
    </p:spTree>
    <p:extLst>
      <p:ext uri="{BB962C8B-B14F-4D97-AF65-F5344CB8AC3E}">
        <p14:creationId xmlns:p14="http://schemas.microsoft.com/office/powerpoint/2010/main" val="310076686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22</a:t>
            </a:fld>
            <a:endParaRPr lang="en-US"/>
          </a:p>
        </p:txBody>
      </p:sp>
    </p:spTree>
    <p:extLst>
      <p:ext uri="{BB962C8B-B14F-4D97-AF65-F5344CB8AC3E}">
        <p14:creationId xmlns:p14="http://schemas.microsoft.com/office/powerpoint/2010/main" val="55121476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FB94AC-CFFD-46B8-FD67-57543464309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740CB2B-599E-6044-F78D-C73544C922EE}"/>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FDA1EED7-7F1D-B259-A77F-BCD0EEC6C80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6F0D528-0082-3FAA-B4A3-3CDEAAA50B12}"/>
              </a:ext>
            </a:extLst>
          </p:cNvPr>
          <p:cNvSpPr>
            <a:spLocks noGrp="1"/>
          </p:cNvSpPr>
          <p:nvPr>
            <p:ph type="sldNum" sz="quarter" idx="5"/>
          </p:nvPr>
        </p:nvSpPr>
        <p:spPr/>
        <p:txBody>
          <a:bodyPr/>
          <a:lstStyle/>
          <a:p>
            <a:fld id="{05FFDD11-B3EC-214B-B984-1798BFAD033A}" type="slidenum">
              <a:rPr lang="en-US" smtClean="0"/>
              <a:t>23</a:t>
            </a:fld>
            <a:endParaRPr lang="en-US"/>
          </a:p>
        </p:txBody>
      </p:sp>
    </p:spTree>
    <p:extLst>
      <p:ext uri="{BB962C8B-B14F-4D97-AF65-F5344CB8AC3E}">
        <p14:creationId xmlns:p14="http://schemas.microsoft.com/office/powerpoint/2010/main" val="225359311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358799-351A-54D7-6C6F-A16B1AAB031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73B3D55-A643-111F-E465-2D5711024B3B}"/>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110A272F-6C96-9EAF-B71F-5025331BF7E0}"/>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22E352B-432A-5DC6-114D-AECAB33C20B4}"/>
              </a:ext>
            </a:extLst>
          </p:cNvPr>
          <p:cNvSpPr>
            <a:spLocks noGrp="1"/>
          </p:cNvSpPr>
          <p:nvPr>
            <p:ph type="sldNum" sz="quarter" idx="5"/>
          </p:nvPr>
        </p:nvSpPr>
        <p:spPr/>
        <p:txBody>
          <a:bodyPr/>
          <a:lstStyle/>
          <a:p>
            <a:fld id="{05FFDD11-B3EC-214B-B984-1798BFAD033A}" type="slidenum">
              <a:rPr lang="en-US" smtClean="0"/>
              <a:t>24</a:t>
            </a:fld>
            <a:endParaRPr lang="en-US"/>
          </a:p>
        </p:txBody>
      </p:sp>
    </p:spTree>
    <p:extLst>
      <p:ext uri="{BB962C8B-B14F-4D97-AF65-F5344CB8AC3E}">
        <p14:creationId xmlns:p14="http://schemas.microsoft.com/office/powerpoint/2010/main" val="320663708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25</a:t>
            </a:fld>
            <a:endParaRPr lang="en-US"/>
          </a:p>
        </p:txBody>
      </p:sp>
    </p:spTree>
    <p:extLst>
      <p:ext uri="{BB962C8B-B14F-4D97-AF65-F5344CB8AC3E}">
        <p14:creationId xmlns:p14="http://schemas.microsoft.com/office/powerpoint/2010/main" val="195928204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441842-6641-08BB-AB13-BAF804A26D5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D8B7D83-734C-A53C-0456-A7696A19AAEA}"/>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C950F168-CCC2-E998-171A-5C8D4C012A06}"/>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69C5293-B8E8-0712-4E16-327AF6AA31FA}"/>
              </a:ext>
            </a:extLst>
          </p:cNvPr>
          <p:cNvSpPr>
            <a:spLocks noGrp="1"/>
          </p:cNvSpPr>
          <p:nvPr>
            <p:ph type="sldNum" sz="quarter" idx="5"/>
          </p:nvPr>
        </p:nvSpPr>
        <p:spPr/>
        <p:txBody>
          <a:bodyPr/>
          <a:lstStyle/>
          <a:p>
            <a:fld id="{05FFDD11-B3EC-214B-B984-1798BFAD033A}" type="slidenum">
              <a:rPr lang="en-US" smtClean="0"/>
              <a:t>26</a:t>
            </a:fld>
            <a:endParaRPr lang="en-US"/>
          </a:p>
        </p:txBody>
      </p:sp>
    </p:spTree>
    <p:extLst>
      <p:ext uri="{BB962C8B-B14F-4D97-AF65-F5344CB8AC3E}">
        <p14:creationId xmlns:p14="http://schemas.microsoft.com/office/powerpoint/2010/main" val="374383883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9E24EE-2565-B774-EBCB-5405D839DB3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BA856E1-86FF-8417-E606-2407A0C92375}"/>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BA93014F-B3F2-C31D-5B21-11F55030147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9B6B8A2-9385-0058-2A04-24A26B579533}"/>
              </a:ext>
            </a:extLst>
          </p:cNvPr>
          <p:cNvSpPr>
            <a:spLocks noGrp="1"/>
          </p:cNvSpPr>
          <p:nvPr>
            <p:ph type="sldNum" sz="quarter" idx="5"/>
          </p:nvPr>
        </p:nvSpPr>
        <p:spPr/>
        <p:txBody>
          <a:bodyPr/>
          <a:lstStyle/>
          <a:p>
            <a:fld id="{05FFDD11-B3EC-214B-B984-1798BFAD033A}" type="slidenum">
              <a:rPr lang="en-US" smtClean="0"/>
              <a:t>27</a:t>
            </a:fld>
            <a:endParaRPr lang="en-US"/>
          </a:p>
        </p:txBody>
      </p:sp>
    </p:spTree>
    <p:extLst>
      <p:ext uri="{BB962C8B-B14F-4D97-AF65-F5344CB8AC3E}">
        <p14:creationId xmlns:p14="http://schemas.microsoft.com/office/powerpoint/2010/main" val="333227747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9C1E86-213D-65CE-0901-BE888282403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7B3CEA1-BC78-48FC-4A43-AA404A74CD59}"/>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4C7F499F-781A-30CA-35BC-691981A71B8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537AEC5-A55E-7FEA-69BB-C42B9C05D9BA}"/>
              </a:ext>
            </a:extLst>
          </p:cNvPr>
          <p:cNvSpPr>
            <a:spLocks noGrp="1"/>
          </p:cNvSpPr>
          <p:nvPr>
            <p:ph type="sldNum" sz="quarter" idx="5"/>
          </p:nvPr>
        </p:nvSpPr>
        <p:spPr/>
        <p:txBody>
          <a:bodyPr/>
          <a:lstStyle/>
          <a:p>
            <a:fld id="{05FFDD11-B3EC-214B-B984-1798BFAD033A}" type="slidenum">
              <a:rPr lang="en-US" smtClean="0"/>
              <a:t>28</a:t>
            </a:fld>
            <a:endParaRPr lang="en-US"/>
          </a:p>
        </p:txBody>
      </p:sp>
    </p:spTree>
    <p:extLst>
      <p:ext uri="{BB962C8B-B14F-4D97-AF65-F5344CB8AC3E}">
        <p14:creationId xmlns:p14="http://schemas.microsoft.com/office/powerpoint/2010/main" val="181068954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1DC0BE-C715-5112-C60F-60CDCEA5550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7E4EC2A-37F4-26E3-9F1E-2CE799735ABF}"/>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4094B3C2-B858-2EDA-B80D-7561D547520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3D51D16-A148-BE04-EE88-E3136C42C5A8}"/>
              </a:ext>
            </a:extLst>
          </p:cNvPr>
          <p:cNvSpPr>
            <a:spLocks noGrp="1"/>
          </p:cNvSpPr>
          <p:nvPr>
            <p:ph type="sldNum" sz="quarter" idx="5"/>
          </p:nvPr>
        </p:nvSpPr>
        <p:spPr/>
        <p:txBody>
          <a:bodyPr/>
          <a:lstStyle/>
          <a:p>
            <a:fld id="{05FFDD11-B3EC-214B-B984-1798BFAD033A}" type="slidenum">
              <a:rPr lang="en-US" smtClean="0"/>
              <a:t>29</a:t>
            </a:fld>
            <a:endParaRPr lang="en-US"/>
          </a:p>
        </p:txBody>
      </p:sp>
    </p:spTree>
    <p:extLst>
      <p:ext uri="{BB962C8B-B14F-4D97-AF65-F5344CB8AC3E}">
        <p14:creationId xmlns:p14="http://schemas.microsoft.com/office/powerpoint/2010/main" val="19034329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66DDC6-6A4A-3904-546A-8A1C7A8B75E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E8848FE-FCF2-48DF-F27D-5AC9599F0714}"/>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9DE0D497-B325-A160-8CF0-66D1F3F833F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335B446-9B71-4B77-A29E-7C597D9EBF75}"/>
              </a:ext>
            </a:extLst>
          </p:cNvPr>
          <p:cNvSpPr>
            <a:spLocks noGrp="1"/>
          </p:cNvSpPr>
          <p:nvPr>
            <p:ph type="sldNum" sz="quarter" idx="5"/>
          </p:nvPr>
        </p:nvSpPr>
        <p:spPr/>
        <p:txBody>
          <a:bodyPr/>
          <a:lstStyle/>
          <a:p>
            <a:fld id="{05FFDD11-B3EC-214B-B984-1798BFAD033A}" type="slidenum">
              <a:rPr lang="en-US" smtClean="0"/>
              <a:t>30</a:t>
            </a:fld>
            <a:endParaRPr lang="en-US"/>
          </a:p>
        </p:txBody>
      </p:sp>
    </p:spTree>
    <p:extLst>
      <p:ext uri="{BB962C8B-B14F-4D97-AF65-F5344CB8AC3E}">
        <p14:creationId xmlns:p14="http://schemas.microsoft.com/office/powerpoint/2010/main" val="72648133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31</a:t>
            </a:fld>
            <a:endParaRPr lang="en-US"/>
          </a:p>
        </p:txBody>
      </p:sp>
    </p:spTree>
    <p:extLst>
      <p:ext uri="{BB962C8B-B14F-4D97-AF65-F5344CB8AC3E}">
        <p14:creationId xmlns:p14="http://schemas.microsoft.com/office/powerpoint/2010/main" val="321377623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1D3A8A-7BCE-BECA-2327-4FB23AD76DB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0622193-1E98-B17A-2035-A973835F2AD3}"/>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B3B8945A-A199-68AD-34AB-A98276A03AA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276E11D0-AEFC-1349-2803-B7A1B563C5EA}"/>
              </a:ext>
            </a:extLst>
          </p:cNvPr>
          <p:cNvSpPr>
            <a:spLocks noGrp="1"/>
          </p:cNvSpPr>
          <p:nvPr>
            <p:ph type="sldNum" sz="quarter" idx="5"/>
          </p:nvPr>
        </p:nvSpPr>
        <p:spPr/>
        <p:txBody>
          <a:bodyPr/>
          <a:lstStyle/>
          <a:p>
            <a:fld id="{05FFDD11-B3EC-214B-B984-1798BFAD033A}" type="slidenum">
              <a:rPr lang="en-US" smtClean="0"/>
              <a:t>32</a:t>
            </a:fld>
            <a:endParaRPr lang="en-US"/>
          </a:p>
        </p:txBody>
      </p:sp>
    </p:spTree>
    <p:extLst>
      <p:ext uri="{BB962C8B-B14F-4D97-AF65-F5344CB8AC3E}">
        <p14:creationId xmlns:p14="http://schemas.microsoft.com/office/powerpoint/2010/main" val="171071402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83EDC1-E16D-3122-3F62-56A8977849B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B5405BD-E3C5-609D-02CD-AC1553A0C6DA}"/>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9C232867-4258-2820-0A4E-A192E81C9A4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0B04D38-C0E8-683A-E45F-3CAF3504FFAB}"/>
              </a:ext>
            </a:extLst>
          </p:cNvPr>
          <p:cNvSpPr>
            <a:spLocks noGrp="1"/>
          </p:cNvSpPr>
          <p:nvPr>
            <p:ph type="sldNum" sz="quarter" idx="5"/>
          </p:nvPr>
        </p:nvSpPr>
        <p:spPr/>
        <p:txBody>
          <a:bodyPr/>
          <a:lstStyle/>
          <a:p>
            <a:fld id="{05FFDD11-B3EC-214B-B984-1798BFAD033A}" type="slidenum">
              <a:rPr lang="en-US" smtClean="0"/>
              <a:t>33</a:t>
            </a:fld>
            <a:endParaRPr lang="en-US"/>
          </a:p>
        </p:txBody>
      </p:sp>
    </p:spTree>
    <p:extLst>
      <p:ext uri="{BB962C8B-B14F-4D97-AF65-F5344CB8AC3E}">
        <p14:creationId xmlns:p14="http://schemas.microsoft.com/office/powerpoint/2010/main" val="163777637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A9C114-593D-E165-E11C-7D57CB02CEE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4015B4F-E199-E3C9-9B64-F482EFEC2CC2}"/>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4AC21E15-356A-F2A0-ADDD-96438D6990A6}"/>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AC04B04-42ED-2C0E-4D3A-5B7434236EC5}"/>
              </a:ext>
            </a:extLst>
          </p:cNvPr>
          <p:cNvSpPr>
            <a:spLocks noGrp="1"/>
          </p:cNvSpPr>
          <p:nvPr>
            <p:ph type="sldNum" sz="quarter" idx="5"/>
          </p:nvPr>
        </p:nvSpPr>
        <p:spPr/>
        <p:txBody>
          <a:bodyPr/>
          <a:lstStyle/>
          <a:p>
            <a:fld id="{05FFDD11-B3EC-214B-B984-1798BFAD033A}" type="slidenum">
              <a:rPr lang="en-US" smtClean="0"/>
              <a:t>34</a:t>
            </a:fld>
            <a:endParaRPr lang="en-US"/>
          </a:p>
        </p:txBody>
      </p:sp>
    </p:spTree>
    <p:extLst>
      <p:ext uri="{BB962C8B-B14F-4D97-AF65-F5344CB8AC3E}">
        <p14:creationId xmlns:p14="http://schemas.microsoft.com/office/powerpoint/2010/main" val="256722568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94B7A9-B5B1-FF8E-071D-CA7EA0467D9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D1EA9C5-05B5-6867-CBD0-790DCD990F15}"/>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705E540E-D854-17E5-D8AF-D4A0D612BF9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279660B5-7ECD-E51D-13D1-28D38643BB10}"/>
              </a:ext>
            </a:extLst>
          </p:cNvPr>
          <p:cNvSpPr>
            <a:spLocks noGrp="1"/>
          </p:cNvSpPr>
          <p:nvPr>
            <p:ph type="sldNum" sz="quarter" idx="5"/>
          </p:nvPr>
        </p:nvSpPr>
        <p:spPr/>
        <p:txBody>
          <a:bodyPr/>
          <a:lstStyle/>
          <a:p>
            <a:fld id="{05FFDD11-B3EC-214B-B984-1798BFAD033A}" type="slidenum">
              <a:rPr lang="en-US" smtClean="0"/>
              <a:t>35</a:t>
            </a:fld>
            <a:endParaRPr lang="en-US"/>
          </a:p>
        </p:txBody>
      </p:sp>
    </p:spTree>
    <p:extLst>
      <p:ext uri="{BB962C8B-B14F-4D97-AF65-F5344CB8AC3E}">
        <p14:creationId xmlns:p14="http://schemas.microsoft.com/office/powerpoint/2010/main" val="310786795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079A8B-9316-668D-2A6F-92A4BB07FEF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C92FB4D-CB03-2249-2BE2-B939DA8C3365}"/>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DB664038-1ED0-3D6C-74BB-8490ADBCF33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B7E62C4A-C2B5-5D6A-35DE-D9264A71AB5A}"/>
              </a:ext>
            </a:extLst>
          </p:cNvPr>
          <p:cNvSpPr>
            <a:spLocks noGrp="1"/>
          </p:cNvSpPr>
          <p:nvPr>
            <p:ph type="sldNum" sz="quarter" idx="5"/>
          </p:nvPr>
        </p:nvSpPr>
        <p:spPr/>
        <p:txBody>
          <a:bodyPr/>
          <a:lstStyle/>
          <a:p>
            <a:fld id="{05FFDD11-B3EC-214B-B984-1798BFAD033A}" type="slidenum">
              <a:rPr lang="en-US" smtClean="0"/>
              <a:t>36</a:t>
            </a:fld>
            <a:endParaRPr lang="en-US"/>
          </a:p>
        </p:txBody>
      </p:sp>
    </p:spTree>
    <p:extLst>
      <p:ext uri="{BB962C8B-B14F-4D97-AF65-F5344CB8AC3E}">
        <p14:creationId xmlns:p14="http://schemas.microsoft.com/office/powerpoint/2010/main" val="19092297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D90766-8FFE-08C9-EDD2-B323F3FD339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BE7F1A6-4377-FE00-36E6-440F1517FF09}"/>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75496420-B072-7B38-D234-1776C5A8E75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2FC0B14C-E97A-0EB1-0139-D121AE055B02}"/>
              </a:ext>
            </a:extLst>
          </p:cNvPr>
          <p:cNvSpPr>
            <a:spLocks noGrp="1"/>
          </p:cNvSpPr>
          <p:nvPr>
            <p:ph type="sldNum" sz="quarter" idx="5"/>
          </p:nvPr>
        </p:nvSpPr>
        <p:spPr/>
        <p:txBody>
          <a:bodyPr/>
          <a:lstStyle/>
          <a:p>
            <a:fld id="{05FFDD11-B3EC-214B-B984-1798BFAD033A}" type="slidenum">
              <a:rPr lang="en-US" smtClean="0"/>
              <a:t>37</a:t>
            </a:fld>
            <a:endParaRPr lang="en-US"/>
          </a:p>
        </p:txBody>
      </p:sp>
    </p:spTree>
    <p:extLst>
      <p:ext uri="{BB962C8B-B14F-4D97-AF65-F5344CB8AC3E}">
        <p14:creationId xmlns:p14="http://schemas.microsoft.com/office/powerpoint/2010/main" val="1523500967"/>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108DC2-1B65-4604-7F5F-8761713159E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35B3665-823D-1BD4-838E-70A0E90E9E55}"/>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712DFA12-82D2-E442-D149-3BDD24CEC57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CF0EC64-DEF3-8547-91E0-89D2C6371546}"/>
              </a:ext>
            </a:extLst>
          </p:cNvPr>
          <p:cNvSpPr>
            <a:spLocks noGrp="1"/>
          </p:cNvSpPr>
          <p:nvPr>
            <p:ph type="sldNum" sz="quarter" idx="5"/>
          </p:nvPr>
        </p:nvSpPr>
        <p:spPr/>
        <p:txBody>
          <a:bodyPr/>
          <a:lstStyle/>
          <a:p>
            <a:fld id="{05FFDD11-B3EC-214B-B984-1798BFAD033A}" type="slidenum">
              <a:rPr lang="en-US" smtClean="0"/>
              <a:t>38</a:t>
            </a:fld>
            <a:endParaRPr lang="en-US"/>
          </a:p>
        </p:txBody>
      </p:sp>
    </p:spTree>
    <p:extLst>
      <p:ext uri="{BB962C8B-B14F-4D97-AF65-F5344CB8AC3E}">
        <p14:creationId xmlns:p14="http://schemas.microsoft.com/office/powerpoint/2010/main" val="1113700138"/>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112FA8-3AFD-2161-97F5-15639A58A2E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A0840B0-0BC1-6398-898D-37FC9FBB7AED}"/>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4CD993D6-160D-5A2F-1792-7D663C7110E5}"/>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D852C6C-ED06-4947-3C43-18FEBD09D751}"/>
              </a:ext>
            </a:extLst>
          </p:cNvPr>
          <p:cNvSpPr>
            <a:spLocks noGrp="1"/>
          </p:cNvSpPr>
          <p:nvPr>
            <p:ph type="sldNum" sz="quarter" idx="5"/>
          </p:nvPr>
        </p:nvSpPr>
        <p:spPr/>
        <p:txBody>
          <a:bodyPr/>
          <a:lstStyle/>
          <a:p>
            <a:fld id="{05FFDD11-B3EC-214B-B984-1798BFAD033A}" type="slidenum">
              <a:rPr lang="en-US" smtClean="0"/>
              <a:t>39</a:t>
            </a:fld>
            <a:endParaRPr lang="en-US"/>
          </a:p>
        </p:txBody>
      </p:sp>
    </p:spTree>
    <p:extLst>
      <p:ext uri="{BB962C8B-B14F-4D97-AF65-F5344CB8AC3E}">
        <p14:creationId xmlns:p14="http://schemas.microsoft.com/office/powerpoint/2010/main" val="4018063158"/>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5085FE-352F-02E1-18B5-E8055A4E583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BB08F2B-74FF-9B53-3C0F-7EB73427145B}"/>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D86B7D0F-79FE-70FB-A473-1D7D878A228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EC16CFB-4D58-8E91-5D8A-4DF76C14A813}"/>
              </a:ext>
            </a:extLst>
          </p:cNvPr>
          <p:cNvSpPr>
            <a:spLocks noGrp="1"/>
          </p:cNvSpPr>
          <p:nvPr>
            <p:ph type="sldNum" sz="quarter" idx="5"/>
          </p:nvPr>
        </p:nvSpPr>
        <p:spPr/>
        <p:txBody>
          <a:bodyPr/>
          <a:lstStyle/>
          <a:p>
            <a:fld id="{05FFDD11-B3EC-214B-B984-1798BFAD033A}" type="slidenum">
              <a:rPr lang="en-US" smtClean="0"/>
              <a:t>40</a:t>
            </a:fld>
            <a:endParaRPr lang="en-US"/>
          </a:p>
        </p:txBody>
      </p:sp>
    </p:spTree>
    <p:extLst>
      <p:ext uri="{BB962C8B-B14F-4D97-AF65-F5344CB8AC3E}">
        <p14:creationId xmlns:p14="http://schemas.microsoft.com/office/powerpoint/2010/main" val="327703682"/>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9C3988-7D25-45CD-7E03-928A44C5D3E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638638D-E655-C0FA-A656-B2545B8C5994}"/>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D3435E33-9867-9663-3CF5-7A82CA3C3BA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79A47CB-1A64-7831-0D0D-FDC2B1DAF130}"/>
              </a:ext>
            </a:extLst>
          </p:cNvPr>
          <p:cNvSpPr>
            <a:spLocks noGrp="1"/>
          </p:cNvSpPr>
          <p:nvPr>
            <p:ph type="sldNum" sz="quarter" idx="5"/>
          </p:nvPr>
        </p:nvSpPr>
        <p:spPr/>
        <p:txBody>
          <a:bodyPr/>
          <a:lstStyle/>
          <a:p>
            <a:fld id="{05FFDD11-B3EC-214B-B984-1798BFAD033A}" type="slidenum">
              <a:rPr lang="en-US" smtClean="0"/>
              <a:t>41</a:t>
            </a:fld>
            <a:endParaRPr lang="en-US"/>
          </a:p>
        </p:txBody>
      </p:sp>
    </p:spTree>
    <p:extLst>
      <p:ext uri="{BB962C8B-B14F-4D97-AF65-F5344CB8AC3E}">
        <p14:creationId xmlns:p14="http://schemas.microsoft.com/office/powerpoint/2010/main" val="302807100"/>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9F56EA3-5E41-47CC-E885-1C7E87687EC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F579443-8200-735B-4416-E8A69763C8BD}"/>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F037A918-1542-57A9-0CE2-667996B21FB5}"/>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662CDA00-ADF5-09F2-888D-E3595D46408A}"/>
              </a:ext>
            </a:extLst>
          </p:cNvPr>
          <p:cNvSpPr>
            <a:spLocks noGrp="1"/>
          </p:cNvSpPr>
          <p:nvPr>
            <p:ph type="sldNum" sz="quarter" idx="5"/>
          </p:nvPr>
        </p:nvSpPr>
        <p:spPr/>
        <p:txBody>
          <a:bodyPr/>
          <a:lstStyle/>
          <a:p>
            <a:fld id="{05FFDD11-B3EC-214B-B984-1798BFAD033A}" type="slidenum">
              <a:rPr lang="en-US" smtClean="0"/>
              <a:t>42</a:t>
            </a:fld>
            <a:endParaRPr lang="en-US"/>
          </a:p>
        </p:txBody>
      </p:sp>
    </p:spTree>
    <p:extLst>
      <p:ext uri="{BB962C8B-B14F-4D97-AF65-F5344CB8AC3E}">
        <p14:creationId xmlns:p14="http://schemas.microsoft.com/office/powerpoint/2010/main" val="3958585347"/>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9C36DB-9287-97FF-669F-799C4A87CCA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B6B2E8F-54A5-C81D-55F6-7ECF0C10136A}"/>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F693EC09-B4C6-ECCF-0462-7F1436106810}"/>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103F398-E31F-5176-DB74-1B4729FE3F5E}"/>
              </a:ext>
            </a:extLst>
          </p:cNvPr>
          <p:cNvSpPr>
            <a:spLocks noGrp="1"/>
          </p:cNvSpPr>
          <p:nvPr>
            <p:ph type="sldNum" sz="quarter" idx="5"/>
          </p:nvPr>
        </p:nvSpPr>
        <p:spPr/>
        <p:txBody>
          <a:bodyPr/>
          <a:lstStyle/>
          <a:p>
            <a:fld id="{05FFDD11-B3EC-214B-B984-1798BFAD033A}" type="slidenum">
              <a:rPr lang="en-US" smtClean="0"/>
              <a:t>43</a:t>
            </a:fld>
            <a:endParaRPr lang="en-US"/>
          </a:p>
        </p:txBody>
      </p:sp>
    </p:spTree>
    <p:extLst>
      <p:ext uri="{BB962C8B-B14F-4D97-AF65-F5344CB8AC3E}">
        <p14:creationId xmlns:p14="http://schemas.microsoft.com/office/powerpoint/2010/main" val="1402668385"/>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44</a:t>
            </a:fld>
            <a:endParaRPr lang="en-US"/>
          </a:p>
        </p:txBody>
      </p:sp>
    </p:spTree>
    <p:extLst>
      <p:ext uri="{BB962C8B-B14F-4D97-AF65-F5344CB8AC3E}">
        <p14:creationId xmlns:p14="http://schemas.microsoft.com/office/powerpoint/2010/main" val="1316983423"/>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45</a:t>
            </a:fld>
            <a:endParaRPr lang="en-US"/>
          </a:p>
        </p:txBody>
      </p:sp>
    </p:spTree>
    <p:extLst>
      <p:ext uri="{BB962C8B-B14F-4D97-AF65-F5344CB8AC3E}">
        <p14:creationId xmlns:p14="http://schemas.microsoft.com/office/powerpoint/2010/main" val="3103754310"/>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46</a:t>
            </a:fld>
            <a:endParaRPr lang="en-US"/>
          </a:p>
        </p:txBody>
      </p:sp>
    </p:spTree>
    <p:extLst>
      <p:ext uri="{BB962C8B-B14F-4D97-AF65-F5344CB8AC3E}">
        <p14:creationId xmlns:p14="http://schemas.microsoft.com/office/powerpoint/2010/main" val="139509302"/>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4E51277-099A-30DA-11F1-8163AB56071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B4782B4-2B64-8A48-246A-048AF2F1A040}"/>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CD61EE27-01F9-F8FE-9EFB-BFEA15C78E1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FC74465-4558-4A5A-95E6-630EE28EAA4C}"/>
              </a:ext>
            </a:extLst>
          </p:cNvPr>
          <p:cNvSpPr>
            <a:spLocks noGrp="1"/>
          </p:cNvSpPr>
          <p:nvPr>
            <p:ph type="sldNum" sz="quarter" idx="5"/>
          </p:nvPr>
        </p:nvSpPr>
        <p:spPr/>
        <p:txBody>
          <a:bodyPr/>
          <a:lstStyle/>
          <a:p>
            <a:fld id="{05FFDD11-B3EC-214B-B984-1798BFAD033A}" type="slidenum">
              <a:rPr lang="en-US" smtClean="0"/>
              <a:t>47</a:t>
            </a:fld>
            <a:endParaRPr lang="en-US"/>
          </a:p>
        </p:txBody>
      </p:sp>
    </p:spTree>
    <p:extLst>
      <p:ext uri="{BB962C8B-B14F-4D97-AF65-F5344CB8AC3E}">
        <p14:creationId xmlns:p14="http://schemas.microsoft.com/office/powerpoint/2010/main" val="3639606203"/>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48</a:t>
            </a:fld>
            <a:endParaRPr lang="en-US"/>
          </a:p>
        </p:txBody>
      </p:sp>
    </p:spTree>
    <p:extLst>
      <p:ext uri="{BB962C8B-B14F-4D97-AF65-F5344CB8AC3E}">
        <p14:creationId xmlns:p14="http://schemas.microsoft.com/office/powerpoint/2010/main" val="1094948755"/>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2E5FD6-F6EF-4ABE-F153-A635859B626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C3A492F-15F6-3733-11C5-B9DD19F6D092}"/>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9F111B92-D237-129C-8DDD-398725C8E8E5}"/>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0430B0C-C1AD-7DA0-E037-AB94A9C00374}"/>
              </a:ext>
            </a:extLst>
          </p:cNvPr>
          <p:cNvSpPr>
            <a:spLocks noGrp="1"/>
          </p:cNvSpPr>
          <p:nvPr>
            <p:ph type="sldNum" sz="quarter" idx="5"/>
          </p:nvPr>
        </p:nvSpPr>
        <p:spPr/>
        <p:txBody>
          <a:bodyPr/>
          <a:lstStyle/>
          <a:p>
            <a:fld id="{05FFDD11-B3EC-214B-B984-1798BFAD033A}" type="slidenum">
              <a:rPr lang="en-US" smtClean="0"/>
              <a:t>49</a:t>
            </a:fld>
            <a:endParaRPr lang="en-US"/>
          </a:p>
        </p:txBody>
      </p:sp>
    </p:spTree>
    <p:extLst>
      <p:ext uri="{BB962C8B-B14F-4D97-AF65-F5344CB8AC3E}">
        <p14:creationId xmlns:p14="http://schemas.microsoft.com/office/powerpoint/2010/main" val="3902819995"/>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EC7DB2-DFBE-D466-5057-269159735F5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5EA1694-3456-C784-085B-E1AC77B2F1B7}"/>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6D404EC8-37EF-DA99-2ED2-E66CE4A441F3}"/>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52D275B-B0DB-8875-6D28-159206EB7186}"/>
              </a:ext>
            </a:extLst>
          </p:cNvPr>
          <p:cNvSpPr>
            <a:spLocks noGrp="1"/>
          </p:cNvSpPr>
          <p:nvPr>
            <p:ph type="sldNum" sz="quarter" idx="5"/>
          </p:nvPr>
        </p:nvSpPr>
        <p:spPr/>
        <p:txBody>
          <a:bodyPr/>
          <a:lstStyle/>
          <a:p>
            <a:fld id="{05FFDD11-B3EC-214B-B984-1798BFAD033A}" type="slidenum">
              <a:rPr lang="en-US" smtClean="0"/>
              <a:t>50</a:t>
            </a:fld>
            <a:endParaRPr lang="en-US"/>
          </a:p>
        </p:txBody>
      </p:sp>
    </p:spTree>
    <p:extLst>
      <p:ext uri="{BB962C8B-B14F-4D97-AF65-F5344CB8AC3E}">
        <p14:creationId xmlns:p14="http://schemas.microsoft.com/office/powerpoint/2010/main" val="486925910"/>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51</a:t>
            </a:fld>
            <a:endParaRPr lang="en-US"/>
          </a:p>
        </p:txBody>
      </p:sp>
    </p:spTree>
    <p:extLst>
      <p:ext uri="{BB962C8B-B14F-4D97-AF65-F5344CB8AC3E}">
        <p14:creationId xmlns:p14="http://schemas.microsoft.com/office/powerpoint/2010/main" val="1909691944"/>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EF58F7-8C6E-DD07-3CD7-0137E687A04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EFEC51B-F568-6A24-5E54-BB2E8CA2708D}"/>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B9152654-C8D7-9EE5-7FA8-F38C163C6C6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FD3909F-D51A-F426-58D7-9C87A8F8C2B9}"/>
              </a:ext>
            </a:extLst>
          </p:cNvPr>
          <p:cNvSpPr>
            <a:spLocks noGrp="1"/>
          </p:cNvSpPr>
          <p:nvPr>
            <p:ph type="sldNum" sz="quarter" idx="5"/>
          </p:nvPr>
        </p:nvSpPr>
        <p:spPr/>
        <p:txBody>
          <a:bodyPr/>
          <a:lstStyle/>
          <a:p>
            <a:fld id="{05FFDD11-B3EC-214B-B984-1798BFAD033A}" type="slidenum">
              <a:rPr lang="en-US" smtClean="0"/>
              <a:t>52</a:t>
            </a:fld>
            <a:endParaRPr lang="en-US"/>
          </a:p>
        </p:txBody>
      </p:sp>
    </p:spTree>
    <p:extLst>
      <p:ext uri="{BB962C8B-B14F-4D97-AF65-F5344CB8AC3E}">
        <p14:creationId xmlns:p14="http://schemas.microsoft.com/office/powerpoint/2010/main" val="766250399"/>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5D2816-1E3F-C5EE-B2C1-72E2C05E709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653923D-733F-7133-CCAE-21A330BF0231}"/>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8BBC69F1-6386-1010-E175-68C9934D1F62}"/>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B48F45A7-F9F6-8CEE-1E58-B15797E3A141}"/>
              </a:ext>
            </a:extLst>
          </p:cNvPr>
          <p:cNvSpPr>
            <a:spLocks noGrp="1"/>
          </p:cNvSpPr>
          <p:nvPr>
            <p:ph type="sldNum" sz="quarter" idx="5"/>
          </p:nvPr>
        </p:nvSpPr>
        <p:spPr/>
        <p:txBody>
          <a:bodyPr/>
          <a:lstStyle/>
          <a:p>
            <a:fld id="{05FFDD11-B3EC-214B-B984-1798BFAD033A}" type="slidenum">
              <a:rPr lang="en-US" smtClean="0"/>
              <a:t>53</a:t>
            </a:fld>
            <a:endParaRPr lang="en-US"/>
          </a:p>
        </p:txBody>
      </p:sp>
    </p:spTree>
    <p:extLst>
      <p:ext uri="{BB962C8B-B14F-4D97-AF65-F5344CB8AC3E}">
        <p14:creationId xmlns:p14="http://schemas.microsoft.com/office/powerpoint/2010/main" val="4141333409"/>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1C6A8E-3EAA-F26A-6141-5B10D4A7302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9F96497-A6B9-28C6-4AB9-359ACCCD1C90}"/>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22C60F36-60A5-45AD-A615-F606E29BD0E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E47C0F6-79F8-9898-C5AB-222C4D0672D6}"/>
              </a:ext>
            </a:extLst>
          </p:cNvPr>
          <p:cNvSpPr>
            <a:spLocks noGrp="1"/>
          </p:cNvSpPr>
          <p:nvPr>
            <p:ph type="sldNum" sz="quarter" idx="5"/>
          </p:nvPr>
        </p:nvSpPr>
        <p:spPr/>
        <p:txBody>
          <a:bodyPr/>
          <a:lstStyle/>
          <a:p>
            <a:fld id="{05FFDD11-B3EC-214B-B984-1798BFAD033A}" type="slidenum">
              <a:rPr lang="en-US" smtClean="0"/>
              <a:t>54</a:t>
            </a:fld>
            <a:endParaRPr lang="en-US"/>
          </a:p>
        </p:txBody>
      </p:sp>
    </p:spTree>
    <p:extLst>
      <p:ext uri="{BB962C8B-B14F-4D97-AF65-F5344CB8AC3E}">
        <p14:creationId xmlns:p14="http://schemas.microsoft.com/office/powerpoint/2010/main" val="2188396700"/>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55</a:t>
            </a:fld>
            <a:endParaRPr lang="en-US"/>
          </a:p>
        </p:txBody>
      </p:sp>
    </p:spTree>
    <p:extLst>
      <p:ext uri="{BB962C8B-B14F-4D97-AF65-F5344CB8AC3E}">
        <p14:creationId xmlns:p14="http://schemas.microsoft.com/office/powerpoint/2010/main" val="473042183"/>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3E2938-E640-BB69-4EC4-292502200D5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236B749-979A-A01B-7156-DB9DAFE6F418}"/>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DDBEE373-7783-424E-DB5B-78FC8F3F2A46}"/>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33284B9-40FD-DDA4-EB62-17B3BA355406}"/>
              </a:ext>
            </a:extLst>
          </p:cNvPr>
          <p:cNvSpPr>
            <a:spLocks noGrp="1"/>
          </p:cNvSpPr>
          <p:nvPr>
            <p:ph type="sldNum" sz="quarter" idx="5"/>
          </p:nvPr>
        </p:nvSpPr>
        <p:spPr/>
        <p:txBody>
          <a:bodyPr/>
          <a:lstStyle/>
          <a:p>
            <a:fld id="{05FFDD11-B3EC-214B-B984-1798BFAD033A}" type="slidenum">
              <a:rPr lang="en-US" smtClean="0"/>
              <a:t>56</a:t>
            </a:fld>
            <a:endParaRPr lang="en-US"/>
          </a:p>
        </p:txBody>
      </p:sp>
    </p:spTree>
    <p:extLst>
      <p:ext uri="{BB962C8B-B14F-4D97-AF65-F5344CB8AC3E}">
        <p14:creationId xmlns:p14="http://schemas.microsoft.com/office/powerpoint/2010/main" val="328977624"/>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57</a:t>
            </a:fld>
            <a:endParaRPr lang="en-US"/>
          </a:p>
        </p:txBody>
      </p:sp>
    </p:spTree>
    <p:extLst>
      <p:ext uri="{BB962C8B-B14F-4D97-AF65-F5344CB8AC3E}">
        <p14:creationId xmlns:p14="http://schemas.microsoft.com/office/powerpoint/2010/main" val="4047855430"/>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EED8B0-5008-D9F1-96A1-62FA4FCC573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54D8145-028F-43F1-44EE-FCD547F8F49D}"/>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8B9C5BE1-5869-C9D4-9558-C99D19B970C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3C726C8-33AA-33A4-18AE-CF0676348CB1}"/>
              </a:ext>
            </a:extLst>
          </p:cNvPr>
          <p:cNvSpPr>
            <a:spLocks noGrp="1"/>
          </p:cNvSpPr>
          <p:nvPr>
            <p:ph type="sldNum" sz="quarter" idx="5"/>
          </p:nvPr>
        </p:nvSpPr>
        <p:spPr/>
        <p:txBody>
          <a:bodyPr/>
          <a:lstStyle/>
          <a:p>
            <a:fld id="{05FFDD11-B3EC-214B-B984-1798BFAD033A}" type="slidenum">
              <a:rPr lang="en-US" smtClean="0"/>
              <a:t>58</a:t>
            </a:fld>
            <a:endParaRPr lang="en-US"/>
          </a:p>
        </p:txBody>
      </p:sp>
    </p:spTree>
    <p:extLst>
      <p:ext uri="{BB962C8B-B14F-4D97-AF65-F5344CB8AC3E}">
        <p14:creationId xmlns:p14="http://schemas.microsoft.com/office/powerpoint/2010/main" val="1758059875"/>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B48FFC-7013-63D2-168F-E0F83B02DB2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8B84A59-01F8-C19B-BA13-35D11B543C98}"/>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655A9611-2985-A689-0FBC-255E7359B7D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68068E3A-207B-22E7-3D78-102422624D05}"/>
              </a:ext>
            </a:extLst>
          </p:cNvPr>
          <p:cNvSpPr>
            <a:spLocks noGrp="1"/>
          </p:cNvSpPr>
          <p:nvPr>
            <p:ph type="sldNum" sz="quarter" idx="5"/>
          </p:nvPr>
        </p:nvSpPr>
        <p:spPr/>
        <p:txBody>
          <a:bodyPr/>
          <a:lstStyle/>
          <a:p>
            <a:fld id="{05FFDD11-B3EC-214B-B984-1798BFAD033A}" type="slidenum">
              <a:rPr lang="en-US" smtClean="0"/>
              <a:t>59</a:t>
            </a:fld>
            <a:endParaRPr lang="en-US"/>
          </a:p>
        </p:txBody>
      </p:sp>
    </p:spTree>
    <p:extLst>
      <p:ext uri="{BB962C8B-B14F-4D97-AF65-F5344CB8AC3E}">
        <p14:creationId xmlns:p14="http://schemas.microsoft.com/office/powerpoint/2010/main" val="2443798341"/>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B891D2-EBC2-9E3A-2818-AC6D1C330BD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58CD8C8-E60D-E5C1-A47E-2F7D10F50515}"/>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676FE413-AD20-BB38-8DE3-B99E6F1A728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49B4FB0-C7DD-7124-3CCA-FF9BA1FD407C}"/>
              </a:ext>
            </a:extLst>
          </p:cNvPr>
          <p:cNvSpPr>
            <a:spLocks noGrp="1"/>
          </p:cNvSpPr>
          <p:nvPr>
            <p:ph type="sldNum" sz="quarter" idx="5"/>
          </p:nvPr>
        </p:nvSpPr>
        <p:spPr/>
        <p:txBody>
          <a:bodyPr/>
          <a:lstStyle/>
          <a:p>
            <a:fld id="{05FFDD11-B3EC-214B-B984-1798BFAD033A}" type="slidenum">
              <a:rPr lang="en-US" smtClean="0"/>
              <a:t>60</a:t>
            </a:fld>
            <a:endParaRPr lang="en-US"/>
          </a:p>
        </p:txBody>
      </p:sp>
    </p:spTree>
    <p:extLst>
      <p:ext uri="{BB962C8B-B14F-4D97-AF65-F5344CB8AC3E}">
        <p14:creationId xmlns:p14="http://schemas.microsoft.com/office/powerpoint/2010/main" val="786182221"/>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B5CDB0-2AAD-E4CF-00DC-E881D2D4FD3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39782AA-4D79-A5A7-6929-94A8CFC6EBD8}"/>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070F7780-1D15-D7B3-9741-84F29E799333}"/>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69F9559-0D08-8FA0-92D4-BC7DE83BDB1F}"/>
              </a:ext>
            </a:extLst>
          </p:cNvPr>
          <p:cNvSpPr>
            <a:spLocks noGrp="1"/>
          </p:cNvSpPr>
          <p:nvPr>
            <p:ph type="sldNum" sz="quarter" idx="5"/>
          </p:nvPr>
        </p:nvSpPr>
        <p:spPr/>
        <p:txBody>
          <a:bodyPr/>
          <a:lstStyle/>
          <a:p>
            <a:fld id="{05FFDD11-B3EC-214B-B984-1798BFAD033A}" type="slidenum">
              <a:rPr lang="en-US" smtClean="0"/>
              <a:t>61</a:t>
            </a:fld>
            <a:endParaRPr lang="en-US"/>
          </a:p>
        </p:txBody>
      </p:sp>
    </p:spTree>
    <p:extLst>
      <p:ext uri="{BB962C8B-B14F-4D97-AF65-F5344CB8AC3E}">
        <p14:creationId xmlns:p14="http://schemas.microsoft.com/office/powerpoint/2010/main" val="2203702553"/>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C4DFFD-084A-DD20-1812-058769C9768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2C55381-0BAA-9716-BD2B-AD334747817D}"/>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3AF314A5-3599-8586-E207-DDF1FFD1C443}"/>
              </a:ext>
            </a:extLst>
          </p:cNvPr>
          <p:cNvSpPr>
            <a:spLocks noGrp="1"/>
          </p:cNvSpPr>
          <p:nvPr>
            <p:ph type="body" idx="1"/>
          </p:nvPr>
        </p:nvSpPr>
        <p:spPr/>
        <p:txBody>
          <a:bodyPr/>
          <a:lstStyle/>
          <a:p>
            <a:pPr fontAlgn="t"/>
            <a:endParaRPr lang="en-GB" sz="1200" b="0" i="0" kern="1200" dirty="0">
              <a:solidFill>
                <a:schemeClr val="tx1"/>
              </a:solidFill>
              <a:effectLst/>
              <a:latin typeface="+mn-lt"/>
              <a:ea typeface="+mn-ea"/>
              <a:cs typeface="+mn-cs"/>
            </a:endParaRPr>
          </a:p>
          <a:p>
            <a:endParaRPr lang="en-GB" dirty="0"/>
          </a:p>
        </p:txBody>
      </p:sp>
      <p:sp>
        <p:nvSpPr>
          <p:cNvPr id="4" name="Slide Number Placeholder 3">
            <a:extLst>
              <a:ext uri="{FF2B5EF4-FFF2-40B4-BE49-F238E27FC236}">
                <a16:creationId xmlns:a16="http://schemas.microsoft.com/office/drawing/2014/main" id="{07132BDA-B04B-C16B-9168-79C6083210F8}"/>
              </a:ext>
            </a:extLst>
          </p:cNvPr>
          <p:cNvSpPr>
            <a:spLocks noGrp="1"/>
          </p:cNvSpPr>
          <p:nvPr>
            <p:ph type="sldNum" sz="quarter" idx="5"/>
          </p:nvPr>
        </p:nvSpPr>
        <p:spPr/>
        <p:txBody>
          <a:bodyPr/>
          <a:lstStyle/>
          <a:p>
            <a:fld id="{05FFDD11-B3EC-214B-B984-1798BFAD033A}" type="slidenum">
              <a:rPr lang="en-US" smtClean="0"/>
              <a:t>62</a:t>
            </a:fld>
            <a:endParaRPr lang="en-US"/>
          </a:p>
        </p:txBody>
      </p:sp>
    </p:spTree>
    <p:extLst>
      <p:ext uri="{BB962C8B-B14F-4D97-AF65-F5344CB8AC3E}">
        <p14:creationId xmlns:p14="http://schemas.microsoft.com/office/powerpoint/2010/main" val="2624074141"/>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65F172-8DAB-68B1-42DC-794655440C3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0C4CF20-3CD7-591A-9BC0-9B01E8F7C8A5}"/>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B2987C89-34F8-7FF8-8795-1E2CE479349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2F1A28F-AAA8-74F4-CE11-9E4FB66DBB34}"/>
              </a:ext>
            </a:extLst>
          </p:cNvPr>
          <p:cNvSpPr>
            <a:spLocks noGrp="1"/>
          </p:cNvSpPr>
          <p:nvPr>
            <p:ph type="sldNum" sz="quarter" idx="5"/>
          </p:nvPr>
        </p:nvSpPr>
        <p:spPr/>
        <p:txBody>
          <a:bodyPr/>
          <a:lstStyle/>
          <a:p>
            <a:fld id="{05FFDD11-B3EC-214B-B984-1798BFAD033A}" type="slidenum">
              <a:rPr lang="en-US" smtClean="0"/>
              <a:t>63</a:t>
            </a:fld>
            <a:endParaRPr lang="en-US"/>
          </a:p>
        </p:txBody>
      </p:sp>
    </p:spTree>
    <p:extLst>
      <p:ext uri="{BB962C8B-B14F-4D97-AF65-F5344CB8AC3E}">
        <p14:creationId xmlns:p14="http://schemas.microsoft.com/office/powerpoint/2010/main" val="293885144"/>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FCDB67-835C-3CB7-D4FC-BAA7A61D4F7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AB4D67B-3DC0-0FA3-1191-23F76B2585E5}"/>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7204CBCF-B22A-CFD3-E9E5-3D3DC6344BF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A1AD51D-295B-AFDB-28E5-1345C67D1FB9}"/>
              </a:ext>
            </a:extLst>
          </p:cNvPr>
          <p:cNvSpPr>
            <a:spLocks noGrp="1"/>
          </p:cNvSpPr>
          <p:nvPr>
            <p:ph type="sldNum" sz="quarter" idx="5"/>
          </p:nvPr>
        </p:nvSpPr>
        <p:spPr/>
        <p:txBody>
          <a:bodyPr/>
          <a:lstStyle/>
          <a:p>
            <a:fld id="{05FFDD11-B3EC-214B-B984-1798BFAD033A}" type="slidenum">
              <a:rPr lang="en-US" smtClean="0"/>
              <a:t>64</a:t>
            </a:fld>
            <a:endParaRPr lang="en-US"/>
          </a:p>
        </p:txBody>
      </p:sp>
    </p:spTree>
    <p:extLst>
      <p:ext uri="{BB962C8B-B14F-4D97-AF65-F5344CB8AC3E}">
        <p14:creationId xmlns:p14="http://schemas.microsoft.com/office/powerpoint/2010/main" val="957400188"/>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0A9523-8568-3DFE-C270-66FCAA39504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816E338-8085-FE4E-6BD8-F44277C6124D}"/>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6B687EE3-C8F3-82B3-E710-0DB3DFB4FCB0}"/>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355208E-3CDC-D365-0600-994BC0AB0603}"/>
              </a:ext>
            </a:extLst>
          </p:cNvPr>
          <p:cNvSpPr>
            <a:spLocks noGrp="1"/>
          </p:cNvSpPr>
          <p:nvPr>
            <p:ph type="sldNum" sz="quarter" idx="5"/>
          </p:nvPr>
        </p:nvSpPr>
        <p:spPr/>
        <p:txBody>
          <a:bodyPr/>
          <a:lstStyle/>
          <a:p>
            <a:fld id="{05FFDD11-B3EC-214B-B984-1798BFAD033A}" type="slidenum">
              <a:rPr lang="en-US" smtClean="0"/>
              <a:t>65</a:t>
            </a:fld>
            <a:endParaRPr lang="en-US"/>
          </a:p>
        </p:txBody>
      </p:sp>
    </p:spTree>
    <p:extLst>
      <p:ext uri="{BB962C8B-B14F-4D97-AF65-F5344CB8AC3E}">
        <p14:creationId xmlns:p14="http://schemas.microsoft.com/office/powerpoint/2010/main" val="333522354"/>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9D13A2-990F-B73B-AAF1-E90273CE1A4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EF20898-7349-0CCF-D7ED-F7CF55802031}"/>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69624034-C9CC-421F-5D4E-BE074F4B6DA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A228CD3-A5FF-2677-3296-075C10F3349C}"/>
              </a:ext>
            </a:extLst>
          </p:cNvPr>
          <p:cNvSpPr>
            <a:spLocks noGrp="1"/>
          </p:cNvSpPr>
          <p:nvPr>
            <p:ph type="sldNum" sz="quarter" idx="5"/>
          </p:nvPr>
        </p:nvSpPr>
        <p:spPr/>
        <p:txBody>
          <a:bodyPr/>
          <a:lstStyle/>
          <a:p>
            <a:fld id="{05FFDD11-B3EC-214B-B984-1798BFAD033A}" type="slidenum">
              <a:rPr lang="en-US" smtClean="0"/>
              <a:t>66</a:t>
            </a:fld>
            <a:endParaRPr lang="en-US"/>
          </a:p>
        </p:txBody>
      </p:sp>
    </p:spTree>
    <p:extLst>
      <p:ext uri="{BB962C8B-B14F-4D97-AF65-F5344CB8AC3E}">
        <p14:creationId xmlns:p14="http://schemas.microsoft.com/office/powerpoint/2010/main" val="1852713529"/>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43E0B5C-70B1-EABC-1A9D-09CEF3605C6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0F8E852-1BA2-821D-A224-B1465F7C427D}"/>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DDB47DBE-676E-3E7B-9314-47E3CD8B591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614D4B3-0949-CA90-60AF-154513B71D43}"/>
              </a:ext>
            </a:extLst>
          </p:cNvPr>
          <p:cNvSpPr>
            <a:spLocks noGrp="1"/>
          </p:cNvSpPr>
          <p:nvPr>
            <p:ph type="sldNum" sz="quarter" idx="5"/>
          </p:nvPr>
        </p:nvSpPr>
        <p:spPr/>
        <p:txBody>
          <a:bodyPr/>
          <a:lstStyle/>
          <a:p>
            <a:fld id="{05FFDD11-B3EC-214B-B984-1798BFAD033A}" type="slidenum">
              <a:rPr lang="en-US" smtClean="0"/>
              <a:t>67</a:t>
            </a:fld>
            <a:endParaRPr lang="en-US"/>
          </a:p>
        </p:txBody>
      </p:sp>
    </p:spTree>
    <p:extLst>
      <p:ext uri="{BB962C8B-B14F-4D97-AF65-F5344CB8AC3E}">
        <p14:creationId xmlns:p14="http://schemas.microsoft.com/office/powerpoint/2010/main" val="2770249130"/>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92AC6D9-912B-1A00-6817-7B6A136E4A2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FCE0CB0-EFCB-C2AE-20B7-34AB267FE3BF}"/>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D5CC6A3D-B474-5CA5-A938-A974EC7CAF96}"/>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3C7BC04B-FDBD-FC67-A81F-34EF0594F18D}"/>
              </a:ext>
            </a:extLst>
          </p:cNvPr>
          <p:cNvSpPr>
            <a:spLocks noGrp="1"/>
          </p:cNvSpPr>
          <p:nvPr>
            <p:ph type="sldNum" sz="quarter" idx="5"/>
          </p:nvPr>
        </p:nvSpPr>
        <p:spPr/>
        <p:txBody>
          <a:bodyPr/>
          <a:lstStyle/>
          <a:p>
            <a:fld id="{05FFDD11-B3EC-214B-B984-1798BFAD033A}" type="slidenum">
              <a:rPr lang="en-US" smtClean="0"/>
              <a:t>68</a:t>
            </a:fld>
            <a:endParaRPr lang="en-US"/>
          </a:p>
        </p:txBody>
      </p:sp>
    </p:spTree>
    <p:extLst>
      <p:ext uri="{BB962C8B-B14F-4D97-AF65-F5344CB8AC3E}">
        <p14:creationId xmlns:p14="http://schemas.microsoft.com/office/powerpoint/2010/main" val="4109479855"/>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B30E916-08F1-32C4-6C4A-90855E5756F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AB0720A-C677-130E-75E9-D041E2A16D64}"/>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665D22D8-D5C5-565A-44E9-8BF0D08780A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66228D6D-684F-8023-9E55-DC22AE2D4511}"/>
              </a:ext>
            </a:extLst>
          </p:cNvPr>
          <p:cNvSpPr>
            <a:spLocks noGrp="1"/>
          </p:cNvSpPr>
          <p:nvPr>
            <p:ph type="sldNum" sz="quarter" idx="5"/>
          </p:nvPr>
        </p:nvSpPr>
        <p:spPr/>
        <p:txBody>
          <a:bodyPr/>
          <a:lstStyle/>
          <a:p>
            <a:fld id="{05FFDD11-B3EC-214B-B984-1798BFAD033A}" type="slidenum">
              <a:rPr lang="en-US" smtClean="0"/>
              <a:t>69</a:t>
            </a:fld>
            <a:endParaRPr lang="en-US"/>
          </a:p>
        </p:txBody>
      </p:sp>
    </p:spTree>
    <p:extLst>
      <p:ext uri="{BB962C8B-B14F-4D97-AF65-F5344CB8AC3E}">
        <p14:creationId xmlns:p14="http://schemas.microsoft.com/office/powerpoint/2010/main" val="2608168350"/>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011556-9428-0472-7CF0-9ACB300E76D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1BE68BB-FDEF-5E0C-8710-F06FECA11774}"/>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EDF074CA-2E64-60D8-C849-2ECADA7DC58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621A5AC-30DF-F144-DE02-246323A01C2E}"/>
              </a:ext>
            </a:extLst>
          </p:cNvPr>
          <p:cNvSpPr>
            <a:spLocks noGrp="1"/>
          </p:cNvSpPr>
          <p:nvPr>
            <p:ph type="sldNum" sz="quarter" idx="5"/>
          </p:nvPr>
        </p:nvSpPr>
        <p:spPr/>
        <p:txBody>
          <a:bodyPr/>
          <a:lstStyle/>
          <a:p>
            <a:fld id="{05FFDD11-B3EC-214B-B984-1798BFAD033A}" type="slidenum">
              <a:rPr lang="en-US" smtClean="0"/>
              <a:t>70</a:t>
            </a:fld>
            <a:endParaRPr lang="en-US"/>
          </a:p>
        </p:txBody>
      </p:sp>
    </p:spTree>
    <p:extLst>
      <p:ext uri="{BB962C8B-B14F-4D97-AF65-F5344CB8AC3E}">
        <p14:creationId xmlns:p14="http://schemas.microsoft.com/office/powerpoint/2010/main" val="484196572"/>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90543E4-C1D1-0152-93AB-1390EBE41AC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D24479A-ABD2-A862-835A-DC56DEA29954}"/>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B643EB43-5BE2-DE0A-6DF7-E586FBBB64B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E7F700D-72F5-B1CC-58D3-0607DB1D19E8}"/>
              </a:ext>
            </a:extLst>
          </p:cNvPr>
          <p:cNvSpPr>
            <a:spLocks noGrp="1"/>
          </p:cNvSpPr>
          <p:nvPr>
            <p:ph type="sldNum" sz="quarter" idx="5"/>
          </p:nvPr>
        </p:nvSpPr>
        <p:spPr/>
        <p:txBody>
          <a:bodyPr/>
          <a:lstStyle/>
          <a:p>
            <a:fld id="{05FFDD11-B3EC-214B-B984-1798BFAD033A}" type="slidenum">
              <a:rPr lang="en-US" smtClean="0"/>
              <a:t>71</a:t>
            </a:fld>
            <a:endParaRPr lang="en-US"/>
          </a:p>
        </p:txBody>
      </p:sp>
    </p:spTree>
    <p:extLst>
      <p:ext uri="{BB962C8B-B14F-4D97-AF65-F5344CB8AC3E}">
        <p14:creationId xmlns:p14="http://schemas.microsoft.com/office/powerpoint/2010/main" val="2635306074"/>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72</a:t>
            </a:fld>
            <a:endParaRPr lang="en-US"/>
          </a:p>
        </p:txBody>
      </p:sp>
    </p:spTree>
    <p:extLst>
      <p:ext uri="{BB962C8B-B14F-4D97-AF65-F5344CB8AC3E}">
        <p14:creationId xmlns:p14="http://schemas.microsoft.com/office/powerpoint/2010/main" val="2789292056"/>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055E9A-8BCE-DFA5-7F79-83926861C80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2BB0FC4-2984-2695-D94D-CE09D427142D}"/>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A2972263-49CB-A213-4DB6-2546E4498D1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1CD4816-884B-BE1B-AA18-CCA72871639F}"/>
              </a:ext>
            </a:extLst>
          </p:cNvPr>
          <p:cNvSpPr>
            <a:spLocks noGrp="1"/>
          </p:cNvSpPr>
          <p:nvPr>
            <p:ph type="sldNum" sz="quarter" idx="5"/>
          </p:nvPr>
        </p:nvSpPr>
        <p:spPr/>
        <p:txBody>
          <a:bodyPr/>
          <a:lstStyle/>
          <a:p>
            <a:fld id="{05FFDD11-B3EC-214B-B984-1798BFAD033A}" type="slidenum">
              <a:rPr lang="en-US" smtClean="0"/>
              <a:t>73</a:t>
            </a:fld>
            <a:endParaRPr lang="en-US"/>
          </a:p>
        </p:txBody>
      </p:sp>
    </p:spTree>
    <p:extLst>
      <p:ext uri="{BB962C8B-B14F-4D97-AF65-F5344CB8AC3E}">
        <p14:creationId xmlns:p14="http://schemas.microsoft.com/office/powerpoint/2010/main" val="2831798117"/>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EE887E-35D0-3767-39D6-A80012E6A93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9EBBD2F-E620-B00A-EDE7-E4051AFDB1D8}"/>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38B14E8F-ED97-4BB6-E56D-A9DC3BE3EC5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4E7231E-AF11-8F6D-9C9F-BAB5EC985741}"/>
              </a:ext>
            </a:extLst>
          </p:cNvPr>
          <p:cNvSpPr>
            <a:spLocks noGrp="1"/>
          </p:cNvSpPr>
          <p:nvPr>
            <p:ph type="sldNum" sz="quarter" idx="5"/>
          </p:nvPr>
        </p:nvSpPr>
        <p:spPr/>
        <p:txBody>
          <a:bodyPr/>
          <a:lstStyle/>
          <a:p>
            <a:fld id="{05FFDD11-B3EC-214B-B984-1798BFAD033A}" type="slidenum">
              <a:rPr lang="en-US" smtClean="0"/>
              <a:t>74</a:t>
            </a:fld>
            <a:endParaRPr lang="en-US"/>
          </a:p>
        </p:txBody>
      </p:sp>
    </p:spTree>
    <p:extLst>
      <p:ext uri="{BB962C8B-B14F-4D97-AF65-F5344CB8AC3E}">
        <p14:creationId xmlns:p14="http://schemas.microsoft.com/office/powerpoint/2010/main" val="2764906591"/>
      </p:ext>
    </p:extLst>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CF7CD8-92F6-0603-BD78-9D363E7ED31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C3D2ECB-85A0-F526-A219-3247E0716BB6}"/>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B93D32C2-C964-5F46-5278-4F291E7F7364}"/>
              </a:ext>
            </a:extLst>
          </p:cNvPr>
          <p:cNvSpPr>
            <a:spLocks noGrp="1"/>
          </p:cNvSpPr>
          <p:nvPr>
            <p:ph type="body" idx="1"/>
          </p:nvPr>
        </p:nvSpPr>
        <p:spPr/>
        <p:txBody>
          <a:bodyPr/>
          <a:lstStyle/>
          <a:p>
            <a:pPr fontAlgn="t"/>
            <a:endParaRPr lang="en-GB" sz="1200" b="0" i="0" kern="1200" dirty="0">
              <a:solidFill>
                <a:schemeClr val="tx1"/>
              </a:solidFill>
              <a:effectLst/>
              <a:latin typeface="+mn-lt"/>
              <a:ea typeface="+mn-ea"/>
              <a:cs typeface="+mn-cs"/>
            </a:endParaRPr>
          </a:p>
          <a:p>
            <a:endParaRPr lang="en-GB" dirty="0"/>
          </a:p>
        </p:txBody>
      </p:sp>
      <p:sp>
        <p:nvSpPr>
          <p:cNvPr id="4" name="Slide Number Placeholder 3">
            <a:extLst>
              <a:ext uri="{FF2B5EF4-FFF2-40B4-BE49-F238E27FC236}">
                <a16:creationId xmlns:a16="http://schemas.microsoft.com/office/drawing/2014/main" id="{047646AD-A2A2-DDDC-F6C3-D4F7A415E0E4}"/>
              </a:ext>
            </a:extLst>
          </p:cNvPr>
          <p:cNvSpPr>
            <a:spLocks noGrp="1"/>
          </p:cNvSpPr>
          <p:nvPr>
            <p:ph type="sldNum" sz="quarter" idx="5"/>
          </p:nvPr>
        </p:nvSpPr>
        <p:spPr/>
        <p:txBody>
          <a:bodyPr/>
          <a:lstStyle/>
          <a:p>
            <a:fld id="{05FFDD11-B3EC-214B-B984-1798BFAD033A}" type="slidenum">
              <a:rPr lang="en-US" smtClean="0"/>
              <a:t>75</a:t>
            </a:fld>
            <a:endParaRPr lang="en-US"/>
          </a:p>
        </p:txBody>
      </p:sp>
    </p:spTree>
    <p:extLst>
      <p:ext uri="{BB962C8B-B14F-4D97-AF65-F5344CB8AC3E}">
        <p14:creationId xmlns:p14="http://schemas.microsoft.com/office/powerpoint/2010/main" val="414430324"/>
      </p:ext>
    </p:extLst>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411CA9-5E99-A238-51F3-43F127AADB8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CA6AA9A-96A9-2F22-258D-4B0B8555B3A1}"/>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E7824180-021D-6F25-A906-4AA908041C5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B24229A-4C19-3221-092B-56E4E683D1C5}"/>
              </a:ext>
            </a:extLst>
          </p:cNvPr>
          <p:cNvSpPr>
            <a:spLocks noGrp="1"/>
          </p:cNvSpPr>
          <p:nvPr>
            <p:ph type="sldNum" sz="quarter" idx="5"/>
          </p:nvPr>
        </p:nvSpPr>
        <p:spPr/>
        <p:txBody>
          <a:bodyPr/>
          <a:lstStyle/>
          <a:p>
            <a:fld id="{05FFDD11-B3EC-214B-B984-1798BFAD033A}" type="slidenum">
              <a:rPr lang="en-US" smtClean="0"/>
              <a:t>76</a:t>
            </a:fld>
            <a:endParaRPr lang="en-US"/>
          </a:p>
        </p:txBody>
      </p:sp>
    </p:spTree>
    <p:extLst>
      <p:ext uri="{BB962C8B-B14F-4D97-AF65-F5344CB8AC3E}">
        <p14:creationId xmlns:p14="http://schemas.microsoft.com/office/powerpoint/2010/main" val="2384852993"/>
      </p:ext>
    </p:extLst>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77</a:t>
            </a:fld>
            <a:endParaRPr lang="en-US"/>
          </a:p>
        </p:txBody>
      </p:sp>
    </p:spTree>
    <p:extLst>
      <p:ext uri="{BB962C8B-B14F-4D97-AF65-F5344CB8AC3E}">
        <p14:creationId xmlns:p14="http://schemas.microsoft.com/office/powerpoint/2010/main" val="15635437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0486492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4401840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6857530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35025682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477759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1290159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89004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0670562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6008399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Vevox basic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872F2E-3F20-0DC0-CFA3-D11D49B01C69}"/>
              </a:ext>
            </a:extLst>
          </p:cNvPr>
          <p:cNvSpPr>
            <a:spLocks noGrp="1"/>
          </p:cNvSpPr>
          <p:nvPr>
            <p:ph type="title"/>
          </p:nvPr>
        </p:nvSpPr>
        <p:spPr/>
        <p:txBody>
          <a:bodyPr/>
          <a:lstStyle/>
          <a:p>
            <a:r>
              <a:rPr lang="en-US"/>
              <a:t>Click to edit Master title style</a:t>
            </a:r>
            <a:endParaRPr lang="en-FI"/>
          </a:p>
        </p:txBody>
      </p:sp>
      <p:sp>
        <p:nvSpPr>
          <p:cNvPr id="3" name="Date Placeholder 2">
            <a:extLst>
              <a:ext uri="{FF2B5EF4-FFF2-40B4-BE49-F238E27FC236}">
                <a16:creationId xmlns:a16="http://schemas.microsoft.com/office/drawing/2014/main" id="{33DD3D74-F972-E096-E828-44B6C11A314C}"/>
              </a:ext>
            </a:extLst>
          </p:cNvPr>
          <p:cNvSpPr>
            <a:spLocks noGrp="1"/>
          </p:cNvSpPr>
          <p:nvPr>
            <p:ph type="dt" sz="half" idx="10"/>
          </p:nvPr>
        </p:nvSpPr>
        <p:spPr/>
        <p:txBody>
          <a:bodyPr/>
          <a:lstStyle/>
          <a:p>
            <a:fld id="{1663657D-8E22-4681-BD7E-16E8F6F56673}" type="datetimeFigureOut">
              <a:rPr lang="en-FI" smtClean="0"/>
              <a:t>09/17/2026</a:t>
            </a:fld>
            <a:endParaRPr lang="en-FI"/>
          </a:p>
        </p:txBody>
      </p:sp>
      <p:sp>
        <p:nvSpPr>
          <p:cNvPr id="4" name="Footer Placeholder 3">
            <a:extLst>
              <a:ext uri="{FF2B5EF4-FFF2-40B4-BE49-F238E27FC236}">
                <a16:creationId xmlns:a16="http://schemas.microsoft.com/office/drawing/2014/main" id="{03087A18-8950-3A86-D6FB-14BF0F08BA1C}"/>
              </a:ext>
            </a:extLst>
          </p:cNvPr>
          <p:cNvSpPr>
            <a:spLocks noGrp="1"/>
          </p:cNvSpPr>
          <p:nvPr>
            <p:ph type="ftr" sz="quarter" idx="11"/>
          </p:nvPr>
        </p:nvSpPr>
        <p:spPr/>
        <p:txBody>
          <a:bodyPr/>
          <a:lstStyle/>
          <a:p>
            <a:endParaRPr lang="en-FI"/>
          </a:p>
        </p:txBody>
      </p:sp>
      <p:sp>
        <p:nvSpPr>
          <p:cNvPr id="5" name="Slide Number Placeholder 4">
            <a:extLst>
              <a:ext uri="{FF2B5EF4-FFF2-40B4-BE49-F238E27FC236}">
                <a16:creationId xmlns:a16="http://schemas.microsoft.com/office/drawing/2014/main" id="{AED9F6BC-1B26-1DC3-0C4B-4C12F07C71C1}"/>
              </a:ext>
            </a:extLst>
          </p:cNvPr>
          <p:cNvSpPr>
            <a:spLocks noGrp="1"/>
          </p:cNvSpPr>
          <p:nvPr>
            <p:ph type="sldNum" sz="quarter" idx="12"/>
          </p:nvPr>
        </p:nvSpPr>
        <p:spPr/>
        <p:txBody>
          <a:bodyPr/>
          <a:lstStyle/>
          <a:p>
            <a:fld id="{9D4AD3D6-B89C-4D82-B254-B84B3D342745}" type="slidenum">
              <a:rPr lang="en-FI" smtClean="0"/>
              <a:t>‹#›</a:t>
            </a:fld>
            <a:endParaRPr lang="en-FI"/>
          </a:p>
        </p:txBody>
      </p:sp>
      <p:sp>
        <p:nvSpPr>
          <p:cNvPr id="7" name="Content Placeholder 6">
            <a:extLst>
              <a:ext uri="{FF2B5EF4-FFF2-40B4-BE49-F238E27FC236}">
                <a16:creationId xmlns:a16="http://schemas.microsoft.com/office/drawing/2014/main" id="{1CADAFE8-3608-FDE7-C3ED-12BD6811F72B}"/>
              </a:ext>
            </a:extLst>
          </p:cNvPr>
          <p:cNvSpPr>
            <a:spLocks noGrp="1"/>
          </p:cNvSpPr>
          <p:nvPr>
            <p:ph sz="quarter" idx="13"/>
          </p:nvPr>
        </p:nvSpPr>
        <p:spPr>
          <a:xfrm>
            <a:off x="628650" y="1798320"/>
            <a:ext cx="7886700" cy="4429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FI"/>
          </a:p>
        </p:txBody>
      </p:sp>
    </p:spTree>
    <p:extLst>
      <p:ext uri="{BB962C8B-B14F-4D97-AF65-F5344CB8AC3E}">
        <p14:creationId xmlns:p14="http://schemas.microsoft.com/office/powerpoint/2010/main" val="43888628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3.xml"/><Relationship Id="rId1" Type="http://schemas.openxmlformats.org/officeDocument/2006/relationships/slideLayout" Target="../slideLayouts/slideLayout2.xml"/><Relationship Id="rId4" Type="http://schemas.openxmlformats.org/officeDocument/2006/relationships/image" Target="../media/image4.png"/></Relationships>
</file>

<file path=ppt/slideMasters/_rels/slideMaster5.xml.rels><?xml version="1.0" encoding="UTF-8" standalone="yes"?>
<Relationships xmlns="http://schemas.openxmlformats.org/package/2006/relationships"><Relationship Id="rId8" Type="http://schemas.openxmlformats.org/officeDocument/2006/relationships/theme" Target="../theme/theme5.xml"/><Relationship Id="rId3" Type="http://schemas.openxmlformats.org/officeDocument/2006/relationships/slideLayout" Target="../slideLayouts/slideLayout6.xml"/><Relationship Id="rId7" Type="http://schemas.openxmlformats.org/officeDocument/2006/relationships/slideLayout" Target="../slideLayouts/slideLayout10.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slideLayout" Target="../slideLayouts/slideLayout9.xml"/><Relationship Id="rId5" Type="http://schemas.openxmlformats.org/officeDocument/2006/relationships/slideLayout" Target="../slideLayouts/slideLayout8.xml"/><Relationship Id="rId4" Type="http://schemas.openxmlformats.org/officeDocument/2006/relationships/slideLayout" Target="../slideLayouts/slideLayout7.xml"/><Relationship Id="rId9"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adge&#10;&#10;Description automatically generated with low confidence">
            <a:extLst>
              <a:ext uri="{FF2B5EF4-FFF2-40B4-BE49-F238E27FC236}">
                <a16:creationId xmlns:a16="http://schemas.microsoft.com/office/drawing/2014/main" id="{321E63E8-38CD-D033-DCAF-C35E9D595166}"/>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99328627"/>
      </p:ext>
    </p:extLst>
  </p:cSld>
  <p:clrMap bg1="lt1" tx1="dk1" bg2="lt2" tx2="dk2" accent1="accent1" accent2="accent2" accent3="accent3" accent4="accent4" accent5="accent5" accent6="accent6" hlink="hlink" folHlink="folHlink"/>
  <p:sldLayoutIdLst>
    <p:sldLayoutId id="214748364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rochure&#10;&#10;Description automatically generated with low confidence">
            <a:extLst>
              <a:ext uri="{FF2B5EF4-FFF2-40B4-BE49-F238E27FC236}">
                <a16:creationId xmlns:a16="http://schemas.microsoft.com/office/drawing/2014/main" id="{70687FFB-C9C8-95F0-A402-046B0732843F}"/>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439537101"/>
      </p:ext>
    </p:extLst>
  </p:cSld>
  <p:clrMap bg1="lt1" tx1="dk1" bg2="lt2" tx2="dk2" accent1="accent1" accent2="accent2" accent3="accent3" accent4="accent4" accent5="accent5" accent6="accent6" hlink="hlink" folHlink="folHlink"/>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font&#10;&#10;Description automatically generated">
            <a:extLst>
              <a:ext uri="{FF2B5EF4-FFF2-40B4-BE49-F238E27FC236}">
                <a16:creationId xmlns:a16="http://schemas.microsoft.com/office/drawing/2014/main" id="{D259B7C1-A8D7-F339-5012-17BB3E13611E}"/>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339742971"/>
      </p:ext>
    </p:extLst>
  </p:cSld>
  <p:clrMap bg1="lt1" tx1="dk1" bg2="lt2" tx2="dk2" accent1="accent1" accent2="accent2" accent3="accent3" accent4="accent4" accent5="accent5" accent6="accent6" hlink="hlink" folHlink="folHlink"/>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921761218"/>
      </p:ext>
    </p:extLst>
  </p:cSld>
  <p:clrMap bg1="lt1" tx1="dk1" bg2="lt2" tx2="dk2" accent1="accent1" accent2="accent2" accent3="accent3" accent4="accent4" accent5="accent5" accent6="accent6" hlink="hlink" folHlink="folHlink"/>
  <p:sldLayoutIdLst>
    <p:sldLayoutId id="2147483670" r:id="rId1"/>
    <p:sldLayoutId id="2147483671"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9/17/2026</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userDrawn="1"/>
        </p:nvPicPr>
        <p:blipFill>
          <a:blip r:embed="rId9"/>
          <a:stretch>
            <a:fillRect/>
          </a:stretch>
        </p:blipFill>
        <p:spPr>
          <a:xfrm>
            <a:off x="0" y="0"/>
            <a:ext cx="9144000" cy="6858000"/>
          </a:xfrm>
          <a:prstGeom prst="rect">
            <a:avLst/>
          </a:prstGeom>
        </p:spPr>
      </p:pic>
    </p:spTree>
    <p:extLst>
      <p:ext uri="{BB962C8B-B14F-4D97-AF65-F5344CB8AC3E}">
        <p14:creationId xmlns:p14="http://schemas.microsoft.com/office/powerpoint/2010/main" val="2993608276"/>
      </p:ext>
    </p:extLst>
  </p:cSld>
  <p:clrMap bg1="lt1" tx1="dk1" bg2="lt2" tx2="dk2" accent1="accent1" accent2="accent2" accent3="accent3" accent4="accent4" accent5="accent5" accent6="accent6" hlink="hlink" folHlink="folHlink"/>
  <p:sldLayoutIdLst>
    <p:sldLayoutId id="2147483779" r:id="rId1"/>
    <p:sldLayoutId id="2147483780" r:id="rId2"/>
    <p:sldLayoutId id="2147483782" r:id="rId3"/>
    <p:sldLayoutId id="2147483783" r:id="rId4"/>
    <p:sldLayoutId id="2147483786" r:id="rId5"/>
    <p:sldLayoutId id="2147483787" r:id="rId6"/>
    <p:sldLayoutId id="2147483789"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9.xml"/><Relationship Id="rId1" Type="http://schemas.openxmlformats.org/officeDocument/2006/relationships/slideLayout" Target="../slideLayouts/slideLayout9.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3.xml"/><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29.xml"/><Relationship Id="rId1" Type="http://schemas.openxmlformats.org/officeDocument/2006/relationships/slideLayout" Target="../slideLayouts/slideLayout9.xml"/></Relationships>
</file>

<file path=ppt/slides/_rels/slide3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0.xml"/><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31.xml"/><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3" Type="http://schemas.openxmlformats.org/officeDocument/2006/relationships/notesSlide" Target="../notesSlides/notesSlide36.xml"/><Relationship Id="rId2" Type="http://schemas.openxmlformats.org/officeDocument/2006/relationships/slideLayout" Target="../slideLayouts/slideLayout6.xml"/><Relationship Id="rId1" Type="http://schemas.openxmlformats.org/officeDocument/2006/relationships/video" Target="https://www.youtube.com/embed/SOI0VMuEN8g?feature=oembed" TargetMode="External"/><Relationship Id="rId4" Type="http://schemas.openxmlformats.org/officeDocument/2006/relationships/image" Target="../media/image13.jpeg"/></Relationships>
</file>

<file path=ppt/slides/_rels/slide37.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37.xml"/><Relationship Id="rId1" Type="http://schemas.openxmlformats.org/officeDocument/2006/relationships/slideLayout" Target="../slideLayouts/slideLayout9.xml"/></Relationships>
</file>

<file path=ppt/slides/_rels/slide3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38.xml"/><Relationship Id="rId1" Type="http://schemas.openxmlformats.org/officeDocument/2006/relationships/slideLayout" Target="../slideLayouts/slideLayout6.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6.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6.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6.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6.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6.xml"/></Relationships>
</file>

<file path=ppt/slides/_rels/slide44.xml.rels><?xml version="1.0" encoding="UTF-8" standalone="yes"?>
<Relationships xmlns="http://schemas.openxmlformats.org/package/2006/relationships"><Relationship Id="rId3" Type="http://schemas.openxmlformats.org/officeDocument/2006/relationships/notesSlide" Target="../notesSlides/notesSlide44.xml"/><Relationship Id="rId2" Type="http://schemas.openxmlformats.org/officeDocument/2006/relationships/slideLayout" Target="../slideLayouts/slideLayout6.xml"/><Relationship Id="rId1" Type="http://schemas.openxmlformats.org/officeDocument/2006/relationships/video" Target="https://www.youtube.com/embed/h95EMzTulkI?feature=oembed" TargetMode="External"/><Relationship Id="rId4" Type="http://schemas.openxmlformats.org/officeDocument/2006/relationships/image" Target="../media/image15.jpeg"/></Relationships>
</file>

<file path=ppt/slides/_rels/slide45.xml.rels><?xml version="1.0" encoding="UTF-8" standalone="yes"?>
<Relationships xmlns="http://schemas.openxmlformats.org/package/2006/relationships"><Relationship Id="rId3" Type="http://schemas.openxmlformats.org/officeDocument/2006/relationships/notesSlide" Target="../notesSlides/notesSlide45.xml"/><Relationship Id="rId2" Type="http://schemas.openxmlformats.org/officeDocument/2006/relationships/slideLayout" Target="../slideLayouts/slideLayout6.xml"/><Relationship Id="rId1" Type="http://schemas.openxmlformats.org/officeDocument/2006/relationships/video" Target="https://www.youtube.com/embed/h95EMzTulkI?feature=oembed" TargetMode="External"/><Relationship Id="rId4" Type="http://schemas.openxmlformats.org/officeDocument/2006/relationships/image" Target="../media/image15.jpeg"/></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6.xml"/></Relationships>
</file>

<file path=ppt/slides/_rels/slide4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47.xml"/><Relationship Id="rId1" Type="http://schemas.openxmlformats.org/officeDocument/2006/relationships/slideLayout" Target="../slideLayouts/slideLayout6.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6.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6.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6.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6.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52.xml"/><Relationship Id="rId1" Type="http://schemas.openxmlformats.org/officeDocument/2006/relationships/slideLayout" Target="../slideLayouts/slideLayout6.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6.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54.xml"/><Relationship Id="rId1" Type="http://schemas.openxmlformats.org/officeDocument/2006/relationships/slideLayout" Target="../slideLayouts/slideLayout6.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55.xml"/><Relationship Id="rId1" Type="http://schemas.openxmlformats.org/officeDocument/2006/relationships/slideLayout" Target="../slideLayouts/slideLayout6.xml"/></Relationships>
</file>

<file path=ppt/slides/_rels/slide5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56.xml"/><Relationship Id="rId1" Type="http://schemas.openxmlformats.org/officeDocument/2006/relationships/slideLayout" Target="../slideLayouts/slideLayout6.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57.xml"/><Relationship Id="rId1" Type="http://schemas.openxmlformats.org/officeDocument/2006/relationships/slideLayout" Target="../slideLayouts/slideLayout6.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58.xml"/><Relationship Id="rId1" Type="http://schemas.openxmlformats.org/officeDocument/2006/relationships/slideLayout" Target="../slideLayouts/slideLayout6.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59.xml"/><Relationship Id="rId1" Type="http://schemas.openxmlformats.org/officeDocument/2006/relationships/slideLayout" Target="../slideLayouts/slideLayout6.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60.xml"/><Relationship Id="rId1" Type="http://schemas.openxmlformats.org/officeDocument/2006/relationships/slideLayout" Target="../slideLayouts/slideLayout6.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61.xml"/><Relationship Id="rId1" Type="http://schemas.openxmlformats.org/officeDocument/2006/relationships/slideLayout" Target="../slideLayouts/slideLayout6.xml"/></Relationships>
</file>

<file path=ppt/slides/_rels/slide62.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62.xml"/><Relationship Id="rId1" Type="http://schemas.openxmlformats.org/officeDocument/2006/relationships/slideLayout" Target="../slideLayouts/slideLayout6.xml"/></Relationships>
</file>

<file path=ppt/slides/_rels/slide6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63.xml"/><Relationship Id="rId1" Type="http://schemas.openxmlformats.org/officeDocument/2006/relationships/slideLayout" Target="../slideLayouts/slideLayout6.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64.xml"/><Relationship Id="rId1" Type="http://schemas.openxmlformats.org/officeDocument/2006/relationships/slideLayout" Target="../slideLayouts/slideLayout6.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65.xml"/><Relationship Id="rId1" Type="http://schemas.openxmlformats.org/officeDocument/2006/relationships/slideLayout" Target="../slideLayouts/slideLayout6.xml"/></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66.xml"/><Relationship Id="rId1" Type="http://schemas.openxmlformats.org/officeDocument/2006/relationships/slideLayout" Target="../slideLayouts/slideLayout6.xml"/></Relationships>
</file>

<file path=ppt/slides/_rels/slide67.xml.rels><?xml version="1.0" encoding="UTF-8" standalone="yes"?>
<Relationships xmlns="http://schemas.openxmlformats.org/package/2006/relationships"><Relationship Id="rId2" Type="http://schemas.openxmlformats.org/officeDocument/2006/relationships/notesSlide" Target="../notesSlides/notesSlide67.xml"/><Relationship Id="rId1" Type="http://schemas.openxmlformats.org/officeDocument/2006/relationships/slideLayout" Target="../slideLayouts/slideLayout6.xml"/></Relationships>
</file>

<file path=ppt/slides/_rels/slide68.xml.rels><?xml version="1.0" encoding="UTF-8" standalone="yes"?>
<Relationships xmlns="http://schemas.openxmlformats.org/package/2006/relationships"><Relationship Id="rId2" Type="http://schemas.openxmlformats.org/officeDocument/2006/relationships/notesSlide" Target="../notesSlides/notesSlide68.xml"/><Relationship Id="rId1" Type="http://schemas.openxmlformats.org/officeDocument/2006/relationships/slideLayout" Target="../slideLayouts/slideLayout6.xml"/></Relationships>
</file>

<file path=ppt/slides/_rels/slide6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69.xml"/><Relationship Id="rId1" Type="http://schemas.openxmlformats.org/officeDocument/2006/relationships/slideLayout" Target="../slideLayouts/slideLayout6.xml"/></Relationships>
</file>

<file path=ppt/slides/_rels/slide70.xml.rels><?xml version="1.0" encoding="UTF-8" standalone="yes"?>
<Relationships xmlns="http://schemas.openxmlformats.org/package/2006/relationships"><Relationship Id="rId2" Type="http://schemas.openxmlformats.org/officeDocument/2006/relationships/notesSlide" Target="../notesSlides/notesSlide70.xml"/><Relationship Id="rId1" Type="http://schemas.openxmlformats.org/officeDocument/2006/relationships/slideLayout" Target="../slideLayouts/slideLayout6.xml"/></Relationships>
</file>

<file path=ppt/slides/_rels/slide71.xml.rels><?xml version="1.0" encoding="UTF-8" standalone="yes"?>
<Relationships xmlns="http://schemas.openxmlformats.org/package/2006/relationships"><Relationship Id="rId2" Type="http://schemas.openxmlformats.org/officeDocument/2006/relationships/notesSlide" Target="../notesSlides/notesSlide71.xml"/><Relationship Id="rId1" Type="http://schemas.openxmlformats.org/officeDocument/2006/relationships/slideLayout" Target="../slideLayouts/slideLayout6.xml"/></Relationships>
</file>

<file path=ppt/slides/_rels/slide7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72.xml"/><Relationship Id="rId1" Type="http://schemas.openxmlformats.org/officeDocument/2006/relationships/slideLayout" Target="../slideLayouts/slideLayout5.xml"/></Relationships>
</file>

<file path=ppt/slides/_rels/slide7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73.xml"/><Relationship Id="rId1" Type="http://schemas.openxmlformats.org/officeDocument/2006/relationships/slideLayout" Target="../slideLayouts/slideLayout6.xml"/></Relationships>
</file>

<file path=ppt/slides/_rels/slide7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74.xml"/><Relationship Id="rId1" Type="http://schemas.openxmlformats.org/officeDocument/2006/relationships/slideLayout" Target="../slideLayouts/slideLayout6.xml"/></Relationships>
</file>

<file path=ppt/slides/_rels/slide75.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75.xml"/><Relationship Id="rId1" Type="http://schemas.openxmlformats.org/officeDocument/2006/relationships/slideLayout" Target="../slideLayouts/slideLayout9.xml"/></Relationships>
</file>

<file path=ppt/slides/_rels/slide76.xml.rels><?xml version="1.0" encoding="UTF-8" standalone="yes"?>
<Relationships xmlns="http://schemas.openxmlformats.org/package/2006/relationships"><Relationship Id="rId2" Type="http://schemas.openxmlformats.org/officeDocument/2006/relationships/notesSlide" Target="../notesSlides/notesSlide76.xml"/><Relationship Id="rId1" Type="http://schemas.openxmlformats.org/officeDocument/2006/relationships/slideLayout" Target="../slideLayouts/slideLayout6.xml"/></Relationships>
</file>

<file path=ppt/slides/_rels/slide77.xml.rels><?xml version="1.0" encoding="UTF-8" standalone="yes"?>
<Relationships xmlns="http://schemas.openxmlformats.org/package/2006/relationships"><Relationship Id="rId3" Type="http://schemas.openxmlformats.org/officeDocument/2006/relationships/hyperlink" Target="https://www.nice.org.uk/guidance/cg170" TargetMode="External"/><Relationship Id="rId2" Type="http://schemas.openxmlformats.org/officeDocument/2006/relationships/notesSlide" Target="../notesSlides/notesSlide77.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7E06FFB-A1DB-B9D6-C19A-B6F200C6B85E}"/>
              </a:ext>
            </a:extLst>
          </p:cNvPr>
          <p:cNvSpPr>
            <a:spLocks noGrp="1"/>
          </p:cNvSpPr>
          <p:nvPr>
            <p:ph type="title"/>
          </p:nvPr>
        </p:nvSpPr>
        <p:spPr>
          <a:xfrm>
            <a:off x="284085" y="1412111"/>
            <a:ext cx="8558074" cy="4757195"/>
          </a:xfrm>
        </p:spPr>
        <p:txBody>
          <a:bodyPr/>
          <a:lstStyle/>
          <a:p>
            <a:pPr algn="ctr"/>
            <a:br>
              <a:rPr lang="en-GB" sz="4400" dirty="0"/>
            </a:br>
            <a:r>
              <a:rPr lang="en-GB" sz="4400" dirty="0" err="1"/>
              <a:t>Awtistiaeth</a:t>
            </a:r>
            <a:r>
              <a:rPr lang="en-GB" sz="4400" dirty="0"/>
              <a:t> ac Iechyd </a:t>
            </a:r>
            <a:r>
              <a:rPr lang="en-GB" sz="4400" dirty="0" err="1"/>
              <a:t>Meddwl</a:t>
            </a:r>
            <a:br>
              <a:rPr lang="en-GB" sz="4400" dirty="0"/>
            </a:br>
            <a:br>
              <a:rPr lang="en-GB" sz="4400" dirty="0"/>
            </a:br>
            <a:br>
              <a:rPr lang="en-GB" sz="4400" dirty="0"/>
            </a:br>
            <a:r>
              <a:rPr lang="en-GB" sz="4400" dirty="0">
                <a:solidFill>
                  <a:schemeClr val="accent4">
                    <a:lumMod val="20000"/>
                    <a:lumOff val="80000"/>
                  </a:schemeClr>
                </a:solidFill>
              </a:rPr>
              <a:t>Autism and Mental Health</a:t>
            </a:r>
            <a:br>
              <a:rPr lang="en-GB" sz="4400" dirty="0">
                <a:solidFill>
                  <a:schemeClr val="accent4">
                    <a:lumMod val="20000"/>
                    <a:lumOff val="80000"/>
                  </a:schemeClr>
                </a:solidFill>
              </a:rPr>
            </a:br>
            <a:br>
              <a:rPr lang="en-GB" sz="4400" dirty="0">
                <a:solidFill>
                  <a:schemeClr val="accent4">
                    <a:lumMod val="20000"/>
                    <a:lumOff val="80000"/>
                  </a:schemeClr>
                </a:solidFill>
              </a:rPr>
            </a:br>
            <a:br>
              <a:rPr lang="en-GB" sz="4400" dirty="0">
                <a:solidFill>
                  <a:schemeClr val="accent4">
                    <a:lumMod val="20000"/>
                    <a:lumOff val="80000"/>
                  </a:schemeClr>
                </a:solidFill>
              </a:rPr>
            </a:br>
            <a:endParaRPr lang="en-GB" sz="4400" i="1" dirty="0">
              <a:solidFill>
                <a:schemeClr val="accent4">
                  <a:lumMod val="20000"/>
                  <a:lumOff val="80000"/>
                </a:schemeClr>
              </a:solidFill>
            </a:endParaRPr>
          </a:p>
        </p:txBody>
      </p:sp>
    </p:spTree>
    <p:extLst>
      <p:ext uri="{BB962C8B-B14F-4D97-AF65-F5344CB8AC3E}">
        <p14:creationId xmlns:p14="http://schemas.microsoft.com/office/powerpoint/2010/main" val="40005925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AEC594-2E3A-8290-B044-44FC884AB756}"/>
              </a:ext>
            </a:extLst>
          </p:cNvPr>
          <p:cNvSpPr>
            <a:spLocks noGrp="1"/>
          </p:cNvSpPr>
          <p:nvPr>
            <p:ph type="title"/>
          </p:nvPr>
        </p:nvSpPr>
        <p:spPr/>
        <p:txBody>
          <a:bodyPr>
            <a:normAutofit/>
          </a:bodyPr>
          <a:lstStyle/>
          <a:p>
            <a:pPr algn="ctr"/>
            <a:r>
              <a:rPr lang="en-GB" sz="4000" dirty="0">
                <a:latin typeface="Arial" panose="020B0604020202020204" pitchFamily="34" charset="0"/>
                <a:cs typeface="Arial" panose="020B0604020202020204" pitchFamily="34" charset="0"/>
              </a:rPr>
              <a:t>Adran 1</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Section 1</a:t>
            </a:r>
          </a:p>
        </p:txBody>
      </p:sp>
      <p:sp>
        <p:nvSpPr>
          <p:cNvPr id="4" name="Content Placeholder 3">
            <a:extLst>
              <a:ext uri="{FF2B5EF4-FFF2-40B4-BE49-F238E27FC236}">
                <a16:creationId xmlns:a16="http://schemas.microsoft.com/office/drawing/2014/main" id="{1050DE1D-1CAD-8F6E-C7BA-6AA82F45ED0B}"/>
              </a:ext>
            </a:extLst>
          </p:cNvPr>
          <p:cNvSpPr>
            <a:spLocks noGrp="1"/>
          </p:cNvSpPr>
          <p:nvPr>
            <p:ph sz="half" idx="2"/>
          </p:nvPr>
        </p:nvSpPr>
        <p:spPr/>
        <p:txBody>
          <a:bodyPr/>
          <a:lstStyle/>
          <a:p>
            <a:pPr marL="0" indent="0">
              <a:buNone/>
            </a:pPr>
            <a:endParaRPr lang="en-GB" dirty="0"/>
          </a:p>
          <a:p>
            <a:pPr marL="0" indent="0">
              <a:buNone/>
            </a:pPr>
            <a:r>
              <a:rPr lang="en-GB" dirty="0" err="1">
                <a:latin typeface="Arial" panose="020B0604020202020204" pitchFamily="34" charset="0"/>
                <a:cs typeface="Arial" panose="020B0604020202020204" pitchFamily="34" charset="0"/>
              </a:rPr>
              <a:t>Cyflwyniad</a:t>
            </a:r>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solidFill>
                  <a:srgbClr val="0070C0"/>
                </a:solidFill>
                <a:latin typeface="Arial" panose="020B0604020202020204" pitchFamily="34" charset="0"/>
                <a:cs typeface="Arial" panose="020B0604020202020204" pitchFamily="34" charset="0"/>
              </a:rPr>
              <a:t>Introduction</a:t>
            </a:r>
          </a:p>
        </p:txBody>
      </p:sp>
      <p:pic>
        <p:nvPicPr>
          <p:cNvPr id="8" name="Content Placeholder 7">
            <a:extLst>
              <a:ext uri="{FF2B5EF4-FFF2-40B4-BE49-F238E27FC236}">
                <a16:creationId xmlns:a16="http://schemas.microsoft.com/office/drawing/2014/main" id="{75EAE2D3-0D7E-DB39-014C-0080EFDBA16C}"/>
              </a:ext>
            </a:extLst>
          </p:cNvPr>
          <p:cNvPicPr>
            <a:picLocks noGrp="1" noChangeAspect="1"/>
          </p:cNvPicPr>
          <p:nvPr>
            <p:ph sz="half" idx="1"/>
          </p:nvPr>
        </p:nvPicPr>
        <p:blipFill>
          <a:blip r:embed="rId3"/>
          <a:stretch>
            <a:fillRect/>
          </a:stretch>
        </p:blipFill>
        <p:spPr>
          <a:xfrm>
            <a:off x="510663" y="1983367"/>
            <a:ext cx="3867150" cy="2942593"/>
          </a:xfrm>
          <a:prstGeom prst="rect">
            <a:avLst/>
          </a:prstGeom>
        </p:spPr>
      </p:pic>
      <p:sp>
        <p:nvSpPr>
          <p:cNvPr id="9" name="TextBox 8">
            <a:extLst>
              <a:ext uri="{FF2B5EF4-FFF2-40B4-BE49-F238E27FC236}">
                <a16:creationId xmlns:a16="http://schemas.microsoft.com/office/drawing/2014/main" id="{08AD14B4-902D-D901-449B-37DD158E896E}"/>
              </a:ext>
            </a:extLst>
          </p:cNvPr>
          <p:cNvSpPr txBox="1"/>
          <p:nvPr/>
        </p:nvSpPr>
        <p:spPr>
          <a:xfrm>
            <a:off x="737419" y="5220929"/>
            <a:ext cx="2513893" cy="369332"/>
          </a:xfrm>
          <a:prstGeom prst="rect">
            <a:avLst/>
          </a:prstGeom>
          <a:noFill/>
        </p:spPr>
        <p:txBody>
          <a:bodyPr wrap="none" rtlCol="0">
            <a:spAutoFit/>
          </a:bodyPr>
          <a:lstStyle/>
          <a:p>
            <a:r>
              <a:rPr lang="en-GB" dirty="0"/>
              <a:t>(Source: Rori Care, 2026)</a:t>
            </a:r>
          </a:p>
        </p:txBody>
      </p:sp>
    </p:spTree>
    <p:extLst>
      <p:ext uri="{BB962C8B-B14F-4D97-AF65-F5344CB8AC3E}">
        <p14:creationId xmlns:p14="http://schemas.microsoft.com/office/powerpoint/2010/main" val="35128042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DCF385-6E38-4470-2D24-775C0BB179F6}"/>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B67BE356-F5FC-568F-DE64-CF6E6F950B48}"/>
              </a:ext>
            </a:extLst>
          </p:cNvPr>
          <p:cNvSpPr>
            <a:spLocks noGrp="1"/>
          </p:cNvSpPr>
          <p:nvPr>
            <p:ph type="title"/>
          </p:nvPr>
        </p:nvSpPr>
        <p:spPr/>
        <p:txBody>
          <a:bodyPr>
            <a:normAutofit/>
          </a:bodyPr>
          <a:lstStyle/>
          <a:p>
            <a:pPr algn="ctr"/>
            <a:r>
              <a:rPr lang="cy-GB" sz="4000" dirty="0">
                <a:latin typeface="Arial" panose="020B0604020202020204" pitchFamily="34" charset="0"/>
                <a:cs typeface="Arial" panose="020B0604020202020204" pitchFamily="34" charset="0"/>
              </a:rPr>
              <a:t>Cynnwys</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Content</a:t>
            </a:r>
          </a:p>
        </p:txBody>
      </p:sp>
      <p:sp>
        <p:nvSpPr>
          <p:cNvPr id="2" name="Content Placeholder 1">
            <a:extLst>
              <a:ext uri="{FF2B5EF4-FFF2-40B4-BE49-F238E27FC236}">
                <a16:creationId xmlns:a16="http://schemas.microsoft.com/office/drawing/2014/main" id="{116587D2-B335-2E56-FA56-5ED16B0342D9}"/>
              </a:ext>
            </a:extLst>
          </p:cNvPr>
          <p:cNvSpPr>
            <a:spLocks noGrp="1"/>
          </p:cNvSpPr>
          <p:nvPr>
            <p:ph sz="half" idx="1"/>
          </p:nvPr>
        </p:nvSpPr>
        <p:spPr>
          <a:xfrm>
            <a:off x="352425" y="1825625"/>
            <a:ext cx="4143375" cy="4079874"/>
          </a:xfrm>
        </p:spPr>
        <p:txBody>
          <a:bodyPr>
            <a:normAutofit fontScale="92500" lnSpcReduction="10000"/>
          </a:bodyPr>
          <a:lstStyle/>
          <a:p>
            <a:pPr marL="0" indent="0">
              <a:buNone/>
            </a:pPr>
            <a:r>
              <a:rPr lang="cy-GB" dirty="0">
                <a:latin typeface="Arial" panose="020B0604020202020204" pitchFamily="34" charset="0"/>
                <a:cs typeface="Arial" panose="020B0604020202020204" pitchFamily="34" charset="0"/>
              </a:rPr>
              <a:t>Byddwn yn archwilio:</a:t>
            </a:r>
          </a:p>
          <a:p>
            <a:r>
              <a:rPr lang="cy-GB" dirty="0">
                <a:latin typeface="Arial" panose="020B0604020202020204" pitchFamily="34" charset="0"/>
                <a:cs typeface="Arial" panose="020B0604020202020204" pitchFamily="34" charset="0"/>
              </a:rPr>
              <a:t>Beth yw iechyd meddwl?</a:t>
            </a:r>
          </a:p>
          <a:p>
            <a:r>
              <a:rPr lang="cy-GB" dirty="0">
                <a:latin typeface="Arial" panose="020B0604020202020204" pitchFamily="34" charset="0"/>
                <a:cs typeface="Arial" panose="020B0604020202020204" pitchFamily="34" charset="0"/>
              </a:rPr>
              <a:t>Beth yw llesiant?</a:t>
            </a:r>
          </a:p>
          <a:p>
            <a:r>
              <a:rPr lang="cy-GB" dirty="0">
                <a:latin typeface="Arial" panose="020B0604020202020204" pitchFamily="34" charset="0"/>
                <a:cs typeface="Arial" panose="020B0604020202020204" pitchFamily="34" charset="0"/>
              </a:rPr>
              <a:t>Awtistiaeth ac iechyd meddwl;</a:t>
            </a:r>
          </a:p>
          <a:p>
            <a:r>
              <a:rPr lang="cy-GB" dirty="0">
                <a:latin typeface="Arial" panose="020B0604020202020204" pitchFamily="34" charset="0"/>
                <a:cs typeface="Arial" panose="020B0604020202020204" pitchFamily="34" charset="0"/>
              </a:rPr>
              <a:t>Anghydraddoldebau iechyd meddwl;</a:t>
            </a:r>
          </a:p>
          <a:p>
            <a:r>
              <a:rPr lang="cy-GB" dirty="0">
                <a:latin typeface="Arial" panose="020B0604020202020204" pitchFamily="34" charset="0"/>
                <a:cs typeface="Arial" panose="020B0604020202020204" pitchFamily="34" charset="0"/>
              </a:rPr>
              <a:t>Safbwyntiau </a:t>
            </a:r>
            <a:r>
              <a:rPr lang="cy-GB" dirty="0" err="1">
                <a:latin typeface="Arial" panose="020B0604020202020204" pitchFamily="34" charset="0"/>
                <a:cs typeface="Arial" panose="020B0604020202020204" pitchFamily="34" charset="0"/>
              </a:rPr>
              <a:t>niwroamrywiaeth</a:t>
            </a:r>
            <a:r>
              <a:rPr lang="cy-GB" dirty="0">
                <a:latin typeface="Arial" panose="020B0604020202020204" pitchFamily="34" charset="0"/>
                <a:cs typeface="Arial" panose="020B0604020202020204" pitchFamily="34" charset="0"/>
              </a:rPr>
              <a:t>;</a:t>
            </a:r>
          </a:p>
          <a:p>
            <a:r>
              <a:rPr lang="cy-GB" dirty="0">
                <a:latin typeface="Arial" panose="020B0604020202020204" pitchFamily="34" charset="0"/>
                <a:cs typeface="Arial" panose="020B0604020202020204" pitchFamily="34" charset="0"/>
              </a:rPr>
              <a:t>Goblygiadau i arfer.</a:t>
            </a:r>
          </a:p>
        </p:txBody>
      </p:sp>
      <p:sp>
        <p:nvSpPr>
          <p:cNvPr id="5" name="Content Placeholder 4">
            <a:extLst>
              <a:ext uri="{FF2B5EF4-FFF2-40B4-BE49-F238E27FC236}">
                <a16:creationId xmlns:a16="http://schemas.microsoft.com/office/drawing/2014/main" id="{7E9E92B2-977F-AC3E-519F-906E078E2945}"/>
              </a:ext>
            </a:extLst>
          </p:cNvPr>
          <p:cNvSpPr>
            <a:spLocks noGrp="1"/>
          </p:cNvSpPr>
          <p:nvPr>
            <p:ph sz="half" idx="2"/>
          </p:nvPr>
        </p:nvSpPr>
        <p:spPr>
          <a:xfrm>
            <a:off x="4648199" y="1825624"/>
            <a:ext cx="4143375" cy="4079875"/>
          </a:xfrm>
        </p:spPr>
        <p:txBody>
          <a:bodyPr>
            <a:normAutofit fontScale="92500" lnSpcReduction="10000"/>
          </a:bodyPr>
          <a:lstStyle/>
          <a:p>
            <a:pPr marL="0" indent="0">
              <a:buNone/>
            </a:pPr>
            <a:r>
              <a:rPr lang="en-GB" dirty="0">
                <a:solidFill>
                  <a:srgbClr val="0070C0"/>
                </a:solidFill>
                <a:latin typeface="Arial" panose="020B0604020202020204" pitchFamily="34" charset="0"/>
                <a:cs typeface="Arial" panose="020B0604020202020204" pitchFamily="34" charset="0"/>
              </a:rPr>
              <a:t>We will explore:</a:t>
            </a:r>
          </a:p>
          <a:p>
            <a:r>
              <a:rPr lang="en-GB" dirty="0">
                <a:solidFill>
                  <a:srgbClr val="0070C0"/>
                </a:solidFill>
                <a:latin typeface="Arial" panose="020B0604020202020204" pitchFamily="34" charset="0"/>
                <a:cs typeface="Arial" panose="020B0604020202020204" pitchFamily="34" charset="0"/>
              </a:rPr>
              <a:t>What is mental health?</a:t>
            </a:r>
          </a:p>
          <a:p>
            <a:r>
              <a:rPr lang="en-GB" dirty="0">
                <a:solidFill>
                  <a:srgbClr val="0070C0"/>
                </a:solidFill>
                <a:latin typeface="Arial" panose="020B0604020202020204" pitchFamily="34" charset="0"/>
                <a:cs typeface="Arial" panose="020B0604020202020204" pitchFamily="34" charset="0"/>
              </a:rPr>
              <a:t>What is wellbeing?</a:t>
            </a:r>
          </a:p>
          <a:p>
            <a:r>
              <a:rPr lang="en-GB" dirty="0">
                <a:solidFill>
                  <a:srgbClr val="0070C0"/>
                </a:solidFill>
                <a:latin typeface="Arial" panose="020B0604020202020204" pitchFamily="34" charset="0"/>
                <a:cs typeface="Arial" panose="020B0604020202020204" pitchFamily="34" charset="0"/>
              </a:rPr>
              <a:t>Autism and mental health;</a:t>
            </a:r>
          </a:p>
          <a:p>
            <a:r>
              <a:rPr lang="en-GB" dirty="0">
                <a:solidFill>
                  <a:srgbClr val="0070C0"/>
                </a:solidFill>
                <a:latin typeface="Arial" panose="020B0604020202020204" pitchFamily="34" charset="0"/>
                <a:cs typeface="Arial" panose="020B0604020202020204" pitchFamily="34" charset="0"/>
              </a:rPr>
              <a:t>Mental health inequalities;</a:t>
            </a:r>
          </a:p>
          <a:p>
            <a:r>
              <a:rPr lang="en-GB" dirty="0">
                <a:solidFill>
                  <a:srgbClr val="0070C0"/>
                </a:solidFill>
                <a:latin typeface="Arial" panose="020B0604020202020204" pitchFamily="34" charset="0"/>
                <a:cs typeface="Arial" panose="020B0604020202020204" pitchFamily="34" charset="0"/>
              </a:rPr>
              <a:t>Neurodiversity perspectives;</a:t>
            </a:r>
          </a:p>
          <a:p>
            <a:r>
              <a:rPr lang="en-GB" dirty="0">
                <a:solidFill>
                  <a:srgbClr val="0070C0"/>
                </a:solidFill>
                <a:latin typeface="Arial" panose="020B0604020202020204" pitchFamily="34" charset="0"/>
                <a:cs typeface="Arial" panose="020B0604020202020204" pitchFamily="34" charset="0"/>
              </a:rPr>
              <a:t>Implications for practice.</a:t>
            </a:r>
            <a:endParaRPr lang="en-GB" dirty="0"/>
          </a:p>
        </p:txBody>
      </p:sp>
    </p:spTree>
    <p:extLst>
      <p:ext uri="{BB962C8B-B14F-4D97-AF65-F5344CB8AC3E}">
        <p14:creationId xmlns:p14="http://schemas.microsoft.com/office/powerpoint/2010/main" val="37773155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C645EF5-D069-8894-ADC1-5AD0C051121F}"/>
              </a:ext>
            </a:extLst>
          </p:cNvPr>
          <p:cNvSpPr>
            <a:spLocks noGrp="1"/>
          </p:cNvSpPr>
          <p:nvPr>
            <p:ph type="title"/>
          </p:nvPr>
        </p:nvSpPr>
        <p:spPr/>
        <p:txBody>
          <a:bodyPr>
            <a:noAutofit/>
          </a:bodyPr>
          <a:lstStyle/>
          <a:p>
            <a:pPr algn="ctr"/>
            <a:r>
              <a:rPr lang="cy-GB" sz="3600" dirty="0">
                <a:latin typeface="Arial" panose="020B0604020202020204" pitchFamily="34" charset="0"/>
                <a:cs typeface="Arial" panose="020B0604020202020204" pitchFamily="34" charset="0"/>
              </a:rPr>
              <a:t>Beth yw </a:t>
            </a:r>
            <a:r>
              <a:rPr lang="cy-GB" sz="3600" b="1" dirty="0">
                <a:latin typeface="Arial" panose="020B0604020202020204" pitchFamily="34" charset="0"/>
                <a:cs typeface="Arial" panose="020B0604020202020204" pitchFamily="34" charset="0"/>
              </a:rPr>
              <a:t>iechyd meddwl</a:t>
            </a:r>
            <a:r>
              <a:rPr lang="cy-GB" sz="3600" dirty="0">
                <a:latin typeface="Arial" panose="020B0604020202020204" pitchFamily="34" charset="0"/>
                <a:cs typeface="Arial" panose="020B0604020202020204" pitchFamily="34" charset="0"/>
              </a:rPr>
              <a:t>?</a:t>
            </a:r>
            <a:br>
              <a:rPr lang="cy-GB" sz="3600" dirty="0">
                <a:latin typeface="Arial" panose="020B0604020202020204" pitchFamily="34" charset="0"/>
                <a:cs typeface="Arial" panose="020B0604020202020204" pitchFamily="34" charset="0"/>
              </a:rPr>
            </a:br>
            <a:r>
              <a:rPr lang="cy-GB" sz="3600" dirty="0" err="1">
                <a:solidFill>
                  <a:srgbClr val="0070C0"/>
                </a:solidFill>
                <a:latin typeface="Arial" panose="020B0604020202020204" pitchFamily="34" charset="0"/>
                <a:cs typeface="Arial" panose="020B0604020202020204" pitchFamily="34" charset="0"/>
              </a:rPr>
              <a:t>What</a:t>
            </a:r>
            <a:r>
              <a:rPr lang="cy-GB" sz="3600" dirty="0">
                <a:solidFill>
                  <a:srgbClr val="0070C0"/>
                </a:solidFill>
                <a:latin typeface="Arial" panose="020B0604020202020204" pitchFamily="34" charset="0"/>
                <a:cs typeface="Arial" panose="020B0604020202020204" pitchFamily="34" charset="0"/>
              </a:rPr>
              <a:t> is </a:t>
            </a:r>
            <a:r>
              <a:rPr lang="cy-GB" sz="3600" b="1" dirty="0" err="1">
                <a:solidFill>
                  <a:srgbClr val="0070C0"/>
                </a:solidFill>
                <a:latin typeface="Arial" panose="020B0604020202020204" pitchFamily="34" charset="0"/>
                <a:cs typeface="Arial" panose="020B0604020202020204" pitchFamily="34" charset="0"/>
              </a:rPr>
              <a:t>mental</a:t>
            </a:r>
            <a:r>
              <a:rPr lang="cy-GB" sz="3600" b="1" dirty="0">
                <a:solidFill>
                  <a:srgbClr val="0070C0"/>
                </a:solidFill>
                <a:latin typeface="Arial" panose="020B0604020202020204" pitchFamily="34" charset="0"/>
                <a:cs typeface="Arial" panose="020B0604020202020204" pitchFamily="34" charset="0"/>
              </a:rPr>
              <a:t> </a:t>
            </a:r>
            <a:r>
              <a:rPr lang="cy-GB" sz="3600" b="1" dirty="0" err="1">
                <a:solidFill>
                  <a:srgbClr val="0070C0"/>
                </a:solidFill>
                <a:latin typeface="Arial" panose="020B0604020202020204" pitchFamily="34" charset="0"/>
                <a:cs typeface="Arial" panose="020B0604020202020204" pitchFamily="34" charset="0"/>
              </a:rPr>
              <a:t>health</a:t>
            </a:r>
            <a:r>
              <a:rPr lang="cy-GB" sz="3600" dirty="0">
                <a:solidFill>
                  <a:srgbClr val="0070C0"/>
                </a:solidFill>
                <a:latin typeface="Arial" panose="020B0604020202020204" pitchFamily="34" charset="0"/>
                <a:cs typeface="Arial" panose="020B0604020202020204" pitchFamily="34" charset="0"/>
              </a:rPr>
              <a:t>?</a:t>
            </a:r>
            <a:endParaRPr lang="en-GB" sz="3600" dirty="0">
              <a:solidFill>
                <a:srgbClr val="0070C0"/>
              </a:solidFill>
              <a:latin typeface="Arial" panose="020B0604020202020204" pitchFamily="34" charset="0"/>
              <a:cs typeface="Arial" panose="020B0604020202020204" pitchFamily="34" charset="0"/>
            </a:endParaRPr>
          </a:p>
        </p:txBody>
      </p:sp>
      <p:sp>
        <p:nvSpPr>
          <p:cNvPr id="5" name="Content Placeholder 4">
            <a:extLst>
              <a:ext uri="{FF2B5EF4-FFF2-40B4-BE49-F238E27FC236}">
                <a16:creationId xmlns:a16="http://schemas.microsoft.com/office/drawing/2014/main" id="{B82B13E3-A536-5275-EA8A-FFB78831F5BA}"/>
              </a:ext>
            </a:extLst>
          </p:cNvPr>
          <p:cNvSpPr>
            <a:spLocks noGrp="1"/>
          </p:cNvSpPr>
          <p:nvPr>
            <p:ph sz="half" idx="1"/>
          </p:nvPr>
        </p:nvSpPr>
        <p:spPr>
          <a:xfrm>
            <a:off x="628650" y="1825624"/>
            <a:ext cx="3867150" cy="4154261"/>
          </a:xfrm>
        </p:spPr>
        <p:txBody>
          <a:bodyPr>
            <a:normAutofit lnSpcReduction="10000"/>
          </a:bodyPr>
          <a:lstStyle/>
          <a:p>
            <a:r>
              <a:rPr lang="cy-GB" noProof="0" dirty="0">
                <a:latin typeface="Arial" panose="020B0604020202020204" pitchFamily="34" charset="0"/>
                <a:cs typeface="Arial" panose="020B0604020202020204" pitchFamily="34" charset="0"/>
              </a:rPr>
              <a:t>Mwy na diffyg salwch meddwl;</a:t>
            </a:r>
          </a:p>
          <a:p>
            <a:r>
              <a:rPr lang="cy-GB" noProof="0" dirty="0">
                <a:latin typeface="Arial" panose="020B0604020202020204" pitchFamily="34" charset="0"/>
                <a:cs typeface="Arial" panose="020B0604020202020204" pitchFamily="34" charset="0"/>
              </a:rPr>
              <a:t>Sut rydym yn meddwl, teimlo ac ymddwyn;</a:t>
            </a:r>
          </a:p>
          <a:p>
            <a:r>
              <a:rPr lang="cy-GB" noProof="0" dirty="0">
                <a:latin typeface="Arial" panose="020B0604020202020204" pitchFamily="34" charset="0"/>
                <a:cs typeface="Arial" panose="020B0604020202020204" pitchFamily="34" charset="0"/>
              </a:rPr>
              <a:t>Y gallu i ymdopi â heriau bywyd;</a:t>
            </a:r>
          </a:p>
          <a:p>
            <a:r>
              <a:rPr lang="cy-GB" noProof="0" dirty="0">
                <a:latin typeface="Arial" panose="020B0604020202020204" pitchFamily="34" charset="0"/>
                <a:cs typeface="Arial" panose="020B0604020202020204" pitchFamily="34" charset="0"/>
              </a:rPr>
              <a:t>Dylanwadu ar berthnasoedd, dysgu a chyfranogiad.</a:t>
            </a:r>
            <a:endParaRPr lang="en-GB" dirty="0"/>
          </a:p>
        </p:txBody>
      </p:sp>
      <p:sp>
        <p:nvSpPr>
          <p:cNvPr id="9" name="Content Placeholder 8">
            <a:extLst>
              <a:ext uri="{FF2B5EF4-FFF2-40B4-BE49-F238E27FC236}">
                <a16:creationId xmlns:a16="http://schemas.microsoft.com/office/drawing/2014/main" id="{F46F21B7-C09F-3708-625B-96847C9C6632}"/>
              </a:ext>
            </a:extLst>
          </p:cNvPr>
          <p:cNvSpPr>
            <a:spLocks noGrp="1"/>
          </p:cNvSpPr>
          <p:nvPr>
            <p:ph sz="half" idx="2"/>
          </p:nvPr>
        </p:nvSpPr>
        <p:spPr>
          <a:xfrm>
            <a:off x="4648199" y="1825625"/>
            <a:ext cx="4112343" cy="4154260"/>
          </a:xfrm>
        </p:spPr>
        <p:txBody>
          <a:bodyPr>
            <a:noAutofit/>
          </a:bodyPr>
          <a:lstStyle/>
          <a:p>
            <a:r>
              <a:rPr lang="en-GB" dirty="0">
                <a:solidFill>
                  <a:srgbClr val="0070C0"/>
                </a:solidFill>
                <a:latin typeface="Arial" panose="020B0604020202020204" pitchFamily="34" charset="0"/>
                <a:cs typeface="Arial" panose="020B0604020202020204" pitchFamily="34" charset="0"/>
              </a:rPr>
              <a:t>More than the absence of mental illness;</a:t>
            </a:r>
          </a:p>
          <a:p>
            <a:r>
              <a:rPr lang="en-GB" dirty="0">
                <a:solidFill>
                  <a:srgbClr val="0070C0"/>
                </a:solidFill>
                <a:latin typeface="Arial" panose="020B0604020202020204" pitchFamily="34" charset="0"/>
                <a:cs typeface="Arial" panose="020B0604020202020204" pitchFamily="34" charset="0"/>
              </a:rPr>
              <a:t>How we think, feel and behave;</a:t>
            </a:r>
          </a:p>
          <a:p>
            <a:r>
              <a:rPr lang="en-GB" dirty="0">
                <a:solidFill>
                  <a:srgbClr val="0070C0"/>
                </a:solidFill>
                <a:latin typeface="Arial" panose="020B0604020202020204" pitchFamily="34" charset="0"/>
                <a:cs typeface="Arial" panose="020B0604020202020204" pitchFamily="34" charset="0"/>
              </a:rPr>
              <a:t>Ability to cope with life's challenges;</a:t>
            </a:r>
          </a:p>
          <a:p>
            <a:r>
              <a:rPr lang="en-GB" dirty="0">
                <a:solidFill>
                  <a:srgbClr val="0070C0"/>
                </a:solidFill>
                <a:latin typeface="Arial" panose="020B0604020202020204" pitchFamily="34" charset="0"/>
                <a:cs typeface="Arial" panose="020B0604020202020204" pitchFamily="34" charset="0"/>
              </a:rPr>
              <a:t>Influences relationships, learning and participation.</a:t>
            </a:r>
          </a:p>
        </p:txBody>
      </p:sp>
    </p:spTree>
    <p:extLst>
      <p:ext uri="{BB962C8B-B14F-4D97-AF65-F5344CB8AC3E}">
        <p14:creationId xmlns:p14="http://schemas.microsoft.com/office/powerpoint/2010/main" val="16878581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076B5A-9B64-F52C-30BF-4AFF0E71F080}"/>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426B8632-8B60-F29F-7620-2B8D83247904}"/>
              </a:ext>
            </a:extLst>
          </p:cNvPr>
          <p:cNvSpPr>
            <a:spLocks noGrp="1"/>
          </p:cNvSpPr>
          <p:nvPr>
            <p:ph type="title"/>
          </p:nvPr>
        </p:nvSpPr>
        <p:spPr/>
        <p:txBody>
          <a:bodyPr>
            <a:noAutofit/>
          </a:bodyPr>
          <a:lstStyle/>
          <a:p>
            <a:pPr algn="ctr"/>
            <a:r>
              <a:rPr lang="cy-GB" sz="3600" dirty="0">
                <a:latin typeface="Arial" panose="020B0604020202020204" pitchFamily="34" charset="0"/>
                <a:cs typeface="Arial" panose="020B0604020202020204" pitchFamily="34" charset="0"/>
              </a:rPr>
              <a:t>Beth yw </a:t>
            </a:r>
            <a:r>
              <a:rPr lang="cy-GB" sz="3600" b="1" dirty="0">
                <a:latin typeface="Arial" panose="020B0604020202020204" pitchFamily="34" charset="0"/>
                <a:cs typeface="Arial" panose="020B0604020202020204" pitchFamily="34" charset="0"/>
              </a:rPr>
              <a:t>llesiant</a:t>
            </a:r>
            <a:r>
              <a:rPr lang="cy-GB" sz="3600" dirty="0">
                <a:latin typeface="Arial" panose="020B0604020202020204" pitchFamily="34" charset="0"/>
                <a:cs typeface="Arial" panose="020B0604020202020204" pitchFamily="34" charset="0"/>
              </a:rPr>
              <a:t>?</a:t>
            </a:r>
            <a:br>
              <a:rPr lang="cy-GB" sz="3600" dirty="0">
                <a:latin typeface="Arial" panose="020B0604020202020204" pitchFamily="34" charset="0"/>
                <a:cs typeface="Arial" panose="020B0604020202020204" pitchFamily="34" charset="0"/>
              </a:rPr>
            </a:br>
            <a:r>
              <a:rPr lang="cy-GB" sz="3600" dirty="0" err="1">
                <a:solidFill>
                  <a:srgbClr val="0070C0"/>
                </a:solidFill>
                <a:latin typeface="Arial" panose="020B0604020202020204" pitchFamily="34" charset="0"/>
                <a:cs typeface="Arial" panose="020B0604020202020204" pitchFamily="34" charset="0"/>
              </a:rPr>
              <a:t>What</a:t>
            </a:r>
            <a:r>
              <a:rPr lang="cy-GB" sz="3600" dirty="0">
                <a:solidFill>
                  <a:srgbClr val="0070C0"/>
                </a:solidFill>
                <a:latin typeface="Arial" panose="020B0604020202020204" pitchFamily="34" charset="0"/>
                <a:cs typeface="Arial" panose="020B0604020202020204" pitchFamily="34" charset="0"/>
              </a:rPr>
              <a:t> is </a:t>
            </a:r>
            <a:r>
              <a:rPr lang="cy-GB" sz="3600" b="1" dirty="0" err="1">
                <a:solidFill>
                  <a:srgbClr val="0070C0"/>
                </a:solidFill>
                <a:latin typeface="Arial" panose="020B0604020202020204" pitchFamily="34" charset="0"/>
                <a:cs typeface="Arial" panose="020B0604020202020204" pitchFamily="34" charset="0"/>
              </a:rPr>
              <a:t>wellbeing</a:t>
            </a:r>
            <a:r>
              <a:rPr lang="cy-GB" sz="3600" dirty="0">
                <a:solidFill>
                  <a:srgbClr val="0070C0"/>
                </a:solidFill>
                <a:latin typeface="Arial" panose="020B0604020202020204" pitchFamily="34" charset="0"/>
                <a:cs typeface="Arial" panose="020B0604020202020204" pitchFamily="34" charset="0"/>
              </a:rPr>
              <a:t>?</a:t>
            </a:r>
            <a:endParaRPr lang="en-GB" sz="3600" dirty="0">
              <a:solidFill>
                <a:srgbClr val="0070C0"/>
              </a:solidFill>
              <a:latin typeface="Arial" panose="020B0604020202020204" pitchFamily="34" charset="0"/>
              <a:cs typeface="Arial" panose="020B0604020202020204" pitchFamily="34" charset="0"/>
            </a:endParaRPr>
          </a:p>
        </p:txBody>
      </p:sp>
      <p:sp>
        <p:nvSpPr>
          <p:cNvPr id="5" name="Content Placeholder 4">
            <a:extLst>
              <a:ext uri="{FF2B5EF4-FFF2-40B4-BE49-F238E27FC236}">
                <a16:creationId xmlns:a16="http://schemas.microsoft.com/office/drawing/2014/main" id="{045BDF5C-8288-8139-AE4D-EFE5FED8A9DA}"/>
              </a:ext>
            </a:extLst>
          </p:cNvPr>
          <p:cNvSpPr>
            <a:spLocks noGrp="1"/>
          </p:cNvSpPr>
          <p:nvPr>
            <p:ph sz="half" idx="1"/>
          </p:nvPr>
        </p:nvSpPr>
        <p:spPr>
          <a:xfrm>
            <a:off x="628650" y="1825624"/>
            <a:ext cx="3867150" cy="4154261"/>
          </a:xfrm>
        </p:spPr>
        <p:txBody>
          <a:bodyPr>
            <a:normAutofit lnSpcReduction="10000"/>
          </a:bodyPr>
          <a:lstStyle/>
          <a:p>
            <a:r>
              <a:rPr lang="cy-GB" noProof="0" dirty="0">
                <a:latin typeface="Arial" panose="020B0604020202020204" pitchFamily="34" charset="0"/>
                <a:cs typeface="Arial" panose="020B0604020202020204" pitchFamily="34" charset="0"/>
              </a:rPr>
              <a:t>Iechyd emosiynol;</a:t>
            </a:r>
          </a:p>
          <a:p>
            <a:r>
              <a:rPr lang="cy-GB" noProof="0" dirty="0">
                <a:latin typeface="Arial" panose="020B0604020202020204" pitchFamily="34" charset="0"/>
                <a:cs typeface="Arial" panose="020B0604020202020204" pitchFamily="34" charset="0"/>
              </a:rPr>
              <a:t>Perthyn a chysylltiadau cymdeithasol;</a:t>
            </a:r>
          </a:p>
          <a:p>
            <a:r>
              <a:rPr lang="cy-GB" noProof="0" dirty="0">
                <a:latin typeface="Arial" panose="020B0604020202020204" pitchFamily="34" charset="0"/>
                <a:cs typeface="Arial" panose="020B0604020202020204" pitchFamily="34" charset="0"/>
              </a:rPr>
              <a:t>Ymdeimlad o ddiogelwch;</a:t>
            </a:r>
          </a:p>
          <a:p>
            <a:r>
              <a:rPr lang="cy-GB" noProof="0" dirty="0">
                <a:latin typeface="Arial" panose="020B0604020202020204" pitchFamily="34" charset="0"/>
                <a:cs typeface="Arial" panose="020B0604020202020204" pitchFamily="34" charset="0"/>
              </a:rPr>
              <a:t>Annibyniaeth ac ymreolaeth;</a:t>
            </a:r>
          </a:p>
          <a:p>
            <a:r>
              <a:rPr lang="cy-GB" noProof="0" dirty="0">
                <a:latin typeface="Arial" panose="020B0604020202020204" pitchFamily="34" charset="0"/>
                <a:cs typeface="Arial" panose="020B0604020202020204" pitchFamily="34" charset="0"/>
              </a:rPr>
              <a:t>Cyfranogiad ac ansawdd bywyd.</a:t>
            </a:r>
            <a:endParaRPr lang="en-GB" dirty="0"/>
          </a:p>
        </p:txBody>
      </p:sp>
      <p:sp>
        <p:nvSpPr>
          <p:cNvPr id="9" name="Content Placeholder 8">
            <a:extLst>
              <a:ext uri="{FF2B5EF4-FFF2-40B4-BE49-F238E27FC236}">
                <a16:creationId xmlns:a16="http://schemas.microsoft.com/office/drawing/2014/main" id="{8EF26285-7CB1-6B28-0B63-06EAAEC10FE5}"/>
              </a:ext>
            </a:extLst>
          </p:cNvPr>
          <p:cNvSpPr>
            <a:spLocks noGrp="1"/>
          </p:cNvSpPr>
          <p:nvPr>
            <p:ph sz="half" idx="2"/>
          </p:nvPr>
        </p:nvSpPr>
        <p:spPr>
          <a:xfrm>
            <a:off x="4648199" y="1825625"/>
            <a:ext cx="3867151" cy="4154260"/>
          </a:xfrm>
        </p:spPr>
        <p:txBody>
          <a:bodyPr>
            <a:noAutofit/>
          </a:bodyPr>
          <a:lstStyle/>
          <a:p>
            <a:r>
              <a:rPr lang="en-GB" dirty="0">
                <a:solidFill>
                  <a:srgbClr val="0070C0"/>
                </a:solidFill>
                <a:latin typeface="Arial" panose="020B0604020202020204" pitchFamily="34" charset="0"/>
                <a:cs typeface="Arial" panose="020B0604020202020204" pitchFamily="34" charset="0"/>
              </a:rPr>
              <a:t>Emotional health;</a:t>
            </a:r>
          </a:p>
          <a:p>
            <a:r>
              <a:rPr lang="en-GB" dirty="0">
                <a:solidFill>
                  <a:srgbClr val="0070C0"/>
                </a:solidFill>
                <a:latin typeface="Arial" panose="020B0604020202020204" pitchFamily="34" charset="0"/>
                <a:cs typeface="Arial" panose="020B0604020202020204" pitchFamily="34" charset="0"/>
              </a:rPr>
              <a:t>Belonging and social connection;</a:t>
            </a:r>
          </a:p>
          <a:p>
            <a:r>
              <a:rPr lang="en-GB" dirty="0">
                <a:solidFill>
                  <a:srgbClr val="0070C0"/>
                </a:solidFill>
                <a:latin typeface="Arial" panose="020B0604020202020204" pitchFamily="34" charset="0"/>
                <a:cs typeface="Arial" panose="020B0604020202020204" pitchFamily="34" charset="0"/>
              </a:rPr>
              <a:t>Sense of safety;</a:t>
            </a:r>
          </a:p>
          <a:p>
            <a:r>
              <a:rPr lang="en-GB" dirty="0">
                <a:solidFill>
                  <a:srgbClr val="0070C0"/>
                </a:solidFill>
                <a:latin typeface="Arial" panose="020B0604020202020204" pitchFamily="34" charset="0"/>
                <a:cs typeface="Arial" panose="020B0604020202020204" pitchFamily="34" charset="0"/>
              </a:rPr>
              <a:t>Independence and autonomy;</a:t>
            </a:r>
          </a:p>
          <a:p>
            <a:r>
              <a:rPr lang="en-GB" dirty="0">
                <a:solidFill>
                  <a:srgbClr val="0070C0"/>
                </a:solidFill>
                <a:latin typeface="Arial" panose="020B0604020202020204" pitchFamily="34" charset="0"/>
                <a:cs typeface="Arial" panose="020B0604020202020204" pitchFamily="34" charset="0"/>
              </a:rPr>
              <a:t>Participation and quality of life.</a:t>
            </a:r>
          </a:p>
        </p:txBody>
      </p:sp>
    </p:spTree>
    <p:extLst>
      <p:ext uri="{BB962C8B-B14F-4D97-AF65-F5344CB8AC3E}">
        <p14:creationId xmlns:p14="http://schemas.microsoft.com/office/powerpoint/2010/main" val="21923745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50F369-D7A6-BD6D-F756-1FB0FD1F5D48}"/>
              </a:ext>
            </a:extLst>
          </p:cNvPr>
          <p:cNvSpPr>
            <a:spLocks noGrp="1"/>
          </p:cNvSpPr>
          <p:nvPr>
            <p:ph type="title"/>
          </p:nvPr>
        </p:nvSpPr>
        <p:spPr/>
        <p:txBody>
          <a:bodyPr>
            <a:normAutofit/>
          </a:bodyPr>
          <a:lstStyle/>
          <a:p>
            <a:pPr algn="ctr"/>
            <a:r>
              <a:rPr lang="en-GB" sz="3600" dirty="0" err="1">
                <a:latin typeface="Arial" panose="020B0604020202020204" pitchFamily="34" charset="0"/>
                <a:cs typeface="Arial" panose="020B0604020202020204" pitchFamily="34" charset="0"/>
              </a:rPr>
              <a:t>Awtistiaeth</a:t>
            </a:r>
            <a:r>
              <a:rPr lang="en-GB" sz="3600" dirty="0">
                <a:latin typeface="Arial" panose="020B0604020202020204" pitchFamily="34" charset="0"/>
                <a:cs typeface="Arial" panose="020B0604020202020204" pitchFamily="34" charset="0"/>
              </a:rPr>
              <a:t> ac Iechyd </a:t>
            </a:r>
            <a:r>
              <a:rPr lang="en-GB" sz="3600" dirty="0" err="1">
                <a:latin typeface="Arial" panose="020B0604020202020204" pitchFamily="34" charset="0"/>
                <a:cs typeface="Arial" panose="020B0604020202020204" pitchFamily="34" charset="0"/>
              </a:rPr>
              <a:t>Meddwl</a:t>
            </a:r>
            <a:br>
              <a:rPr lang="en-GB" sz="3600" dirty="0">
                <a:latin typeface="Arial" panose="020B0604020202020204" pitchFamily="34" charset="0"/>
                <a:cs typeface="Arial" panose="020B0604020202020204" pitchFamily="34" charset="0"/>
              </a:rPr>
            </a:br>
            <a:r>
              <a:rPr lang="en-GB" sz="3600" dirty="0">
                <a:solidFill>
                  <a:srgbClr val="0070C0"/>
                </a:solidFill>
                <a:latin typeface="Arial" panose="020B0604020202020204" pitchFamily="34" charset="0"/>
                <a:cs typeface="Arial" panose="020B0604020202020204" pitchFamily="34" charset="0"/>
              </a:rPr>
              <a:t>Autism and Mental Health</a:t>
            </a:r>
          </a:p>
        </p:txBody>
      </p:sp>
      <p:sp>
        <p:nvSpPr>
          <p:cNvPr id="3" name="Content Placeholder 2">
            <a:extLst>
              <a:ext uri="{FF2B5EF4-FFF2-40B4-BE49-F238E27FC236}">
                <a16:creationId xmlns:a16="http://schemas.microsoft.com/office/drawing/2014/main" id="{447AB5A3-05A9-40F5-85CC-EA0946D06AF7}"/>
              </a:ext>
            </a:extLst>
          </p:cNvPr>
          <p:cNvSpPr>
            <a:spLocks noGrp="1"/>
          </p:cNvSpPr>
          <p:nvPr>
            <p:ph sz="half" idx="1"/>
          </p:nvPr>
        </p:nvSpPr>
        <p:spPr>
          <a:xfrm>
            <a:off x="628650" y="1825625"/>
            <a:ext cx="3867150" cy="4067174"/>
          </a:xfrm>
        </p:spPr>
        <p:txBody>
          <a:bodyPr>
            <a:normAutofit fontScale="92500" lnSpcReduction="20000"/>
          </a:bodyPr>
          <a:lstStyle/>
          <a:p>
            <a:pPr marL="0" indent="0">
              <a:buNone/>
            </a:pPr>
            <a:r>
              <a:rPr lang="cy-GB" b="1" noProof="0" dirty="0">
                <a:latin typeface="Arial" panose="020B0604020202020204" pitchFamily="34" charset="0"/>
                <a:cs typeface="Arial" panose="020B0604020202020204" pitchFamily="34" charset="0"/>
              </a:rPr>
              <a:t>Mae unigolion awtistig:</a:t>
            </a:r>
          </a:p>
          <a:p>
            <a:r>
              <a:rPr lang="cy-GB" noProof="0" dirty="0">
                <a:latin typeface="Arial" panose="020B0604020202020204" pitchFamily="34" charset="0"/>
                <a:cs typeface="Arial" panose="020B0604020202020204" pitchFamily="34" charset="0"/>
              </a:rPr>
              <a:t>Mewn mwy o berygl o brofi pryder;</a:t>
            </a:r>
          </a:p>
          <a:p>
            <a:r>
              <a:rPr lang="cy-GB" noProof="0" dirty="0">
                <a:latin typeface="Arial" panose="020B0604020202020204" pitchFamily="34" charset="0"/>
                <a:cs typeface="Arial" panose="020B0604020202020204" pitchFamily="34" charset="0"/>
              </a:rPr>
              <a:t>Yn fwy tebygol o brofi iselder;</a:t>
            </a:r>
          </a:p>
          <a:p>
            <a:r>
              <a:rPr lang="cy-GB" noProof="0" dirty="0">
                <a:latin typeface="Arial" panose="020B0604020202020204" pitchFamily="34" charset="0"/>
                <a:cs typeface="Arial" panose="020B0604020202020204" pitchFamily="34" charset="0"/>
              </a:rPr>
              <a:t>Yn fwy tebygol o brofi unigrwydd cymdeithasol;</a:t>
            </a:r>
          </a:p>
          <a:p>
            <a:r>
              <a:rPr lang="cy-GB" noProof="0" dirty="0">
                <a:latin typeface="Arial" panose="020B0604020202020204" pitchFamily="34" charset="0"/>
                <a:cs typeface="Arial" panose="020B0604020202020204" pitchFamily="34" charset="0"/>
              </a:rPr>
              <a:t>Yn profi rhwystrau wrth gael mynediad at gymorth.</a:t>
            </a:r>
          </a:p>
        </p:txBody>
      </p:sp>
      <p:sp>
        <p:nvSpPr>
          <p:cNvPr id="4" name="Content Placeholder 3">
            <a:extLst>
              <a:ext uri="{FF2B5EF4-FFF2-40B4-BE49-F238E27FC236}">
                <a16:creationId xmlns:a16="http://schemas.microsoft.com/office/drawing/2014/main" id="{706A31AD-51AE-5924-0977-BC6BA3FE8533}"/>
              </a:ext>
            </a:extLst>
          </p:cNvPr>
          <p:cNvSpPr>
            <a:spLocks noGrp="1"/>
          </p:cNvSpPr>
          <p:nvPr>
            <p:ph sz="half" idx="2"/>
          </p:nvPr>
        </p:nvSpPr>
        <p:spPr>
          <a:xfrm>
            <a:off x="4648200" y="1825624"/>
            <a:ext cx="4074886" cy="4067175"/>
          </a:xfrm>
        </p:spPr>
        <p:txBody>
          <a:bodyPr>
            <a:normAutofit fontScale="92500" lnSpcReduction="20000"/>
          </a:bodyPr>
          <a:lstStyle/>
          <a:p>
            <a:pPr marL="0" indent="0">
              <a:buNone/>
            </a:pPr>
            <a:r>
              <a:rPr lang="en-GB" b="1" dirty="0">
                <a:solidFill>
                  <a:srgbClr val="0070C0"/>
                </a:solidFill>
                <a:latin typeface="Arial" panose="020B0604020202020204" pitchFamily="34" charset="0"/>
                <a:cs typeface="Arial" panose="020B0604020202020204" pitchFamily="34" charset="0"/>
              </a:rPr>
              <a:t>Autistic individuals:</a:t>
            </a:r>
          </a:p>
          <a:p>
            <a:r>
              <a:rPr lang="en-GB" dirty="0">
                <a:solidFill>
                  <a:srgbClr val="0070C0"/>
                </a:solidFill>
                <a:latin typeface="Arial" panose="020B0604020202020204" pitchFamily="34" charset="0"/>
                <a:cs typeface="Arial" panose="020B0604020202020204" pitchFamily="34" charset="0"/>
              </a:rPr>
              <a:t>Are at increased risk of anxiety;</a:t>
            </a:r>
          </a:p>
          <a:p>
            <a:r>
              <a:rPr lang="en-GB" dirty="0">
                <a:solidFill>
                  <a:srgbClr val="0070C0"/>
                </a:solidFill>
                <a:latin typeface="Arial" panose="020B0604020202020204" pitchFamily="34" charset="0"/>
                <a:cs typeface="Arial" panose="020B0604020202020204" pitchFamily="34" charset="0"/>
              </a:rPr>
              <a:t>Are more likely to experience depression;</a:t>
            </a:r>
          </a:p>
          <a:p>
            <a:r>
              <a:rPr lang="en-GB" dirty="0">
                <a:solidFill>
                  <a:srgbClr val="0070C0"/>
                </a:solidFill>
                <a:latin typeface="Arial" panose="020B0604020202020204" pitchFamily="34" charset="0"/>
                <a:cs typeface="Arial" panose="020B0604020202020204" pitchFamily="34" charset="0"/>
              </a:rPr>
              <a:t>Are more likely to experience social isolation;</a:t>
            </a:r>
          </a:p>
          <a:p>
            <a:r>
              <a:rPr lang="en-GB" dirty="0">
                <a:solidFill>
                  <a:srgbClr val="0070C0"/>
                </a:solidFill>
                <a:latin typeface="Arial" panose="020B0604020202020204" pitchFamily="34" charset="0"/>
                <a:cs typeface="Arial" panose="020B0604020202020204" pitchFamily="34" charset="0"/>
              </a:rPr>
              <a:t>Experience barriers to accessing support.</a:t>
            </a:r>
          </a:p>
        </p:txBody>
      </p:sp>
    </p:spTree>
    <p:extLst>
      <p:ext uri="{BB962C8B-B14F-4D97-AF65-F5344CB8AC3E}">
        <p14:creationId xmlns:p14="http://schemas.microsoft.com/office/powerpoint/2010/main" val="11153132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C2B28F-B8FD-FDE8-646B-1C81A79CB1B4}"/>
              </a:ext>
            </a:extLst>
          </p:cNvPr>
          <p:cNvSpPr>
            <a:spLocks noGrp="1"/>
          </p:cNvSpPr>
          <p:nvPr>
            <p:ph type="title"/>
          </p:nvPr>
        </p:nvSpPr>
        <p:spPr>
          <a:xfrm>
            <a:off x="628650" y="365126"/>
            <a:ext cx="7886700" cy="857388"/>
          </a:xfrm>
        </p:spPr>
        <p:txBody>
          <a:bodyPr>
            <a:normAutofit fontScale="90000"/>
          </a:bodyPr>
          <a:lstStyle/>
          <a:p>
            <a:pPr algn="ctr"/>
            <a:r>
              <a:rPr lang="cy-GB" sz="3600" noProof="0" dirty="0">
                <a:latin typeface="Arial" panose="020B0604020202020204" pitchFamily="34" charset="0"/>
                <a:cs typeface="Arial" panose="020B0604020202020204" pitchFamily="34" charset="0"/>
              </a:rPr>
              <a:t>Damcaniaeth Straen Lleiafrifol</a:t>
            </a:r>
            <a:br>
              <a:rPr lang="en-GB" sz="3600" dirty="0">
                <a:latin typeface="Arial" panose="020B0604020202020204" pitchFamily="34" charset="0"/>
                <a:cs typeface="Arial" panose="020B0604020202020204" pitchFamily="34" charset="0"/>
              </a:rPr>
            </a:br>
            <a:r>
              <a:rPr lang="en-GB" sz="3600" dirty="0">
                <a:solidFill>
                  <a:srgbClr val="0070C0"/>
                </a:solidFill>
                <a:latin typeface="Arial" panose="020B0604020202020204" pitchFamily="34" charset="0"/>
                <a:cs typeface="Arial" panose="020B0604020202020204" pitchFamily="34" charset="0"/>
              </a:rPr>
              <a:t>Minority Stress Theory</a:t>
            </a:r>
          </a:p>
        </p:txBody>
      </p:sp>
      <p:sp>
        <p:nvSpPr>
          <p:cNvPr id="3" name="Content Placeholder 2">
            <a:extLst>
              <a:ext uri="{FF2B5EF4-FFF2-40B4-BE49-F238E27FC236}">
                <a16:creationId xmlns:a16="http://schemas.microsoft.com/office/drawing/2014/main" id="{ADA2D224-5089-5424-5CC9-D24274542933}"/>
              </a:ext>
            </a:extLst>
          </p:cNvPr>
          <p:cNvSpPr>
            <a:spLocks noGrp="1"/>
          </p:cNvSpPr>
          <p:nvPr>
            <p:ph sz="half" idx="1"/>
          </p:nvPr>
        </p:nvSpPr>
        <p:spPr>
          <a:xfrm>
            <a:off x="267929" y="2604049"/>
            <a:ext cx="4304071" cy="4598884"/>
          </a:xfrm>
        </p:spPr>
        <p:txBody>
          <a:bodyPr/>
          <a:lstStyle/>
          <a:p>
            <a:r>
              <a:rPr lang="en-GB" dirty="0" err="1">
                <a:latin typeface="Arial" panose="020B0604020202020204" pitchFamily="34" charset="0"/>
                <a:cs typeface="Arial" panose="020B0604020202020204" pitchFamily="34" charset="0"/>
              </a:rPr>
              <a:t>Datblygwyd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gan</a:t>
            </a:r>
            <a:r>
              <a:rPr lang="en-GB" dirty="0">
                <a:latin typeface="Arial" panose="020B0604020202020204" pitchFamily="34" charset="0"/>
                <a:cs typeface="Arial" panose="020B0604020202020204" pitchFamily="34" charset="0"/>
              </a:rPr>
              <a:t> Meyer (2003);</a:t>
            </a:r>
          </a:p>
          <a:p>
            <a:pPr marL="0" indent="0">
              <a:buNone/>
            </a:pPr>
            <a:endParaRPr lang="en-GB" dirty="0">
              <a:latin typeface="Arial" panose="020B0604020202020204" pitchFamily="34" charset="0"/>
              <a:cs typeface="Arial" panose="020B0604020202020204" pitchFamily="34" charset="0"/>
            </a:endParaRPr>
          </a:p>
          <a:p>
            <a:r>
              <a:rPr lang="en-GB" dirty="0">
                <a:solidFill>
                  <a:srgbClr val="0070C0"/>
                </a:solidFill>
                <a:latin typeface="Arial" panose="020B0604020202020204" pitchFamily="34" charset="0"/>
                <a:cs typeface="Arial" panose="020B0604020202020204" pitchFamily="34" charset="0"/>
              </a:rPr>
              <a:t>Developed by Meyer (2003).</a:t>
            </a:r>
          </a:p>
          <a:p>
            <a:pPr marL="0" indent="0">
              <a:buNone/>
            </a:pPr>
            <a:endParaRPr lang="en-GB" dirty="0">
              <a:solidFill>
                <a:srgbClr val="0070C0"/>
              </a:solidFill>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0E351BB7-4738-EEC2-F77C-F791CA574F58}"/>
              </a:ext>
            </a:extLst>
          </p:cNvPr>
          <p:cNvSpPr>
            <a:spLocks noGrp="1"/>
          </p:cNvSpPr>
          <p:nvPr>
            <p:ph sz="half" idx="2"/>
          </p:nvPr>
        </p:nvSpPr>
        <p:spPr/>
        <p:txBody>
          <a:bodyPr/>
          <a:lstStyle/>
          <a:p>
            <a:pPr marL="0" indent="0">
              <a:buNone/>
            </a:pPr>
            <a:endParaRPr lang="en-GB" dirty="0"/>
          </a:p>
        </p:txBody>
      </p:sp>
      <p:pic>
        <p:nvPicPr>
          <p:cNvPr id="7" name="Picture 6">
            <a:extLst>
              <a:ext uri="{FF2B5EF4-FFF2-40B4-BE49-F238E27FC236}">
                <a16:creationId xmlns:a16="http://schemas.microsoft.com/office/drawing/2014/main" id="{D1F503F2-B33F-40E0-948E-3EDCFFBB544D}"/>
              </a:ext>
            </a:extLst>
          </p:cNvPr>
          <p:cNvPicPr>
            <a:picLocks noChangeAspect="1"/>
          </p:cNvPicPr>
          <p:nvPr/>
        </p:nvPicPr>
        <p:blipFill>
          <a:blip r:embed="rId3"/>
          <a:stretch>
            <a:fillRect/>
          </a:stretch>
        </p:blipFill>
        <p:spPr>
          <a:xfrm>
            <a:off x="4648201" y="1637071"/>
            <a:ext cx="3867149" cy="3998416"/>
          </a:xfrm>
          <a:prstGeom prst="rect">
            <a:avLst/>
          </a:prstGeom>
        </p:spPr>
      </p:pic>
      <p:sp>
        <p:nvSpPr>
          <p:cNvPr id="8" name="TextBox 7">
            <a:extLst>
              <a:ext uri="{FF2B5EF4-FFF2-40B4-BE49-F238E27FC236}">
                <a16:creationId xmlns:a16="http://schemas.microsoft.com/office/drawing/2014/main" id="{3DE6002A-B5D8-CB35-26BF-4942CB954660}"/>
              </a:ext>
            </a:extLst>
          </p:cNvPr>
          <p:cNvSpPr txBox="1"/>
          <p:nvPr/>
        </p:nvSpPr>
        <p:spPr>
          <a:xfrm>
            <a:off x="3259393" y="5029199"/>
            <a:ext cx="1032388" cy="738664"/>
          </a:xfrm>
          <a:prstGeom prst="rect">
            <a:avLst/>
          </a:prstGeom>
          <a:noFill/>
        </p:spPr>
        <p:txBody>
          <a:bodyPr wrap="square" rtlCol="0">
            <a:spAutoFit/>
          </a:bodyPr>
          <a:lstStyle/>
          <a:p>
            <a:r>
              <a:rPr lang="en-GB" sz="1400" dirty="0"/>
              <a:t>(Source: UCLA, no date).</a:t>
            </a:r>
          </a:p>
        </p:txBody>
      </p:sp>
    </p:spTree>
    <p:extLst>
      <p:ext uri="{BB962C8B-B14F-4D97-AF65-F5344CB8AC3E}">
        <p14:creationId xmlns:p14="http://schemas.microsoft.com/office/powerpoint/2010/main" val="37282974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5A4E6B-2A4E-9066-589C-3C0BDD66D7A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11ADC5B-7731-8A67-EC6F-635EF804B450}"/>
              </a:ext>
            </a:extLst>
          </p:cNvPr>
          <p:cNvSpPr>
            <a:spLocks noGrp="1"/>
          </p:cNvSpPr>
          <p:nvPr>
            <p:ph type="title"/>
          </p:nvPr>
        </p:nvSpPr>
        <p:spPr>
          <a:xfrm>
            <a:off x="628650" y="365126"/>
            <a:ext cx="7886700" cy="726256"/>
          </a:xfrm>
        </p:spPr>
        <p:txBody>
          <a:bodyPr>
            <a:normAutofit fontScale="90000"/>
          </a:bodyPr>
          <a:lstStyle/>
          <a:p>
            <a:pPr algn="ctr"/>
            <a:r>
              <a:rPr lang="cy-GB" sz="3600" noProof="0" dirty="0">
                <a:latin typeface="Arial" panose="020B0604020202020204" pitchFamily="34" charset="0"/>
                <a:cs typeface="Arial" panose="020B0604020202020204" pitchFamily="34" charset="0"/>
              </a:rPr>
              <a:t>Damcaniaeth Straen Lleiafrifol</a:t>
            </a:r>
            <a:br>
              <a:rPr lang="en-GB" sz="3600" dirty="0">
                <a:latin typeface="Arial" panose="020B0604020202020204" pitchFamily="34" charset="0"/>
                <a:cs typeface="Arial" panose="020B0604020202020204" pitchFamily="34" charset="0"/>
              </a:rPr>
            </a:br>
            <a:r>
              <a:rPr lang="en-GB" sz="3600" dirty="0">
                <a:solidFill>
                  <a:srgbClr val="0070C0"/>
                </a:solidFill>
                <a:latin typeface="Arial" panose="020B0604020202020204" pitchFamily="34" charset="0"/>
                <a:cs typeface="Arial" panose="020B0604020202020204" pitchFamily="34" charset="0"/>
              </a:rPr>
              <a:t>Minority Stress Theory</a:t>
            </a:r>
          </a:p>
        </p:txBody>
      </p:sp>
      <p:sp>
        <p:nvSpPr>
          <p:cNvPr id="4" name="Content Placeholder 3">
            <a:extLst>
              <a:ext uri="{FF2B5EF4-FFF2-40B4-BE49-F238E27FC236}">
                <a16:creationId xmlns:a16="http://schemas.microsoft.com/office/drawing/2014/main" id="{C3B727D8-1077-BB91-A848-34B3B5CEDFD2}"/>
              </a:ext>
            </a:extLst>
          </p:cNvPr>
          <p:cNvSpPr>
            <a:spLocks noGrp="1"/>
          </p:cNvSpPr>
          <p:nvPr>
            <p:ph idx="1"/>
          </p:nvPr>
        </p:nvSpPr>
        <p:spPr>
          <a:xfrm>
            <a:off x="176981" y="1356853"/>
            <a:ext cx="8967019" cy="4601496"/>
          </a:xfrm>
        </p:spPr>
        <p:txBody>
          <a:bodyPr>
            <a:normAutofit fontScale="92500" lnSpcReduction="20000"/>
          </a:bodyPr>
          <a:lstStyle/>
          <a:p>
            <a:r>
              <a:rPr lang="en-GB" dirty="0">
                <a:latin typeface="Arial" panose="020B0604020202020204" pitchFamily="34" charset="0"/>
                <a:cs typeface="Arial" panose="020B0604020202020204" pitchFamily="34" charset="0"/>
              </a:rPr>
              <a:t>Extended to autism by Botha and Frost (2020):</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“Originally designed to investigate sexual minorities and ethnic minorities, the minority stress model (Meyer 2003) has provided a novel way to consider the experience of having HFA or AS. The findings suggest that autistic individuals experience an added stress burden in the form of minority stress. This stress burden is a potentially preventable factor in the mental health and well-being disparity seen in the autistic population. Minority stressors such as victimization and discrimination, everyday discrimination, expectation of rejection, outness, internalized stigma, and physical concealment of autism consistently predicted diminished well-being and heightened psychological distress.”</a:t>
            </a:r>
          </a:p>
        </p:txBody>
      </p:sp>
    </p:spTree>
    <p:extLst>
      <p:ext uri="{BB962C8B-B14F-4D97-AF65-F5344CB8AC3E}">
        <p14:creationId xmlns:p14="http://schemas.microsoft.com/office/powerpoint/2010/main" val="9882582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06183A-8C3A-F5DA-3092-B98DB5EF3AA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B3047AC-C3BB-4958-F024-0CB171E449D5}"/>
              </a:ext>
            </a:extLst>
          </p:cNvPr>
          <p:cNvSpPr>
            <a:spLocks noGrp="1"/>
          </p:cNvSpPr>
          <p:nvPr>
            <p:ph type="title"/>
          </p:nvPr>
        </p:nvSpPr>
        <p:spPr/>
        <p:txBody>
          <a:bodyPr>
            <a:normAutofit/>
          </a:bodyPr>
          <a:lstStyle/>
          <a:p>
            <a:pPr algn="ctr"/>
            <a:r>
              <a:rPr lang="cy-GB" sz="4000" noProof="0" dirty="0">
                <a:latin typeface="Arial" panose="020B0604020202020204" pitchFamily="34" charset="0"/>
                <a:cs typeface="Arial" panose="020B0604020202020204" pitchFamily="34" charset="0"/>
              </a:rPr>
              <a:t>Damcaniaeth Straen Lleiafrifol</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Minority Stress Theory</a:t>
            </a:r>
          </a:p>
        </p:txBody>
      </p:sp>
      <p:sp>
        <p:nvSpPr>
          <p:cNvPr id="3" name="Content Placeholder 2">
            <a:extLst>
              <a:ext uri="{FF2B5EF4-FFF2-40B4-BE49-F238E27FC236}">
                <a16:creationId xmlns:a16="http://schemas.microsoft.com/office/drawing/2014/main" id="{44526540-589C-A569-9C24-22A1F67CDDAC}"/>
              </a:ext>
            </a:extLst>
          </p:cNvPr>
          <p:cNvSpPr>
            <a:spLocks noGrp="1"/>
          </p:cNvSpPr>
          <p:nvPr>
            <p:ph sz="half" idx="1"/>
          </p:nvPr>
        </p:nvSpPr>
        <p:spPr/>
        <p:txBody>
          <a:bodyPr>
            <a:normAutofit fontScale="70000" lnSpcReduction="20000"/>
          </a:bodyPr>
          <a:lstStyle/>
          <a:p>
            <a:r>
              <a:rPr lang="cy-GB" noProof="0" dirty="0">
                <a:latin typeface="Arial" panose="020B0604020202020204" pitchFamily="34" charset="0"/>
                <a:cs typeface="Arial" panose="020B0604020202020204" pitchFamily="34" charset="0"/>
              </a:rPr>
              <a:t>Yn awgrymu bod iechyd meddwl gwael yn gallu deillio o:</a:t>
            </a:r>
          </a:p>
          <a:p>
            <a:pPr>
              <a:buFontTx/>
              <a:buChar char="-"/>
            </a:pPr>
            <a:r>
              <a:rPr lang="cy-GB" noProof="0" dirty="0">
                <a:latin typeface="Arial" panose="020B0604020202020204" pitchFamily="34" charset="0"/>
                <a:cs typeface="Arial" panose="020B0604020202020204" pitchFamily="34" charset="0"/>
              </a:rPr>
              <a:t>Stigma;</a:t>
            </a:r>
          </a:p>
          <a:p>
            <a:pPr>
              <a:buFontTx/>
              <a:buChar char="-"/>
            </a:pPr>
            <a:r>
              <a:rPr lang="cy-GB" noProof="0" dirty="0">
                <a:latin typeface="Arial" panose="020B0604020202020204" pitchFamily="34" charset="0"/>
                <a:cs typeface="Arial" panose="020B0604020202020204" pitchFamily="34" charset="0"/>
              </a:rPr>
              <a:t>Gwahaniaethu;</a:t>
            </a:r>
          </a:p>
          <a:p>
            <a:pPr>
              <a:buFontTx/>
              <a:buChar char="-"/>
            </a:pPr>
            <a:r>
              <a:rPr lang="cy-GB" noProof="0" dirty="0" err="1">
                <a:latin typeface="Arial" panose="020B0604020202020204" pitchFamily="34" charset="0"/>
                <a:cs typeface="Arial" panose="020B0604020202020204" pitchFamily="34" charset="0"/>
              </a:rPr>
              <a:t>Allgáu</a:t>
            </a:r>
            <a:r>
              <a:rPr lang="cy-GB" noProof="0" dirty="0">
                <a:latin typeface="Arial" panose="020B0604020202020204" pitchFamily="34" charset="0"/>
                <a:cs typeface="Arial" panose="020B0604020202020204" pitchFamily="34" charset="0"/>
              </a:rPr>
              <a:t> cymdeithasol;</a:t>
            </a:r>
          </a:p>
          <a:p>
            <a:pPr>
              <a:buFontTx/>
              <a:buChar char="-"/>
            </a:pPr>
            <a:r>
              <a:rPr lang="cy-GB" noProof="0" dirty="0">
                <a:latin typeface="Arial" panose="020B0604020202020204" pitchFamily="34" charset="0"/>
                <a:cs typeface="Arial" panose="020B0604020202020204" pitchFamily="34" charset="0"/>
              </a:rPr>
              <a:t>Rhagfarn;</a:t>
            </a:r>
          </a:p>
          <a:p>
            <a:pPr>
              <a:buFontTx/>
              <a:buChar char="-"/>
            </a:pPr>
            <a:r>
              <a:rPr lang="cy-GB" noProof="0" dirty="0">
                <a:latin typeface="Arial" panose="020B0604020202020204" pitchFamily="34" charset="0"/>
                <a:cs typeface="Arial" panose="020B0604020202020204" pitchFamily="34" charset="0"/>
              </a:rPr>
              <a:t>Pwysau i guddio gwahaniaethau.</a:t>
            </a:r>
          </a:p>
          <a:p>
            <a:r>
              <a:rPr lang="cy-GB" noProof="0" dirty="0">
                <a:latin typeface="Arial" panose="020B0604020202020204" pitchFamily="34" charset="0"/>
                <a:cs typeface="Arial" panose="020B0604020202020204" pitchFamily="34" charset="0"/>
              </a:rPr>
              <a:t>Nid awtistiaeth ei hun sy'n achosi llawer o’r gofid</a:t>
            </a:r>
            <a:r>
              <a:rPr lang="cy-GB" dirty="0">
                <a:latin typeface="Arial" panose="020B0604020202020204" pitchFamily="34" charset="0"/>
                <a:cs typeface="Arial" panose="020B0604020202020204" pitchFamily="34" charset="0"/>
              </a:rPr>
              <a:t>;</a:t>
            </a:r>
            <a:endParaRPr lang="cy-GB" noProof="0" dirty="0">
              <a:latin typeface="Arial" panose="020B0604020202020204" pitchFamily="34" charset="0"/>
              <a:cs typeface="Arial" panose="020B0604020202020204" pitchFamily="34" charset="0"/>
            </a:endParaRPr>
          </a:p>
          <a:p>
            <a:r>
              <a:rPr lang="cy-GB" noProof="0" dirty="0">
                <a:latin typeface="Arial" panose="020B0604020202020204" pitchFamily="34" charset="0"/>
                <a:cs typeface="Arial" panose="020B0604020202020204" pitchFamily="34" charset="0"/>
              </a:rPr>
              <a:t>Gall ffactorau cymdeithasol ac amgylcheddol gynyddu risg.</a:t>
            </a:r>
          </a:p>
        </p:txBody>
      </p:sp>
      <p:sp>
        <p:nvSpPr>
          <p:cNvPr id="4" name="Content Placeholder 3">
            <a:extLst>
              <a:ext uri="{FF2B5EF4-FFF2-40B4-BE49-F238E27FC236}">
                <a16:creationId xmlns:a16="http://schemas.microsoft.com/office/drawing/2014/main" id="{9ABAD53D-AF8A-C8CF-70B9-D79E473C6DDD}"/>
              </a:ext>
            </a:extLst>
          </p:cNvPr>
          <p:cNvSpPr>
            <a:spLocks noGrp="1"/>
          </p:cNvSpPr>
          <p:nvPr>
            <p:ph sz="half" idx="2"/>
          </p:nvPr>
        </p:nvSpPr>
        <p:spPr/>
        <p:txBody>
          <a:bodyPr>
            <a:normAutofit fontScale="70000" lnSpcReduction="20000"/>
          </a:bodyPr>
          <a:lstStyle/>
          <a:p>
            <a:r>
              <a:rPr lang="en-GB" dirty="0">
                <a:solidFill>
                  <a:srgbClr val="0070C0"/>
                </a:solidFill>
                <a:latin typeface="Arial" panose="020B0604020202020204" pitchFamily="34" charset="0"/>
                <a:cs typeface="Arial" panose="020B0604020202020204" pitchFamily="34" charset="0"/>
              </a:rPr>
              <a:t>Suggests that poor mental health may result from:</a:t>
            </a:r>
          </a:p>
          <a:p>
            <a:pPr>
              <a:buFontTx/>
              <a:buChar char="-"/>
            </a:pPr>
            <a:r>
              <a:rPr lang="en-GB" dirty="0">
                <a:solidFill>
                  <a:srgbClr val="0070C0"/>
                </a:solidFill>
                <a:latin typeface="Arial" panose="020B0604020202020204" pitchFamily="34" charset="0"/>
                <a:cs typeface="Arial" panose="020B0604020202020204" pitchFamily="34" charset="0"/>
              </a:rPr>
              <a:t>Stigma;</a:t>
            </a:r>
          </a:p>
          <a:p>
            <a:pPr>
              <a:buFontTx/>
              <a:buChar char="-"/>
            </a:pPr>
            <a:r>
              <a:rPr lang="en-GB" dirty="0">
                <a:solidFill>
                  <a:srgbClr val="0070C0"/>
                </a:solidFill>
                <a:latin typeface="Arial" panose="020B0604020202020204" pitchFamily="34" charset="0"/>
                <a:cs typeface="Arial" panose="020B0604020202020204" pitchFamily="34" charset="0"/>
              </a:rPr>
              <a:t>Discrimination;</a:t>
            </a:r>
          </a:p>
          <a:p>
            <a:pPr>
              <a:buFontTx/>
              <a:buChar char="-"/>
            </a:pPr>
            <a:r>
              <a:rPr lang="en-GB" dirty="0">
                <a:solidFill>
                  <a:srgbClr val="0070C0"/>
                </a:solidFill>
                <a:latin typeface="Arial" panose="020B0604020202020204" pitchFamily="34" charset="0"/>
                <a:cs typeface="Arial" panose="020B0604020202020204" pitchFamily="34" charset="0"/>
              </a:rPr>
              <a:t>Social exclusion;</a:t>
            </a:r>
          </a:p>
          <a:p>
            <a:pPr>
              <a:buFontTx/>
              <a:buChar char="-"/>
            </a:pPr>
            <a:r>
              <a:rPr lang="en-GB" dirty="0">
                <a:solidFill>
                  <a:srgbClr val="0070C0"/>
                </a:solidFill>
                <a:latin typeface="Arial" panose="020B0604020202020204" pitchFamily="34" charset="0"/>
                <a:cs typeface="Arial" panose="020B0604020202020204" pitchFamily="34" charset="0"/>
              </a:rPr>
              <a:t>Prejudice;</a:t>
            </a:r>
          </a:p>
          <a:p>
            <a:pPr>
              <a:buFontTx/>
              <a:buChar char="-"/>
            </a:pPr>
            <a:r>
              <a:rPr lang="en-GB" dirty="0">
                <a:solidFill>
                  <a:srgbClr val="0070C0"/>
                </a:solidFill>
                <a:latin typeface="Arial" panose="020B0604020202020204" pitchFamily="34" charset="0"/>
                <a:cs typeface="Arial" panose="020B0604020202020204" pitchFamily="34" charset="0"/>
              </a:rPr>
              <a:t>Pressure to conceal differences.</a:t>
            </a:r>
          </a:p>
          <a:p>
            <a:r>
              <a:rPr lang="en-GB" dirty="0">
                <a:solidFill>
                  <a:srgbClr val="0070C0"/>
                </a:solidFill>
                <a:latin typeface="Arial" panose="020B0604020202020204" pitchFamily="34" charset="0"/>
                <a:cs typeface="Arial" panose="020B0604020202020204" pitchFamily="34" charset="0"/>
              </a:rPr>
              <a:t>Distress is not necessarily caused by autism itself;</a:t>
            </a:r>
          </a:p>
          <a:p>
            <a:r>
              <a:rPr lang="en-GB" dirty="0">
                <a:solidFill>
                  <a:srgbClr val="0070C0"/>
                </a:solidFill>
                <a:latin typeface="Arial" panose="020B0604020202020204" pitchFamily="34" charset="0"/>
                <a:cs typeface="Arial" panose="020B0604020202020204" pitchFamily="34" charset="0"/>
              </a:rPr>
              <a:t>Social and environmental factors may increase risk.</a:t>
            </a:r>
          </a:p>
        </p:txBody>
      </p:sp>
    </p:spTree>
    <p:extLst>
      <p:ext uri="{BB962C8B-B14F-4D97-AF65-F5344CB8AC3E}">
        <p14:creationId xmlns:p14="http://schemas.microsoft.com/office/powerpoint/2010/main" val="9572782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C5165A-D211-34B4-98F8-9D941B8581A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40A576-CD9B-AEE8-149C-A9540707C6EF}"/>
              </a:ext>
            </a:extLst>
          </p:cNvPr>
          <p:cNvSpPr>
            <a:spLocks noGrp="1"/>
          </p:cNvSpPr>
          <p:nvPr>
            <p:ph type="title"/>
          </p:nvPr>
        </p:nvSpPr>
        <p:spPr>
          <a:xfrm>
            <a:off x="628650" y="365125"/>
            <a:ext cx="7886700" cy="785249"/>
          </a:xfrm>
        </p:spPr>
        <p:txBody>
          <a:bodyPr>
            <a:normAutofit fontScale="90000"/>
          </a:bodyPr>
          <a:lstStyle/>
          <a:p>
            <a:pPr algn="ctr"/>
            <a:r>
              <a:rPr lang="cy-GB" sz="3600" noProof="0" dirty="0">
                <a:latin typeface="Arial" panose="020B0604020202020204" pitchFamily="34" charset="0"/>
                <a:cs typeface="Arial" panose="020B0604020202020204" pitchFamily="34" charset="0"/>
              </a:rPr>
              <a:t>Gwerthusiad Beirniadol</a:t>
            </a:r>
            <a:br>
              <a:rPr lang="en-GB" sz="3600" dirty="0">
                <a:latin typeface="Arial" panose="020B0604020202020204" pitchFamily="34" charset="0"/>
                <a:cs typeface="Arial" panose="020B0604020202020204" pitchFamily="34" charset="0"/>
              </a:rPr>
            </a:br>
            <a:r>
              <a:rPr lang="en-GB" sz="3600" dirty="0">
                <a:solidFill>
                  <a:srgbClr val="0070C0"/>
                </a:solidFill>
                <a:latin typeface="Arial" panose="020B0604020202020204" pitchFamily="34" charset="0"/>
                <a:cs typeface="Arial" panose="020B0604020202020204" pitchFamily="34" charset="0"/>
              </a:rPr>
              <a:t>Critical Evaluation</a:t>
            </a:r>
          </a:p>
        </p:txBody>
      </p:sp>
      <p:sp>
        <p:nvSpPr>
          <p:cNvPr id="3" name="Content Placeholder 2">
            <a:extLst>
              <a:ext uri="{FF2B5EF4-FFF2-40B4-BE49-F238E27FC236}">
                <a16:creationId xmlns:a16="http://schemas.microsoft.com/office/drawing/2014/main" id="{ED565648-1312-1254-ADDF-FDDCEC69A95B}"/>
              </a:ext>
            </a:extLst>
          </p:cNvPr>
          <p:cNvSpPr>
            <a:spLocks noGrp="1"/>
          </p:cNvSpPr>
          <p:nvPr>
            <p:ph sz="half" idx="1"/>
          </p:nvPr>
        </p:nvSpPr>
        <p:spPr>
          <a:xfrm>
            <a:off x="0" y="1504336"/>
            <a:ext cx="4495800" cy="4454012"/>
          </a:xfrm>
        </p:spPr>
        <p:txBody>
          <a:bodyPr>
            <a:normAutofit fontScale="55000" lnSpcReduction="20000"/>
          </a:bodyPr>
          <a:lstStyle/>
          <a:p>
            <a:pPr marL="0" indent="0" algn="ctr">
              <a:buNone/>
            </a:pPr>
            <a:r>
              <a:rPr lang="cy-GB" b="1" noProof="0" dirty="0">
                <a:latin typeface="Arial" panose="020B0604020202020204" pitchFamily="34" charset="0"/>
                <a:cs typeface="Arial" panose="020B0604020202020204" pitchFamily="34" charset="0"/>
              </a:rPr>
              <a:t>Cryfderau</a:t>
            </a:r>
          </a:p>
          <a:p>
            <a:pPr marL="0" indent="0">
              <a:buNone/>
            </a:pPr>
            <a:r>
              <a:rPr lang="cy-GB" noProof="0" dirty="0">
                <a:latin typeface="Arial" panose="020B0604020202020204" pitchFamily="34" charset="0"/>
                <a:cs typeface="Arial" panose="020B0604020202020204" pitchFamily="34" charset="0"/>
              </a:rPr>
              <a:t>✅ Yn symud y tu hwnt i esboniadau sy'n canolbwyntio ar ddiffygion; </a:t>
            </a:r>
          </a:p>
          <a:p>
            <a:pPr marL="0" indent="0">
              <a:buNone/>
            </a:pPr>
            <a:r>
              <a:rPr lang="cy-GB" noProof="0" dirty="0">
                <a:latin typeface="Arial" panose="020B0604020202020204" pitchFamily="34" charset="0"/>
                <a:cs typeface="Arial" panose="020B0604020202020204" pitchFamily="34" charset="0"/>
              </a:rPr>
              <a:t>✅ Yn tynnu sylw at faterion cyfiawnder cymdeithasol a hawliau dynol;</a:t>
            </a:r>
          </a:p>
          <a:p>
            <a:pPr marL="0" indent="0">
              <a:buNone/>
            </a:pPr>
            <a:r>
              <a:rPr lang="cy-GB" noProof="0" dirty="0">
                <a:latin typeface="Arial" panose="020B0604020202020204" pitchFamily="34" charset="0"/>
                <a:cs typeface="Arial" panose="020B0604020202020204" pitchFamily="34" charset="0"/>
              </a:rPr>
              <a:t>✅ Yn helpu i egluro'r cysylltiad rhwng masgio, stigma ac iechyd meddwl;</a:t>
            </a:r>
          </a:p>
          <a:p>
            <a:pPr marL="0" indent="0">
              <a:buNone/>
            </a:pPr>
            <a:r>
              <a:rPr lang="cy-GB" noProof="0" dirty="0">
                <a:latin typeface="Arial" panose="020B0604020202020204" pitchFamily="34" charset="0"/>
                <a:cs typeface="Arial" panose="020B0604020202020204" pitchFamily="34" charset="0"/>
              </a:rPr>
              <a:t>✅ Yn cyd-fynd â safbwyntiau </a:t>
            </a:r>
            <a:r>
              <a:rPr lang="cy-GB" noProof="0" dirty="0" err="1">
                <a:latin typeface="Arial" panose="020B0604020202020204" pitchFamily="34" charset="0"/>
                <a:cs typeface="Arial" panose="020B0604020202020204" pitchFamily="34" charset="0"/>
              </a:rPr>
              <a:t>niwroamrywiaeth</a:t>
            </a:r>
            <a:r>
              <a:rPr lang="cy-GB" noProof="0" dirty="0">
                <a:latin typeface="Arial" panose="020B0604020202020204" pitchFamily="34" charset="0"/>
                <a:cs typeface="Arial" panose="020B0604020202020204" pitchFamily="34" charset="0"/>
              </a:rPr>
              <a:t>. </a:t>
            </a:r>
          </a:p>
          <a:p>
            <a:pPr marL="0" indent="0">
              <a:buNone/>
            </a:pPr>
            <a:endParaRPr lang="cy-GB" noProof="0" dirty="0">
              <a:latin typeface="Arial" panose="020B0604020202020204" pitchFamily="34" charset="0"/>
              <a:cs typeface="Arial" panose="020B0604020202020204" pitchFamily="34" charset="0"/>
            </a:endParaRPr>
          </a:p>
          <a:p>
            <a:pPr marL="0" indent="0" algn="ctr">
              <a:buNone/>
            </a:pPr>
            <a:r>
              <a:rPr lang="cy-GB" b="1" dirty="0">
                <a:latin typeface="Arial" panose="020B0604020202020204" pitchFamily="34" charset="0"/>
                <a:cs typeface="Arial" panose="020B0604020202020204" pitchFamily="34" charset="0"/>
              </a:rPr>
              <a:t>Cyfyngiadau</a:t>
            </a:r>
          </a:p>
          <a:p>
            <a:pPr marL="0" indent="0">
              <a:buNone/>
            </a:pPr>
            <a:r>
              <a:rPr lang="cy-GB" noProof="0" dirty="0">
                <a:latin typeface="Arial" panose="020B0604020202020204" pitchFamily="34" charset="0"/>
                <a:cs typeface="Arial" panose="020B0604020202020204" pitchFamily="34" charset="0"/>
              </a:rPr>
              <a:t>⚠ Nid yw'n egluro'n llawn y gwahaniaethau unigol mewn iechyd meddwl;</a:t>
            </a:r>
          </a:p>
          <a:p>
            <a:pPr marL="0" indent="0">
              <a:buNone/>
            </a:pPr>
            <a:r>
              <a:rPr lang="cy-GB" noProof="0" dirty="0">
                <a:latin typeface="Arial" panose="020B0604020202020204" pitchFamily="34" charset="0"/>
                <a:cs typeface="Arial" panose="020B0604020202020204" pitchFamily="34" charset="0"/>
              </a:rPr>
              <a:t>⚠ Mae rhai pobl awtistig yn profi iechyd meddwl cadarnhaol er gwaethaf heriau;</a:t>
            </a:r>
          </a:p>
          <a:p>
            <a:pPr marL="0" indent="0">
              <a:buNone/>
            </a:pPr>
            <a:r>
              <a:rPr lang="cy-GB" noProof="0" dirty="0">
                <a:latin typeface="Arial" panose="020B0604020202020204" pitchFamily="34" charset="0"/>
                <a:cs typeface="Arial" panose="020B0604020202020204" pitchFamily="34" charset="0"/>
              </a:rPr>
              <a:t>⚠ Mae ffactorau biolegol a seicolegol hefyd yn bwysig.</a:t>
            </a:r>
          </a:p>
        </p:txBody>
      </p:sp>
      <p:sp>
        <p:nvSpPr>
          <p:cNvPr id="4" name="Content Placeholder 3">
            <a:extLst>
              <a:ext uri="{FF2B5EF4-FFF2-40B4-BE49-F238E27FC236}">
                <a16:creationId xmlns:a16="http://schemas.microsoft.com/office/drawing/2014/main" id="{F0BE6828-C03A-7B95-BAD4-4C0271C61BE6}"/>
              </a:ext>
            </a:extLst>
          </p:cNvPr>
          <p:cNvSpPr>
            <a:spLocks noGrp="1"/>
          </p:cNvSpPr>
          <p:nvPr>
            <p:ph sz="half" idx="2"/>
          </p:nvPr>
        </p:nvSpPr>
        <p:spPr>
          <a:xfrm>
            <a:off x="4648199" y="1386348"/>
            <a:ext cx="4495801" cy="4571999"/>
          </a:xfrm>
        </p:spPr>
        <p:txBody>
          <a:bodyPr>
            <a:normAutofit fontScale="55000" lnSpcReduction="20000"/>
          </a:bodyPr>
          <a:lstStyle/>
          <a:p>
            <a:pPr marL="0" indent="0" algn="ctr">
              <a:buNone/>
            </a:pPr>
            <a:r>
              <a:rPr lang="en-GB" b="1" dirty="0">
                <a:solidFill>
                  <a:srgbClr val="0070C0"/>
                </a:solidFill>
                <a:latin typeface="Arial" panose="020B0604020202020204" pitchFamily="34" charset="0"/>
                <a:cs typeface="Arial" panose="020B0604020202020204" pitchFamily="34" charset="0"/>
              </a:rPr>
              <a:t>Strengths</a:t>
            </a:r>
          </a:p>
          <a:p>
            <a:pPr marL="0" indent="0">
              <a:buNone/>
            </a:pPr>
            <a:r>
              <a:rPr lang="en-GB" dirty="0">
                <a:solidFill>
                  <a:srgbClr val="0070C0"/>
                </a:solidFill>
                <a:latin typeface="Arial" panose="020B0604020202020204" pitchFamily="34" charset="0"/>
                <a:cs typeface="Arial" panose="020B0604020202020204" pitchFamily="34" charset="0"/>
              </a:rPr>
              <a:t>✅ Moves beyond deficit-based explanations of autism;</a:t>
            </a:r>
          </a:p>
          <a:p>
            <a:pPr marL="0" indent="0">
              <a:buNone/>
            </a:pPr>
            <a:r>
              <a:rPr lang="en-GB" dirty="0">
                <a:solidFill>
                  <a:srgbClr val="0070C0"/>
                </a:solidFill>
                <a:latin typeface="Arial" panose="020B0604020202020204" pitchFamily="34" charset="0"/>
                <a:cs typeface="Arial" panose="020B0604020202020204" pitchFamily="34" charset="0"/>
              </a:rPr>
              <a:t>✅ Highlights social justice and human rights issues;</a:t>
            </a:r>
          </a:p>
          <a:p>
            <a:pPr marL="0" indent="0">
              <a:buNone/>
            </a:pPr>
            <a:r>
              <a:rPr lang="en-GB" dirty="0">
                <a:solidFill>
                  <a:srgbClr val="0070C0"/>
                </a:solidFill>
                <a:latin typeface="Arial" panose="020B0604020202020204" pitchFamily="34" charset="0"/>
                <a:cs typeface="Arial" panose="020B0604020202020204" pitchFamily="34" charset="0"/>
              </a:rPr>
              <a:t>✅ Helps explain links between masking, stigma and mental health;</a:t>
            </a:r>
          </a:p>
          <a:p>
            <a:pPr marL="0" indent="0">
              <a:buNone/>
            </a:pPr>
            <a:r>
              <a:rPr lang="en-GB" dirty="0">
                <a:solidFill>
                  <a:srgbClr val="0070C0"/>
                </a:solidFill>
                <a:latin typeface="Arial" panose="020B0604020202020204" pitchFamily="34" charset="0"/>
                <a:cs typeface="Arial" panose="020B0604020202020204" pitchFamily="34" charset="0"/>
              </a:rPr>
              <a:t>✅ Consistent with neurodiversity perspectives.</a:t>
            </a:r>
          </a:p>
          <a:p>
            <a:pPr marL="0" indent="0" algn="ctr">
              <a:buNone/>
            </a:pPr>
            <a:endParaRPr lang="en-GB" dirty="0">
              <a:solidFill>
                <a:srgbClr val="0070C0"/>
              </a:solidFill>
              <a:latin typeface="Arial" panose="020B0604020202020204" pitchFamily="34" charset="0"/>
              <a:cs typeface="Arial" panose="020B0604020202020204" pitchFamily="34" charset="0"/>
            </a:endParaRPr>
          </a:p>
          <a:p>
            <a:pPr marL="0" indent="0" algn="ctr">
              <a:buNone/>
            </a:pPr>
            <a:r>
              <a:rPr lang="en-GB" b="1" dirty="0">
                <a:solidFill>
                  <a:srgbClr val="0070C0"/>
                </a:solidFill>
                <a:latin typeface="Arial" panose="020B0604020202020204" pitchFamily="34" charset="0"/>
                <a:cs typeface="Arial" panose="020B0604020202020204" pitchFamily="34" charset="0"/>
              </a:rPr>
              <a:t>Limitations</a:t>
            </a:r>
          </a:p>
          <a:p>
            <a:pPr marL="0" indent="0">
              <a:buNone/>
            </a:pPr>
            <a:r>
              <a:rPr lang="en-GB" dirty="0">
                <a:solidFill>
                  <a:srgbClr val="0070C0"/>
                </a:solidFill>
                <a:latin typeface="Arial" panose="020B0604020202020204" pitchFamily="34" charset="0"/>
                <a:cs typeface="Arial" panose="020B0604020202020204" pitchFamily="34" charset="0"/>
              </a:rPr>
              <a:t>⚠ Does not fully explain individual differences in mental health;</a:t>
            </a:r>
          </a:p>
          <a:p>
            <a:pPr marL="0" indent="0">
              <a:buNone/>
            </a:pPr>
            <a:r>
              <a:rPr lang="en-GB" dirty="0">
                <a:solidFill>
                  <a:srgbClr val="0070C0"/>
                </a:solidFill>
                <a:latin typeface="Arial" panose="020B0604020202020204" pitchFamily="34" charset="0"/>
                <a:cs typeface="Arial" panose="020B0604020202020204" pitchFamily="34" charset="0"/>
              </a:rPr>
              <a:t>⚠ Some autistic people experience positive mental health despite adversity;</a:t>
            </a:r>
          </a:p>
          <a:p>
            <a:pPr marL="0" indent="0">
              <a:buNone/>
            </a:pPr>
            <a:r>
              <a:rPr lang="en-GB" dirty="0">
                <a:solidFill>
                  <a:srgbClr val="0070C0"/>
                </a:solidFill>
                <a:latin typeface="Arial" panose="020B0604020202020204" pitchFamily="34" charset="0"/>
                <a:cs typeface="Arial" panose="020B0604020202020204" pitchFamily="34" charset="0"/>
              </a:rPr>
              <a:t>⚠ Biological and psychological factors are also important.</a:t>
            </a:r>
          </a:p>
        </p:txBody>
      </p:sp>
    </p:spTree>
    <p:extLst>
      <p:ext uri="{BB962C8B-B14F-4D97-AF65-F5344CB8AC3E}">
        <p14:creationId xmlns:p14="http://schemas.microsoft.com/office/powerpoint/2010/main" val="40825965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33147F-831A-5A89-83F7-8B09862897D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ACE05DA-5344-CF34-9461-422DED041D98}"/>
              </a:ext>
            </a:extLst>
          </p:cNvPr>
          <p:cNvSpPr>
            <a:spLocks noGrp="1"/>
          </p:cNvSpPr>
          <p:nvPr>
            <p:ph type="title"/>
          </p:nvPr>
        </p:nvSpPr>
        <p:spPr>
          <a:xfrm>
            <a:off x="420914" y="365125"/>
            <a:ext cx="8302172" cy="1325563"/>
          </a:xfrm>
        </p:spPr>
        <p:txBody>
          <a:bodyPr>
            <a:normAutofit/>
          </a:bodyPr>
          <a:lstStyle/>
          <a:p>
            <a:pPr algn="ctr"/>
            <a:r>
              <a:rPr lang="en-GB" sz="3600" dirty="0" err="1">
                <a:latin typeface="Arial" panose="020B0604020202020204" pitchFamily="34" charset="0"/>
                <a:cs typeface="Arial" panose="020B0604020202020204" pitchFamily="34" charset="0"/>
              </a:rPr>
              <a:t>Trafodwch</a:t>
            </a:r>
            <a:br>
              <a:rPr lang="en-GB" sz="3600" dirty="0">
                <a:latin typeface="Arial" panose="020B0604020202020204" pitchFamily="34" charset="0"/>
                <a:cs typeface="Arial" panose="020B0604020202020204" pitchFamily="34" charset="0"/>
              </a:rPr>
            </a:br>
            <a:r>
              <a:rPr lang="en-GB" sz="3600" dirty="0">
                <a:solidFill>
                  <a:srgbClr val="0070C0"/>
                </a:solidFill>
                <a:latin typeface="Arial" panose="020B0604020202020204" pitchFamily="34" charset="0"/>
                <a:cs typeface="Arial" panose="020B0604020202020204" pitchFamily="34" charset="0"/>
              </a:rPr>
              <a:t>Discuss</a:t>
            </a:r>
          </a:p>
        </p:txBody>
      </p:sp>
      <p:sp>
        <p:nvSpPr>
          <p:cNvPr id="3" name="Content Placeholder 2">
            <a:extLst>
              <a:ext uri="{FF2B5EF4-FFF2-40B4-BE49-F238E27FC236}">
                <a16:creationId xmlns:a16="http://schemas.microsoft.com/office/drawing/2014/main" id="{52853C9D-B372-6FBF-D4E5-9B1D62B75EC0}"/>
              </a:ext>
            </a:extLst>
          </p:cNvPr>
          <p:cNvSpPr>
            <a:spLocks noGrp="1"/>
          </p:cNvSpPr>
          <p:nvPr>
            <p:ph sz="half" idx="1"/>
          </p:nvPr>
        </p:nvSpPr>
        <p:spPr>
          <a:xfrm>
            <a:off x="628650" y="1825625"/>
            <a:ext cx="3867150" cy="4067174"/>
          </a:xfrm>
        </p:spPr>
        <p:txBody>
          <a:bodyPr>
            <a:normAutofit fontScale="85000" lnSpcReduction="20000"/>
          </a:bodyPr>
          <a:lstStyle/>
          <a:p>
            <a:r>
              <a:rPr lang="cy-GB" b="1" noProof="0" dirty="0">
                <a:latin typeface="Arial" panose="020B0604020202020204" pitchFamily="34" charset="0"/>
                <a:cs typeface="Arial" panose="020B0604020202020204" pitchFamily="34" charset="0"/>
              </a:rPr>
              <a:t>Pam mae pobl awtistig yn fwy tebygol o brofi anawsterau iechyd meddwl?</a:t>
            </a:r>
          </a:p>
          <a:p>
            <a:endParaRPr lang="cy-GB" b="1" dirty="0">
              <a:latin typeface="Arial" panose="020B0604020202020204" pitchFamily="34" charset="0"/>
              <a:cs typeface="Arial" panose="020B0604020202020204" pitchFamily="34" charset="0"/>
            </a:endParaRPr>
          </a:p>
          <a:p>
            <a:r>
              <a:rPr lang="cy-GB" b="1" noProof="0" dirty="0">
                <a:latin typeface="Arial" panose="020B0604020202020204" pitchFamily="34" charset="0"/>
                <a:cs typeface="Arial" panose="020B0604020202020204" pitchFamily="34" charset="0"/>
              </a:rPr>
              <a:t>Ystyriwch:</a:t>
            </a:r>
          </a:p>
          <a:p>
            <a:pPr>
              <a:buFontTx/>
              <a:buChar char="-"/>
            </a:pPr>
            <a:r>
              <a:rPr lang="cy-GB" noProof="0" dirty="0">
                <a:latin typeface="Arial" panose="020B0604020202020204" pitchFamily="34" charset="0"/>
                <a:cs typeface="Arial" panose="020B0604020202020204" pitchFamily="34" charset="0"/>
              </a:rPr>
              <a:t>Nodweddion awtistiaeth;</a:t>
            </a:r>
          </a:p>
          <a:p>
            <a:pPr>
              <a:buFontTx/>
              <a:buChar char="-"/>
            </a:pPr>
            <a:r>
              <a:rPr lang="cy-GB" noProof="0" dirty="0">
                <a:latin typeface="Arial" panose="020B0604020202020204" pitchFamily="34" charset="0"/>
                <a:cs typeface="Arial" panose="020B0604020202020204" pitchFamily="34" charset="0"/>
              </a:rPr>
              <a:t>Profiadau cymdeithasol;</a:t>
            </a:r>
          </a:p>
          <a:p>
            <a:pPr>
              <a:buFontTx/>
              <a:buChar char="-"/>
            </a:pPr>
            <a:r>
              <a:rPr lang="cy-GB" noProof="0" dirty="0">
                <a:latin typeface="Arial" panose="020B0604020202020204" pitchFamily="34" charset="0"/>
                <a:cs typeface="Arial" panose="020B0604020202020204" pitchFamily="34" charset="0"/>
              </a:rPr>
              <a:t>Rhwystrau amgylcheddol;</a:t>
            </a:r>
          </a:p>
          <a:p>
            <a:pPr>
              <a:buFontTx/>
              <a:buChar char="-"/>
            </a:pPr>
            <a:r>
              <a:rPr lang="cy-GB" noProof="0" dirty="0">
                <a:latin typeface="Arial" panose="020B0604020202020204" pitchFamily="34" charset="0"/>
                <a:cs typeface="Arial" panose="020B0604020202020204" pitchFamily="34" charset="0"/>
              </a:rPr>
              <a:t>Stigma a bwlio;</a:t>
            </a:r>
          </a:p>
          <a:p>
            <a:pPr>
              <a:buFontTx/>
              <a:buChar char="-"/>
            </a:pPr>
            <a:r>
              <a:rPr lang="cy-GB" noProof="0" dirty="0">
                <a:latin typeface="Arial" panose="020B0604020202020204" pitchFamily="34" charset="0"/>
                <a:cs typeface="Arial" panose="020B0604020202020204" pitchFamily="34" charset="0"/>
              </a:rPr>
              <a:t>Mynediad at gymorth.</a:t>
            </a:r>
          </a:p>
        </p:txBody>
      </p:sp>
      <p:sp>
        <p:nvSpPr>
          <p:cNvPr id="4" name="Content Placeholder 3">
            <a:extLst>
              <a:ext uri="{FF2B5EF4-FFF2-40B4-BE49-F238E27FC236}">
                <a16:creationId xmlns:a16="http://schemas.microsoft.com/office/drawing/2014/main" id="{159AF66F-3688-4175-AEB6-90451107EF35}"/>
              </a:ext>
            </a:extLst>
          </p:cNvPr>
          <p:cNvSpPr>
            <a:spLocks noGrp="1"/>
          </p:cNvSpPr>
          <p:nvPr>
            <p:ph sz="half" idx="2"/>
          </p:nvPr>
        </p:nvSpPr>
        <p:spPr>
          <a:xfrm>
            <a:off x="4648200" y="1825624"/>
            <a:ext cx="4074886" cy="4067175"/>
          </a:xfrm>
        </p:spPr>
        <p:txBody>
          <a:bodyPr>
            <a:normAutofit fontScale="85000" lnSpcReduction="20000"/>
          </a:bodyPr>
          <a:lstStyle/>
          <a:p>
            <a:r>
              <a:rPr lang="en-GB" b="1" dirty="0">
                <a:solidFill>
                  <a:srgbClr val="0070C0"/>
                </a:solidFill>
                <a:latin typeface="Arial" panose="020B0604020202020204" pitchFamily="34" charset="0"/>
                <a:cs typeface="Arial" panose="020B0604020202020204" pitchFamily="34" charset="0"/>
              </a:rPr>
              <a:t>Why are autistic people more likely to experience mental health difficulties?</a:t>
            </a:r>
          </a:p>
          <a:p>
            <a:pPr marL="0" indent="0">
              <a:buNone/>
            </a:pPr>
            <a:endParaRPr lang="en-GB" b="1" dirty="0">
              <a:solidFill>
                <a:srgbClr val="0070C0"/>
              </a:solidFill>
              <a:latin typeface="Arial" panose="020B0604020202020204" pitchFamily="34" charset="0"/>
              <a:cs typeface="Arial" panose="020B0604020202020204" pitchFamily="34" charset="0"/>
            </a:endParaRPr>
          </a:p>
          <a:p>
            <a:r>
              <a:rPr lang="en-GB" b="1" dirty="0">
                <a:solidFill>
                  <a:srgbClr val="0070C0"/>
                </a:solidFill>
                <a:latin typeface="Arial" panose="020B0604020202020204" pitchFamily="34" charset="0"/>
                <a:cs typeface="Arial" panose="020B0604020202020204" pitchFamily="34" charset="0"/>
              </a:rPr>
              <a:t>Consider:</a:t>
            </a:r>
          </a:p>
          <a:p>
            <a:pPr>
              <a:buFontTx/>
              <a:buChar char="-"/>
            </a:pPr>
            <a:r>
              <a:rPr lang="en-GB" dirty="0">
                <a:solidFill>
                  <a:srgbClr val="0070C0"/>
                </a:solidFill>
                <a:latin typeface="Arial" panose="020B0604020202020204" pitchFamily="34" charset="0"/>
                <a:cs typeface="Arial" panose="020B0604020202020204" pitchFamily="34" charset="0"/>
              </a:rPr>
              <a:t>Characteristics of autism;</a:t>
            </a:r>
          </a:p>
          <a:p>
            <a:pPr>
              <a:buFontTx/>
              <a:buChar char="-"/>
            </a:pPr>
            <a:r>
              <a:rPr lang="en-GB" dirty="0">
                <a:solidFill>
                  <a:srgbClr val="0070C0"/>
                </a:solidFill>
                <a:latin typeface="Arial" panose="020B0604020202020204" pitchFamily="34" charset="0"/>
                <a:cs typeface="Arial" panose="020B0604020202020204" pitchFamily="34" charset="0"/>
              </a:rPr>
              <a:t>Social experiences;</a:t>
            </a:r>
          </a:p>
          <a:p>
            <a:pPr>
              <a:buFontTx/>
              <a:buChar char="-"/>
            </a:pPr>
            <a:r>
              <a:rPr lang="en-GB" dirty="0">
                <a:solidFill>
                  <a:srgbClr val="0070C0"/>
                </a:solidFill>
                <a:latin typeface="Arial" panose="020B0604020202020204" pitchFamily="34" charset="0"/>
                <a:cs typeface="Arial" panose="020B0604020202020204" pitchFamily="34" charset="0"/>
              </a:rPr>
              <a:t>Environmental barriers;</a:t>
            </a:r>
          </a:p>
          <a:p>
            <a:pPr>
              <a:buFontTx/>
              <a:buChar char="-"/>
            </a:pPr>
            <a:r>
              <a:rPr lang="en-GB" dirty="0">
                <a:solidFill>
                  <a:srgbClr val="0070C0"/>
                </a:solidFill>
                <a:latin typeface="Arial" panose="020B0604020202020204" pitchFamily="34" charset="0"/>
                <a:cs typeface="Arial" panose="020B0604020202020204" pitchFamily="34" charset="0"/>
              </a:rPr>
              <a:t>Stigma and bullying;</a:t>
            </a:r>
          </a:p>
          <a:p>
            <a:pPr>
              <a:buFontTx/>
              <a:buChar char="-"/>
            </a:pPr>
            <a:r>
              <a:rPr lang="en-GB" dirty="0">
                <a:solidFill>
                  <a:srgbClr val="0070C0"/>
                </a:solidFill>
                <a:latin typeface="Arial" panose="020B0604020202020204" pitchFamily="34" charset="0"/>
                <a:cs typeface="Arial" panose="020B0604020202020204" pitchFamily="34" charset="0"/>
              </a:rPr>
              <a:t>Access to support.</a:t>
            </a:r>
          </a:p>
        </p:txBody>
      </p:sp>
    </p:spTree>
    <p:extLst>
      <p:ext uri="{BB962C8B-B14F-4D97-AF65-F5344CB8AC3E}">
        <p14:creationId xmlns:p14="http://schemas.microsoft.com/office/powerpoint/2010/main" val="11531309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C51676-7B5C-DF35-393B-B5CB7690527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AE91585-F84A-7871-FA6F-1760F9E5BC97}"/>
              </a:ext>
            </a:extLst>
          </p:cNvPr>
          <p:cNvSpPr>
            <a:spLocks noGrp="1"/>
          </p:cNvSpPr>
          <p:nvPr>
            <p:ph type="title"/>
          </p:nvPr>
        </p:nvSpPr>
        <p:spPr/>
        <p:txBody>
          <a:bodyPr>
            <a:normAutofit/>
          </a:bodyPr>
          <a:lstStyle/>
          <a:p>
            <a:pPr algn="ctr"/>
            <a:r>
              <a:rPr lang="en-GB" sz="4000" dirty="0">
                <a:latin typeface="Arial" panose="020B0604020202020204" pitchFamily="34" charset="0"/>
                <a:cs typeface="Arial" panose="020B0604020202020204" pitchFamily="34" charset="0"/>
              </a:rPr>
              <a:t>Adran 2</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Section 2</a:t>
            </a:r>
          </a:p>
        </p:txBody>
      </p:sp>
      <p:sp>
        <p:nvSpPr>
          <p:cNvPr id="4" name="Content Placeholder 3">
            <a:extLst>
              <a:ext uri="{FF2B5EF4-FFF2-40B4-BE49-F238E27FC236}">
                <a16:creationId xmlns:a16="http://schemas.microsoft.com/office/drawing/2014/main" id="{5E331DBF-138C-035A-0A83-850AA44E6D06}"/>
              </a:ext>
            </a:extLst>
          </p:cNvPr>
          <p:cNvSpPr>
            <a:spLocks noGrp="1"/>
          </p:cNvSpPr>
          <p:nvPr>
            <p:ph sz="half" idx="2"/>
          </p:nvPr>
        </p:nvSpPr>
        <p:spPr/>
        <p:txBody>
          <a:bodyPr/>
          <a:lstStyle/>
          <a:p>
            <a:pPr marL="0" indent="0">
              <a:buNone/>
            </a:pPr>
            <a:endParaRPr lang="en-GB" dirty="0"/>
          </a:p>
          <a:p>
            <a:pPr marL="0" indent="0">
              <a:buNone/>
            </a:pPr>
            <a:r>
              <a:rPr lang="en-GB" dirty="0">
                <a:latin typeface="Arial" panose="020B0604020202020204" pitchFamily="34" charset="0"/>
                <a:cs typeface="Arial" panose="020B0604020202020204" pitchFamily="34" charset="0"/>
              </a:rPr>
              <a:t>Pryder ac </a:t>
            </a:r>
            <a:r>
              <a:rPr lang="en-GB" dirty="0" err="1">
                <a:latin typeface="Arial" panose="020B0604020202020204" pitchFamily="34" charset="0"/>
                <a:cs typeface="Arial" panose="020B0604020202020204" pitchFamily="34" charset="0"/>
              </a:rPr>
              <a:t>Awtistiaeth</a:t>
            </a:r>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pPr marL="0" indent="0">
              <a:buNone/>
            </a:pPr>
            <a:endParaRPr lang="en-GB" dirty="0">
              <a:solidFill>
                <a:srgbClr val="0070C0"/>
              </a:solidFill>
              <a:latin typeface="Arial" panose="020B0604020202020204" pitchFamily="34" charset="0"/>
              <a:cs typeface="Arial" panose="020B0604020202020204" pitchFamily="34" charset="0"/>
            </a:endParaRPr>
          </a:p>
          <a:p>
            <a:pPr marL="0" indent="0">
              <a:buNone/>
            </a:pPr>
            <a:r>
              <a:rPr lang="en-GB" dirty="0">
                <a:solidFill>
                  <a:srgbClr val="0070C0"/>
                </a:solidFill>
                <a:latin typeface="Arial" panose="020B0604020202020204" pitchFamily="34" charset="0"/>
                <a:cs typeface="Arial" panose="020B0604020202020204" pitchFamily="34" charset="0"/>
              </a:rPr>
              <a:t>Anxiety and Autism</a:t>
            </a:r>
          </a:p>
        </p:txBody>
      </p:sp>
      <p:pic>
        <p:nvPicPr>
          <p:cNvPr id="7" name="Content Placeholder 6">
            <a:extLst>
              <a:ext uri="{FF2B5EF4-FFF2-40B4-BE49-F238E27FC236}">
                <a16:creationId xmlns:a16="http://schemas.microsoft.com/office/drawing/2014/main" id="{BA3B4F32-2A29-C7E1-200D-6117A1AA936E}"/>
              </a:ext>
            </a:extLst>
          </p:cNvPr>
          <p:cNvPicPr>
            <a:picLocks noGrp="1" noChangeAspect="1"/>
          </p:cNvPicPr>
          <p:nvPr>
            <p:ph sz="half" idx="1"/>
          </p:nvPr>
        </p:nvPicPr>
        <p:blipFill>
          <a:blip r:embed="rId3"/>
          <a:stretch>
            <a:fillRect/>
          </a:stretch>
        </p:blipFill>
        <p:spPr>
          <a:xfrm>
            <a:off x="628650" y="1690688"/>
            <a:ext cx="3867150" cy="3810000"/>
          </a:xfrm>
          <a:prstGeom prst="rect">
            <a:avLst/>
          </a:prstGeom>
        </p:spPr>
      </p:pic>
      <p:sp>
        <p:nvSpPr>
          <p:cNvPr id="10" name="TextBox 9">
            <a:extLst>
              <a:ext uri="{FF2B5EF4-FFF2-40B4-BE49-F238E27FC236}">
                <a16:creationId xmlns:a16="http://schemas.microsoft.com/office/drawing/2014/main" id="{4D93373A-A4D0-5049-3E6F-D081D68BC7B6}"/>
              </a:ext>
            </a:extLst>
          </p:cNvPr>
          <p:cNvSpPr txBox="1"/>
          <p:nvPr/>
        </p:nvSpPr>
        <p:spPr>
          <a:xfrm>
            <a:off x="870155" y="5635487"/>
            <a:ext cx="2140138" cy="369332"/>
          </a:xfrm>
          <a:prstGeom prst="rect">
            <a:avLst/>
          </a:prstGeom>
          <a:noFill/>
        </p:spPr>
        <p:txBody>
          <a:bodyPr wrap="none" rtlCol="0">
            <a:spAutoFit/>
          </a:bodyPr>
          <a:lstStyle/>
          <a:p>
            <a:r>
              <a:rPr lang="en-GB" dirty="0"/>
              <a:t>(Source: I Am, 2023) </a:t>
            </a:r>
          </a:p>
        </p:txBody>
      </p:sp>
    </p:spTree>
    <p:extLst>
      <p:ext uri="{BB962C8B-B14F-4D97-AF65-F5344CB8AC3E}">
        <p14:creationId xmlns:p14="http://schemas.microsoft.com/office/powerpoint/2010/main" val="15242460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E80973-927B-6618-C9D0-CAA0365E0007}"/>
              </a:ext>
            </a:extLst>
          </p:cNvPr>
          <p:cNvSpPr>
            <a:spLocks noGrp="1"/>
          </p:cNvSpPr>
          <p:nvPr>
            <p:ph type="title"/>
          </p:nvPr>
        </p:nvSpPr>
        <p:spPr/>
        <p:txBody>
          <a:bodyPr>
            <a:normAutofit/>
          </a:bodyPr>
          <a:lstStyle/>
          <a:p>
            <a:pPr algn="ctr"/>
            <a:r>
              <a:rPr lang="en-GB" sz="4000" dirty="0">
                <a:latin typeface="Arial" panose="020B0604020202020204" pitchFamily="34" charset="0"/>
                <a:cs typeface="Arial" panose="020B0604020202020204" pitchFamily="34" charset="0"/>
              </a:rPr>
              <a:t>Pryder ac </a:t>
            </a:r>
            <a:r>
              <a:rPr lang="en-GB" sz="4000" dirty="0" err="1">
                <a:latin typeface="Arial" panose="020B0604020202020204" pitchFamily="34" charset="0"/>
                <a:cs typeface="Arial" panose="020B0604020202020204" pitchFamily="34" charset="0"/>
              </a:rPr>
              <a:t>Awtistiaeth</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Anxiety and Autism</a:t>
            </a:r>
          </a:p>
        </p:txBody>
      </p:sp>
      <p:sp>
        <p:nvSpPr>
          <p:cNvPr id="3" name="Content Placeholder 2">
            <a:extLst>
              <a:ext uri="{FF2B5EF4-FFF2-40B4-BE49-F238E27FC236}">
                <a16:creationId xmlns:a16="http://schemas.microsoft.com/office/drawing/2014/main" id="{3E0DC7F7-0A82-09FC-AA64-9D76EDE79B80}"/>
              </a:ext>
            </a:extLst>
          </p:cNvPr>
          <p:cNvSpPr>
            <a:spLocks noGrp="1"/>
          </p:cNvSpPr>
          <p:nvPr>
            <p:ph sz="half" idx="1"/>
          </p:nvPr>
        </p:nvSpPr>
        <p:spPr>
          <a:xfrm>
            <a:off x="209320" y="1825625"/>
            <a:ext cx="4286480" cy="3809862"/>
          </a:xfrm>
        </p:spPr>
        <p:txBody>
          <a:bodyPr>
            <a:normAutofit fontScale="92500" lnSpcReduction="10000"/>
          </a:bodyPr>
          <a:lstStyle/>
          <a:p>
            <a:r>
              <a:rPr lang="cy-GB" noProof="0" dirty="0">
                <a:latin typeface="Arial" panose="020B0604020202020204" pitchFamily="34" charset="0"/>
                <a:cs typeface="Arial" panose="020B0604020202020204" pitchFamily="34" charset="0"/>
              </a:rPr>
              <a:t>Un o'r cyflyrau cyd-ddigwydd mwyaf cyffredin;</a:t>
            </a:r>
          </a:p>
          <a:p>
            <a:r>
              <a:rPr lang="cy-GB" noProof="0" dirty="0">
                <a:latin typeface="Arial" panose="020B0604020202020204" pitchFamily="34" charset="0"/>
                <a:cs typeface="Arial" panose="020B0604020202020204" pitchFamily="34" charset="0"/>
              </a:rPr>
              <a:t>Gall effeithio ar ddysgu, cyfranogiad a llesiant;</a:t>
            </a:r>
          </a:p>
          <a:p>
            <a:r>
              <a:rPr lang="cy-GB" noProof="0" dirty="0">
                <a:latin typeface="Arial" panose="020B0604020202020204" pitchFamily="34" charset="0"/>
                <a:cs typeface="Arial" panose="020B0604020202020204" pitchFamily="34" charset="0"/>
              </a:rPr>
              <a:t>Mae cyflwyniadau'n amrywio rhwng unigolion;</a:t>
            </a:r>
          </a:p>
          <a:p>
            <a:r>
              <a:rPr lang="cy-GB" noProof="0" dirty="0">
                <a:latin typeface="Arial" panose="020B0604020202020204" pitchFamily="34" charset="0"/>
                <a:cs typeface="Arial" panose="020B0604020202020204" pitchFamily="34" charset="0"/>
              </a:rPr>
              <a:t>Gall ffactorau unigol ac amgylcheddol gyfrannu.</a:t>
            </a:r>
            <a:endParaRPr lang="en-GB" dirty="0"/>
          </a:p>
        </p:txBody>
      </p:sp>
      <p:sp>
        <p:nvSpPr>
          <p:cNvPr id="4" name="Content Placeholder 3">
            <a:extLst>
              <a:ext uri="{FF2B5EF4-FFF2-40B4-BE49-F238E27FC236}">
                <a16:creationId xmlns:a16="http://schemas.microsoft.com/office/drawing/2014/main" id="{70D63BF8-8343-F1C1-29CD-14929B11039F}"/>
              </a:ext>
            </a:extLst>
          </p:cNvPr>
          <p:cNvSpPr>
            <a:spLocks noGrp="1"/>
          </p:cNvSpPr>
          <p:nvPr>
            <p:ph sz="half" idx="2"/>
          </p:nvPr>
        </p:nvSpPr>
        <p:spPr>
          <a:xfrm>
            <a:off x="4648200" y="1825625"/>
            <a:ext cx="4286480" cy="3809862"/>
          </a:xfrm>
        </p:spPr>
        <p:txBody>
          <a:bodyPr>
            <a:normAutofit fontScale="92500" lnSpcReduction="10000"/>
          </a:bodyPr>
          <a:lstStyle/>
          <a:p>
            <a:r>
              <a:rPr lang="en-GB" dirty="0">
                <a:solidFill>
                  <a:srgbClr val="0070C0"/>
                </a:solidFill>
                <a:latin typeface="Arial" panose="020B0604020202020204" pitchFamily="34" charset="0"/>
                <a:cs typeface="Arial" panose="020B0604020202020204" pitchFamily="34" charset="0"/>
              </a:rPr>
              <a:t>One of the most common co-occurring conditions;</a:t>
            </a:r>
          </a:p>
          <a:p>
            <a:r>
              <a:rPr lang="en-GB" dirty="0">
                <a:solidFill>
                  <a:srgbClr val="0070C0"/>
                </a:solidFill>
                <a:latin typeface="Arial" panose="020B0604020202020204" pitchFamily="34" charset="0"/>
                <a:cs typeface="Arial" panose="020B0604020202020204" pitchFamily="34" charset="0"/>
              </a:rPr>
              <a:t>May affect learning, participation and wellbeing;</a:t>
            </a:r>
          </a:p>
          <a:p>
            <a:r>
              <a:rPr lang="en-GB" dirty="0">
                <a:solidFill>
                  <a:srgbClr val="0070C0"/>
                </a:solidFill>
                <a:latin typeface="Arial" panose="020B0604020202020204" pitchFamily="34" charset="0"/>
                <a:cs typeface="Arial" panose="020B0604020202020204" pitchFamily="34" charset="0"/>
              </a:rPr>
              <a:t>Presentations vary between individuals;</a:t>
            </a:r>
          </a:p>
          <a:p>
            <a:r>
              <a:rPr lang="en-GB" dirty="0">
                <a:solidFill>
                  <a:srgbClr val="0070C0"/>
                </a:solidFill>
                <a:latin typeface="Arial" panose="020B0604020202020204" pitchFamily="34" charset="0"/>
                <a:cs typeface="Arial" panose="020B0604020202020204" pitchFamily="34" charset="0"/>
              </a:rPr>
              <a:t>Individual and environmental factors may contribute.</a:t>
            </a:r>
            <a:endParaRPr lang="en-GB" b="1"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0255986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92C866-8CDC-DE0B-6110-D7B11425F6B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1BFFE5A-ACA3-7758-7411-813A7A7FE278}"/>
              </a:ext>
            </a:extLst>
          </p:cNvPr>
          <p:cNvSpPr>
            <a:spLocks noGrp="1"/>
          </p:cNvSpPr>
          <p:nvPr>
            <p:ph type="title"/>
          </p:nvPr>
        </p:nvSpPr>
        <p:spPr/>
        <p:txBody>
          <a:bodyPr>
            <a:normAutofit/>
          </a:bodyPr>
          <a:lstStyle/>
          <a:p>
            <a:pPr algn="ctr"/>
            <a:r>
              <a:rPr lang="en-GB" sz="4000" dirty="0" err="1">
                <a:latin typeface="Arial" panose="020B0604020202020204" pitchFamily="34" charset="0"/>
                <a:cs typeface="Arial" panose="020B0604020202020204" pitchFamily="34" charset="0"/>
              </a:rPr>
              <a:t>Mathau</a:t>
            </a:r>
            <a:r>
              <a:rPr lang="en-GB" sz="4000" dirty="0">
                <a:latin typeface="Arial" panose="020B0604020202020204" pitchFamily="34" charset="0"/>
                <a:cs typeface="Arial" panose="020B0604020202020204" pitchFamily="34" charset="0"/>
              </a:rPr>
              <a:t> o Bryder</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Types of Anxiety</a:t>
            </a:r>
          </a:p>
        </p:txBody>
      </p:sp>
      <p:sp>
        <p:nvSpPr>
          <p:cNvPr id="3" name="Content Placeholder 2">
            <a:extLst>
              <a:ext uri="{FF2B5EF4-FFF2-40B4-BE49-F238E27FC236}">
                <a16:creationId xmlns:a16="http://schemas.microsoft.com/office/drawing/2014/main" id="{0B4A425D-44C4-2797-417C-5850EAF91F53}"/>
              </a:ext>
            </a:extLst>
          </p:cNvPr>
          <p:cNvSpPr>
            <a:spLocks noGrp="1"/>
          </p:cNvSpPr>
          <p:nvPr>
            <p:ph sz="half" idx="1"/>
          </p:nvPr>
        </p:nvSpPr>
        <p:spPr>
          <a:xfrm>
            <a:off x="209320" y="1825625"/>
            <a:ext cx="4286480" cy="3809862"/>
          </a:xfrm>
        </p:spPr>
        <p:txBody>
          <a:bodyPr>
            <a:normAutofit fontScale="92500" lnSpcReduction="20000"/>
          </a:bodyPr>
          <a:lstStyle/>
          <a:p>
            <a:pPr marL="0" indent="0">
              <a:buNone/>
            </a:pPr>
            <a:r>
              <a:rPr lang="en-GB" b="1" dirty="0">
                <a:latin typeface="Arial" panose="020B0604020202020204" pitchFamily="34" charset="0"/>
                <a:cs typeface="Arial" panose="020B0604020202020204" pitchFamily="34" charset="0"/>
              </a:rPr>
              <a:t>Pryder </a:t>
            </a:r>
            <a:r>
              <a:rPr lang="en-GB" b="1" dirty="0" err="1">
                <a:latin typeface="Arial" panose="020B0604020202020204" pitchFamily="34" charset="0"/>
                <a:cs typeface="Arial" panose="020B0604020202020204" pitchFamily="34" charset="0"/>
              </a:rPr>
              <a:t>Cyffredinol</a:t>
            </a:r>
            <a:endParaRPr lang="en-GB" b="1"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Poeni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parhaus</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Rhagweld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canlyniadau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negyddol</a:t>
            </a:r>
            <a:r>
              <a:rPr lang="en-GB" dirty="0">
                <a:latin typeface="Arial" panose="020B0604020202020204" pitchFamily="34" charset="0"/>
                <a:cs typeface="Arial" panose="020B0604020202020204" pitchFamily="34" charset="0"/>
              </a:rPr>
              <a:t>.</a:t>
            </a:r>
          </a:p>
          <a:p>
            <a:endParaRPr lang="en-GB" dirty="0">
              <a:latin typeface="Arial" panose="020B0604020202020204" pitchFamily="34" charset="0"/>
              <a:cs typeface="Arial" panose="020B0604020202020204" pitchFamily="34" charset="0"/>
            </a:endParaRPr>
          </a:p>
          <a:p>
            <a:pPr marL="0" indent="0">
              <a:buNone/>
            </a:pPr>
            <a:r>
              <a:rPr lang="en-GB" b="1" dirty="0">
                <a:latin typeface="Arial" panose="020B0604020202020204" pitchFamily="34" charset="0"/>
                <a:cs typeface="Arial" panose="020B0604020202020204" pitchFamily="34" charset="0"/>
              </a:rPr>
              <a:t>Pryder </a:t>
            </a:r>
            <a:r>
              <a:rPr lang="en-GB" b="1" dirty="0" err="1">
                <a:latin typeface="Arial" panose="020B0604020202020204" pitchFamily="34" charset="0"/>
                <a:cs typeface="Arial" panose="020B0604020202020204" pitchFamily="34" charset="0"/>
              </a:rPr>
              <a:t>Cymdeithasol</a:t>
            </a:r>
            <a:endParaRPr lang="en-GB" b="1"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Ofn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sefyllfaoedd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cymdeithasol</a:t>
            </a:r>
            <a:r>
              <a:rPr lang="en-GB" dirty="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Pryder </a:t>
            </a:r>
            <a:r>
              <a:rPr lang="en-GB" dirty="0" err="1">
                <a:latin typeface="Arial" panose="020B0604020202020204" pitchFamily="34" charset="0"/>
                <a:cs typeface="Arial" panose="020B0604020202020204" pitchFamily="34" charset="0"/>
              </a:rPr>
              <a:t>ynghylch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gwerthusiad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gan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eraill</a:t>
            </a:r>
            <a:r>
              <a:rPr lang="en-GB" dirty="0">
                <a:latin typeface="Arial" panose="020B0604020202020204" pitchFamily="34" charset="0"/>
                <a:cs typeface="Arial" panose="020B0604020202020204" pitchFamily="34" charset="0"/>
              </a:rPr>
              <a:t>.</a:t>
            </a:r>
            <a:endParaRPr lang="en-GB" dirty="0"/>
          </a:p>
        </p:txBody>
      </p:sp>
      <p:sp>
        <p:nvSpPr>
          <p:cNvPr id="4" name="Content Placeholder 3">
            <a:extLst>
              <a:ext uri="{FF2B5EF4-FFF2-40B4-BE49-F238E27FC236}">
                <a16:creationId xmlns:a16="http://schemas.microsoft.com/office/drawing/2014/main" id="{010E18A5-6038-DEE8-675F-AFBBD2EAA934}"/>
              </a:ext>
            </a:extLst>
          </p:cNvPr>
          <p:cNvSpPr>
            <a:spLocks noGrp="1"/>
          </p:cNvSpPr>
          <p:nvPr>
            <p:ph sz="half" idx="2"/>
          </p:nvPr>
        </p:nvSpPr>
        <p:spPr>
          <a:xfrm>
            <a:off x="4648200" y="1825625"/>
            <a:ext cx="4286480" cy="3809862"/>
          </a:xfrm>
        </p:spPr>
        <p:txBody>
          <a:bodyPr>
            <a:normAutofit fontScale="92500" lnSpcReduction="20000"/>
          </a:bodyPr>
          <a:lstStyle/>
          <a:p>
            <a:pPr marL="0" indent="0">
              <a:buNone/>
            </a:pPr>
            <a:r>
              <a:rPr lang="en-GB" b="1" dirty="0">
                <a:solidFill>
                  <a:srgbClr val="0070C0"/>
                </a:solidFill>
                <a:latin typeface="Arial" panose="020B0604020202020204" pitchFamily="34" charset="0"/>
                <a:cs typeface="Arial" panose="020B0604020202020204" pitchFamily="34" charset="0"/>
              </a:rPr>
              <a:t>Generalised Anxiety</a:t>
            </a:r>
          </a:p>
          <a:p>
            <a:r>
              <a:rPr lang="en-GB" dirty="0">
                <a:solidFill>
                  <a:srgbClr val="0070C0"/>
                </a:solidFill>
                <a:latin typeface="Arial" panose="020B0604020202020204" pitchFamily="34" charset="0"/>
                <a:cs typeface="Arial" panose="020B0604020202020204" pitchFamily="34" charset="0"/>
              </a:rPr>
              <a:t>Persistent worry;</a:t>
            </a:r>
          </a:p>
          <a:p>
            <a:r>
              <a:rPr lang="en-GB" dirty="0">
                <a:solidFill>
                  <a:srgbClr val="0070C0"/>
                </a:solidFill>
                <a:latin typeface="Arial" panose="020B0604020202020204" pitchFamily="34" charset="0"/>
                <a:cs typeface="Arial" panose="020B0604020202020204" pitchFamily="34" charset="0"/>
              </a:rPr>
              <a:t>Anticipation of negative outcomes.</a:t>
            </a:r>
          </a:p>
          <a:p>
            <a:endParaRPr lang="en-GB" dirty="0">
              <a:solidFill>
                <a:srgbClr val="0070C0"/>
              </a:solidFill>
              <a:latin typeface="Arial" panose="020B0604020202020204" pitchFamily="34" charset="0"/>
              <a:cs typeface="Arial" panose="020B0604020202020204" pitchFamily="34" charset="0"/>
            </a:endParaRPr>
          </a:p>
          <a:p>
            <a:pPr marL="0" indent="0">
              <a:buNone/>
            </a:pPr>
            <a:r>
              <a:rPr lang="en-GB" b="1" dirty="0">
                <a:solidFill>
                  <a:srgbClr val="0070C0"/>
                </a:solidFill>
                <a:latin typeface="Arial" panose="020B0604020202020204" pitchFamily="34" charset="0"/>
                <a:cs typeface="Arial" panose="020B0604020202020204" pitchFamily="34" charset="0"/>
              </a:rPr>
              <a:t>Social Anxiety</a:t>
            </a:r>
          </a:p>
          <a:p>
            <a:r>
              <a:rPr lang="en-GB" dirty="0">
                <a:solidFill>
                  <a:srgbClr val="0070C0"/>
                </a:solidFill>
                <a:latin typeface="Arial" panose="020B0604020202020204" pitchFamily="34" charset="0"/>
                <a:cs typeface="Arial" panose="020B0604020202020204" pitchFamily="34" charset="0"/>
              </a:rPr>
              <a:t>Fear of social situations;</a:t>
            </a:r>
          </a:p>
          <a:p>
            <a:r>
              <a:rPr lang="en-GB" dirty="0">
                <a:solidFill>
                  <a:srgbClr val="0070C0"/>
                </a:solidFill>
                <a:latin typeface="Arial" panose="020B0604020202020204" pitchFamily="34" charset="0"/>
                <a:cs typeface="Arial" panose="020B0604020202020204" pitchFamily="34" charset="0"/>
              </a:rPr>
              <a:t>Concern about evaluation by others.</a:t>
            </a:r>
            <a:endParaRPr lang="en-GB" b="1"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4262758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8F02EA-B0D6-6480-95E6-D18A34269A5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18C98D4-365F-394B-B7AB-035E9C28A95B}"/>
              </a:ext>
            </a:extLst>
          </p:cNvPr>
          <p:cNvSpPr>
            <a:spLocks noGrp="1"/>
          </p:cNvSpPr>
          <p:nvPr>
            <p:ph type="title"/>
          </p:nvPr>
        </p:nvSpPr>
        <p:spPr/>
        <p:txBody>
          <a:bodyPr>
            <a:normAutofit/>
          </a:bodyPr>
          <a:lstStyle/>
          <a:p>
            <a:pPr algn="ctr"/>
            <a:r>
              <a:rPr lang="en-GB" sz="4000" dirty="0">
                <a:latin typeface="Arial" panose="020B0604020202020204" pitchFamily="34" charset="0"/>
                <a:cs typeface="Arial" panose="020B0604020202020204" pitchFamily="34" charset="0"/>
              </a:rPr>
              <a:t>Pryder </a:t>
            </a:r>
            <a:r>
              <a:rPr lang="en-GB" sz="4000" dirty="0" err="1">
                <a:latin typeface="Arial" panose="020B0604020202020204" pitchFamily="34" charset="0"/>
                <a:cs typeface="Arial" panose="020B0604020202020204" pitchFamily="34" charset="0"/>
              </a:rPr>
              <a:t>sy’n</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Gysylltiedig</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â’r</a:t>
            </a:r>
            <a:r>
              <a:rPr lang="en-GB" sz="4000" dirty="0">
                <a:latin typeface="Arial" panose="020B0604020202020204" pitchFamily="34" charset="0"/>
                <a:cs typeface="Arial" panose="020B0604020202020204" pitchFamily="34" charset="0"/>
              </a:rPr>
              <a:t> Ysgol</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School-Related Anxiety</a:t>
            </a:r>
          </a:p>
        </p:txBody>
      </p:sp>
      <p:sp>
        <p:nvSpPr>
          <p:cNvPr id="3" name="Content Placeholder 2">
            <a:extLst>
              <a:ext uri="{FF2B5EF4-FFF2-40B4-BE49-F238E27FC236}">
                <a16:creationId xmlns:a16="http://schemas.microsoft.com/office/drawing/2014/main" id="{912F6355-FBD5-6234-7C67-49A603B00F39}"/>
              </a:ext>
            </a:extLst>
          </p:cNvPr>
          <p:cNvSpPr>
            <a:spLocks noGrp="1"/>
          </p:cNvSpPr>
          <p:nvPr>
            <p:ph sz="half" idx="1"/>
          </p:nvPr>
        </p:nvSpPr>
        <p:spPr>
          <a:xfrm>
            <a:off x="209320" y="1825625"/>
            <a:ext cx="4286480" cy="3809862"/>
          </a:xfrm>
        </p:spPr>
        <p:txBody>
          <a:bodyPr>
            <a:normAutofit fontScale="92500"/>
          </a:bodyPr>
          <a:lstStyle/>
          <a:p>
            <a:pPr marL="0" indent="0">
              <a:buNone/>
            </a:pPr>
            <a:r>
              <a:rPr lang="en-GB" b="1" dirty="0">
                <a:latin typeface="Arial" panose="020B0604020202020204" pitchFamily="34" charset="0"/>
                <a:cs typeface="Arial" panose="020B0604020202020204" pitchFamily="34" charset="0"/>
              </a:rPr>
              <a:t>Gall </a:t>
            </a:r>
            <a:r>
              <a:rPr lang="en-GB" b="1" dirty="0" err="1">
                <a:latin typeface="Arial" panose="020B0604020202020204" pitchFamily="34" charset="0"/>
                <a:cs typeface="Arial" panose="020B0604020202020204" pitchFamily="34" charset="0"/>
              </a:rPr>
              <a:t>fod</a:t>
            </a:r>
            <a:r>
              <a:rPr lang="en-GB" b="1" dirty="0">
                <a:latin typeface="Arial" panose="020B0604020202020204" pitchFamily="34" charset="0"/>
                <a:cs typeface="Arial" panose="020B0604020202020204" pitchFamily="34" charset="0"/>
              </a:rPr>
              <a:t> yn </a:t>
            </a:r>
            <a:r>
              <a:rPr lang="en-GB" b="1" dirty="0" err="1">
                <a:latin typeface="Arial" panose="020B0604020202020204" pitchFamily="34" charset="0"/>
                <a:cs typeface="Arial" panose="020B0604020202020204" pitchFamily="34" charset="0"/>
              </a:rPr>
              <a:t>gysylltiedig</a:t>
            </a:r>
            <a:r>
              <a:rPr lang="en-GB" b="1" dirty="0">
                <a:latin typeface="Arial" panose="020B0604020202020204" pitchFamily="34" charset="0"/>
                <a:cs typeface="Arial" panose="020B0604020202020204" pitchFamily="34" charset="0"/>
              </a:rPr>
              <a:t> â:</a:t>
            </a:r>
          </a:p>
          <a:p>
            <a:r>
              <a:rPr lang="en-GB" dirty="0" err="1">
                <a:latin typeface="Arial" panose="020B0604020202020204" pitchFamily="34" charset="0"/>
                <a:cs typeface="Arial" panose="020B0604020202020204" pitchFamily="34" charset="0"/>
              </a:rPr>
              <a:t>Gorlwytho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synhwyraidd</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Trosglwyddiadau</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newid</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Pwysau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academaidd</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Perthnasoedd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cyfoedion</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Ansicrwydd</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diffyg</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rhagweladwyedd</a:t>
            </a:r>
            <a:r>
              <a:rPr lang="en-GB" dirty="0">
                <a:latin typeface="Arial" panose="020B0604020202020204" pitchFamily="34" charset="0"/>
                <a:cs typeface="Arial" panose="020B0604020202020204" pitchFamily="34" charset="0"/>
              </a:rPr>
              <a:t>.</a:t>
            </a:r>
            <a:endParaRPr lang="en-GB" dirty="0"/>
          </a:p>
        </p:txBody>
      </p:sp>
      <p:sp>
        <p:nvSpPr>
          <p:cNvPr id="4" name="Content Placeholder 3">
            <a:extLst>
              <a:ext uri="{FF2B5EF4-FFF2-40B4-BE49-F238E27FC236}">
                <a16:creationId xmlns:a16="http://schemas.microsoft.com/office/drawing/2014/main" id="{0B21CEAD-389C-7688-808B-BD814BCBC7FA}"/>
              </a:ext>
            </a:extLst>
          </p:cNvPr>
          <p:cNvSpPr>
            <a:spLocks noGrp="1"/>
          </p:cNvSpPr>
          <p:nvPr>
            <p:ph sz="half" idx="2"/>
          </p:nvPr>
        </p:nvSpPr>
        <p:spPr>
          <a:xfrm>
            <a:off x="4648200" y="1825625"/>
            <a:ext cx="4286480" cy="3809862"/>
          </a:xfrm>
        </p:spPr>
        <p:txBody>
          <a:bodyPr>
            <a:normAutofit fontScale="92500"/>
          </a:bodyPr>
          <a:lstStyle/>
          <a:p>
            <a:pPr marL="0" indent="0">
              <a:buNone/>
            </a:pPr>
            <a:r>
              <a:rPr lang="en-GB" b="1" dirty="0">
                <a:solidFill>
                  <a:srgbClr val="0070C0"/>
                </a:solidFill>
                <a:latin typeface="Arial" panose="020B0604020202020204" pitchFamily="34" charset="0"/>
                <a:cs typeface="Arial" panose="020B0604020202020204" pitchFamily="34" charset="0"/>
              </a:rPr>
              <a:t>May be linked to:</a:t>
            </a:r>
          </a:p>
          <a:p>
            <a:r>
              <a:rPr lang="en-GB" dirty="0">
                <a:solidFill>
                  <a:srgbClr val="0070C0"/>
                </a:solidFill>
                <a:latin typeface="Arial" panose="020B0604020202020204" pitchFamily="34" charset="0"/>
                <a:cs typeface="Arial" panose="020B0604020202020204" pitchFamily="34" charset="0"/>
              </a:rPr>
              <a:t>Sensory overload;</a:t>
            </a:r>
          </a:p>
          <a:p>
            <a:r>
              <a:rPr lang="en-GB" dirty="0">
                <a:solidFill>
                  <a:srgbClr val="0070C0"/>
                </a:solidFill>
                <a:latin typeface="Arial" panose="020B0604020202020204" pitchFamily="34" charset="0"/>
                <a:cs typeface="Arial" panose="020B0604020202020204" pitchFamily="34" charset="0"/>
              </a:rPr>
              <a:t>Transitions and change;</a:t>
            </a:r>
          </a:p>
          <a:p>
            <a:r>
              <a:rPr lang="en-GB" dirty="0">
                <a:solidFill>
                  <a:srgbClr val="0070C0"/>
                </a:solidFill>
                <a:latin typeface="Arial" panose="020B0604020202020204" pitchFamily="34" charset="0"/>
                <a:cs typeface="Arial" panose="020B0604020202020204" pitchFamily="34" charset="0"/>
              </a:rPr>
              <a:t>Academic demands;</a:t>
            </a:r>
          </a:p>
          <a:p>
            <a:r>
              <a:rPr lang="en-GB" dirty="0">
                <a:solidFill>
                  <a:srgbClr val="0070C0"/>
                </a:solidFill>
                <a:latin typeface="Arial" panose="020B0604020202020204" pitchFamily="34" charset="0"/>
                <a:cs typeface="Arial" panose="020B0604020202020204" pitchFamily="34" charset="0"/>
              </a:rPr>
              <a:t>Peer relationships;</a:t>
            </a:r>
          </a:p>
          <a:p>
            <a:r>
              <a:rPr lang="en-GB" dirty="0">
                <a:solidFill>
                  <a:srgbClr val="0070C0"/>
                </a:solidFill>
                <a:latin typeface="Arial" panose="020B0604020202020204" pitchFamily="34" charset="0"/>
                <a:cs typeface="Arial" panose="020B0604020202020204" pitchFamily="34" charset="0"/>
              </a:rPr>
              <a:t>Uncertainty and unpredictability.</a:t>
            </a:r>
          </a:p>
        </p:txBody>
      </p:sp>
    </p:spTree>
    <p:extLst>
      <p:ext uri="{BB962C8B-B14F-4D97-AF65-F5344CB8AC3E}">
        <p14:creationId xmlns:p14="http://schemas.microsoft.com/office/powerpoint/2010/main" val="5375273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3ABAF8-9A5F-0440-9CC9-F05B09EB022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3650525-4D59-BB99-47AC-F23E9548052B}"/>
              </a:ext>
            </a:extLst>
          </p:cNvPr>
          <p:cNvSpPr>
            <a:spLocks noGrp="1"/>
          </p:cNvSpPr>
          <p:nvPr>
            <p:ph type="title"/>
          </p:nvPr>
        </p:nvSpPr>
        <p:spPr/>
        <p:txBody>
          <a:bodyPr>
            <a:normAutofit/>
          </a:bodyPr>
          <a:lstStyle/>
          <a:p>
            <a:pPr algn="ctr"/>
            <a:r>
              <a:rPr lang="en-GB" sz="4000" dirty="0" err="1">
                <a:latin typeface="Arial" panose="020B0604020202020204" pitchFamily="34" charset="0"/>
                <a:cs typeface="Arial" panose="020B0604020202020204" pitchFamily="34" charset="0"/>
              </a:rPr>
              <a:t>Anoddefgarwch</a:t>
            </a:r>
            <a:r>
              <a:rPr lang="en-GB" sz="4000" dirty="0">
                <a:latin typeface="Arial" panose="020B0604020202020204" pitchFamily="34" charset="0"/>
                <a:cs typeface="Arial" panose="020B0604020202020204" pitchFamily="34" charset="0"/>
              </a:rPr>
              <a:t> o </a:t>
            </a:r>
            <a:r>
              <a:rPr lang="en-GB" sz="4000" dirty="0" err="1">
                <a:latin typeface="Arial" panose="020B0604020202020204" pitchFamily="34" charset="0"/>
                <a:cs typeface="Arial" panose="020B0604020202020204" pitchFamily="34" charset="0"/>
              </a:rPr>
              <a:t>Ansicrwydd</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Intolerance of Uncertainty</a:t>
            </a:r>
          </a:p>
        </p:txBody>
      </p:sp>
      <p:sp>
        <p:nvSpPr>
          <p:cNvPr id="3" name="Content Placeholder 2">
            <a:extLst>
              <a:ext uri="{FF2B5EF4-FFF2-40B4-BE49-F238E27FC236}">
                <a16:creationId xmlns:a16="http://schemas.microsoft.com/office/drawing/2014/main" id="{DEF7C888-A155-F142-7BEF-8FAC9F203EE7}"/>
              </a:ext>
            </a:extLst>
          </p:cNvPr>
          <p:cNvSpPr>
            <a:spLocks noGrp="1"/>
          </p:cNvSpPr>
          <p:nvPr>
            <p:ph sz="half" idx="1"/>
          </p:nvPr>
        </p:nvSpPr>
        <p:spPr>
          <a:xfrm>
            <a:off x="209320" y="1825625"/>
            <a:ext cx="4286480" cy="3809862"/>
          </a:xfrm>
        </p:spPr>
        <p:txBody>
          <a:bodyPr>
            <a:normAutofit fontScale="92500" lnSpcReduction="10000"/>
          </a:bodyPr>
          <a:lstStyle/>
          <a:p>
            <a:r>
              <a:rPr lang="en-GB" dirty="0">
                <a:latin typeface="Arial" panose="020B0604020202020204" pitchFamily="34" charset="0"/>
                <a:cs typeface="Arial" panose="020B0604020202020204" pitchFamily="34" charset="0"/>
              </a:rPr>
              <a:t>Anhawster </a:t>
            </a:r>
            <a:r>
              <a:rPr lang="en-GB" dirty="0" err="1">
                <a:latin typeface="Arial" panose="020B0604020202020204" pitchFamily="34" charset="0"/>
                <a:cs typeface="Arial" panose="020B0604020202020204" pitchFamily="34" charset="0"/>
              </a:rPr>
              <a:t>ymdopi</a:t>
            </a:r>
            <a:r>
              <a:rPr lang="en-GB" dirty="0">
                <a:latin typeface="Arial" panose="020B0604020202020204" pitchFamily="34" charset="0"/>
                <a:cs typeface="Arial" panose="020B0604020202020204" pitchFamily="34" charset="0"/>
              </a:rPr>
              <a:t> â </a:t>
            </a:r>
            <a:r>
              <a:rPr lang="en-GB" dirty="0" err="1">
                <a:latin typeface="Arial" panose="020B0604020202020204" pitchFamily="34" charset="0"/>
                <a:cs typeface="Arial" panose="020B0604020202020204" pitchFamily="34" charset="0"/>
              </a:rPr>
              <a:t>sefyllfaoedd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anrhagweladwy</a:t>
            </a:r>
            <a:r>
              <a:rPr lang="en-GB" dirty="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Gall </a:t>
            </a:r>
            <a:r>
              <a:rPr lang="en-GB" dirty="0" err="1">
                <a:latin typeface="Arial" panose="020B0604020202020204" pitchFamily="34" charset="0"/>
                <a:cs typeface="Arial" panose="020B0604020202020204" pitchFamily="34" charset="0"/>
              </a:rPr>
              <a:t>gynyddu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lefelau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pryder</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Cysylltiedig</a:t>
            </a:r>
            <a:r>
              <a:rPr lang="en-GB" dirty="0">
                <a:latin typeface="Arial" panose="020B0604020202020204" pitchFamily="34" charset="0"/>
                <a:cs typeface="Arial" panose="020B0604020202020204" pitchFamily="34" charset="0"/>
              </a:rPr>
              <a:t> â </a:t>
            </a:r>
            <a:r>
              <a:rPr lang="en-GB" dirty="0" err="1">
                <a:latin typeface="Arial" panose="020B0604020202020204" pitchFamily="34" charset="0"/>
                <a:cs typeface="Arial" panose="020B0604020202020204" pitchFamily="34" charset="0"/>
              </a:rPr>
              <a:t>throsglwyddiadau</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newid</a:t>
            </a:r>
            <a:r>
              <a:rPr lang="en-GB" dirty="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Gall </a:t>
            </a:r>
            <a:r>
              <a:rPr lang="en-GB" dirty="0" err="1">
                <a:latin typeface="Arial" panose="020B0604020202020204" pitchFamily="34" charset="0"/>
                <a:cs typeface="Arial" panose="020B0604020202020204" pitchFamily="34" charset="0"/>
              </a:rPr>
              <a:t>arwain</a:t>
            </a:r>
            <a:r>
              <a:rPr lang="en-GB" dirty="0">
                <a:latin typeface="Arial" panose="020B0604020202020204" pitchFamily="34" charset="0"/>
                <a:cs typeface="Arial" panose="020B0604020202020204" pitchFamily="34" charset="0"/>
              </a:rPr>
              <a:t> at </a:t>
            </a:r>
            <a:r>
              <a:rPr lang="en-GB" dirty="0" err="1">
                <a:latin typeface="Arial" panose="020B0604020202020204" pitchFamily="34" charset="0"/>
                <a:cs typeface="Arial" panose="020B0604020202020204" pitchFamily="34" charset="0"/>
              </a:rPr>
              <a:t>ymddygiadau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osgoi</a:t>
            </a:r>
            <a:r>
              <a:rPr lang="en-GB" dirty="0">
                <a:latin typeface="Arial" panose="020B0604020202020204" pitchFamily="34" charset="0"/>
                <a:cs typeface="Arial" panose="020B0604020202020204" pitchFamily="34" charset="0"/>
              </a:rPr>
              <a:t>.</a:t>
            </a:r>
            <a:endParaRPr lang="en-GB" dirty="0"/>
          </a:p>
        </p:txBody>
      </p:sp>
      <p:sp>
        <p:nvSpPr>
          <p:cNvPr id="4" name="Content Placeholder 3">
            <a:extLst>
              <a:ext uri="{FF2B5EF4-FFF2-40B4-BE49-F238E27FC236}">
                <a16:creationId xmlns:a16="http://schemas.microsoft.com/office/drawing/2014/main" id="{1AD8CCA4-4178-B20F-1B23-AA7076A5471D}"/>
              </a:ext>
            </a:extLst>
          </p:cNvPr>
          <p:cNvSpPr>
            <a:spLocks noGrp="1"/>
          </p:cNvSpPr>
          <p:nvPr>
            <p:ph sz="half" idx="2"/>
          </p:nvPr>
        </p:nvSpPr>
        <p:spPr>
          <a:xfrm>
            <a:off x="4648200" y="1825625"/>
            <a:ext cx="4286480" cy="3809862"/>
          </a:xfrm>
        </p:spPr>
        <p:txBody>
          <a:bodyPr>
            <a:normAutofit fontScale="92500" lnSpcReduction="10000"/>
          </a:bodyPr>
          <a:lstStyle/>
          <a:p>
            <a:r>
              <a:rPr lang="en-GB" dirty="0">
                <a:solidFill>
                  <a:srgbClr val="0070C0"/>
                </a:solidFill>
                <a:latin typeface="Arial" panose="020B0604020202020204" pitchFamily="34" charset="0"/>
                <a:cs typeface="Arial" panose="020B0604020202020204" pitchFamily="34" charset="0"/>
              </a:rPr>
              <a:t>Difficulty coping with unpredictability;</a:t>
            </a:r>
          </a:p>
          <a:p>
            <a:r>
              <a:rPr lang="en-GB" dirty="0">
                <a:solidFill>
                  <a:srgbClr val="0070C0"/>
                </a:solidFill>
                <a:latin typeface="Arial" panose="020B0604020202020204" pitchFamily="34" charset="0"/>
                <a:cs typeface="Arial" panose="020B0604020202020204" pitchFamily="34" charset="0"/>
              </a:rPr>
              <a:t>May increase anxiety levels;</a:t>
            </a:r>
          </a:p>
          <a:p>
            <a:r>
              <a:rPr lang="en-GB" dirty="0">
                <a:solidFill>
                  <a:srgbClr val="0070C0"/>
                </a:solidFill>
                <a:latin typeface="Arial" panose="020B0604020202020204" pitchFamily="34" charset="0"/>
                <a:cs typeface="Arial" panose="020B0604020202020204" pitchFamily="34" charset="0"/>
              </a:rPr>
              <a:t>Linked to transitions and change;</a:t>
            </a:r>
          </a:p>
          <a:p>
            <a:r>
              <a:rPr lang="en-GB" dirty="0">
                <a:solidFill>
                  <a:srgbClr val="0070C0"/>
                </a:solidFill>
                <a:latin typeface="Arial" panose="020B0604020202020204" pitchFamily="34" charset="0"/>
                <a:cs typeface="Arial" panose="020B0604020202020204" pitchFamily="34" charset="0"/>
              </a:rPr>
              <a:t>May lead to avoidance behaviours.</a:t>
            </a:r>
          </a:p>
        </p:txBody>
      </p:sp>
    </p:spTree>
    <p:extLst>
      <p:ext uri="{BB962C8B-B14F-4D97-AF65-F5344CB8AC3E}">
        <p14:creationId xmlns:p14="http://schemas.microsoft.com/office/powerpoint/2010/main" val="354620944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EA99C5-C6E8-6145-A92B-B39C3FF79D4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EACC20F-35D5-E548-A495-2B42C70EA3D0}"/>
              </a:ext>
            </a:extLst>
          </p:cNvPr>
          <p:cNvSpPr>
            <a:spLocks noGrp="1"/>
          </p:cNvSpPr>
          <p:nvPr>
            <p:ph type="title"/>
          </p:nvPr>
        </p:nvSpPr>
        <p:spPr>
          <a:xfrm>
            <a:off x="209320" y="365125"/>
            <a:ext cx="8536474" cy="1325563"/>
          </a:xfrm>
        </p:spPr>
        <p:txBody>
          <a:bodyPr>
            <a:normAutofit fontScale="90000"/>
          </a:bodyPr>
          <a:lstStyle/>
          <a:p>
            <a:pPr algn="ctr"/>
            <a:r>
              <a:rPr lang="en-GB" sz="4000" dirty="0" err="1">
                <a:latin typeface="Arial" panose="020B0604020202020204" pitchFamily="34" charset="0"/>
                <a:cs typeface="Arial" panose="020B0604020202020204" pitchFamily="34" charset="0"/>
              </a:rPr>
              <a:t>Gwahaniaethau</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Synhwyraidd</a:t>
            </a:r>
            <a:r>
              <a:rPr lang="en-GB" sz="4000" dirty="0">
                <a:latin typeface="Arial" panose="020B0604020202020204" pitchFamily="34" charset="0"/>
                <a:cs typeface="Arial" panose="020B0604020202020204" pitchFamily="34" charset="0"/>
              </a:rPr>
              <a:t> a </a:t>
            </a:r>
            <a:r>
              <a:rPr lang="en-GB" sz="4000" dirty="0" err="1">
                <a:latin typeface="Arial" panose="020B0604020202020204" pitchFamily="34" charset="0"/>
                <a:cs typeface="Arial" panose="020B0604020202020204" pitchFamily="34" charset="0"/>
              </a:rPr>
              <a:t>Phryder</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Sensory Contributions to Anxiety</a:t>
            </a:r>
          </a:p>
        </p:txBody>
      </p:sp>
      <p:sp>
        <p:nvSpPr>
          <p:cNvPr id="3" name="Content Placeholder 2">
            <a:extLst>
              <a:ext uri="{FF2B5EF4-FFF2-40B4-BE49-F238E27FC236}">
                <a16:creationId xmlns:a16="http://schemas.microsoft.com/office/drawing/2014/main" id="{A2EE766B-B3DE-EB0A-8370-F302D8EECEEB}"/>
              </a:ext>
            </a:extLst>
          </p:cNvPr>
          <p:cNvSpPr>
            <a:spLocks noGrp="1"/>
          </p:cNvSpPr>
          <p:nvPr>
            <p:ph sz="half" idx="1"/>
          </p:nvPr>
        </p:nvSpPr>
        <p:spPr>
          <a:xfrm>
            <a:off x="209320" y="1825625"/>
            <a:ext cx="4286480" cy="3809862"/>
          </a:xfrm>
        </p:spPr>
        <p:txBody>
          <a:bodyPr>
            <a:normAutofit/>
          </a:bodyPr>
          <a:lstStyle/>
          <a:p>
            <a:pPr marL="0" indent="0">
              <a:buNone/>
            </a:pPr>
            <a:r>
              <a:rPr lang="en-GB" b="1" dirty="0">
                <a:latin typeface="Arial" panose="020B0604020202020204" pitchFamily="34" charset="0"/>
                <a:cs typeface="Arial" panose="020B0604020202020204" pitchFamily="34" charset="0"/>
              </a:rPr>
              <a:t>Gall </a:t>
            </a:r>
            <a:r>
              <a:rPr lang="en-GB" b="1" dirty="0" err="1">
                <a:latin typeface="Arial" panose="020B0604020202020204" pitchFamily="34" charset="0"/>
                <a:cs typeface="Arial" panose="020B0604020202020204" pitchFamily="34" charset="0"/>
              </a:rPr>
              <a:t>pryder</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gael</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ei</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waethygu</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gan</a:t>
            </a:r>
            <a:r>
              <a:rPr lang="en-GB" b="1"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Sŵn</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Golau</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Torfeydd</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Arogleuon</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Galwadau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lluosog</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sylw</a:t>
            </a:r>
            <a:r>
              <a:rPr lang="en-GB" dirty="0">
                <a:latin typeface="Arial" panose="020B0604020202020204" pitchFamily="34" charset="0"/>
                <a:cs typeface="Arial" panose="020B0604020202020204" pitchFamily="34" charset="0"/>
              </a:rPr>
              <a:t>.</a:t>
            </a:r>
            <a:endParaRPr lang="en-GB" dirty="0"/>
          </a:p>
        </p:txBody>
      </p:sp>
      <p:sp>
        <p:nvSpPr>
          <p:cNvPr id="4" name="Content Placeholder 3">
            <a:extLst>
              <a:ext uri="{FF2B5EF4-FFF2-40B4-BE49-F238E27FC236}">
                <a16:creationId xmlns:a16="http://schemas.microsoft.com/office/drawing/2014/main" id="{3B67B742-CBFD-9947-D85A-64A062A23BD7}"/>
              </a:ext>
            </a:extLst>
          </p:cNvPr>
          <p:cNvSpPr>
            <a:spLocks noGrp="1"/>
          </p:cNvSpPr>
          <p:nvPr>
            <p:ph sz="half" idx="2"/>
          </p:nvPr>
        </p:nvSpPr>
        <p:spPr>
          <a:xfrm>
            <a:off x="4648200" y="1825625"/>
            <a:ext cx="4286480" cy="3809862"/>
          </a:xfrm>
        </p:spPr>
        <p:txBody>
          <a:bodyPr>
            <a:normAutofit/>
          </a:bodyPr>
          <a:lstStyle/>
          <a:p>
            <a:pPr marL="0" indent="0">
              <a:buNone/>
            </a:pPr>
            <a:r>
              <a:rPr lang="en-GB" b="1" dirty="0">
                <a:solidFill>
                  <a:srgbClr val="0070C0"/>
                </a:solidFill>
                <a:latin typeface="Arial" panose="020B0604020202020204" pitchFamily="34" charset="0"/>
                <a:cs typeface="Arial" panose="020B0604020202020204" pitchFamily="34" charset="0"/>
              </a:rPr>
              <a:t>Anxiety may be increased by:</a:t>
            </a:r>
          </a:p>
          <a:p>
            <a:r>
              <a:rPr lang="en-GB" dirty="0">
                <a:solidFill>
                  <a:srgbClr val="0070C0"/>
                </a:solidFill>
                <a:latin typeface="Arial" panose="020B0604020202020204" pitchFamily="34" charset="0"/>
                <a:cs typeface="Arial" panose="020B0604020202020204" pitchFamily="34" charset="0"/>
              </a:rPr>
              <a:t>Noise;</a:t>
            </a:r>
          </a:p>
          <a:p>
            <a:r>
              <a:rPr lang="en-GB" dirty="0">
                <a:solidFill>
                  <a:srgbClr val="0070C0"/>
                </a:solidFill>
                <a:latin typeface="Arial" panose="020B0604020202020204" pitchFamily="34" charset="0"/>
                <a:cs typeface="Arial" panose="020B0604020202020204" pitchFamily="34" charset="0"/>
              </a:rPr>
              <a:t>Lighting;</a:t>
            </a:r>
          </a:p>
          <a:p>
            <a:r>
              <a:rPr lang="en-GB" dirty="0">
                <a:solidFill>
                  <a:srgbClr val="0070C0"/>
                </a:solidFill>
                <a:latin typeface="Arial" panose="020B0604020202020204" pitchFamily="34" charset="0"/>
                <a:cs typeface="Arial" panose="020B0604020202020204" pitchFamily="34" charset="0"/>
              </a:rPr>
              <a:t>Crowded environments;</a:t>
            </a:r>
          </a:p>
          <a:p>
            <a:r>
              <a:rPr lang="en-GB" dirty="0">
                <a:solidFill>
                  <a:srgbClr val="0070C0"/>
                </a:solidFill>
                <a:latin typeface="Arial" panose="020B0604020202020204" pitchFamily="34" charset="0"/>
                <a:cs typeface="Arial" panose="020B0604020202020204" pitchFamily="34" charset="0"/>
              </a:rPr>
              <a:t>Smells;</a:t>
            </a:r>
          </a:p>
          <a:p>
            <a:r>
              <a:rPr lang="en-GB" dirty="0">
                <a:solidFill>
                  <a:srgbClr val="0070C0"/>
                </a:solidFill>
                <a:latin typeface="Arial" panose="020B0604020202020204" pitchFamily="34" charset="0"/>
                <a:cs typeface="Arial" panose="020B0604020202020204" pitchFamily="34" charset="0"/>
              </a:rPr>
              <a:t>Multiple competing demands.</a:t>
            </a:r>
          </a:p>
        </p:txBody>
      </p:sp>
    </p:spTree>
    <p:extLst>
      <p:ext uri="{BB962C8B-B14F-4D97-AF65-F5344CB8AC3E}">
        <p14:creationId xmlns:p14="http://schemas.microsoft.com/office/powerpoint/2010/main" val="418916496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8930B7-7191-9920-750E-E648F4C5232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76081DF-CF68-1408-0695-570958FDCA04}"/>
              </a:ext>
            </a:extLst>
          </p:cNvPr>
          <p:cNvSpPr>
            <a:spLocks noGrp="1"/>
          </p:cNvSpPr>
          <p:nvPr>
            <p:ph type="title"/>
          </p:nvPr>
        </p:nvSpPr>
        <p:spPr/>
        <p:txBody>
          <a:bodyPr>
            <a:normAutofit/>
          </a:bodyPr>
          <a:lstStyle/>
          <a:p>
            <a:pPr algn="ctr"/>
            <a:r>
              <a:rPr lang="en-GB" sz="4000" dirty="0" err="1">
                <a:latin typeface="Arial" panose="020B0604020202020204" pitchFamily="34" charset="0"/>
                <a:cs typeface="Arial" panose="020B0604020202020204" pitchFamily="34" charset="0"/>
              </a:rPr>
              <a:t>Astudiaeth</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achos</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Case study</a:t>
            </a:r>
          </a:p>
        </p:txBody>
      </p:sp>
      <p:sp>
        <p:nvSpPr>
          <p:cNvPr id="3" name="Content Placeholder 2">
            <a:extLst>
              <a:ext uri="{FF2B5EF4-FFF2-40B4-BE49-F238E27FC236}">
                <a16:creationId xmlns:a16="http://schemas.microsoft.com/office/drawing/2014/main" id="{256B3945-1DFF-C068-A7D8-0CCE09958E7D}"/>
              </a:ext>
            </a:extLst>
          </p:cNvPr>
          <p:cNvSpPr>
            <a:spLocks noGrp="1"/>
          </p:cNvSpPr>
          <p:nvPr>
            <p:ph sz="half" idx="1"/>
          </p:nvPr>
        </p:nvSpPr>
        <p:spPr>
          <a:xfrm>
            <a:off x="209320" y="1825625"/>
            <a:ext cx="4286480" cy="4241346"/>
          </a:xfrm>
        </p:spPr>
        <p:txBody>
          <a:bodyPr>
            <a:normAutofit fontScale="62500" lnSpcReduction="20000"/>
          </a:bodyPr>
          <a:lstStyle/>
          <a:p>
            <a:pPr marL="0" indent="0">
              <a:buNone/>
            </a:pPr>
            <a:r>
              <a:rPr lang="cy-GB" b="1" noProof="0" dirty="0">
                <a:latin typeface="Arial" panose="020B0604020202020204" pitchFamily="34" charset="0"/>
                <a:cs typeface="Arial" panose="020B0604020202020204" pitchFamily="34" charset="0"/>
              </a:rPr>
              <a:t>Dysgwr Awtistig 12 oed</a:t>
            </a:r>
          </a:p>
          <a:p>
            <a:r>
              <a:rPr lang="cy-GB" noProof="0" dirty="0">
                <a:latin typeface="Arial" panose="020B0604020202020204" pitchFamily="34" charset="0"/>
                <a:cs typeface="Arial" panose="020B0604020202020204" pitchFamily="34" charset="0"/>
              </a:rPr>
              <a:t>Yn gwrthod mynychu'r ysgol;</a:t>
            </a:r>
          </a:p>
          <a:p>
            <a:r>
              <a:rPr lang="cy-GB" noProof="0" dirty="0">
                <a:latin typeface="Arial" panose="020B0604020202020204" pitchFamily="34" charset="0"/>
                <a:cs typeface="Arial" panose="020B0604020202020204" pitchFamily="34" charset="0"/>
              </a:rPr>
              <a:t>Yn profi pryder uchel;</a:t>
            </a:r>
          </a:p>
          <a:p>
            <a:r>
              <a:rPr lang="cy-GB" noProof="0" dirty="0">
                <a:latin typeface="Arial" panose="020B0604020202020204" pitchFamily="34" charset="0"/>
                <a:cs typeface="Arial" panose="020B0604020202020204" pitchFamily="34" charset="0"/>
              </a:rPr>
              <a:t>Yn adrodd am flinder;</a:t>
            </a:r>
          </a:p>
          <a:p>
            <a:r>
              <a:rPr lang="cy-GB" noProof="0" dirty="0">
                <a:latin typeface="Arial" panose="020B0604020202020204" pitchFamily="34" charset="0"/>
                <a:cs typeface="Arial" panose="020B0604020202020204" pitchFamily="34" charset="0"/>
              </a:rPr>
              <a:t>Yn osgoi gweithgareddau grŵp;</a:t>
            </a:r>
          </a:p>
          <a:p>
            <a:r>
              <a:rPr lang="cy-GB" noProof="0" dirty="0">
                <a:latin typeface="Arial" panose="020B0604020202020204" pitchFamily="34" charset="0"/>
                <a:cs typeface="Arial" panose="020B0604020202020204" pitchFamily="34" charset="0"/>
              </a:rPr>
              <a:t>Yn aros am asesiad CAMHS.</a:t>
            </a:r>
          </a:p>
          <a:p>
            <a:endParaRPr lang="cy-GB" dirty="0">
              <a:latin typeface="Arial" panose="020B0604020202020204" pitchFamily="34" charset="0"/>
              <a:cs typeface="Arial" panose="020B0604020202020204" pitchFamily="34" charset="0"/>
            </a:endParaRPr>
          </a:p>
          <a:p>
            <a:pPr marL="0" indent="0">
              <a:buNone/>
            </a:pPr>
            <a:r>
              <a:rPr lang="cy-GB" b="1" noProof="0" dirty="0">
                <a:latin typeface="Arial" panose="020B0604020202020204" pitchFamily="34" charset="0"/>
                <a:cs typeface="Arial" panose="020B0604020202020204" pitchFamily="34" charset="0"/>
              </a:rPr>
              <a:t>Tasg:</a:t>
            </a:r>
          </a:p>
          <a:p>
            <a:pPr marL="514350" indent="-514350">
              <a:buAutoNum type="arabicPeriod"/>
            </a:pPr>
            <a:r>
              <a:rPr lang="cy-GB" noProof="0" dirty="0">
                <a:latin typeface="Arial" panose="020B0604020202020204" pitchFamily="34" charset="0"/>
                <a:cs typeface="Arial" panose="020B0604020202020204" pitchFamily="34" charset="0"/>
              </a:rPr>
              <a:t>Beth allai fod yn cyfrannu at y pryder?</a:t>
            </a:r>
          </a:p>
          <a:p>
            <a:pPr marL="514350" indent="-514350">
              <a:buAutoNum type="arabicPeriod"/>
            </a:pPr>
            <a:r>
              <a:rPr lang="cy-GB" noProof="0" dirty="0">
                <a:latin typeface="Arial" panose="020B0604020202020204" pitchFamily="34" charset="0"/>
                <a:cs typeface="Arial" panose="020B0604020202020204" pitchFamily="34" charset="0"/>
              </a:rPr>
              <a:t>Pa wybodaeth ychwanegol sydd ei hangen?</a:t>
            </a:r>
          </a:p>
          <a:p>
            <a:pPr marL="514350" indent="-514350">
              <a:buAutoNum type="arabicPeriod"/>
            </a:pPr>
            <a:r>
              <a:rPr lang="cy-GB" noProof="0" dirty="0">
                <a:latin typeface="Arial" panose="020B0604020202020204" pitchFamily="34" charset="0"/>
                <a:cs typeface="Arial" panose="020B0604020202020204" pitchFamily="34" charset="0"/>
              </a:rPr>
              <a:t>Pwy ddylai fod yn rhan o'r gefnogaeth?</a:t>
            </a:r>
          </a:p>
        </p:txBody>
      </p:sp>
      <p:sp>
        <p:nvSpPr>
          <p:cNvPr id="4" name="Content Placeholder 3">
            <a:extLst>
              <a:ext uri="{FF2B5EF4-FFF2-40B4-BE49-F238E27FC236}">
                <a16:creationId xmlns:a16="http://schemas.microsoft.com/office/drawing/2014/main" id="{055C12DF-6FA6-46A9-72CF-BFE6DA299698}"/>
              </a:ext>
            </a:extLst>
          </p:cNvPr>
          <p:cNvSpPr>
            <a:spLocks noGrp="1"/>
          </p:cNvSpPr>
          <p:nvPr>
            <p:ph sz="half" idx="2"/>
          </p:nvPr>
        </p:nvSpPr>
        <p:spPr>
          <a:xfrm>
            <a:off x="4648200" y="1825625"/>
            <a:ext cx="4286480" cy="4241346"/>
          </a:xfrm>
        </p:spPr>
        <p:txBody>
          <a:bodyPr>
            <a:normAutofit fontScale="62500" lnSpcReduction="20000"/>
          </a:bodyPr>
          <a:lstStyle/>
          <a:p>
            <a:pPr marL="0" indent="0">
              <a:buNone/>
            </a:pPr>
            <a:r>
              <a:rPr lang="en-GB" b="1" dirty="0">
                <a:solidFill>
                  <a:srgbClr val="0070C0"/>
                </a:solidFill>
                <a:latin typeface="Arial" panose="020B0604020202020204" pitchFamily="34" charset="0"/>
                <a:cs typeface="Arial" panose="020B0604020202020204" pitchFamily="34" charset="0"/>
              </a:rPr>
              <a:t>12-Year-Old Autistic Learner</a:t>
            </a:r>
          </a:p>
          <a:p>
            <a:r>
              <a:rPr lang="en-GB" dirty="0">
                <a:solidFill>
                  <a:srgbClr val="0070C0"/>
                </a:solidFill>
                <a:latin typeface="Arial" panose="020B0604020202020204" pitchFamily="34" charset="0"/>
                <a:cs typeface="Arial" panose="020B0604020202020204" pitchFamily="34" charset="0"/>
              </a:rPr>
              <a:t>Refusing school attendance;</a:t>
            </a:r>
          </a:p>
          <a:p>
            <a:r>
              <a:rPr lang="en-GB" dirty="0">
                <a:solidFill>
                  <a:srgbClr val="0070C0"/>
                </a:solidFill>
                <a:latin typeface="Arial" panose="020B0604020202020204" pitchFamily="34" charset="0"/>
                <a:cs typeface="Arial" panose="020B0604020202020204" pitchFamily="34" charset="0"/>
              </a:rPr>
              <a:t>Experiencing high anxiety;</a:t>
            </a:r>
          </a:p>
          <a:p>
            <a:r>
              <a:rPr lang="en-GB" dirty="0">
                <a:solidFill>
                  <a:srgbClr val="0070C0"/>
                </a:solidFill>
                <a:latin typeface="Arial" panose="020B0604020202020204" pitchFamily="34" charset="0"/>
                <a:cs typeface="Arial" panose="020B0604020202020204" pitchFamily="34" charset="0"/>
              </a:rPr>
              <a:t>Reporting exhaustion;</a:t>
            </a:r>
          </a:p>
          <a:p>
            <a:r>
              <a:rPr lang="en-GB" dirty="0">
                <a:solidFill>
                  <a:srgbClr val="0070C0"/>
                </a:solidFill>
                <a:latin typeface="Arial" panose="020B0604020202020204" pitchFamily="34" charset="0"/>
                <a:cs typeface="Arial" panose="020B0604020202020204" pitchFamily="34" charset="0"/>
              </a:rPr>
              <a:t>Avoiding group activities;</a:t>
            </a:r>
          </a:p>
          <a:p>
            <a:r>
              <a:rPr lang="en-GB" dirty="0">
                <a:solidFill>
                  <a:srgbClr val="0070C0"/>
                </a:solidFill>
                <a:latin typeface="Arial" panose="020B0604020202020204" pitchFamily="34" charset="0"/>
                <a:cs typeface="Arial" panose="020B0604020202020204" pitchFamily="34" charset="0"/>
              </a:rPr>
              <a:t>Awaiting CAMHS assessment.</a:t>
            </a:r>
          </a:p>
          <a:p>
            <a:pPr marL="0" indent="0">
              <a:buNone/>
            </a:pPr>
            <a:endParaRPr lang="en-GB" dirty="0">
              <a:solidFill>
                <a:srgbClr val="0070C0"/>
              </a:solidFill>
              <a:latin typeface="Arial" panose="020B0604020202020204" pitchFamily="34" charset="0"/>
              <a:cs typeface="Arial" panose="020B0604020202020204" pitchFamily="34" charset="0"/>
            </a:endParaRPr>
          </a:p>
          <a:p>
            <a:pPr marL="0" indent="0">
              <a:buNone/>
            </a:pPr>
            <a:r>
              <a:rPr lang="en-GB" b="1" dirty="0">
                <a:solidFill>
                  <a:srgbClr val="0070C0"/>
                </a:solidFill>
                <a:latin typeface="Arial" panose="020B0604020202020204" pitchFamily="34" charset="0"/>
                <a:cs typeface="Arial" panose="020B0604020202020204" pitchFamily="34" charset="0"/>
              </a:rPr>
              <a:t>Task:</a:t>
            </a:r>
          </a:p>
          <a:p>
            <a:pPr marL="514350" indent="-514350">
              <a:buAutoNum type="arabicPeriod"/>
            </a:pPr>
            <a:r>
              <a:rPr lang="en-GB" dirty="0">
                <a:solidFill>
                  <a:srgbClr val="0070C0"/>
                </a:solidFill>
                <a:latin typeface="Arial" panose="020B0604020202020204" pitchFamily="34" charset="0"/>
                <a:cs typeface="Arial" panose="020B0604020202020204" pitchFamily="34" charset="0"/>
              </a:rPr>
              <a:t>What might be contributing to the anxiety?</a:t>
            </a:r>
          </a:p>
          <a:p>
            <a:pPr marL="514350" indent="-514350">
              <a:buAutoNum type="arabicPeriod"/>
            </a:pPr>
            <a:r>
              <a:rPr lang="en-GB" dirty="0">
                <a:solidFill>
                  <a:srgbClr val="0070C0"/>
                </a:solidFill>
                <a:latin typeface="Arial" panose="020B0604020202020204" pitchFamily="34" charset="0"/>
                <a:cs typeface="Arial" panose="020B0604020202020204" pitchFamily="34" charset="0"/>
              </a:rPr>
              <a:t>What additional information is required?</a:t>
            </a:r>
          </a:p>
          <a:p>
            <a:pPr marL="514350" indent="-514350">
              <a:buAutoNum type="arabicPeriod"/>
            </a:pPr>
            <a:r>
              <a:rPr lang="en-GB" dirty="0">
                <a:solidFill>
                  <a:srgbClr val="0070C0"/>
                </a:solidFill>
                <a:latin typeface="Arial" panose="020B0604020202020204" pitchFamily="34" charset="0"/>
                <a:cs typeface="Arial" panose="020B0604020202020204" pitchFamily="34" charset="0"/>
              </a:rPr>
              <a:t>Who should be involved in support?</a:t>
            </a:r>
          </a:p>
        </p:txBody>
      </p:sp>
    </p:spTree>
    <p:extLst>
      <p:ext uri="{BB962C8B-B14F-4D97-AF65-F5344CB8AC3E}">
        <p14:creationId xmlns:p14="http://schemas.microsoft.com/office/powerpoint/2010/main" val="36103740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B25B06-67A5-5C20-9298-216FD30575E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F914BC0-27DB-700C-9062-E57B85E19D21}"/>
              </a:ext>
            </a:extLst>
          </p:cNvPr>
          <p:cNvSpPr>
            <a:spLocks noGrp="1"/>
          </p:cNvSpPr>
          <p:nvPr>
            <p:ph type="title"/>
          </p:nvPr>
        </p:nvSpPr>
        <p:spPr>
          <a:xfrm>
            <a:off x="206478" y="457200"/>
            <a:ext cx="3373336" cy="781665"/>
          </a:xfrm>
        </p:spPr>
        <p:txBody>
          <a:bodyPr>
            <a:normAutofit fontScale="90000"/>
          </a:bodyPr>
          <a:lstStyle/>
          <a:p>
            <a:pPr algn="ctr"/>
            <a:r>
              <a:rPr lang="en-GB" sz="3600" dirty="0" err="1">
                <a:latin typeface="Arial" panose="020B0604020202020204" pitchFamily="34" charset="0"/>
                <a:cs typeface="Arial" panose="020B0604020202020204" pitchFamily="34" charset="0"/>
              </a:rPr>
              <a:t>Cwestiwn</a:t>
            </a:r>
            <a:br>
              <a:rPr lang="en-GB" sz="3600" dirty="0">
                <a:latin typeface="Arial" panose="020B0604020202020204" pitchFamily="34" charset="0"/>
                <a:cs typeface="Arial" panose="020B0604020202020204" pitchFamily="34" charset="0"/>
              </a:rPr>
            </a:br>
            <a:r>
              <a:rPr lang="en-GB" sz="3600" dirty="0">
                <a:solidFill>
                  <a:srgbClr val="0070C0"/>
                </a:solidFill>
                <a:latin typeface="Arial" panose="020B0604020202020204" pitchFamily="34" charset="0"/>
                <a:cs typeface="Arial" panose="020B0604020202020204" pitchFamily="34" charset="0"/>
              </a:rPr>
              <a:t>Question</a:t>
            </a:r>
          </a:p>
        </p:txBody>
      </p:sp>
      <p:pic>
        <p:nvPicPr>
          <p:cNvPr id="6" name="Content Placeholder 5" descr="Magnifying glass and question mark">
            <a:extLst>
              <a:ext uri="{FF2B5EF4-FFF2-40B4-BE49-F238E27FC236}">
                <a16:creationId xmlns:a16="http://schemas.microsoft.com/office/drawing/2014/main" id="{DA0A9758-055F-C389-4376-57B919163592}"/>
              </a:ext>
            </a:extLst>
          </p:cNvPr>
          <p:cNvPicPr>
            <a:picLocks noGrp="1" noChangeAspect="1"/>
          </p:cNvPicPr>
          <p:nvPr>
            <p:ph type="pic" idx="1"/>
          </p:nvPr>
        </p:nvPicPr>
        <p:blipFill>
          <a:blip r:embed="rId3"/>
          <a:srcRect l="25906" r="25906"/>
          <a:stretch/>
        </p:blipFill>
        <p:spPr>
          <a:xfrm>
            <a:off x="381436" y="1664302"/>
            <a:ext cx="3023419" cy="3529396"/>
          </a:xfrm>
        </p:spPr>
      </p:pic>
      <p:sp>
        <p:nvSpPr>
          <p:cNvPr id="4" name="Content Placeholder 3">
            <a:extLst>
              <a:ext uri="{FF2B5EF4-FFF2-40B4-BE49-F238E27FC236}">
                <a16:creationId xmlns:a16="http://schemas.microsoft.com/office/drawing/2014/main" id="{9763C283-DCEA-15F0-A271-88EAA783B903}"/>
              </a:ext>
            </a:extLst>
          </p:cNvPr>
          <p:cNvSpPr>
            <a:spLocks noGrp="1"/>
          </p:cNvSpPr>
          <p:nvPr>
            <p:ph type="body" sz="half" idx="2"/>
          </p:nvPr>
        </p:nvSpPr>
        <p:spPr>
          <a:xfrm>
            <a:off x="3834581" y="324465"/>
            <a:ext cx="5102941" cy="5544523"/>
          </a:xfrm>
        </p:spPr>
        <p:txBody>
          <a:bodyPr>
            <a:normAutofit/>
          </a:bodyPr>
          <a:lstStyle/>
          <a:p>
            <a:pPr marL="0" indent="0">
              <a:buNone/>
            </a:pPr>
            <a:r>
              <a:rPr lang="cy-GB" b="1" dirty="0">
                <a:latin typeface="Arial" panose="020B0604020202020204" pitchFamily="34" charset="0"/>
                <a:cs typeface="Arial" panose="020B0604020202020204" pitchFamily="34" charset="0"/>
              </a:rPr>
              <a:t>A ellir deall pryder ar wahân i awtistiaeth?</a:t>
            </a:r>
          </a:p>
          <a:p>
            <a:pPr marL="0" indent="0">
              <a:buNone/>
            </a:pPr>
            <a:r>
              <a:rPr lang="cy-GB" b="1" dirty="0">
                <a:latin typeface="Arial" panose="020B0604020202020204" pitchFamily="34" charset="0"/>
                <a:cs typeface="Arial" panose="020B0604020202020204" pitchFamily="34" charset="0"/>
              </a:rPr>
              <a:t>Ystyriwch:</a:t>
            </a:r>
          </a:p>
          <a:p>
            <a:r>
              <a:rPr lang="cy-GB" dirty="0">
                <a:latin typeface="Arial" panose="020B0604020202020204" pitchFamily="34" charset="0"/>
                <a:cs typeface="Arial" panose="020B0604020202020204" pitchFamily="34" charset="0"/>
              </a:rPr>
              <a:t>Gorgyffwrdd diagnostig;</a:t>
            </a:r>
          </a:p>
          <a:p>
            <a:r>
              <a:rPr lang="cy-GB" dirty="0">
                <a:latin typeface="Arial" panose="020B0604020202020204" pitchFamily="34" charset="0"/>
                <a:cs typeface="Arial" panose="020B0604020202020204" pitchFamily="34" charset="0"/>
              </a:rPr>
              <a:t>Dylanwadau amgylcheddol;</a:t>
            </a:r>
          </a:p>
          <a:p>
            <a:r>
              <a:rPr lang="cy-GB" dirty="0">
                <a:latin typeface="Arial" panose="020B0604020202020204" pitchFamily="34" charset="0"/>
                <a:cs typeface="Arial" panose="020B0604020202020204" pitchFamily="34" charset="0"/>
              </a:rPr>
              <a:t>Gwahaniaethau synhwyraidd;</a:t>
            </a:r>
          </a:p>
          <a:p>
            <a:r>
              <a:rPr lang="cy-GB" dirty="0">
                <a:latin typeface="Arial" panose="020B0604020202020204" pitchFamily="34" charset="0"/>
                <a:cs typeface="Arial" panose="020B0604020202020204" pitchFamily="34" charset="0"/>
              </a:rPr>
              <a:t>Profiadau cymdeithasol;</a:t>
            </a:r>
          </a:p>
          <a:p>
            <a:r>
              <a:rPr lang="cy-GB" dirty="0">
                <a:latin typeface="Arial" panose="020B0604020202020204" pitchFamily="34" charset="0"/>
                <a:cs typeface="Arial" panose="020B0604020202020204" pitchFamily="34" charset="0"/>
              </a:rPr>
              <a:t>Llesiant a chyfranogiad.</a:t>
            </a:r>
          </a:p>
          <a:p>
            <a:pPr marL="0" indent="0">
              <a:buNone/>
            </a:pPr>
            <a:endParaRPr lang="en-GB" dirty="0">
              <a:latin typeface="Arial" panose="020B0604020202020204" pitchFamily="34" charset="0"/>
              <a:cs typeface="Arial" panose="020B0604020202020204" pitchFamily="34" charset="0"/>
            </a:endParaRPr>
          </a:p>
          <a:p>
            <a:pPr marL="0" indent="0">
              <a:buNone/>
            </a:pPr>
            <a:r>
              <a:rPr lang="en-GB" b="1" dirty="0">
                <a:solidFill>
                  <a:srgbClr val="0070C0"/>
                </a:solidFill>
                <a:latin typeface="Arial" panose="020B0604020202020204" pitchFamily="34" charset="0"/>
                <a:cs typeface="Arial" panose="020B0604020202020204" pitchFamily="34" charset="0"/>
              </a:rPr>
              <a:t>Can anxiety ever be understood separately from autism?</a:t>
            </a:r>
          </a:p>
          <a:p>
            <a:pPr marL="0" indent="0">
              <a:buNone/>
            </a:pPr>
            <a:r>
              <a:rPr lang="en-GB" b="1" dirty="0">
                <a:solidFill>
                  <a:srgbClr val="0070C0"/>
                </a:solidFill>
                <a:latin typeface="Arial" panose="020B0604020202020204" pitchFamily="34" charset="0"/>
                <a:cs typeface="Arial" panose="020B0604020202020204" pitchFamily="34" charset="0"/>
              </a:rPr>
              <a:t>Consider:</a:t>
            </a:r>
          </a:p>
          <a:p>
            <a:r>
              <a:rPr lang="en-GB" dirty="0">
                <a:solidFill>
                  <a:srgbClr val="0070C0"/>
                </a:solidFill>
                <a:latin typeface="Arial" panose="020B0604020202020204" pitchFamily="34" charset="0"/>
                <a:cs typeface="Arial" panose="020B0604020202020204" pitchFamily="34" charset="0"/>
              </a:rPr>
              <a:t>Diagnostic overlap;</a:t>
            </a:r>
          </a:p>
          <a:p>
            <a:r>
              <a:rPr lang="en-GB" dirty="0">
                <a:solidFill>
                  <a:srgbClr val="0070C0"/>
                </a:solidFill>
                <a:latin typeface="Arial" panose="020B0604020202020204" pitchFamily="34" charset="0"/>
                <a:cs typeface="Arial" panose="020B0604020202020204" pitchFamily="34" charset="0"/>
              </a:rPr>
              <a:t>Environmental influences;</a:t>
            </a:r>
          </a:p>
          <a:p>
            <a:r>
              <a:rPr lang="en-GB" dirty="0">
                <a:solidFill>
                  <a:srgbClr val="0070C0"/>
                </a:solidFill>
                <a:latin typeface="Arial" panose="020B0604020202020204" pitchFamily="34" charset="0"/>
                <a:cs typeface="Arial" panose="020B0604020202020204" pitchFamily="34" charset="0"/>
              </a:rPr>
              <a:t>Sensory differences;</a:t>
            </a:r>
          </a:p>
          <a:p>
            <a:r>
              <a:rPr lang="en-GB" dirty="0">
                <a:solidFill>
                  <a:srgbClr val="0070C0"/>
                </a:solidFill>
                <a:latin typeface="Arial" panose="020B0604020202020204" pitchFamily="34" charset="0"/>
                <a:cs typeface="Arial" panose="020B0604020202020204" pitchFamily="34" charset="0"/>
              </a:rPr>
              <a:t>Social experiences;</a:t>
            </a:r>
          </a:p>
          <a:p>
            <a:r>
              <a:rPr lang="en-GB" dirty="0">
                <a:solidFill>
                  <a:srgbClr val="0070C0"/>
                </a:solidFill>
                <a:latin typeface="Arial" panose="020B0604020202020204" pitchFamily="34" charset="0"/>
                <a:cs typeface="Arial" panose="020B0604020202020204" pitchFamily="34" charset="0"/>
              </a:rPr>
              <a:t>Wellbeing and participation.</a:t>
            </a:r>
          </a:p>
        </p:txBody>
      </p:sp>
    </p:spTree>
    <p:extLst>
      <p:ext uri="{BB962C8B-B14F-4D97-AF65-F5344CB8AC3E}">
        <p14:creationId xmlns:p14="http://schemas.microsoft.com/office/powerpoint/2010/main" val="354852479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6D7EF7D-F0B9-65AA-D85F-3E0571398A9B}"/>
              </a:ext>
            </a:extLst>
          </p:cNvPr>
          <p:cNvSpPr>
            <a:spLocks noGrp="1"/>
          </p:cNvSpPr>
          <p:nvPr>
            <p:ph type="title"/>
          </p:nvPr>
        </p:nvSpPr>
        <p:spPr>
          <a:xfrm>
            <a:off x="486697" y="365126"/>
            <a:ext cx="8288593" cy="829494"/>
          </a:xfrm>
        </p:spPr>
        <p:txBody>
          <a:bodyPr>
            <a:normAutofit fontScale="90000"/>
          </a:bodyPr>
          <a:lstStyle/>
          <a:p>
            <a:pPr algn="ctr"/>
            <a:r>
              <a:rPr lang="en-GB" sz="3600" dirty="0">
                <a:latin typeface="Arial" panose="020B0604020202020204" pitchFamily="34" charset="0"/>
                <a:cs typeface="Arial" panose="020B0604020202020204" pitchFamily="34" charset="0"/>
              </a:rPr>
              <a:t>Pa </a:t>
            </a:r>
            <a:r>
              <a:rPr lang="en-GB" sz="3600" dirty="0" err="1">
                <a:latin typeface="Arial" panose="020B0604020202020204" pitchFamily="34" charset="0"/>
                <a:cs typeface="Arial" panose="020B0604020202020204" pitchFamily="34" charset="0"/>
              </a:rPr>
              <a:t>ddamcaniaeth</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sy’n</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esbonio</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anawsterau</a:t>
            </a:r>
            <a:r>
              <a:rPr lang="en-GB" sz="3600" dirty="0">
                <a:latin typeface="Arial" panose="020B0604020202020204" pitchFamily="34" charset="0"/>
                <a:cs typeface="Arial" panose="020B0604020202020204" pitchFamily="34" charset="0"/>
              </a:rPr>
              <a:t> iechyd </a:t>
            </a:r>
            <a:r>
              <a:rPr lang="en-GB" sz="3600" dirty="0" err="1">
                <a:latin typeface="Arial" panose="020B0604020202020204" pitchFamily="34" charset="0"/>
                <a:cs typeface="Arial" panose="020B0604020202020204" pitchFamily="34" charset="0"/>
              </a:rPr>
              <a:t>meddwl</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orau</a:t>
            </a:r>
            <a:r>
              <a:rPr lang="en-GB" sz="3600" dirty="0">
                <a:latin typeface="Arial" panose="020B0604020202020204" pitchFamily="34" charset="0"/>
                <a:cs typeface="Arial" panose="020B0604020202020204" pitchFamily="34" charset="0"/>
              </a:rPr>
              <a:t>?</a:t>
            </a:r>
          </a:p>
        </p:txBody>
      </p:sp>
      <p:sp>
        <p:nvSpPr>
          <p:cNvPr id="6" name="Content Placeholder 5">
            <a:extLst>
              <a:ext uri="{FF2B5EF4-FFF2-40B4-BE49-F238E27FC236}">
                <a16:creationId xmlns:a16="http://schemas.microsoft.com/office/drawing/2014/main" id="{2CF536F3-F795-009B-CB3E-0E8A18D895E6}"/>
              </a:ext>
            </a:extLst>
          </p:cNvPr>
          <p:cNvSpPr>
            <a:spLocks noGrp="1"/>
          </p:cNvSpPr>
          <p:nvPr>
            <p:ph idx="1"/>
          </p:nvPr>
        </p:nvSpPr>
        <p:spPr>
          <a:xfrm>
            <a:off x="0" y="1415845"/>
            <a:ext cx="9144000" cy="4498258"/>
          </a:xfrm>
        </p:spPr>
        <p:txBody>
          <a:bodyPr>
            <a:normAutofit fontScale="85000" lnSpcReduction="20000"/>
          </a:bodyPr>
          <a:lstStyle/>
          <a:p>
            <a:pPr marL="0" indent="0">
              <a:buNone/>
            </a:pPr>
            <a:r>
              <a:rPr lang="cy-GB" noProof="0" dirty="0">
                <a:latin typeface="Arial" panose="020B0604020202020204" pitchFamily="34" charset="0"/>
                <a:cs typeface="Arial" panose="020B0604020202020204" pitchFamily="34" charset="0"/>
              </a:rPr>
              <a:t>Gyda'r papurau ymchwil a ddarparwyd, cymharwch sut maent yn egluro anawsterau iechyd meddwl ymhlith unigolion awtistig.</a:t>
            </a:r>
          </a:p>
          <a:p>
            <a:pPr marL="0" indent="0">
              <a:buNone/>
            </a:pPr>
            <a:endParaRPr lang="cy-GB" dirty="0">
              <a:latin typeface="Arial" panose="020B0604020202020204" pitchFamily="34" charset="0"/>
              <a:cs typeface="Arial" panose="020B0604020202020204" pitchFamily="34" charset="0"/>
            </a:endParaRPr>
          </a:p>
          <a:p>
            <a:pPr marL="0" indent="0">
              <a:buNone/>
            </a:pPr>
            <a:r>
              <a:rPr lang="cy-GB" b="1" noProof="0" dirty="0">
                <a:latin typeface="Arial" panose="020B0604020202020204" pitchFamily="34" charset="0"/>
                <a:cs typeface="Arial" panose="020B0604020202020204" pitchFamily="34" charset="0"/>
              </a:rPr>
              <a:t>Ystyriwch:</a:t>
            </a:r>
          </a:p>
          <a:p>
            <a:pPr marL="514350" indent="-514350">
              <a:buFont typeface="+mj-lt"/>
              <a:buAutoNum type="arabicPeriod"/>
            </a:pPr>
            <a:r>
              <a:rPr lang="cy-GB" noProof="0" dirty="0">
                <a:latin typeface="Arial" panose="020B0604020202020204" pitchFamily="34" charset="0"/>
                <a:cs typeface="Arial" panose="020B0604020202020204" pitchFamily="34" charset="0"/>
              </a:rPr>
              <a:t>Pa esboniad y mae'r papur yn ei gynnig ar gyfer anawsterau iechyd meddwl?</a:t>
            </a:r>
          </a:p>
          <a:p>
            <a:pPr marL="514350" indent="-514350">
              <a:buFont typeface="+mj-lt"/>
              <a:buAutoNum type="arabicPeriod"/>
            </a:pPr>
            <a:r>
              <a:rPr lang="cy-GB" noProof="0" dirty="0">
                <a:latin typeface="Arial" panose="020B0604020202020204" pitchFamily="34" charset="0"/>
                <a:cs typeface="Arial" panose="020B0604020202020204" pitchFamily="34" charset="0"/>
              </a:rPr>
              <a:t>Pa dystiolaeth sy'n cefnogi dadl yr awduron?</a:t>
            </a:r>
          </a:p>
          <a:p>
            <a:pPr marL="514350" indent="-514350">
              <a:buFont typeface="+mj-lt"/>
              <a:buAutoNum type="arabicPeriod"/>
            </a:pPr>
            <a:r>
              <a:rPr lang="cy-GB" noProof="0" dirty="0">
                <a:latin typeface="Arial" panose="020B0604020202020204" pitchFamily="34" charset="0"/>
                <a:cs typeface="Arial" panose="020B0604020202020204" pitchFamily="34" charset="0"/>
              </a:rPr>
              <a:t>Pa mor gadarn yw'r fethodoleg?</a:t>
            </a:r>
          </a:p>
          <a:p>
            <a:pPr marL="514350" indent="-514350">
              <a:buFont typeface="+mj-lt"/>
              <a:buAutoNum type="arabicPeriod"/>
            </a:pPr>
            <a:r>
              <a:rPr lang="cy-GB" noProof="0" dirty="0">
                <a:latin typeface="Arial" panose="020B0604020202020204" pitchFamily="34" charset="0"/>
                <a:cs typeface="Arial" panose="020B0604020202020204" pitchFamily="34" charset="0"/>
              </a:rPr>
              <a:t>Pa esboniadau amgen sydd wedi'u hanwybyddu?</a:t>
            </a:r>
          </a:p>
          <a:p>
            <a:pPr marL="514350" indent="-514350">
              <a:buFont typeface="+mj-lt"/>
              <a:buAutoNum type="arabicPeriod"/>
            </a:pPr>
            <a:r>
              <a:rPr lang="cy-GB" noProof="0" dirty="0">
                <a:latin typeface="Arial" panose="020B0604020202020204" pitchFamily="34" charset="0"/>
                <a:cs typeface="Arial" panose="020B0604020202020204" pitchFamily="34" charset="0"/>
              </a:rPr>
              <a:t>A yw'r papur yn lleoli'r anawsterau yn bennaf o fewn yr unigolyn neu o fewn yr amgylchedd?</a:t>
            </a:r>
          </a:p>
          <a:p>
            <a:pPr marL="514350" indent="-514350">
              <a:buFont typeface="+mj-lt"/>
              <a:buAutoNum type="arabicPeriod"/>
            </a:pPr>
            <a:r>
              <a:rPr lang="cy-GB" noProof="0" dirty="0">
                <a:latin typeface="Arial" panose="020B0604020202020204" pitchFamily="34" charset="0"/>
                <a:cs typeface="Arial" panose="020B0604020202020204" pitchFamily="34" charset="0"/>
              </a:rPr>
              <a:t>Pa mor ddefnyddiol yw'r canfyddiadau ar gyfer ymarfer addysgol?</a:t>
            </a:r>
          </a:p>
        </p:txBody>
      </p:sp>
    </p:spTree>
    <p:extLst>
      <p:ext uri="{BB962C8B-B14F-4D97-AF65-F5344CB8AC3E}">
        <p14:creationId xmlns:p14="http://schemas.microsoft.com/office/powerpoint/2010/main" val="195664472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01EFDBD-389A-1357-12F9-7173288052C4}"/>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570D12DA-EDD6-1150-C71C-472E7B7FDAD2}"/>
              </a:ext>
            </a:extLst>
          </p:cNvPr>
          <p:cNvSpPr>
            <a:spLocks noGrp="1"/>
          </p:cNvSpPr>
          <p:nvPr>
            <p:ph type="title"/>
          </p:nvPr>
        </p:nvSpPr>
        <p:spPr>
          <a:xfrm>
            <a:off x="486697" y="365126"/>
            <a:ext cx="8288593" cy="829494"/>
          </a:xfrm>
        </p:spPr>
        <p:txBody>
          <a:bodyPr>
            <a:normAutofit fontScale="90000"/>
          </a:bodyPr>
          <a:lstStyle/>
          <a:p>
            <a:pPr algn="ctr"/>
            <a:r>
              <a:rPr lang="en-GB" sz="3600" dirty="0">
                <a:solidFill>
                  <a:srgbClr val="0070C0"/>
                </a:solidFill>
                <a:latin typeface="Arial" panose="020B0604020202020204" pitchFamily="34" charset="0"/>
                <a:cs typeface="Arial" panose="020B0604020202020204" pitchFamily="34" charset="0"/>
              </a:rPr>
              <a:t>Which theory best explains mental health difficulties?</a:t>
            </a:r>
          </a:p>
        </p:txBody>
      </p:sp>
      <p:sp>
        <p:nvSpPr>
          <p:cNvPr id="6" name="Content Placeholder 5">
            <a:extLst>
              <a:ext uri="{FF2B5EF4-FFF2-40B4-BE49-F238E27FC236}">
                <a16:creationId xmlns:a16="http://schemas.microsoft.com/office/drawing/2014/main" id="{5FDE65D8-DCB2-7196-D029-3A8E4D5DAC68}"/>
              </a:ext>
            </a:extLst>
          </p:cNvPr>
          <p:cNvSpPr>
            <a:spLocks noGrp="1"/>
          </p:cNvSpPr>
          <p:nvPr>
            <p:ph idx="1"/>
          </p:nvPr>
        </p:nvSpPr>
        <p:spPr>
          <a:xfrm>
            <a:off x="0" y="1415845"/>
            <a:ext cx="9144000" cy="4498258"/>
          </a:xfrm>
        </p:spPr>
        <p:txBody>
          <a:bodyPr>
            <a:normAutofit fontScale="92500" lnSpcReduction="20000"/>
          </a:bodyPr>
          <a:lstStyle/>
          <a:p>
            <a:pPr marL="0" indent="0">
              <a:buNone/>
            </a:pPr>
            <a:r>
              <a:rPr lang="en-GB" dirty="0">
                <a:solidFill>
                  <a:srgbClr val="0070C0"/>
                </a:solidFill>
                <a:latin typeface="Arial" panose="020B0604020202020204" pitchFamily="34" charset="0"/>
                <a:cs typeface="Arial" panose="020B0604020202020204" pitchFamily="34" charset="0"/>
              </a:rPr>
              <a:t>With the research papers provided, compare how they explain mental health difficulties in individuals with autism.</a:t>
            </a:r>
          </a:p>
          <a:p>
            <a:pPr marL="0" indent="0">
              <a:buNone/>
            </a:pPr>
            <a:endParaRPr lang="en-GB" dirty="0">
              <a:solidFill>
                <a:srgbClr val="0070C0"/>
              </a:solidFill>
              <a:latin typeface="Arial" panose="020B0604020202020204" pitchFamily="34" charset="0"/>
              <a:cs typeface="Arial" panose="020B0604020202020204" pitchFamily="34" charset="0"/>
            </a:endParaRPr>
          </a:p>
          <a:p>
            <a:pPr marL="0" indent="0">
              <a:buNone/>
            </a:pPr>
            <a:r>
              <a:rPr lang="en-GB" b="1" dirty="0">
                <a:solidFill>
                  <a:srgbClr val="0070C0"/>
                </a:solidFill>
                <a:latin typeface="Arial" panose="020B0604020202020204" pitchFamily="34" charset="0"/>
                <a:cs typeface="Arial" panose="020B0604020202020204" pitchFamily="34" charset="0"/>
              </a:rPr>
              <a:t>Consider:</a:t>
            </a:r>
          </a:p>
          <a:p>
            <a:pPr marL="514350" indent="-514350">
              <a:buFont typeface="+mj-lt"/>
              <a:buAutoNum type="arabicPeriod"/>
            </a:pPr>
            <a:r>
              <a:rPr lang="en-GB" dirty="0">
                <a:solidFill>
                  <a:srgbClr val="0070C0"/>
                </a:solidFill>
                <a:latin typeface="Arial" panose="020B0604020202020204" pitchFamily="34" charset="0"/>
                <a:cs typeface="Arial" panose="020B0604020202020204" pitchFamily="34" charset="0"/>
              </a:rPr>
              <a:t>What explanation does the paper provide for mental health difficulties?</a:t>
            </a:r>
          </a:p>
          <a:p>
            <a:pPr marL="514350" indent="-514350">
              <a:buFont typeface="+mj-lt"/>
              <a:buAutoNum type="arabicPeriod"/>
            </a:pPr>
            <a:r>
              <a:rPr lang="en-GB" dirty="0">
                <a:solidFill>
                  <a:srgbClr val="0070C0"/>
                </a:solidFill>
                <a:latin typeface="Arial" panose="020B0604020202020204" pitchFamily="34" charset="0"/>
                <a:cs typeface="Arial" panose="020B0604020202020204" pitchFamily="34" charset="0"/>
              </a:rPr>
              <a:t>What evidence supports the authors' argument?</a:t>
            </a:r>
          </a:p>
          <a:p>
            <a:pPr marL="514350" indent="-514350">
              <a:buFont typeface="+mj-lt"/>
              <a:buAutoNum type="arabicPeriod"/>
            </a:pPr>
            <a:r>
              <a:rPr lang="en-GB" dirty="0">
                <a:solidFill>
                  <a:srgbClr val="0070C0"/>
                </a:solidFill>
                <a:latin typeface="Arial" panose="020B0604020202020204" pitchFamily="34" charset="0"/>
                <a:cs typeface="Arial" panose="020B0604020202020204" pitchFamily="34" charset="0"/>
              </a:rPr>
              <a:t>How strong is the methodology?</a:t>
            </a:r>
          </a:p>
          <a:p>
            <a:pPr marL="514350" indent="-514350">
              <a:buFont typeface="+mj-lt"/>
              <a:buAutoNum type="arabicPeriod"/>
            </a:pPr>
            <a:r>
              <a:rPr lang="en-GB" dirty="0">
                <a:solidFill>
                  <a:srgbClr val="0070C0"/>
                </a:solidFill>
                <a:latin typeface="Arial" panose="020B0604020202020204" pitchFamily="34" charset="0"/>
                <a:cs typeface="Arial" panose="020B0604020202020204" pitchFamily="34" charset="0"/>
              </a:rPr>
              <a:t>What alternative explanations have been overlooked?</a:t>
            </a:r>
          </a:p>
          <a:p>
            <a:pPr marL="514350" indent="-514350">
              <a:buFont typeface="+mj-lt"/>
              <a:buAutoNum type="arabicPeriod"/>
            </a:pPr>
            <a:r>
              <a:rPr lang="en-GB" dirty="0">
                <a:solidFill>
                  <a:srgbClr val="0070C0"/>
                </a:solidFill>
                <a:latin typeface="Arial" panose="020B0604020202020204" pitchFamily="34" charset="0"/>
                <a:cs typeface="Arial" panose="020B0604020202020204" pitchFamily="34" charset="0"/>
              </a:rPr>
              <a:t>Does the paper locate difficulties primarily within the individual or within the environment?</a:t>
            </a:r>
          </a:p>
          <a:p>
            <a:pPr marL="514350" indent="-514350">
              <a:buFont typeface="+mj-lt"/>
              <a:buAutoNum type="arabicPeriod"/>
            </a:pPr>
            <a:r>
              <a:rPr lang="en-GB" dirty="0">
                <a:solidFill>
                  <a:srgbClr val="0070C0"/>
                </a:solidFill>
                <a:latin typeface="Arial" panose="020B0604020202020204" pitchFamily="34" charset="0"/>
                <a:cs typeface="Arial" panose="020B0604020202020204" pitchFamily="34" charset="0"/>
              </a:rPr>
              <a:t>How useful are the findings for educational practice?</a:t>
            </a:r>
          </a:p>
        </p:txBody>
      </p:sp>
    </p:spTree>
    <p:extLst>
      <p:ext uri="{BB962C8B-B14F-4D97-AF65-F5344CB8AC3E}">
        <p14:creationId xmlns:p14="http://schemas.microsoft.com/office/powerpoint/2010/main" val="129676761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A46ABAE0-1AC1-5C1B-E78F-FD3FDF6DAD7B}"/>
              </a:ext>
            </a:extLst>
          </p:cNvPr>
          <p:cNvGraphicFramePr>
            <a:graphicFrameLocks noGrp="1"/>
          </p:cNvGraphicFramePr>
          <p:nvPr>
            <p:ph idx="1"/>
          </p:nvPr>
        </p:nvGraphicFramePr>
        <p:xfrm>
          <a:off x="206475" y="457200"/>
          <a:ext cx="8745798" cy="5191432"/>
        </p:xfrm>
        <a:graphic>
          <a:graphicData uri="http://schemas.openxmlformats.org/drawingml/2006/table">
            <a:tbl>
              <a:tblPr firstRow="1" bandRow="1">
                <a:tableStyleId>{5C22544A-7EE6-4342-B048-85BDC9FD1C3A}</a:tableStyleId>
              </a:tblPr>
              <a:tblGrid>
                <a:gridCol w="1457633">
                  <a:extLst>
                    <a:ext uri="{9D8B030D-6E8A-4147-A177-3AD203B41FA5}">
                      <a16:colId xmlns:a16="http://schemas.microsoft.com/office/drawing/2014/main" val="1574663387"/>
                    </a:ext>
                  </a:extLst>
                </a:gridCol>
                <a:gridCol w="1457633">
                  <a:extLst>
                    <a:ext uri="{9D8B030D-6E8A-4147-A177-3AD203B41FA5}">
                      <a16:colId xmlns:a16="http://schemas.microsoft.com/office/drawing/2014/main" val="3532753814"/>
                    </a:ext>
                  </a:extLst>
                </a:gridCol>
                <a:gridCol w="1457633">
                  <a:extLst>
                    <a:ext uri="{9D8B030D-6E8A-4147-A177-3AD203B41FA5}">
                      <a16:colId xmlns:a16="http://schemas.microsoft.com/office/drawing/2014/main" val="1996466304"/>
                    </a:ext>
                  </a:extLst>
                </a:gridCol>
                <a:gridCol w="1457633">
                  <a:extLst>
                    <a:ext uri="{9D8B030D-6E8A-4147-A177-3AD203B41FA5}">
                      <a16:colId xmlns:a16="http://schemas.microsoft.com/office/drawing/2014/main" val="752997726"/>
                    </a:ext>
                  </a:extLst>
                </a:gridCol>
                <a:gridCol w="1457633">
                  <a:extLst>
                    <a:ext uri="{9D8B030D-6E8A-4147-A177-3AD203B41FA5}">
                      <a16:colId xmlns:a16="http://schemas.microsoft.com/office/drawing/2014/main" val="926270438"/>
                    </a:ext>
                  </a:extLst>
                </a:gridCol>
                <a:gridCol w="1457633">
                  <a:extLst>
                    <a:ext uri="{9D8B030D-6E8A-4147-A177-3AD203B41FA5}">
                      <a16:colId xmlns:a16="http://schemas.microsoft.com/office/drawing/2014/main" val="1527487034"/>
                    </a:ext>
                  </a:extLst>
                </a:gridCol>
              </a:tblGrid>
              <a:tr h="1297858">
                <a:tc>
                  <a:txBody>
                    <a:bodyPr/>
                    <a:lstStyle/>
                    <a:p>
                      <a:endParaRPr lang="cy-GB" sz="1400" noProof="0" dirty="0">
                        <a:latin typeface="Arial" panose="020B0604020202020204" pitchFamily="34" charset="0"/>
                        <a:cs typeface="Arial" panose="020B0604020202020204" pitchFamily="34" charset="0"/>
                      </a:endParaRPr>
                    </a:p>
                    <a:p>
                      <a:r>
                        <a:rPr lang="cy-GB" sz="1400" noProof="0" dirty="0">
                          <a:latin typeface="Arial" panose="020B0604020202020204" pitchFamily="34" charset="0"/>
                          <a:cs typeface="Arial" panose="020B0604020202020204" pitchFamily="34" charset="0"/>
                        </a:rPr>
                        <a:t>Cryfderau’r astudiaeth</a:t>
                      </a:r>
                    </a:p>
                  </a:txBody>
                  <a:tcPr/>
                </a:tc>
                <a:tc>
                  <a:txBody>
                    <a:bodyPr/>
                    <a:lstStyle/>
                    <a:p>
                      <a:endParaRPr lang="cy-GB" sz="1400" noProof="0" dirty="0">
                        <a:latin typeface="Arial" panose="020B0604020202020204" pitchFamily="34" charset="0"/>
                        <a:cs typeface="Arial" panose="020B0604020202020204" pitchFamily="34" charset="0"/>
                      </a:endParaRPr>
                    </a:p>
                    <a:p>
                      <a:r>
                        <a:rPr lang="cy-GB" sz="1400" noProof="0" dirty="0">
                          <a:latin typeface="Arial" panose="020B0604020202020204" pitchFamily="34" charset="0"/>
                          <a:cs typeface="Arial" panose="020B0604020202020204" pitchFamily="34" charset="0"/>
                        </a:rPr>
                        <a:t>Cyfyngiadau’r astudiaeth</a:t>
                      </a:r>
                    </a:p>
                  </a:txBody>
                  <a:tcPr/>
                </a:tc>
                <a:tc>
                  <a:txBody>
                    <a:bodyPr/>
                    <a:lstStyle/>
                    <a:p>
                      <a:endParaRPr lang="cy-GB" sz="1400" noProof="0" dirty="0">
                        <a:latin typeface="Arial" panose="020B0604020202020204" pitchFamily="34" charset="0"/>
                        <a:cs typeface="Arial" panose="020B0604020202020204" pitchFamily="34" charset="0"/>
                      </a:endParaRPr>
                    </a:p>
                    <a:p>
                      <a:r>
                        <a:rPr lang="cy-GB" sz="1400" noProof="0" dirty="0">
                          <a:latin typeface="Arial" panose="020B0604020202020204" pitchFamily="34" charset="0"/>
                          <a:cs typeface="Arial" panose="020B0604020202020204" pitchFamily="34" charset="0"/>
                        </a:rPr>
                        <a:t>Goblygiadau ar gyfer arfer</a:t>
                      </a:r>
                    </a:p>
                  </a:txBody>
                  <a:tcPr/>
                </a:tc>
                <a:tc>
                  <a:txBody>
                    <a:bodyPr/>
                    <a:lstStyle/>
                    <a:p>
                      <a:pPr algn="ctr"/>
                      <a:r>
                        <a:rPr lang="en-GB" sz="1400" dirty="0">
                          <a:solidFill>
                            <a:schemeClr val="accent4">
                              <a:lumMod val="20000"/>
                              <a:lumOff val="80000"/>
                            </a:schemeClr>
                          </a:solidFill>
                          <a:latin typeface="Arial" panose="020B0604020202020204" pitchFamily="34" charset="0"/>
                          <a:cs typeface="Arial" panose="020B0604020202020204" pitchFamily="34" charset="0"/>
                        </a:rPr>
                        <a:t> </a:t>
                      </a:r>
                    </a:p>
                    <a:p>
                      <a:pPr algn="ctr"/>
                      <a:r>
                        <a:rPr lang="en-GB" sz="1400" dirty="0">
                          <a:solidFill>
                            <a:schemeClr val="accent4">
                              <a:lumMod val="20000"/>
                              <a:lumOff val="80000"/>
                            </a:schemeClr>
                          </a:solidFill>
                          <a:latin typeface="Arial" panose="020B0604020202020204" pitchFamily="34" charset="0"/>
                          <a:cs typeface="Arial" panose="020B0604020202020204" pitchFamily="34" charset="0"/>
                        </a:rPr>
                        <a:t>Strengths of the study</a:t>
                      </a:r>
                    </a:p>
                  </a:txBody>
                  <a:tcPr/>
                </a:tc>
                <a:tc>
                  <a:txBody>
                    <a:bodyPr/>
                    <a:lstStyle/>
                    <a:p>
                      <a:pPr algn="ctr"/>
                      <a:r>
                        <a:rPr lang="en-GB" sz="1400" dirty="0">
                          <a:solidFill>
                            <a:schemeClr val="accent4">
                              <a:lumMod val="20000"/>
                              <a:lumOff val="80000"/>
                            </a:schemeClr>
                          </a:solidFill>
                          <a:latin typeface="Arial" panose="020B0604020202020204" pitchFamily="34" charset="0"/>
                          <a:cs typeface="Arial" panose="020B0604020202020204" pitchFamily="34" charset="0"/>
                        </a:rPr>
                        <a:t> </a:t>
                      </a:r>
                    </a:p>
                    <a:p>
                      <a:pPr algn="ctr"/>
                      <a:r>
                        <a:rPr lang="en-GB" sz="1400" dirty="0">
                          <a:solidFill>
                            <a:schemeClr val="accent4">
                              <a:lumMod val="20000"/>
                              <a:lumOff val="80000"/>
                            </a:schemeClr>
                          </a:solidFill>
                          <a:latin typeface="Arial" panose="020B0604020202020204" pitchFamily="34" charset="0"/>
                          <a:cs typeface="Arial" panose="020B0604020202020204" pitchFamily="34" charset="0"/>
                        </a:rPr>
                        <a:t>Limitations of the study</a:t>
                      </a:r>
                    </a:p>
                  </a:txBody>
                  <a:tcPr/>
                </a:tc>
                <a:tc>
                  <a:txBody>
                    <a:bodyPr/>
                    <a:lstStyle/>
                    <a:p>
                      <a:pPr algn="ctr"/>
                      <a:endParaRPr lang="en-GB" sz="1400" dirty="0">
                        <a:solidFill>
                          <a:schemeClr val="accent4">
                            <a:lumMod val="20000"/>
                            <a:lumOff val="80000"/>
                          </a:schemeClr>
                        </a:solidFill>
                        <a:latin typeface="Arial" panose="020B0604020202020204" pitchFamily="34" charset="0"/>
                        <a:cs typeface="Arial" panose="020B0604020202020204" pitchFamily="34" charset="0"/>
                      </a:endParaRPr>
                    </a:p>
                    <a:p>
                      <a:pPr algn="ctr"/>
                      <a:r>
                        <a:rPr lang="en-GB" sz="1400" dirty="0">
                          <a:solidFill>
                            <a:schemeClr val="accent4">
                              <a:lumMod val="20000"/>
                              <a:lumOff val="80000"/>
                            </a:schemeClr>
                          </a:solidFill>
                          <a:latin typeface="Arial" panose="020B0604020202020204" pitchFamily="34" charset="0"/>
                          <a:cs typeface="Arial" panose="020B0604020202020204" pitchFamily="34" charset="0"/>
                        </a:rPr>
                        <a:t> Implications for practice</a:t>
                      </a:r>
                    </a:p>
                  </a:txBody>
                  <a:tcPr/>
                </a:tc>
                <a:extLst>
                  <a:ext uri="{0D108BD9-81ED-4DB2-BD59-A6C34878D82A}">
                    <a16:rowId xmlns:a16="http://schemas.microsoft.com/office/drawing/2014/main" val="2418452536"/>
                  </a:ext>
                </a:extLst>
              </a:tr>
              <a:tr h="1297858">
                <a:tc>
                  <a:txBody>
                    <a:bodyPr/>
                    <a:lstStyle/>
                    <a:p>
                      <a:r>
                        <a:rPr lang="cy-GB" sz="1400" noProof="0" dirty="0">
                          <a:latin typeface="Arial" panose="020B0604020202020204" pitchFamily="34" charset="0"/>
                          <a:cs typeface="Arial" panose="020B0604020202020204" pitchFamily="34" charset="0"/>
                        </a:rPr>
                        <a:t>Dyluniad ymchwil</a:t>
                      </a:r>
                    </a:p>
                  </a:txBody>
                  <a:tcPr/>
                </a:tc>
                <a:tc>
                  <a:txBody>
                    <a:bodyPr/>
                    <a:lstStyle/>
                    <a:p>
                      <a:r>
                        <a:rPr lang="cy-GB" sz="1400" noProof="0" dirty="0">
                          <a:latin typeface="Arial" panose="020B0604020202020204" pitchFamily="34" charset="0"/>
                          <a:cs typeface="Arial" panose="020B0604020202020204" pitchFamily="34" charset="0"/>
                        </a:rPr>
                        <a:t>Materion samplu</a:t>
                      </a:r>
                    </a:p>
                  </a:txBody>
                  <a:tcPr/>
                </a:tc>
                <a:tc>
                  <a:txBody>
                    <a:bodyPr/>
                    <a:lstStyle/>
                    <a:p>
                      <a:r>
                        <a:rPr lang="cy-GB" sz="1400" noProof="0" dirty="0">
                          <a:latin typeface="Arial" panose="020B0604020202020204" pitchFamily="34" charset="0"/>
                          <a:cs typeface="Arial" panose="020B0604020202020204" pitchFamily="34" charset="0"/>
                        </a:rPr>
                        <a:t>Goblygiadau addysgol</a:t>
                      </a:r>
                    </a:p>
                  </a:txBody>
                  <a:tcPr/>
                </a:tc>
                <a:tc>
                  <a:txBody>
                    <a:bodyPr/>
                    <a:lstStyle/>
                    <a:p>
                      <a:r>
                        <a:rPr lang="en-GB" sz="1400" dirty="0">
                          <a:solidFill>
                            <a:srgbClr val="002060"/>
                          </a:solidFill>
                          <a:latin typeface="Arial" panose="020B0604020202020204" pitchFamily="34" charset="0"/>
                          <a:cs typeface="Arial" panose="020B0604020202020204" pitchFamily="34" charset="0"/>
                        </a:rPr>
                        <a:t>Research design</a:t>
                      </a:r>
                    </a:p>
                  </a:txBody>
                  <a:tcPr/>
                </a:tc>
                <a:tc>
                  <a:txBody>
                    <a:bodyPr/>
                    <a:lstStyle/>
                    <a:p>
                      <a:r>
                        <a:rPr lang="en-GB" sz="1400" dirty="0">
                          <a:solidFill>
                            <a:srgbClr val="002060"/>
                          </a:solidFill>
                          <a:latin typeface="Arial" panose="020B0604020202020204" pitchFamily="34" charset="0"/>
                          <a:cs typeface="Arial" panose="020B0604020202020204" pitchFamily="34" charset="0"/>
                        </a:rPr>
                        <a:t>Sample issues</a:t>
                      </a:r>
                    </a:p>
                  </a:txBody>
                  <a:tcPr/>
                </a:tc>
                <a:tc>
                  <a:txBody>
                    <a:bodyPr/>
                    <a:lstStyle/>
                    <a:p>
                      <a:r>
                        <a:rPr lang="en-GB" sz="1400" dirty="0">
                          <a:solidFill>
                            <a:srgbClr val="002060"/>
                          </a:solidFill>
                          <a:latin typeface="Arial" panose="020B0604020202020204" pitchFamily="34" charset="0"/>
                          <a:cs typeface="Arial" panose="020B0604020202020204" pitchFamily="34" charset="0"/>
                        </a:rPr>
                        <a:t>Educational implications</a:t>
                      </a:r>
                    </a:p>
                  </a:txBody>
                  <a:tcPr/>
                </a:tc>
                <a:extLst>
                  <a:ext uri="{0D108BD9-81ED-4DB2-BD59-A6C34878D82A}">
                    <a16:rowId xmlns:a16="http://schemas.microsoft.com/office/drawing/2014/main" val="1022170677"/>
                  </a:ext>
                </a:extLst>
              </a:tr>
              <a:tr h="1297858">
                <a:tc>
                  <a:txBody>
                    <a:bodyPr/>
                    <a:lstStyle/>
                    <a:p>
                      <a:r>
                        <a:rPr lang="cy-GB" sz="1400" noProof="0" dirty="0">
                          <a:latin typeface="Arial" panose="020B0604020202020204" pitchFamily="34" charset="0"/>
                          <a:cs typeface="Arial" panose="020B0604020202020204" pitchFamily="34" charset="0"/>
                        </a:rPr>
                        <a:t>Ansawdd y dystiolaeth</a:t>
                      </a:r>
                    </a:p>
                  </a:txBody>
                  <a:tcPr/>
                </a:tc>
                <a:tc>
                  <a:txBody>
                    <a:bodyPr/>
                    <a:lstStyle/>
                    <a:p>
                      <a:r>
                        <a:rPr lang="cy-GB" sz="1400" noProof="0" dirty="0">
                          <a:latin typeface="Arial" panose="020B0604020202020204" pitchFamily="34" charset="0"/>
                          <a:cs typeface="Arial" panose="020B0604020202020204" pitchFamily="34" charset="0"/>
                        </a:rPr>
                        <a:t>Rhagfarn bosibl</a:t>
                      </a:r>
                    </a:p>
                  </a:txBody>
                  <a:tcPr/>
                </a:tc>
                <a:tc>
                  <a:txBody>
                    <a:bodyPr/>
                    <a:lstStyle/>
                    <a:p>
                      <a:r>
                        <a:rPr lang="cy-GB" sz="1400" noProof="0" dirty="0">
                          <a:latin typeface="Arial" panose="020B0604020202020204" pitchFamily="34" charset="0"/>
                          <a:cs typeface="Arial" panose="020B0604020202020204" pitchFamily="34" charset="0"/>
                        </a:rPr>
                        <a:t>Golygiadau i bolisi</a:t>
                      </a:r>
                    </a:p>
                  </a:txBody>
                  <a:tcPr/>
                </a:tc>
                <a:tc>
                  <a:txBody>
                    <a:bodyPr/>
                    <a:lstStyle/>
                    <a:p>
                      <a:r>
                        <a:rPr lang="en-GB" sz="1400" dirty="0">
                          <a:solidFill>
                            <a:srgbClr val="002060"/>
                          </a:solidFill>
                          <a:latin typeface="Arial" panose="020B0604020202020204" pitchFamily="34" charset="0"/>
                          <a:cs typeface="Arial" panose="020B0604020202020204" pitchFamily="34" charset="0"/>
                        </a:rPr>
                        <a:t>Quality of evidence</a:t>
                      </a:r>
                    </a:p>
                  </a:txBody>
                  <a:tcPr/>
                </a:tc>
                <a:tc>
                  <a:txBody>
                    <a:bodyPr/>
                    <a:lstStyle/>
                    <a:p>
                      <a:r>
                        <a:rPr lang="en-GB" sz="1400" dirty="0">
                          <a:solidFill>
                            <a:srgbClr val="002060"/>
                          </a:solidFill>
                          <a:latin typeface="Arial" panose="020B0604020202020204" pitchFamily="34" charset="0"/>
                          <a:cs typeface="Arial" panose="020B0604020202020204" pitchFamily="34" charset="0"/>
                        </a:rPr>
                        <a:t>Potential bias</a:t>
                      </a:r>
                    </a:p>
                  </a:txBody>
                  <a:tcPr/>
                </a:tc>
                <a:tc>
                  <a:txBody>
                    <a:bodyPr/>
                    <a:lstStyle/>
                    <a:p>
                      <a:r>
                        <a:rPr lang="en-GB" sz="1400" dirty="0">
                          <a:solidFill>
                            <a:srgbClr val="002060"/>
                          </a:solidFill>
                          <a:latin typeface="Arial" panose="020B0604020202020204" pitchFamily="34" charset="0"/>
                          <a:cs typeface="Arial" panose="020B0604020202020204" pitchFamily="34" charset="0"/>
                        </a:rPr>
                        <a:t>Policy implications</a:t>
                      </a:r>
                    </a:p>
                  </a:txBody>
                  <a:tcPr/>
                </a:tc>
                <a:extLst>
                  <a:ext uri="{0D108BD9-81ED-4DB2-BD59-A6C34878D82A}">
                    <a16:rowId xmlns:a16="http://schemas.microsoft.com/office/drawing/2014/main" val="730517903"/>
                  </a:ext>
                </a:extLst>
              </a:tr>
              <a:tr h="1297858">
                <a:tc>
                  <a:txBody>
                    <a:bodyPr/>
                    <a:lstStyle/>
                    <a:p>
                      <a:r>
                        <a:rPr lang="cy-GB" sz="1400" noProof="0" dirty="0">
                          <a:latin typeface="Arial" panose="020B0604020202020204" pitchFamily="34" charset="0"/>
                          <a:cs typeface="Arial" panose="020B0604020202020204" pitchFamily="34" charset="0"/>
                        </a:rPr>
                        <a:t>Perthnasedd i awtistiaeth</a:t>
                      </a:r>
                    </a:p>
                  </a:txBody>
                  <a:tcPr/>
                </a:tc>
                <a:tc>
                  <a:txBody>
                    <a:bodyPr/>
                    <a:lstStyle/>
                    <a:p>
                      <a:r>
                        <a:rPr lang="cy-GB" sz="1400" noProof="0" dirty="0" err="1">
                          <a:latin typeface="Arial" panose="020B0604020202020204" pitchFamily="34" charset="0"/>
                          <a:cs typeface="Arial" panose="020B0604020202020204" pitchFamily="34" charset="0"/>
                        </a:rPr>
                        <a:t>Cyffredinoladwyedd</a:t>
                      </a:r>
                      <a:endParaRPr lang="cy-GB" sz="1400" noProof="0" dirty="0">
                        <a:latin typeface="Arial" panose="020B0604020202020204" pitchFamily="34" charset="0"/>
                        <a:cs typeface="Arial" panose="020B0604020202020204" pitchFamily="34" charset="0"/>
                      </a:endParaRPr>
                    </a:p>
                  </a:txBody>
                  <a:tcPr/>
                </a:tc>
                <a:tc>
                  <a:txBody>
                    <a:bodyPr/>
                    <a:lstStyle/>
                    <a:p>
                      <a:r>
                        <a:rPr lang="cy-GB" sz="1400" noProof="0" dirty="0">
                          <a:latin typeface="Arial" panose="020B0604020202020204" pitchFamily="34" charset="0"/>
                          <a:cs typeface="Arial" panose="020B0604020202020204" pitchFamily="34" charset="0"/>
                        </a:rPr>
                        <a:t>Arfer proffesiynol</a:t>
                      </a:r>
                    </a:p>
                  </a:txBody>
                  <a:tcPr/>
                </a:tc>
                <a:tc>
                  <a:txBody>
                    <a:bodyPr/>
                    <a:lstStyle/>
                    <a:p>
                      <a:r>
                        <a:rPr lang="en-GB" sz="1400" dirty="0">
                          <a:solidFill>
                            <a:srgbClr val="002060"/>
                          </a:solidFill>
                          <a:latin typeface="Arial" panose="020B0604020202020204" pitchFamily="34" charset="0"/>
                          <a:cs typeface="Arial" panose="020B0604020202020204" pitchFamily="34" charset="0"/>
                        </a:rPr>
                        <a:t>Relevance to autism</a:t>
                      </a:r>
                    </a:p>
                  </a:txBody>
                  <a:tcPr/>
                </a:tc>
                <a:tc>
                  <a:txBody>
                    <a:bodyPr/>
                    <a:lstStyle/>
                    <a:p>
                      <a:r>
                        <a:rPr lang="en-GB" sz="1400" dirty="0">
                          <a:solidFill>
                            <a:srgbClr val="002060"/>
                          </a:solidFill>
                          <a:latin typeface="Arial" panose="020B0604020202020204" pitchFamily="34" charset="0"/>
                          <a:cs typeface="Arial" panose="020B0604020202020204" pitchFamily="34" charset="0"/>
                        </a:rPr>
                        <a:t>Generalis-ability</a:t>
                      </a:r>
                    </a:p>
                  </a:txBody>
                  <a:tcPr/>
                </a:tc>
                <a:tc>
                  <a:txBody>
                    <a:bodyPr/>
                    <a:lstStyle/>
                    <a:p>
                      <a:r>
                        <a:rPr lang="en-GB" sz="1400" dirty="0">
                          <a:solidFill>
                            <a:srgbClr val="002060"/>
                          </a:solidFill>
                          <a:latin typeface="Arial" panose="020B0604020202020204" pitchFamily="34" charset="0"/>
                          <a:cs typeface="Arial" panose="020B0604020202020204" pitchFamily="34" charset="0"/>
                        </a:rPr>
                        <a:t>Professional practice</a:t>
                      </a:r>
                    </a:p>
                  </a:txBody>
                  <a:tcPr/>
                </a:tc>
                <a:extLst>
                  <a:ext uri="{0D108BD9-81ED-4DB2-BD59-A6C34878D82A}">
                    <a16:rowId xmlns:a16="http://schemas.microsoft.com/office/drawing/2014/main" val="2346228561"/>
                  </a:ext>
                </a:extLst>
              </a:tr>
            </a:tbl>
          </a:graphicData>
        </a:graphic>
      </p:graphicFrame>
    </p:spTree>
    <p:extLst>
      <p:ext uri="{BB962C8B-B14F-4D97-AF65-F5344CB8AC3E}">
        <p14:creationId xmlns:p14="http://schemas.microsoft.com/office/powerpoint/2010/main" val="289841880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791430-4B9C-459B-DF00-327AA0AF10A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765E7BF-487A-8C12-DFE6-42B95649F390}"/>
              </a:ext>
            </a:extLst>
          </p:cNvPr>
          <p:cNvSpPr>
            <a:spLocks noGrp="1"/>
          </p:cNvSpPr>
          <p:nvPr>
            <p:ph type="title"/>
          </p:nvPr>
        </p:nvSpPr>
        <p:spPr/>
        <p:txBody>
          <a:bodyPr>
            <a:normAutofit/>
          </a:bodyPr>
          <a:lstStyle/>
          <a:p>
            <a:pPr algn="ctr"/>
            <a:r>
              <a:rPr lang="en-GB" sz="4000" dirty="0">
                <a:latin typeface="Arial" panose="020B0604020202020204" pitchFamily="34" charset="0"/>
                <a:cs typeface="Arial" panose="020B0604020202020204" pitchFamily="34" charset="0"/>
              </a:rPr>
              <a:t>Adran 3</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Section 3</a:t>
            </a:r>
          </a:p>
        </p:txBody>
      </p:sp>
      <p:sp>
        <p:nvSpPr>
          <p:cNvPr id="4" name="Content Placeholder 3">
            <a:extLst>
              <a:ext uri="{FF2B5EF4-FFF2-40B4-BE49-F238E27FC236}">
                <a16:creationId xmlns:a16="http://schemas.microsoft.com/office/drawing/2014/main" id="{28585744-ECC2-C089-B560-25EC78D4EFB2}"/>
              </a:ext>
            </a:extLst>
          </p:cNvPr>
          <p:cNvSpPr>
            <a:spLocks noGrp="1"/>
          </p:cNvSpPr>
          <p:nvPr>
            <p:ph sz="half" idx="2"/>
          </p:nvPr>
        </p:nvSpPr>
        <p:spPr/>
        <p:txBody>
          <a:bodyPr/>
          <a:lstStyle/>
          <a:p>
            <a:pPr marL="0" indent="0">
              <a:buNone/>
            </a:pPr>
            <a:endParaRPr lang="en-GB" dirty="0"/>
          </a:p>
          <a:p>
            <a:pPr marL="0" indent="0">
              <a:buNone/>
            </a:pPr>
            <a:r>
              <a:rPr lang="en-GB" dirty="0" err="1">
                <a:latin typeface="Arial" panose="020B0604020202020204" pitchFamily="34" charset="0"/>
                <a:cs typeface="Arial" panose="020B0604020202020204" pitchFamily="34" charset="0"/>
              </a:rPr>
              <a:t>Iselder</a:t>
            </a:r>
            <a:r>
              <a:rPr lang="en-GB" dirty="0">
                <a:latin typeface="Arial" panose="020B0604020202020204" pitchFamily="34" charset="0"/>
                <a:cs typeface="Arial" panose="020B0604020202020204" pitchFamily="34" charset="0"/>
              </a:rPr>
              <a:t>, Hunan-</a:t>
            </a:r>
            <a:r>
              <a:rPr lang="en-GB" dirty="0" err="1">
                <a:latin typeface="Arial" panose="020B0604020202020204" pitchFamily="34" charset="0"/>
                <a:cs typeface="Arial" panose="020B0604020202020204" pitchFamily="34" charset="0"/>
              </a:rPr>
              <a:t>barch</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Pherthyn</a:t>
            </a:r>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solidFill>
                  <a:srgbClr val="0070C0"/>
                </a:solidFill>
                <a:latin typeface="Arial" panose="020B0604020202020204" pitchFamily="34" charset="0"/>
                <a:cs typeface="Arial" panose="020B0604020202020204" pitchFamily="34" charset="0"/>
              </a:rPr>
              <a:t>Depression, Self-esteem and Belonging</a:t>
            </a:r>
          </a:p>
        </p:txBody>
      </p:sp>
      <p:sp>
        <p:nvSpPr>
          <p:cNvPr id="9" name="TextBox 8">
            <a:extLst>
              <a:ext uri="{FF2B5EF4-FFF2-40B4-BE49-F238E27FC236}">
                <a16:creationId xmlns:a16="http://schemas.microsoft.com/office/drawing/2014/main" id="{B7A474FB-C25F-BB21-C35D-1188B5D7B622}"/>
              </a:ext>
            </a:extLst>
          </p:cNvPr>
          <p:cNvSpPr txBox="1"/>
          <p:nvPr/>
        </p:nvSpPr>
        <p:spPr>
          <a:xfrm>
            <a:off x="522514" y="5109029"/>
            <a:ext cx="4115357" cy="369332"/>
          </a:xfrm>
          <a:prstGeom prst="rect">
            <a:avLst/>
          </a:prstGeom>
          <a:noFill/>
        </p:spPr>
        <p:txBody>
          <a:bodyPr wrap="none" rtlCol="0">
            <a:spAutoFit/>
          </a:bodyPr>
          <a:lstStyle/>
          <a:p>
            <a:r>
              <a:rPr lang="en-GB" dirty="0"/>
              <a:t>(Source: Autism Research Institute, 2026).</a:t>
            </a:r>
          </a:p>
        </p:txBody>
      </p:sp>
      <p:pic>
        <p:nvPicPr>
          <p:cNvPr id="6" name="Content Placeholder 5">
            <a:extLst>
              <a:ext uri="{FF2B5EF4-FFF2-40B4-BE49-F238E27FC236}">
                <a16:creationId xmlns:a16="http://schemas.microsoft.com/office/drawing/2014/main" id="{B83CE329-50C3-1A03-DFC0-DBE0940CED3B}"/>
              </a:ext>
            </a:extLst>
          </p:cNvPr>
          <p:cNvPicPr>
            <a:picLocks noGrp="1" noChangeAspect="1"/>
          </p:cNvPicPr>
          <p:nvPr>
            <p:ph sz="half" idx="1"/>
          </p:nvPr>
        </p:nvPicPr>
        <p:blipFill>
          <a:blip r:embed="rId3"/>
          <a:stretch>
            <a:fillRect/>
          </a:stretch>
        </p:blipFill>
        <p:spPr>
          <a:xfrm>
            <a:off x="628651" y="2110808"/>
            <a:ext cx="3867150" cy="2578100"/>
          </a:xfrm>
          <a:prstGeom prst="rect">
            <a:avLst/>
          </a:prstGeom>
        </p:spPr>
      </p:pic>
    </p:spTree>
    <p:extLst>
      <p:ext uri="{BB962C8B-B14F-4D97-AF65-F5344CB8AC3E}">
        <p14:creationId xmlns:p14="http://schemas.microsoft.com/office/powerpoint/2010/main" val="404452778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B7DDC6-8F1F-280D-9872-4399F52CED1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02D6792-00C6-AB8D-24B0-72DB2B847E3F}"/>
              </a:ext>
            </a:extLst>
          </p:cNvPr>
          <p:cNvSpPr>
            <a:spLocks noGrp="1"/>
          </p:cNvSpPr>
          <p:nvPr>
            <p:ph type="title"/>
          </p:nvPr>
        </p:nvSpPr>
        <p:spPr>
          <a:xfrm>
            <a:off x="374073" y="365125"/>
            <a:ext cx="8541327" cy="1325563"/>
          </a:xfrm>
        </p:spPr>
        <p:txBody>
          <a:bodyPr>
            <a:normAutofit/>
          </a:bodyPr>
          <a:lstStyle/>
          <a:p>
            <a:pPr algn="ctr"/>
            <a:r>
              <a:rPr lang="cy-GB" sz="4000" dirty="0">
                <a:latin typeface="Arial" panose="020B0604020202020204" pitchFamily="34" charset="0"/>
                <a:cs typeface="Arial" panose="020B0604020202020204" pitchFamily="34" charset="0"/>
              </a:rPr>
              <a:t>Iselder ag Awtistiaeth</a:t>
            </a:r>
            <a:br>
              <a:rPr lang="cy-GB"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Depression and Autism</a:t>
            </a:r>
            <a:endParaRPr lang="en-GB" dirty="0"/>
          </a:p>
        </p:txBody>
      </p:sp>
      <p:sp>
        <p:nvSpPr>
          <p:cNvPr id="3" name="Content Placeholder 2">
            <a:extLst>
              <a:ext uri="{FF2B5EF4-FFF2-40B4-BE49-F238E27FC236}">
                <a16:creationId xmlns:a16="http://schemas.microsoft.com/office/drawing/2014/main" id="{74F0CDC4-D07B-1A7D-4742-900D15EF5E03}"/>
              </a:ext>
            </a:extLst>
          </p:cNvPr>
          <p:cNvSpPr>
            <a:spLocks noGrp="1"/>
          </p:cNvSpPr>
          <p:nvPr>
            <p:ph sz="half" idx="1"/>
          </p:nvPr>
        </p:nvSpPr>
        <p:spPr>
          <a:xfrm>
            <a:off x="206477" y="1825624"/>
            <a:ext cx="4289323" cy="4191717"/>
          </a:xfrm>
        </p:spPr>
        <p:txBody>
          <a:bodyPr>
            <a:noAutofit/>
          </a:bodyPr>
          <a:lstStyle/>
          <a:p>
            <a:r>
              <a:rPr lang="cy-GB" sz="2000" dirty="0">
                <a:latin typeface="Arial" panose="020B0604020202020204" pitchFamily="34" charset="0"/>
                <a:cs typeface="Arial" panose="020B0604020202020204" pitchFamily="34" charset="0"/>
              </a:rPr>
              <a:t>Cyfraddau uwch o iselder na'u cyfoedion nad ydynt yn awtistig;</a:t>
            </a:r>
          </a:p>
          <a:p>
            <a:r>
              <a:rPr lang="cy-GB" sz="2000" dirty="0">
                <a:latin typeface="Arial" panose="020B0604020202020204" pitchFamily="34" charset="0"/>
                <a:cs typeface="Arial" panose="020B0604020202020204" pitchFamily="34" charset="0"/>
              </a:rPr>
              <a:t>Yn aml yn gysylltiedig ag </a:t>
            </a:r>
            <a:r>
              <a:rPr lang="cy-GB" sz="2000" dirty="0" err="1">
                <a:latin typeface="Arial" panose="020B0604020202020204" pitchFamily="34" charset="0"/>
                <a:cs typeface="Arial" panose="020B0604020202020204" pitchFamily="34" charset="0"/>
              </a:rPr>
              <a:t>allgáu</a:t>
            </a:r>
            <a:r>
              <a:rPr lang="cy-GB" sz="2000" dirty="0">
                <a:latin typeface="Arial" panose="020B0604020202020204" pitchFamily="34" charset="0"/>
                <a:cs typeface="Arial" panose="020B0604020202020204" pitchFamily="34" charset="0"/>
              </a:rPr>
              <a:t> cymdeithasol ac anghenion cymorth nas diwallwyd;</a:t>
            </a:r>
          </a:p>
          <a:p>
            <a:r>
              <a:rPr lang="cy-GB" sz="2000" dirty="0">
                <a:latin typeface="Arial" panose="020B0604020202020204" pitchFamily="34" charset="0"/>
                <a:cs typeface="Arial" panose="020B0604020202020204" pitchFamily="34" charset="0"/>
              </a:rPr>
              <a:t>Gall symptomau ymddangos yn wahanol mewn unigolion awtistig;</a:t>
            </a:r>
          </a:p>
          <a:p>
            <a:r>
              <a:rPr lang="cy-GB" sz="2000" dirty="0">
                <a:latin typeface="Arial" panose="020B0604020202020204" pitchFamily="34" charset="0"/>
                <a:cs typeface="Arial" panose="020B0604020202020204" pitchFamily="34" charset="0"/>
              </a:rPr>
              <a:t>Gall iselder effeithio ar ddysgu, perthnasoedd ac ansawdd bywyd;</a:t>
            </a:r>
          </a:p>
          <a:p>
            <a:r>
              <a:rPr lang="cy-GB" sz="2000" dirty="0">
                <a:latin typeface="Arial" panose="020B0604020202020204" pitchFamily="34" charset="0"/>
                <a:cs typeface="Arial" panose="020B0604020202020204" pitchFamily="34" charset="0"/>
              </a:rPr>
              <a:t>Mae adnabod cynnar a chymorth sy'n canolbwyntio ar yr unigolyn yn hanfodol.</a:t>
            </a:r>
            <a:endParaRPr lang="en-GB" sz="2000" dirty="0"/>
          </a:p>
        </p:txBody>
      </p:sp>
      <p:sp>
        <p:nvSpPr>
          <p:cNvPr id="4" name="Content Placeholder 3">
            <a:extLst>
              <a:ext uri="{FF2B5EF4-FFF2-40B4-BE49-F238E27FC236}">
                <a16:creationId xmlns:a16="http://schemas.microsoft.com/office/drawing/2014/main" id="{43730625-A5B6-3405-99A9-2A09757C721D}"/>
              </a:ext>
            </a:extLst>
          </p:cNvPr>
          <p:cNvSpPr>
            <a:spLocks noGrp="1"/>
          </p:cNvSpPr>
          <p:nvPr>
            <p:ph sz="half" idx="2"/>
          </p:nvPr>
        </p:nvSpPr>
        <p:spPr>
          <a:xfrm>
            <a:off x="4648199" y="1825625"/>
            <a:ext cx="4267201" cy="4191716"/>
          </a:xfrm>
        </p:spPr>
        <p:txBody>
          <a:bodyPr>
            <a:normAutofit fontScale="77500" lnSpcReduction="20000"/>
          </a:bodyPr>
          <a:lstStyle/>
          <a:p>
            <a:r>
              <a:rPr lang="en-GB" dirty="0">
                <a:solidFill>
                  <a:srgbClr val="0070C0"/>
                </a:solidFill>
                <a:latin typeface="Arial" panose="020B0604020202020204" pitchFamily="34" charset="0"/>
                <a:cs typeface="Arial" panose="020B0604020202020204" pitchFamily="34" charset="0"/>
              </a:rPr>
              <a:t>Higher rates of depression than non-autistic peers;</a:t>
            </a:r>
          </a:p>
          <a:p>
            <a:r>
              <a:rPr lang="en-GB" dirty="0">
                <a:solidFill>
                  <a:srgbClr val="0070C0"/>
                </a:solidFill>
                <a:latin typeface="Arial" panose="020B0604020202020204" pitchFamily="34" charset="0"/>
                <a:cs typeface="Arial" panose="020B0604020202020204" pitchFamily="34" charset="0"/>
              </a:rPr>
              <a:t>Often linked to social exclusion and unmet support needs;</a:t>
            </a:r>
          </a:p>
          <a:p>
            <a:r>
              <a:rPr lang="en-GB" dirty="0">
                <a:solidFill>
                  <a:srgbClr val="0070C0"/>
                </a:solidFill>
                <a:latin typeface="Arial" panose="020B0604020202020204" pitchFamily="34" charset="0"/>
                <a:cs typeface="Arial" panose="020B0604020202020204" pitchFamily="34" charset="0"/>
              </a:rPr>
              <a:t>Symptoms may present differently in autistic individuals;</a:t>
            </a:r>
          </a:p>
          <a:p>
            <a:r>
              <a:rPr lang="en-GB" dirty="0">
                <a:solidFill>
                  <a:srgbClr val="0070C0"/>
                </a:solidFill>
                <a:latin typeface="Arial" panose="020B0604020202020204" pitchFamily="34" charset="0"/>
                <a:cs typeface="Arial" panose="020B0604020202020204" pitchFamily="34" charset="0"/>
              </a:rPr>
              <a:t>Depression can affect learning, relationships and quality of life;</a:t>
            </a:r>
          </a:p>
          <a:p>
            <a:r>
              <a:rPr lang="en-GB" dirty="0">
                <a:solidFill>
                  <a:srgbClr val="0070C0"/>
                </a:solidFill>
                <a:latin typeface="Arial" panose="020B0604020202020204" pitchFamily="34" charset="0"/>
                <a:cs typeface="Arial" panose="020B0604020202020204" pitchFamily="34" charset="0"/>
              </a:rPr>
              <a:t>Early identification and person-centred support are essential.</a:t>
            </a:r>
            <a:endParaRPr lang="en-GB" dirty="0"/>
          </a:p>
        </p:txBody>
      </p:sp>
    </p:spTree>
    <p:extLst>
      <p:ext uri="{BB962C8B-B14F-4D97-AF65-F5344CB8AC3E}">
        <p14:creationId xmlns:p14="http://schemas.microsoft.com/office/powerpoint/2010/main" val="218677589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17D833-AE6A-6134-8687-BDF2B565DAF1}"/>
              </a:ext>
            </a:extLst>
          </p:cNvPr>
          <p:cNvSpPr>
            <a:spLocks noGrp="1"/>
          </p:cNvSpPr>
          <p:nvPr>
            <p:ph type="title"/>
          </p:nvPr>
        </p:nvSpPr>
        <p:spPr>
          <a:xfrm>
            <a:off x="374073" y="365125"/>
            <a:ext cx="8541327" cy="1325563"/>
          </a:xfrm>
        </p:spPr>
        <p:txBody>
          <a:bodyPr>
            <a:normAutofit/>
          </a:bodyPr>
          <a:lstStyle/>
          <a:p>
            <a:pPr algn="ctr"/>
            <a:r>
              <a:rPr lang="cy-GB" sz="4000" dirty="0">
                <a:latin typeface="Arial" panose="020B0604020202020204" pitchFamily="34" charset="0"/>
                <a:cs typeface="Arial" panose="020B0604020202020204" pitchFamily="34" charset="0"/>
              </a:rPr>
              <a:t>Ymdeimlad o Berthyn</a:t>
            </a:r>
            <a:br>
              <a:rPr lang="cy-GB"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Social Belonging</a:t>
            </a:r>
            <a:endParaRPr lang="en-GB" dirty="0"/>
          </a:p>
        </p:txBody>
      </p:sp>
      <p:sp>
        <p:nvSpPr>
          <p:cNvPr id="3" name="Content Placeholder 2">
            <a:extLst>
              <a:ext uri="{FF2B5EF4-FFF2-40B4-BE49-F238E27FC236}">
                <a16:creationId xmlns:a16="http://schemas.microsoft.com/office/drawing/2014/main" id="{D5F27F80-EBA9-4C68-B590-75E44157F81A}"/>
              </a:ext>
            </a:extLst>
          </p:cNvPr>
          <p:cNvSpPr>
            <a:spLocks noGrp="1"/>
          </p:cNvSpPr>
          <p:nvPr>
            <p:ph sz="half" idx="1"/>
          </p:nvPr>
        </p:nvSpPr>
        <p:spPr>
          <a:xfrm>
            <a:off x="250723" y="1825624"/>
            <a:ext cx="4245077" cy="4132723"/>
          </a:xfrm>
        </p:spPr>
        <p:txBody>
          <a:bodyPr>
            <a:normAutofit fontScale="77500" lnSpcReduction="20000"/>
          </a:bodyPr>
          <a:lstStyle/>
          <a:p>
            <a:r>
              <a:rPr lang="cy-GB" dirty="0">
                <a:latin typeface="Arial" panose="020B0604020202020204" pitchFamily="34" charset="0"/>
                <a:cs typeface="Arial" panose="020B0604020202020204" pitchFamily="34" charset="0"/>
              </a:rPr>
              <a:t>Teimlo'n dderbyniol, yn werthfawr ac wedi'i gynnwys;</a:t>
            </a:r>
          </a:p>
          <a:p>
            <a:r>
              <a:rPr lang="cy-GB" dirty="0">
                <a:latin typeface="Arial" panose="020B0604020202020204" pitchFamily="34" charset="0"/>
                <a:cs typeface="Arial" panose="020B0604020202020204" pitchFamily="34" charset="0"/>
              </a:rPr>
              <a:t>Yn gysylltiedig â chanlyniadau iechyd meddwl cadarnhaol;</a:t>
            </a:r>
          </a:p>
          <a:p>
            <a:r>
              <a:rPr lang="cy-GB" dirty="0">
                <a:latin typeface="Arial" panose="020B0604020202020204" pitchFamily="34" charset="0"/>
                <a:cs typeface="Arial" panose="020B0604020202020204" pitchFamily="34" charset="0"/>
              </a:rPr>
              <a:t>Gall perthyn ddigwydd o fewn teuluoedd, ysgolion, cymunedau a grwpiau cyfoedion;</a:t>
            </a:r>
          </a:p>
          <a:p>
            <a:r>
              <a:rPr lang="cy-GB" dirty="0">
                <a:latin typeface="Arial" panose="020B0604020202020204" pitchFamily="34" charset="0"/>
                <a:cs typeface="Arial" panose="020B0604020202020204" pitchFamily="34" charset="0"/>
              </a:rPr>
              <a:t>Mae amgylcheddau cynhwysol yn hyrwyddo gwydnwch;</a:t>
            </a:r>
          </a:p>
          <a:p>
            <a:r>
              <a:rPr lang="cy-GB" dirty="0">
                <a:latin typeface="Arial" panose="020B0604020202020204" pitchFamily="34" charset="0"/>
                <a:cs typeface="Arial" panose="020B0604020202020204" pitchFamily="34" charset="0"/>
              </a:rPr>
              <a:t>Gall diffyg ymdeimlad o berthyn gynyddu trallod emosiynol.</a:t>
            </a:r>
            <a:endParaRPr lang="en-GB" dirty="0"/>
          </a:p>
        </p:txBody>
      </p:sp>
      <p:sp>
        <p:nvSpPr>
          <p:cNvPr id="4" name="Content Placeholder 3">
            <a:extLst>
              <a:ext uri="{FF2B5EF4-FFF2-40B4-BE49-F238E27FC236}">
                <a16:creationId xmlns:a16="http://schemas.microsoft.com/office/drawing/2014/main" id="{38DF2A9C-BB4E-3BB8-9BD7-C9FDC89B6BF9}"/>
              </a:ext>
            </a:extLst>
          </p:cNvPr>
          <p:cNvSpPr>
            <a:spLocks noGrp="1"/>
          </p:cNvSpPr>
          <p:nvPr>
            <p:ph sz="half" idx="2"/>
          </p:nvPr>
        </p:nvSpPr>
        <p:spPr>
          <a:xfrm>
            <a:off x="4648199" y="1825625"/>
            <a:ext cx="4121227" cy="4132722"/>
          </a:xfrm>
        </p:spPr>
        <p:txBody>
          <a:bodyPr>
            <a:normAutofit fontScale="77500" lnSpcReduction="20000"/>
          </a:bodyPr>
          <a:lstStyle/>
          <a:p>
            <a:r>
              <a:rPr lang="en-GB" dirty="0">
                <a:solidFill>
                  <a:srgbClr val="0070C0"/>
                </a:solidFill>
                <a:latin typeface="Arial" panose="020B0604020202020204" pitchFamily="34" charset="0"/>
                <a:cs typeface="Arial" panose="020B0604020202020204" pitchFamily="34" charset="0"/>
              </a:rPr>
              <a:t>Feeling accepted, valued and included;</a:t>
            </a:r>
          </a:p>
          <a:p>
            <a:r>
              <a:rPr lang="en-GB" dirty="0">
                <a:solidFill>
                  <a:srgbClr val="0070C0"/>
                </a:solidFill>
                <a:latin typeface="Arial" panose="020B0604020202020204" pitchFamily="34" charset="0"/>
                <a:cs typeface="Arial" panose="020B0604020202020204" pitchFamily="34" charset="0"/>
              </a:rPr>
              <a:t>Connected to positive mental health outcomes;</a:t>
            </a:r>
          </a:p>
          <a:p>
            <a:r>
              <a:rPr lang="en-GB" dirty="0">
                <a:solidFill>
                  <a:srgbClr val="0070C0"/>
                </a:solidFill>
                <a:latin typeface="Arial" panose="020B0604020202020204" pitchFamily="34" charset="0"/>
                <a:cs typeface="Arial" panose="020B0604020202020204" pitchFamily="34" charset="0"/>
              </a:rPr>
              <a:t>Belonging can occur within families, schools, communities and peer groups;</a:t>
            </a:r>
          </a:p>
          <a:p>
            <a:r>
              <a:rPr lang="en-GB" dirty="0">
                <a:solidFill>
                  <a:srgbClr val="0070C0"/>
                </a:solidFill>
                <a:latin typeface="Arial" panose="020B0604020202020204" pitchFamily="34" charset="0"/>
                <a:cs typeface="Arial" panose="020B0604020202020204" pitchFamily="34" charset="0"/>
              </a:rPr>
              <a:t>Inclusive environments promote resilience;</a:t>
            </a:r>
          </a:p>
          <a:p>
            <a:r>
              <a:rPr lang="en-GB" dirty="0">
                <a:solidFill>
                  <a:srgbClr val="0070C0"/>
                </a:solidFill>
                <a:latin typeface="Arial" panose="020B0604020202020204" pitchFamily="34" charset="0"/>
                <a:cs typeface="Arial" panose="020B0604020202020204" pitchFamily="34" charset="0"/>
              </a:rPr>
              <a:t>Lack of belonging can increase emotional distress.</a:t>
            </a:r>
            <a:endParaRPr lang="en-GB" dirty="0"/>
          </a:p>
        </p:txBody>
      </p:sp>
    </p:spTree>
    <p:extLst>
      <p:ext uri="{BB962C8B-B14F-4D97-AF65-F5344CB8AC3E}">
        <p14:creationId xmlns:p14="http://schemas.microsoft.com/office/powerpoint/2010/main" val="381352918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AB3BCB-4182-265F-5FFE-3A24332490D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E753FCA-8977-53CB-B719-434ABE97D3AC}"/>
              </a:ext>
            </a:extLst>
          </p:cNvPr>
          <p:cNvSpPr>
            <a:spLocks noGrp="1"/>
          </p:cNvSpPr>
          <p:nvPr>
            <p:ph type="title"/>
          </p:nvPr>
        </p:nvSpPr>
        <p:spPr>
          <a:xfrm>
            <a:off x="374073" y="365125"/>
            <a:ext cx="8541327" cy="1325563"/>
          </a:xfrm>
        </p:spPr>
        <p:txBody>
          <a:bodyPr>
            <a:normAutofit fontScale="90000"/>
          </a:bodyPr>
          <a:lstStyle/>
          <a:p>
            <a:pPr algn="ctr"/>
            <a:r>
              <a:rPr lang="cy-GB" sz="4000" dirty="0">
                <a:latin typeface="Arial" panose="020B0604020202020204" pitchFamily="34" charset="0"/>
                <a:cs typeface="Arial" panose="020B0604020202020204" pitchFamily="34" charset="0"/>
              </a:rPr>
              <a:t>Hunan-gysyniad a Ffurfio Hunaniaeth</a:t>
            </a:r>
            <a:br>
              <a:rPr lang="cy-GB"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Self-concept and Identity Formation</a:t>
            </a:r>
            <a:endParaRPr lang="en-GB" dirty="0"/>
          </a:p>
        </p:txBody>
      </p:sp>
      <p:sp>
        <p:nvSpPr>
          <p:cNvPr id="3" name="Content Placeholder 2">
            <a:extLst>
              <a:ext uri="{FF2B5EF4-FFF2-40B4-BE49-F238E27FC236}">
                <a16:creationId xmlns:a16="http://schemas.microsoft.com/office/drawing/2014/main" id="{966B11D6-942B-8FBB-C564-33482EB8F824}"/>
              </a:ext>
            </a:extLst>
          </p:cNvPr>
          <p:cNvSpPr>
            <a:spLocks noGrp="1"/>
          </p:cNvSpPr>
          <p:nvPr>
            <p:ph sz="half" idx="1"/>
          </p:nvPr>
        </p:nvSpPr>
        <p:spPr>
          <a:xfrm>
            <a:off x="374073" y="1825625"/>
            <a:ext cx="4121727" cy="4097192"/>
          </a:xfrm>
        </p:spPr>
        <p:txBody>
          <a:bodyPr>
            <a:normAutofit fontScale="77500" lnSpcReduction="20000"/>
          </a:bodyPr>
          <a:lstStyle/>
          <a:p>
            <a:r>
              <a:rPr lang="cy-GB" dirty="0">
                <a:latin typeface="Arial" panose="020B0604020202020204" pitchFamily="34" charset="0"/>
                <a:cs typeface="Arial" panose="020B0604020202020204" pitchFamily="34" charset="0"/>
              </a:rPr>
              <a:t>Mae hunan-gysyniad yn cyfeirio at sut mae unigolion yn gweld eu hunain;</a:t>
            </a:r>
          </a:p>
          <a:p>
            <a:r>
              <a:rPr lang="cy-GB" dirty="0">
                <a:latin typeface="Arial" panose="020B0604020202020204" pitchFamily="34" charset="0"/>
                <a:cs typeface="Arial" panose="020B0604020202020204" pitchFamily="34" charset="0"/>
              </a:rPr>
              <a:t>Mae hunaniaeth yn datblygu drwy brofiadau a rhyngweithiadau cymdeithasol;</a:t>
            </a:r>
          </a:p>
          <a:p>
            <a:r>
              <a:rPr lang="cy-GB" dirty="0">
                <a:latin typeface="Arial" panose="020B0604020202020204" pitchFamily="34" charset="0"/>
                <a:cs typeface="Arial" panose="020B0604020202020204" pitchFamily="34" charset="0"/>
              </a:rPr>
              <a:t>Mae hunaniaeth awtistig gadarnhaol yn gysylltiedig â llesiant;</a:t>
            </a:r>
          </a:p>
          <a:p>
            <a:r>
              <a:rPr lang="cy-GB" dirty="0">
                <a:latin typeface="Arial" panose="020B0604020202020204" pitchFamily="34" charset="0"/>
                <a:cs typeface="Arial" panose="020B0604020202020204" pitchFamily="34" charset="0"/>
              </a:rPr>
              <a:t>Gall deall </a:t>
            </a:r>
            <a:r>
              <a:rPr lang="cy-GB" dirty="0" err="1">
                <a:latin typeface="Arial" panose="020B0604020202020204" pitchFamily="34" charset="0"/>
                <a:cs typeface="Arial" panose="020B0604020202020204" pitchFamily="34" charset="0"/>
              </a:rPr>
              <a:t>niwroamrywiaeth</a:t>
            </a:r>
            <a:r>
              <a:rPr lang="cy-GB" dirty="0">
                <a:latin typeface="Arial" panose="020B0604020202020204" pitchFamily="34" charset="0"/>
                <a:cs typeface="Arial" panose="020B0604020202020204" pitchFamily="34" charset="0"/>
              </a:rPr>
              <a:t> gryfhau hunan-dderbyniad;</a:t>
            </a:r>
          </a:p>
          <a:p>
            <a:r>
              <a:rPr lang="cy-GB" dirty="0">
                <a:latin typeface="Arial" panose="020B0604020202020204" pitchFamily="34" charset="0"/>
                <a:cs typeface="Arial" panose="020B0604020202020204" pitchFamily="34" charset="0"/>
              </a:rPr>
              <a:t>Gall profiadau negyddol effeithio ar hunan-barch.</a:t>
            </a:r>
            <a:endParaRPr lang="en-GB" dirty="0"/>
          </a:p>
        </p:txBody>
      </p:sp>
      <p:sp>
        <p:nvSpPr>
          <p:cNvPr id="4" name="Content Placeholder 3">
            <a:extLst>
              <a:ext uri="{FF2B5EF4-FFF2-40B4-BE49-F238E27FC236}">
                <a16:creationId xmlns:a16="http://schemas.microsoft.com/office/drawing/2014/main" id="{DF78C8D3-5E71-D155-D3E1-33B8C3C0F962}"/>
              </a:ext>
            </a:extLst>
          </p:cNvPr>
          <p:cNvSpPr>
            <a:spLocks noGrp="1"/>
          </p:cNvSpPr>
          <p:nvPr>
            <p:ph sz="half" idx="2"/>
          </p:nvPr>
        </p:nvSpPr>
        <p:spPr>
          <a:xfrm>
            <a:off x="4648199" y="1825624"/>
            <a:ext cx="4121227" cy="4097193"/>
          </a:xfrm>
        </p:spPr>
        <p:txBody>
          <a:bodyPr>
            <a:normAutofit fontScale="77500" lnSpcReduction="20000"/>
          </a:bodyPr>
          <a:lstStyle/>
          <a:p>
            <a:r>
              <a:rPr lang="en-GB" dirty="0">
                <a:solidFill>
                  <a:srgbClr val="0070C0"/>
                </a:solidFill>
                <a:latin typeface="Arial" panose="020B0604020202020204" pitchFamily="34" charset="0"/>
                <a:cs typeface="Arial" panose="020B0604020202020204" pitchFamily="34" charset="0"/>
              </a:rPr>
              <a:t>Self-concept refers to how individuals see themselves;</a:t>
            </a:r>
          </a:p>
          <a:p>
            <a:r>
              <a:rPr lang="en-GB" dirty="0">
                <a:solidFill>
                  <a:srgbClr val="0070C0"/>
                </a:solidFill>
                <a:latin typeface="Arial" panose="020B0604020202020204" pitchFamily="34" charset="0"/>
                <a:cs typeface="Arial" panose="020B0604020202020204" pitchFamily="34" charset="0"/>
              </a:rPr>
              <a:t>Identity develops through social experiences and interactions;</a:t>
            </a:r>
          </a:p>
          <a:p>
            <a:r>
              <a:rPr lang="en-GB" dirty="0">
                <a:solidFill>
                  <a:srgbClr val="0070C0"/>
                </a:solidFill>
                <a:latin typeface="Arial" panose="020B0604020202020204" pitchFamily="34" charset="0"/>
                <a:cs typeface="Arial" panose="020B0604020202020204" pitchFamily="34" charset="0"/>
              </a:rPr>
              <a:t>Positive autistic identity is associated with wellbeing;</a:t>
            </a:r>
          </a:p>
          <a:p>
            <a:r>
              <a:rPr lang="en-GB" dirty="0">
                <a:solidFill>
                  <a:srgbClr val="0070C0"/>
                </a:solidFill>
                <a:latin typeface="Arial" panose="020B0604020202020204" pitchFamily="34" charset="0"/>
                <a:cs typeface="Arial" panose="020B0604020202020204" pitchFamily="34" charset="0"/>
              </a:rPr>
              <a:t>Understanding neurodiversity can strengthen self-acceptance;</a:t>
            </a:r>
          </a:p>
          <a:p>
            <a:r>
              <a:rPr lang="en-GB" dirty="0">
                <a:solidFill>
                  <a:srgbClr val="0070C0"/>
                </a:solidFill>
                <a:latin typeface="Arial" panose="020B0604020202020204" pitchFamily="34" charset="0"/>
                <a:cs typeface="Arial" panose="020B0604020202020204" pitchFamily="34" charset="0"/>
              </a:rPr>
              <a:t>Negative experiences can affect self-esteem.</a:t>
            </a:r>
            <a:endParaRPr lang="en-GB" dirty="0"/>
          </a:p>
        </p:txBody>
      </p:sp>
    </p:spTree>
    <p:extLst>
      <p:ext uri="{BB962C8B-B14F-4D97-AF65-F5344CB8AC3E}">
        <p14:creationId xmlns:p14="http://schemas.microsoft.com/office/powerpoint/2010/main" val="68341864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80D2A7-3BC4-3C48-73D9-F029493D030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6724886-D25E-3E57-8DE0-1AD535460781}"/>
              </a:ext>
            </a:extLst>
          </p:cNvPr>
          <p:cNvSpPr>
            <a:spLocks noGrp="1"/>
          </p:cNvSpPr>
          <p:nvPr>
            <p:ph type="title"/>
          </p:nvPr>
        </p:nvSpPr>
        <p:spPr>
          <a:xfrm>
            <a:off x="374073" y="365125"/>
            <a:ext cx="8541327" cy="1325563"/>
          </a:xfrm>
        </p:spPr>
        <p:txBody>
          <a:bodyPr>
            <a:normAutofit/>
          </a:bodyPr>
          <a:lstStyle/>
          <a:p>
            <a:pPr algn="ctr"/>
            <a:r>
              <a:rPr lang="cy-GB" sz="4000" dirty="0">
                <a:latin typeface="Arial" panose="020B0604020202020204" pitchFamily="34" charset="0"/>
                <a:cs typeface="Arial" panose="020B0604020202020204" pitchFamily="34" charset="0"/>
              </a:rPr>
              <a:t>Perthnasoedd â Chyfoedion</a:t>
            </a:r>
            <a:br>
              <a:rPr lang="cy-GB"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Peer Relationships</a:t>
            </a:r>
            <a:endParaRPr lang="en-GB" dirty="0"/>
          </a:p>
        </p:txBody>
      </p:sp>
      <p:sp>
        <p:nvSpPr>
          <p:cNvPr id="3" name="Content Placeholder 2">
            <a:extLst>
              <a:ext uri="{FF2B5EF4-FFF2-40B4-BE49-F238E27FC236}">
                <a16:creationId xmlns:a16="http://schemas.microsoft.com/office/drawing/2014/main" id="{09EAD939-543D-AAFB-1DFA-06090348F605}"/>
              </a:ext>
            </a:extLst>
          </p:cNvPr>
          <p:cNvSpPr>
            <a:spLocks noGrp="1"/>
          </p:cNvSpPr>
          <p:nvPr>
            <p:ph sz="half" idx="1"/>
          </p:nvPr>
        </p:nvSpPr>
        <p:spPr>
          <a:xfrm>
            <a:off x="206477" y="1825625"/>
            <a:ext cx="4289323" cy="4097192"/>
          </a:xfrm>
        </p:spPr>
        <p:txBody>
          <a:bodyPr>
            <a:normAutofit fontScale="77500" lnSpcReduction="20000"/>
          </a:bodyPr>
          <a:lstStyle/>
          <a:p>
            <a:r>
              <a:rPr lang="cy-GB" dirty="0">
                <a:latin typeface="Arial" panose="020B0604020202020204" pitchFamily="34" charset="0"/>
                <a:cs typeface="Arial" panose="020B0604020202020204" pitchFamily="34" charset="0"/>
              </a:rPr>
              <a:t>Mae cyfeillgarwch yn cyfrannu at lesiant emosiynol;</a:t>
            </a:r>
          </a:p>
          <a:p>
            <a:r>
              <a:rPr lang="cy-GB" dirty="0">
                <a:latin typeface="Arial" panose="020B0604020202020204" pitchFamily="34" charset="0"/>
                <a:cs typeface="Arial" panose="020B0604020202020204" pitchFamily="34" charset="0"/>
              </a:rPr>
              <a:t>Gall ansawdd perthnasoedd fod yn bwysicach na nifer y perthnasoedd;</a:t>
            </a:r>
          </a:p>
          <a:p>
            <a:r>
              <a:rPr lang="cy-GB" dirty="0">
                <a:latin typeface="Arial" panose="020B0604020202020204" pitchFamily="34" charset="0"/>
                <a:cs typeface="Arial" panose="020B0604020202020204" pitchFamily="34" charset="0"/>
              </a:rPr>
              <a:t>Gall pobl ifanc awtistig brofi cyfeillgarwch mewn ffyrdd gwahanol;</a:t>
            </a:r>
          </a:p>
          <a:p>
            <a:r>
              <a:rPr lang="cy-GB" dirty="0">
                <a:latin typeface="Arial" panose="020B0604020202020204" pitchFamily="34" charset="0"/>
                <a:cs typeface="Arial" panose="020B0604020202020204" pitchFamily="34" charset="0"/>
              </a:rPr>
              <a:t>Mae bwlio a gwrthod yn parhau'n bryderon sylweddol;</a:t>
            </a:r>
          </a:p>
          <a:p>
            <a:r>
              <a:rPr lang="cy-GB" dirty="0">
                <a:latin typeface="Arial" panose="020B0604020202020204" pitchFamily="34" charset="0"/>
                <a:cs typeface="Arial" panose="020B0604020202020204" pitchFamily="34" charset="0"/>
              </a:rPr>
              <a:t>Gall rhwydweithiau cyfoedion cefnogol hybu ymdeimlad o berthyn.</a:t>
            </a:r>
            <a:endParaRPr lang="en-GB" dirty="0"/>
          </a:p>
        </p:txBody>
      </p:sp>
      <p:sp>
        <p:nvSpPr>
          <p:cNvPr id="4" name="Content Placeholder 3">
            <a:extLst>
              <a:ext uri="{FF2B5EF4-FFF2-40B4-BE49-F238E27FC236}">
                <a16:creationId xmlns:a16="http://schemas.microsoft.com/office/drawing/2014/main" id="{D5BD8B02-9824-7B34-3F7A-7BD76E5B0C1D}"/>
              </a:ext>
            </a:extLst>
          </p:cNvPr>
          <p:cNvSpPr>
            <a:spLocks noGrp="1"/>
          </p:cNvSpPr>
          <p:nvPr>
            <p:ph sz="half" idx="2"/>
          </p:nvPr>
        </p:nvSpPr>
        <p:spPr>
          <a:xfrm>
            <a:off x="4648199" y="1825624"/>
            <a:ext cx="4121227" cy="4097193"/>
          </a:xfrm>
        </p:spPr>
        <p:txBody>
          <a:bodyPr>
            <a:normAutofit fontScale="77500" lnSpcReduction="20000"/>
          </a:bodyPr>
          <a:lstStyle/>
          <a:p>
            <a:r>
              <a:rPr lang="en-GB" dirty="0">
                <a:solidFill>
                  <a:srgbClr val="0070C0"/>
                </a:solidFill>
                <a:latin typeface="Arial" panose="020B0604020202020204" pitchFamily="34" charset="0"/>
                <a:cs typeface="Arial" panose="020B0604020202020204" pitchFamily="34" charset="0"/>
              </a:rPr>
              <a:t>Friendships contribute to emotional wellbeing;</a:t>
            </a:r>
          </a:p>
          <a:p>
            <a:r>
              <a:rPr lang="en-GB" dirty="0">
                <a:solidFill>
                  <a:srgbClr val="0070C0"/>
                </a:solidFill>
                <a:latin typeface="Arial" panose="020B0604020202020204" pitchFamily="34" charset="0"/>
                <a:cs typeface="Arial" panose="020B0604020202020204" pitchFamily="34" charset="0"/>
              </a:rPr>
              <a:t>Quality of relationships may be more important than quantity;</a:t>
            </a:r>
          </a:p>
          <a:p>
            <a:r>
              <a:rPr lang="en-GB" dirty="0">
                <a:solidFill>
                  <a:srgbClr val="0070C0"/>
                </a:solidFill>
                <a:latin typeface="Arial" panose="020B0604020202020204" pitchFamily="34" charset="0"/>
                <a:cs typeface="Arial" panose="020B0604020202020204" pitchFamily="34" charset="0"/>
              </a:rPr>
              <a:t>Autistic young people may experience friendship differently;</a:t>
            </a:r>
          </a:p>
          <a:p>
            <a:r>
              <a:rPr lang="en-GB" dirty="0">
                <a:solidFill>
                  <a:srgbClr val="0070C0"/>
                </a:solidFill>
                <a:latin typeface="Arial" panose="020B0604020202020204" pitchFamily="34" charset="0"/>
                <a:cs typeface="Arial" panose="020B0604020202020204" pitchFamily="34" charset="0"/>
              </a:rPr>
              <a:t>Bullying and rejection remain significant concerns;</a:t>
            </a:r>
          </a:p>
          <a:p>
            <a:r>
              <a:rPr lang="en-GB" dirty="0">
                <a:solidFill>
                  <a:srgbClr val="0070C0"/>
                </a:solidFill>
                <a:latin typeface="Arial" panose="020B0604020202020204" pitchFamily="34" charset="0"/>
                <a:cs typeface="Arial" panose="020B0604020202020204" pitchFamily="34" charset="0"/>
              </a:rPr>
              <a:t>Supportive peer networks can promote belonging.</a:t>
            </a:r>
            <a:endParaRPr lang="en-GB" dirty="0"/>
          </a:p>
        </p:txBody>
      </p:sp>
    </p:spTree>
    <p:extLst>
      <p:ext uri="{BB962C8B-B14F-4D97-AF65-F5344CB8AC3E}">
        <p14:creationId xmlns:p14="http://schemas.microsoft.com/office/powerpoint/2010/main" val="128561045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CCB3FD-B0A0-B70E-23CF-7BA5DABCC91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AA226A3-31BE-5A5A-65C9-FEDF94FED0C1}"/>
              </a:ext>
            </a:extLst>
          </p:cNvPr>
          <p:cNvSpPr>
            <a:spLocks noGrp="1"/>
          </p:cNvSpPr>
          <p:nvPr>
            <p:ph type="title"/>
          </p:nvPr>
        </p:nvSpPr>
        <p:spPr>
          <a:xfrm>
            <a:off x="374073" y="365125"/>
            <a:ext cx="8541327" cy="1325563"/>
          </a:xfrm>
        </p:spPr>
        <p:txBody>
          <a:bodyPr>
            <a:normAutofit/>
          </a:bodyPr>
          <a:lstStyle/>
          <a:p>
            <a:pPr algn="ctr"/>
            <a:r>
              <a:rPr lang="cy-GB" sz="4000" dirty="0">
                <a:latin typeface="Arial" panose="020B0604020202020204" pitchFamily="34" charset="0"/>
                <a:cs typeface="Arial" panose="020B0604020202020204" pitchFamily="34" charset="0"/>
              </a:rPr>
              <a:t>Unigrwydd ac Arwahanrwydd</a:t>
            </a:r>
            <a:br>
              <a:rPr lang="cy-GB"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Isolation and Loneliness</a:t>
            </a:r>
            <a:endParaRPr lang="en-GB" dirty="0"/>
          </a:p>
        </p:txBody>
      </p:sp>
      <p:sp>
        <p:nvSpPr>
          <p:cNvPr id="3" name="Content Placeholder 2">
            <a:extLst>
              <a:ext uri="{FF2B5EF4-FFF2-40B4-BE49-F238E27FC236}">
                <a16:creationId xmlns:a16="http://schemas.microsoft.com/office/drawing/2014/main" id="{41726EC3-04E5-B5E9-00CD-2A52B5F82A68}"/>
              </a:ext>
            </a:extLst>
          </p:cNvPr>
          <p:cNvSpPr>
            <a:spLocks noGrp="1"/>
          </p:cNvSpPr>
          <p:nvPr>
            <p:ph sz="half" idx="1"/>
          </p:nvPr>
        </p:nvSpPr>
        <p:spPr>
          <a:xfrm>
            <a:off x="235974" y="1825625"/>
            <a:ext cx="4259826" cy="4097192"/>
          </a:xfrm>
        </p:spPr>
        <p:txBody>
          <a:bodyPr>
            <a:normAutofit fontScale="85000" lnSpcReduction="20000"/>
          </a:bodyPr>
          <a:lstStyle/>
          <a:p>
            <a:r>
              <a:rPr lang="cy-GB" dirty="0">
                <a:latin typeface="Arial" panose="020B0604020202020204" pitchFamily="34" charset="0"/>
                <a:cs typeface="Arial" panose="020B0604020202020204" pitchFamily="34" charset="0"/>
              </a:rPr>
              <a:t>Unigrwydd yw'r teimlad goddrychol o ddiffyg cysylltiadau ystyrlon;</a:t>
            </a:r>
          </a:p>
          <a:p>
            <a:r>
              <a:rPr lang="cy-GB" dirty="0">
                <a:latin typeface="Arial" panose="020B0604020202020204" pitchFamily="34" charset="0"/>
                <a:cs typeface="Arial" panose="020B0604020202020204" pitchFamily="34" charset="0"/>
              </a:rPr>
              <a:t>Gall ddigwydd hyd yn oed pan fo rhywun yng nghwmni eraill;</a:t>
            </a:r>
          </a:p>
          <a:p>
            <a:r>
              <a:rPr lang="cy-GB" dirty="0">
                <a:latin typeface="Arial" panose="020B0604020202020204" pitchFamily="34" charset="0"/>
                <a:cs typeface="Arial" panose="020B0604020202020204" pitchFamily="34" charset="0"/>
              </a:rPr>
              <a:t>Yn gysylltiedig ag iselder, </a:t>
            </a:r>
            <a:r>
              <a:rPr lang="cy-GB" dirty="0" err="1">
                <a:latin typeface="Arial" panose="020B0604020202020204" pitchFamily="34" charset="0"/>
                <a:cs typeface="Arial" panose="020B0604020202020204" pitchFamily="34" charset="0"/>
              </a:rPr>
              <a:t>gorbryder</a:t>
            </a:r>
            <a:r>
              <a:rPr lang="cy-GB" dirty="0">
                <a:latin typeface="Arial" panose="020B0604020202020204" pitchFamily="34" charset="0"/>
                <a:cs typeface="Arial" panose="020B0604020202020204" pitchFamily="34" charset="0"/>
              </a:rPr>
              <a:t> a llesiant gwaeth;</a:t>
            </a:r>
          </a:p>
          <a:p>
            <a:r>
              <a:rPr lang="cy-GB" dirty="0">
                <a:latin typeface="Arial" panose="020B0604020202020204" pitchFamily="34" charset="0"/>
                <a:cs typeface="Arial" panose="020B0604020202020204" pitchFamily="34" charset="0"/>
              </a:rPr>
              <a:t>Yn aml yn cael ei ddylanwadu gan </a:t>
            </a:r>
            <a:r>
              <a:rPr lang="cy-GB" dirty="0" err="1">
                <a:latin typeface="Arial" panose="020B0604020202020204" pitchFamily="34" charset="0"/>
                <a:cs typeface="Arial" panose="020B0604020202020204" pitchFamily="34" charset="0"/>
              </a:rPr>
              <a:t>allgáu</a:t>
            </a:r>
            <a:r>
              <a:rPr lang="cy-GB" dirty="0">
                <a:latin typeface="Arial" panose="020B0604020202020204" pitchFamily="34" charset="0"/>
                <a:cs typeface="Arial" panose="020B0604020202020204" pitchFamily="34" charset="0"/>
              </a:rPr>
              <a:t> a chamddealltwriaeth;</a:t>
            </a:r>
          </a:p>
          <a:p>
            <a:r>
              <a:rPr lang="cy-GB" dirty="0">
                <a:latin typeface="Arial" panose="020B0604020202020204" pitchFamily="34" charset="0"/>
                <a:cs typeface="Arial" panose="020B0604020202020204" pitchFamily="34" charset="0"/>
              </a:rPr>
              <a:t>Gall arfer cynhwysol leihau arwahanrwydd.</a:t>
            </a:r>
            <a:endParaRPr lang="en-GB" dirty="0"/>
          </a:p>
        </p:txBody>
      </p:sp>
      <p:sp>
        <p:nvSpPr>
          <p:cNvPr id="4" name="Content Placeholder 3">
            <a:extLst>
              <a:ext uri="{FF2B5EF4-FFF2-40B4-BE49-F238E27FC236}">
                <a16:creationId xmlns:a16="http://schemas.microsoft.com/office/drawing/2014/main" id="{BA9FAAB2-BFEC-78B2-1E83-FB6976B5B8B3}"/>
              </a:ext>
            </a:extLst>
          </p:cNvPr>
          <p:cNvSpPr>
            <a:spLocks noGrp="1"/>
          </p:cNvSpPr>
          <p:nvPr>
            <p:ph sz="half" idx="2"/>
          </p:nvPr>
        </p:nvSpPr>
        <p:spPr>
          <a:xfrm>
            <a:off x="4648199" y="1825624"/>
            <a:ext cx="4259826" cy="4097193"/>
          </a:xfrm>
        </p:spPr>
        <p:txBody>
          <a:bodyPr>
            <a:normAutofit fontScale="85000" lnSpcReduction="20000"/>
          </a:bodyPr>
          <a:lstStyle/>
          <a:p>
            <a:r>
              <a:rPr lang="en-GB" dirty="0">
                <a:solidFill>
                  <a:srgbClr val="0070C0"/>
                </a:solidFill>
                <a:latin typeface="Arial" panose="020B0604020202020204" pitchFamily="34" charset="0"/>
                <a:cs typeface="Arial" panose="020B0604020202020204" pitchFamily="34" charset="0"/>
              </a:rPr>
              <a:t>Loneliness is the subjective feeling of lacking meaningful connection;</a:t>
            </a:r>
          </a:p>
          <a:p>
            <a:r>
              <a:rPr lang="en-GB" dirty="0">
                <a:solidFill>
                  <a:srgbClr val="0070C0"/>
                </a:solidFill>
                <a:latin typeface="Arial" panose="020B0604020202020204" pitchFamily="34" charset="0"/>
                <a:cs typeface="Arial" panose="020B0604020202020204" pitchFamily="34" charset="0"/>
              </a:rPr>
              <a:t>Can occur even when surrounded by others;</a:t>
            </a:r>
          </a:p>
          <a:p>
            <a:r>
              <a:rPr lang="en-GB" dirty="0">
                <a:solidFill>
                  <a:srgbClr val="0070C0"/>
                </a:solidFill>
                <a:latin typeface="Arial" panose="020B0604020202020204" pitchFamily="34" charset="0"/>
                <a:cs typeface="Arial" panose="020B0604020202020204" pitchFamily="34" charset="0"/>
              </a:rPr>
              <a:t>Linked to depression, anxiety and poorer wellbeing;</a:t>
            </a:r>
          </a:p>
          <a:p>
            <a:r>
              <a:rPr lang="en-GB" dirty="0">
                <a:solidFill>
                  <a:srgbClr val="0070C0"/>
                </a:solidFill>
                <a:latin typeface="Arial" panose="020B0604020202020204" pitchFamily="34" charset="0"/>
                <a:cs typeface="Arial" panose="020B0604020202020204" pitchFamily="34" charset="0"/>
              </a:rPr>
              <a:t>Often influenced by exclusion and misunderstanding;</a:t>
            </a:r>
          </a:p>
          <a:p>
            <a:r>
              <a:rPr lang="en-GB" dirty="0">
                <a:solidFill>
                  <a:srgbClr val="0070C0"/>
                </a:solidFill>
                <a:latin typeface="Arial" panose="020B0604020202020204" pitchFamily="34" charset="0"/>
                <a:cs typeface="Arial" panose="020B0604020202020204" pitchFamily="34" charset="0"/>
              </a:rPr>
              <a:t>Inclusive practice can reduce isolation.</a:t>
            </a:r>
            <a:endParaRPr lang="en-GB" dirty="0"/>
          </a:p>
        </p:txBody>
      </p:sp>
    </p:spTree>
    <p:extLst>
      <p:ext uri="{BB962C8B-B14F-4D97-AF65-F5344CB8AC3E}">
        <p14:creationId xmlns:p14="http://schemas.microsoft.com/office/powerpoint/2010/main" val="383530214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53C298-6C17-9F2A-FE5E-32A22C9A9DA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E8347D1-0087-0F13-F1A4-C1885963F2FF}"/>
              </a:ext>
            </a:extLst>
          </p:cNvPr>
          <p:cNvSpPr>
            <a:spLocks noGrp="1"/>
          </p:cNvSpPr>
          <p:nvPr>
            <p:ph type="title"/>
          </p:nvPr>
        </p:nvSpPr>
        <p:spPr>
          <a:xfrm>
            <a:off x="206478" y="457200"/>
            <a:ext cx="3373336" cy="781665"/>
          </a:xfrm>
        </p:spPr>
        <p:txBody>
          <a:bodyPr>
            <a:normAutofit fontScale="90000"/>
          </a:bodyPr>
          <a:lstStyle/>
          <a:p>
            <a:pPr algn="ctr"/>
            <a:r>
              <a:rPr lang="en-GB" sz="3600" dirty="0" err="1">
                <a:latin typeface="Arial" panose="020B0604020202020204" pitchFamily="34" charset="0"/>
                <a:cs typeface="Arial" panose="020B0604020202020204" pitchFamily="34" charset="0"/>
              </a:rPr>
              <a:t>Cwestiwn</a:t>
            </a:r>
            <a:br>
              <a:rPr lang="en-GB" sz="3600" dirty="0">
                <a:latin typeface="Arial" panose="020B0604020202020204" pitchFamily="34" charset="0"/>
                <a:cs typeface="Arial" panose="020B0604020202020204" pitchFamily="34" charset="0"/>
              </a:rPr>
            </a:br>
            <a:r>
              <a:rPr lang="en-GB" sz="3600" dirty="0">
                <a:solidFill>
                  <a:srgbClr val="0070C0"/>
                </a:solidFill>
                <a:latin typeface="Arial" panose="020B0604020202020204" pitchFamily="34" charset="0"/>
                <a:cs typeface="Arial" panose="020B0604020202020204" pitchFamily="34" charset="0"/>
              </a:rPr>
              <a:t>Question</a:t>
            </a:r>
          </a:p>
        </p:txBody>
      </p:sp>
      <p:pic>
        <p:nvPicPr>
          <p:cNvPr id="6" name="Content Placeholder 5" descr="Magnifying glass and question mark">
            <a:extLst>
              <a:ext uri="{FF2B5EF4-FFF2-40B4-BE49-F238E27FC236}">
                <a16:creationId xmlns:a16="http://schemas.microsoft.com/office/drawing/2014/main" id="{E252141A-46FA-6D78-5CBE-16B4E3287B94}"/>
              </a:ext>
            </a:extLst>
          </p:cNvPr>
          <p:cNvPicPr>
            <a:picLocks noGrp="1" noChangeAspect="1"/>
          </p:cNvPicPr>
          <p:nvPr>
            <p:ph type="pic" idx="1"/>
          </p:nvPr>
        </p:nvPicPr>
        <p:blipFill>
          <a:blip r:embed="rId3"/>
          <a:srcRect l="25906" r="25906"/>
          <a:stretch/>
        </p:blipFill>
        <p:spPr>
          <a:xfrm>
            <a:off x="381436" y="1664302"/>
            <a:ext cx="3023419" cy="3529396"/>
          </a:xfrm>
        </p:spPr>
      </p:pic>
      <p:sp>
        <p:nvSpPr>
          <p:cNvPr id="4" name="Content Placeholder 3">
            <a:extLst>
              <a:ext uri="{FF2B5EF4-FFF2-40B4-BE49-F238E27FC236}">
                <a16:creationId xmlns:a16="http://schemas.microsoft.com/office/drawing/2014/main" id="{8C6A43AC-394E-0847-581B-44D1B6D8C51D}"/>
              </a:ext>
            </a:extLst>
          </p:cNvPr>
          <p:cNvSpPr>
            <a:spLocks noGrp="1"/>
          </p:cNvSpPr>
          <p:nvPr>
            <p:ph type="body" sz="half" idx="2"/>
          </p:nvPr>
        </p:nvSpPr>
        <p:spPr>
          <a:xfrm>
            <a:off x="3701845" y="324465"/>
            <a:ext cx="5235677" cy="5692877"/>
          </a:xfrm>
        </p:spPr>
        <p:txBody>
          <a:bodyPr>
            <a:normAutofit/>
          </a:bodyPr>
          <a:lstStyle/>
          <a:p>
            <a:pPr marL="0" indent="0">
              <a:buNone/>
            </a:pPr>
            <a:r>
              <a:rPr lang="cy-GB" b="1" dirty="0">
                <a:latin typeface="Arial" panose="020B0604020202020204" pitchFamily="34" charset="0"/>
                <a:cs typeface="Arial" panose="020B0604020202020204" pitchFamily="34" charset="0"/>
              </a:rPr>
              <a:t>I ba raddau mae ymdeimlad o berthyn yn dylanwadu ar lesiant emosiynol?</a:t>
            </a:r>
          </a:p>
          <a:p>
            <a:pPr marL="0" indent="0">
              <a:buNone/>
            </a:pPr>
            <a:r>
              <a:rPr lang="cy-GB" b="1" dirty="0">
                <a:latin typeface="Arial" panose="020B0604020202020204" pitchFamily="34" charset="0"/>
                <a:cs typeface="Arial" panose="020B0604020202020204" pitchFamily="34" charset="0"/>
              </a:rPr>
              <a:t>Ystyriwch:</a:t>
            </a:r>
          </a:p>
          <a:p>
            <a:r>
              <a:rPr lang="cy-GB" dirty="0">
                <a:latin typeface="Arial" panose="020B0604020202020204" pitchFamily="34" charset="0"/>
                <a:cs typeface="Arial" panose="020B0604020202020204" pitchFamily="34" charset="0"/>
              </a:rPr>
              <a:t>Amgylcheddau ysgol;</a:t>
            </a:r>
          </a:p>
          <a:p>
            <a:r>
              <a:rPr lang="cy-GB" dirty="0">
                <a:latin typeface="Arial" panose="020B0604020202020204" pitchFamily="34" charset="0"/>
                <a:cs typeface="Arial" panose="020B0604020202020204" pitchFamily="34" charset="0"/>
              </a:rPr>
              <a:t>Perthnasoedd teuluol;</a:t>
            </a:r>
          </a:p>
          <a:p>
            <a:r>
              <a:rPr lang="cy-GB" dirty="0">
                <a:latin typeface="Arial" panose="020B0604020202020204" pitchFamily="34" charset="0"/>
                <a:cs typeface="Arial" panose="020B0604020202020204" pitchFamily="34" charset="0"/>
              </a:rPr>
              <a:t>Derbyniad gan gyfoedion;</a:t>
            </a:r>
          </a:p>
          <a:p>
            <a:r>
              <a:rPr lang="cy-GB" dirty="0">
                <a:latin typeface="Arial" panose="020B0604020202020204" pitchFamily="34" charset="0"/>
                <a:cs typeface="Arial" panose="020B0604020202020204" pitchFamily="34" charset="0"/>
              </a:rPr>
              <a:t>Cynhwysiant cymunedol;</a:t>
            </a:r>
          </a:p>
          <a:p>
            <a:r>
              <a:rPr lang="cy-GB" dirty="0">
                <a:latin typeface="Arial" panose="020B0604020202020204" pitchFamily="34" charset="0"/>
                <a:cs typeface="Arial" panose="020B0604020202020204" pitchFamily="34" charset="0"/>
              </a:rPr>
              <a:t>Arfer sy'n cadarnhau </a:t>
            </a:r>
            <a:r>
              <a:rPr lang="cy-GB" dirty="0" err="1">
                <a:latin typeface="Arial" panose="020B0604020202020204" pitchFamily="34" charset="0"/>
                <a:cs typeface="Arial" panose="020B0604020202020204" pitchFamily="34" charset="0"/>
              </a:rPr>
              <a:t>niwroamrywiaeth</a:t>
            </a:r>
            <a:r>
              <a:rPr lang="cy-GB" dirty="0">
                <a:latin typeface="Arial" panose="020B0604020202020204" pitchFamily="34" charset="0"/>
                <a:cs typeface="Arial" panose="020B0604020202020204" pitchFamily="34" charset="0"/>
              </a:rPr>
              <a:t>.</a:t>
            </a:r>
          </a:p>
          <a:p>
            <a:endParaRPr lang="en-GB" dirty="0">
              <a:latin typeface="Arial" panose="020B0604020202020204" pitchFamily="34" charset="0"/>
              <a:cs typeface="Arial" panose="020B0604020202020204" pitchFamily="34" charset="0"/>
            </a:endParaRPr>
          </a:p>
          <a:p>
            <a:pPr marL="0" indent="0">
              <a:buNone/>
            </a:pPr>
            <a:r>
              <a:rPr lang="en-GB" b="1" dirty="0">
                <a:solidFill>
                  <a:srgbClr val="0070C0"/>
                </a:solidFill>
                <a:latin typeface="Arial" panose="020B0604020202020204" pitchFamily="34" charset="0"/>
                <a:cs typeface="Arial" panose="020B0604020202020204" pitchFamily="34" charset="0"/>
              </a:rPr>
              <a:t>To what extent does a sense of belonging influence emotional wellbeing?</a:t>
            </a:r>
          </a:p>
          <a:p>
            <a:pPr marL="0" indent="0">
              <a:buNone/>
            </a:pPr>
            <a:r>
              <a:rPr lang="en-GB" b="1" dirty="0">
                <a:solidFill>
                  <a:srgbClr val="0070C0"/>
                </a:solidFill>
                <a:latin typeface="Arial" panose="020B0604020202020204" pitchFamily="34" charset="0"/>
                <a:cs typeface="Arial" panose="020B0604020202020204" pitchFamily="34" charset="0"/>
              </a:rPr>
              <a:t>Consider:</a:t>
            </a:r>
          </a:p>
          <a:p>
            <a:r>
              <a:rPr lang="en-GB" dirty="0">
                <a:solidFill>
                  <a:srgbClr val="0070C0"/>
                </a:solidFill>
                <a:latin typeface="Arial" panose="020B0604020202020204" pitchFamily="34" charset="0"/>
                <a:cs typeface="Arial" panose="020B0604020202020204" pitchFamily="34" charset="0"/>
              </a:rPr>
              <a:t>School environments;</a:t>
            </a:r>
          </a:p>
          <a:p>
            <a:r>
              <a:rPr lang="en-GB" dirty="0">
                <a:solidFill>
                  <a:srgbClr val="0070C0"/>
                </a:solidFill>
                <a:latin typeface="Arial" panose="020B0604020202020204" pitchFamily="34" charset="0"/>
                <a:cs typeface="Arial" panose="020B0604020202020204" pitchFamily="34" charset="0"/>
              </a:rPr>
              <a:t>Family relationships;</a:t>
            </a:r>
          </a:p>
          <a:p>
            <a:r>
              <a:rPr lang="en-GB" dirty="0">
                <a:solidFill>
                  <a:srgbClr val="0070C0"/>
                </a:solidFill>
                <a:latin typeface="Arial" panose="020B0604020202020204" pitchFamily="34" charset="0"/>
                <a:cs typeface="Arial" panose="020B0604020202020204" pitchFamily="34" charset="0"/>
              </a:rPr>
              <a:t>Peer acceptance;</a:t>
            </a:r>
          </a:p>
          <a:p>
            <a:r>
              <a:rPr lang="en-GB" dirty="0">
                <a:solidFill>
                  <a:srgbClr val="0070C0"/>
                </a:solidFill>
                <a:latin typeface="Arial" panose="020B0604020202020204" pitchFamily="34" charset="0"/>
                <a:cs typeface="Arial" panose="020B0604020202020204" pitchFamily="34" charset="0"/>
              </a:rPr>
              <a:t>Community inclusion;</a:t>
            </a:r>
          </a:p>
          <a:p>
            <a:r>
              <a:rPr lang="en-GB" dirty="0">
                <a:solidFill>
                  <a:srgbClr val="0070C0"/>
                </a:solidFill>
                <a:latin typeface="Arial" panose="020B0604020202020204" pitchFamily="34" charset="0"/>
                <a:cs typeface="Arial" panose="020B0604020202020204" pitchFamily="34" charset="0"/>
              </a:rPr>
              <a:t>Neurodiversity-affirming practice.</a:t>
            </a:r>
          </a:p>
        </p:txBody>
      </p:sp>
    </p:spTree>
    <p:extLst>
      <p:ext uri="{BB962C8B-B14F-4D97-AF65-F5344CB8AC3E}">
        <p14:creationId xmlns:p14="http://schemas.microsoft.com/office/powerpoint/2010/main" val="362434170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0A125F-F623-D44F-A234-316C7ED3391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B31D141-03D2-0A1A-DA67-D52ED8A5E218}"/>
              </a:ext>
            </a:extLst>
          </p:cNvPr>
          <p:cNvSpPr>
            <a:spLocks noGrp="1"/>
          </p:cNvSpPr>
          <p:nvPr>
            <p:ph type="title"/>
          </p:nvPr>
        </p:nvSpPr>
        <p:spPr/>
        <p:txBody>
          <a:bodyPr>
            <a:normAutofit/>
          </a:bodyPr>
          <a:lstStyle/>
          <a:p>
            <a:pPr algn="ctr"/>
            <a:r>
              <a:rPr lang="en-GB" sz="4000" dirty="0">
                <a:latin typeface="Arial" panose="020B0604020202020204" pitchFamily="34" charset="0"/>
                <a:cs typeface="Arial" panose="020B0604020202020204" pitchFamily="34" charset="0"/>
              </a:rPr>
              <a:t>Adran 4</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Section 4</a:t>
            </a:r>
          </a:p>
        </p:txBody>
      </p:sp>
      <p:sp>
        <p:nvSpPr>
          <p:cNvPr id="4" name="Content Placeholder 3">
            <a:extLst>
              <a:ext uri="{FF2B5EF4-FFF2-40B4-BE49-F238E27FC236}">
                <a16:creationId xmlns:a16="http://schemas.microsoft.com/office/drawing/2014/main" id="{669186A6-C65D-03A6-AD39-76E7CBB7BC5E}"/>
              </a:ext>
            </a:extLst>
          </p:cNvPr>
          <p:cNvSpPr>
            <a:spLocks noGrp="1"/>
          </p:cNvSpPr>
          <p:nvPr>
            <p:ph sz="half" idx="2"/>
          </p:nvPr>
        </p:nvSpPr>
        <p:spPr/>
        <p:txBody>
          <a:bodyPr/>
          <a:lstStyle/>
          <a:p>
            <a:pPr marL="0" indent="0">
              <a:buNone/>
            </a:pPr>
            <a:endParaRPr lang="en-GB" dirty="0"/>
          </a:p>
          <a:p>
            <a:pPr marL="0" indent="0">
              <a:buNone/>
            </a:pPr>
            <a:r>
              <a:rPr lang="en-GB" dirty="0" err="1">
                <a:latin typeface="Arial" panose="020B0604020202020204" pitchFamily="34" charset="0"/>
                <a:cs typeface="Arial" panose="020B0604020202020204" pitchFamily="34" charset="0"/>
              </a:rPr>
              <a:t>Masgio</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Chuddliwio</a:t>
            </a:r>
            <a:r>
              <a:rPr lang="en-GB" dirty="0">
                <a:latin typeface="Arial" panose="020B0604020202020204" pitchFamily="34" charset="0"/>
                <a:cs typeface="Arial" panose="020B0604020202020204" pitchFamily="34" charset="0"/>
              </a:rPr>
              <a:t> Awtistiaeth</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solidFill>
                  <a:srgbClr val="0070C0"/>
                </a:solidFill>
                <a:latin typeface="Arial" panose="020B0604020202020204" pitchFamily="34" charset="0"/>
                <a:cs typeface="Arial" panose="020B0604020202020204" pitchFamily="34" charset="0"/>
              </a:rPr>
              <a:t>Masking and Camouflaging</a:t>
            </a:r>
          </a:p>
        </p:txBody>
      </p:sp>
      <p:sp>
        <p:nvSpPr>
          <p:cNvPr id="9" name="TextBox 8">
            <a:extLst>
              <a:ext uri="{FF2B5EF4-FFF2-40B4-BE49-F238E27FC236}">
                <a16:creationId xmlns:a16="http://schemas.microsoft.com/office/drawing/2014/main" id="{50D75376-C2B5-187E-DD94-BA952A0012BF}"/>
              </a:ext>
            </a:extLst>
          </p:cNvPr>
          <p:cNvSpPr txBox="1"/>
          <p:nvPr/>
        </p:nvSpPr>
        <p:spPr>
          <a:xfrm>
            <a:off x="522514" y="5109029"/>
            <a:ext cx="3383170" cy="369332"/>
          </a:xfrm>
          <a:prstGeom prst="rect">
            <a:avLst/>
          </a:prstGeom>
          <a:noFill/>
        </p:spPr>
        <p:txBody>
          <a:bodyPr wrap="none" rtlCol="0">
            <a:spAutoFit/>
          </a:bodyPr>
          <a:lstStyle/>
          <a:p>
            <a:r>
              <a:rPr lang="en-GB" dirty="0"/>
              <a:t>(Source: </a:t>
            </a:r>
            <a:r>
              <a:rPr lang="en-GB" dirty="0" err="1"/>
              <a:t>AuDHD</a:t>
            </a:r>
            <a:r>
              <a:rPr lang="en-GB" dirty="0"/>
              <a:t> Psychiatry, 2026).</a:t>
            </a:r>
          </a:p>
        </p:txBody>
      </p:sp>
      <p:pic>
        <p:nvPicPr>
          <p:cNvPr id="7" name="Content Placeholder 6">
            <a:extLst>
              <a:ext uri="{FF2B5EF4-FFF2-40B4-BE49-F238E27FC236}">
                <a16:creationId xmlns:a16="http://schemas.microsoft.com/office/drawing/2014/main" id="{C5A336F5-ADCC-8E17-3280-9FDB267F0721}"/>
              </a:ext>
            </a:extLst>
          </p:cNvPr>
          <p:cNvPicPr>
            <a:picLocks noGrp="1" noChangeAspect="1"/>
          </p:cNvPicPr>
          <p:nvPr>
            <p:ph sz="half" idx="1"/>
          </p:nvPr>
        </p:nvPicPr>
        <p:blipFill>
          <a:blip r:embed="rId3"/>
          <a:stretch>
            <a:fillRect/>
          </a:stretch>
        </p:blipFill>
        <p:spPr>
          <a:xfrm>
            <a:off x="324466" y="1961535"/>
            <a:ext cx="3867150" cy="2920181"/>
          </a:xfrm>
          <a:prstGeom prst="rect">
            <a:avLst/>
          </a:prstGeom>
        </p:spPr>
      </p:pic>
    </p:spTree>
    <p:extLst>
      <p:ext uri="{BB962C8B-B14F-4D97-AF65-F5344CB8AC3E}">
        <p14:creationId xmlns:p14="http://schemas.microsoft.com/office/powerpoint/2010/main" val="184771993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a:extLst>
              <a:ext uri="{FF2B5EF4-FFF2-40B4-BE49-F238E27FC236}">
                <a16:creationId xmlns:a16="http://schemas.microsoft.com/office/drawing/2014/main" id="{0E13918E-B67F-5D3A-4831-4C72A804F34E}"/>
              </a:ext>
            </a:extLst>
          </p:cNvPr>
          <p:cNvPicPr>
            <a:picLocks noGrp="1" noChangeAspect="1"/>
          </p:cNvPicPr>
          <p:nvPr>
            <p:ph idx="1"/>
          </p:nvPr>
        </p:nvPicPr>
        <p:blipFill>
          <a:blip r:embed="rId3"/>
          <a:stretch>
            <a:fillRect/>
          </a:stretch>
        </p:blipFill>
        <p:spPr>
          <a:xfrm>
            <a:off x="516194" y="560439"/>
            <a:ext cx="8259095" cy="4905324"/>
          </a:xfrm>
          <a:prstGeom prst="rect">
            <a:avLst/>
          </a:prstGeom>
        </p:spPr>
      </p:pic>
      <p:sp>
        <p:nvSpPr>
          <p:cNvPr id="9" name="TextBox 8">
            <a:extLst>
              <a:ext uri="{FF2B5EF4-FFF2-40B4-BE49-F238E27FC236}">
                <a16:creationId xmlns:a16="http://schemas.microsoft.com/office/drawing/2014/main" id="{239E3045-FB71-879B-432F-391F1303EDBB}"/>
              </a:ext>
            </a:extLst>
          </p:cNvPr>
          <p:cNvSpPr txBox="1"/>
          <p:nvPr/>
        </p:nvSpPr>
        <p:spPr>
          <a:xfrm>
            <a:off x="1224116" y="5663381"/>
            <a:ext cx="3546740" cy="369332"/>
          </a:xfrm>
          <a:prstGeom prst="rect">
            <a:avLst/>
          </a:prstGeom>
          <a:noFill/>
        </p:spPr>
        <p:txBody>
          <a:bodyPr wrap="none" rtlCol="0">
            <a:spAutoFit/>
          </a:bodyPr>
          <a:lstStyle/>
          <a:p>
            <a:r>
              <a:rPr lang="en-GB" dirty="0"/>
              <a:t>(Source: SPACE Hertfordshire, 2022)</a:t>
            </a:r>
          </a:p>
        </p:txBody>
      </p:sp>
    </p:spTree>
    <p:extLst>
      <p:ext uri="{BB962C8B-B14F-4D97-AF65-F5344CB8AC3E}">
        <p14:creationId xmlns:p14="http://schemas.microsoft.com/office/powerpoint/2010/main" val="30021926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35ADA5-A8E6-631F-6608-6C4E4C43B7B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F7518E2-88E1-1BEA-2413-3C1614284419}"/>
              </a:ext>
            </a:extLst>
          </p:cNvPr>
          <p:cNvSpPr>
            <a:spLocks noGrp="1"/>
          </p:cNvSpPr>
          <p:nvPr>
            <p:ph type="title"/>
          </p:nvPr>
        </p:nvSpPr>
        <p:spPr>
          <a:xfrm>
            <a:off x="374073" y="365125"/>
            <a:ext cx="8541327" cy="1325563"/>
          </a:xfrm>
        </p:spPr>
        <p:txBody>
          <a:bodyPr>
            <a:normAutofit/>
          </a:bodyPr>
          <a:lstStyle/>
          <a:p>
            <a:pPr algn="ctr"/>
            <a:r>
              <a:rPr lang="cy-GB" sz="4000" dirty="0">
                <a:latin typeface="Arial" panose="020B0604020202020204" pitchFamily="34" charset="0"/>
                <a:cs typeface="Arial" panose="020B0604020202020204" pitchFamily="34" charset="0"/>
              </a:rPr>
              <a:t>Pam masgio?</a:t>
            </a:r>
            <a:br>
              <a:rPr lang="cy-GB"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Why mask?</a:t>
            </a:r>
            <a:endParaRPr lang="en-GB" dirty="0"/>
          </a:p>
        </p:txBody>
      </p:sp>
      <p:sp>
        <p:nvSpPr>
          <p:cNvPr id="3" name="Content Placeholder 2">
            <a:extLst>
              <a:ext uri="{FF2B5EF4-FFF2-40B4-BE49-F238E27FC236}">
                <a16:creationId xmlns:a16="http://schemas.microsoft.com/office/drawing/2014/main" id="{39F6E5EA-2227-B6EF-6227-C1CE4D08CDED}"/>
              </a:ext>
            </a:extLst>
          </p:cNvPr>
          <p:cNvSpPr>
            <a:spLocks noGrp="1"/>
          </p:cNvSpPr>
          <p:nvPr>
            <p:ph sz="half" idx="1"/>
          </p:nvPr>
        </p:nvSpPr>
        <p:spPr>
          <a:xfrm>
            <a:off x="374073" y="1825625"/>
            <a:ext cx="4121727" cy="4097192"/>
          </a:xfrm>
        </p:spPr>
        <p:txBody>
          <a:bodyPr>
            <a:normAutofit fontScale="92500" lnSpcReduction="10000"/>
          </a:bodyPr>
          <a:lstStyle/>
          <a:p>
            <a:r>
              <a:rPr lang="cy-GB" dirty="0">
                <a:latin typeface="Arial" panose="020B0604020202020204" pitchFamily="34" charset="0"/>
                <a:cs typeface="Arial" panose="020B0604020202020204" pitchFamily="34" charset="0"/>
              </a:rPr>
              <a:t>Dymuniad am dderbyniad cymdeithasol;</a:t>
            </a:r>
          </a:p>
          <a:p>
            <a:r>
              <a:rPr lang="cy-GB" dirty="0">
                <a:latin typeface="Arial" panose="020B0604020202020204" pitchFamily="34" charset="0"/>
                <a:cs typeface="Arial" panose="020B0604020202020204" pitchFamily="34" charset="0"/>
              </a:rPr>
              <a:t>Osgoi bwlio ac allgau;</a:t>
            </a:r>
          </a:p>
          <a:p>
            <a:r>
              <a:rPr lang="cy-GB" dirty="0">
                <a:latin typeface="Arial" panose="020B0604020202020204" pitchFamily="34" charset="0"/>
                <a:cs typeface="Arial" panose="020B0604020202020204" pitchFamily="34" charset="0"/>
              </a:rPr>
              <a:t>Pwysau i gydymffurfio â normau </a:t>
            </a:r>
            <a:r>
              <a:rPr lang="cy-GB" dirty="0" err="1">
                <a:latin typeface="Arial" panose="020B0604020202020204" pitchFamily="34" charset="0"/>
                <a:cs typeface="Arial" panose="020B0604020202020204" pitchFamily="34" charset="0"/>
              </a:rPr>
              <a:t>niwro</a:t>
            </a:r>
            <a:r>
              <a:rPr lang="cy-GB" dirty="0">
                <a:latin typeface="Arial" panose="020B0604020202020204" pitchFamily="34" charset="0"/>
                <a:cs typeface="Arial" panose="020B0604020202020204" pitchFamily="34" charset="0"/>
              </a:rPr>
              <a:t>-nodweddiadol;</a:t>
            </a:r>
          </a:p>
          <a:p>
            <a:r>
              <a:rPr lang="cy-GB" dirty="0">
                <a:latin typeface="Arial" panose="020B0604020202020204" pitchFamily="34" charset="0"/>
                <a:cs typeface="Arial" panose="020B0604020202020204" pitchFamily="34" charset="0"/>
              </a:rPr>
              <a:t>Disgwyliadau addysgol a chyflogaeth;</a:t>
            </a:r>
          </a:p>
          <a:p>
            <a:r>
              <a:rPr lang="cy-GB" dirty="0">
                <a:latin typeface="Arial" panose="020B0604020202020204" pitchFamily="34" charset="0"/>
                <a:cs typeface="Arial" panose="020B0604020202020204" pitchFamily="34" charset="0"/>
              </a:rPr>
              <a:t>Ofn barn a stigma.</a:t>
            </a:r>
            <a:endParaRPr lang="en-GB" dirty="0"/>
          </a:p>
        </p:txBody>
      </p:sp>
      <p:sp>
        <p:nvSpPr>
          <p:cNvPr id="4" name="Content Placeholder 3">
            <a:extLst>
              <a:ext uri="{FF2B5EF4-FFF2-40B4-BE49-F238E27FC236}">
                <a16:creationId xmlns:a16="http://schemas.microsoft.com/office/drawing/2014/main" id="{7B98A5AF-269D-0B48-90B7-74040DE8124F}"/>
              </a:ext>
            </a:extLst>
          </p:cNvPr>
          <p:cNvSpPr>
            <a:spLocks noGrp="1"/>
          </p:cNvSpPr>
          <p:nvPr>
            <p:ph sz="half" idx="2"/>
          </p:nvPr>
        </p:nvSpPr>
        <p:spPr>
          <a:xfrm>
            <a:off x="4648199" y="1825624"/>
            <a:ext cx="4121227" cy="4097193"/>
          </a:xfrm>
        </p:spPr>
        <p:txBody>
          <a:bodyPr>
            <a:normAutofit fontScale="92500" lnSpcReduction="10000"/>
          </a:bodyPr>
          <a:lstStyle/>
          <a:p>
            <a:r>
              <a:rPr lang="en-GB" dirty="0">
                <a:solidFill>
                  <a:srgbClr val="0070C0"/>
                </a:solidFill>
                <a:latin typeface="Arial" panose="020B0604020202020204" pitchFamily="34" charset="0"/>
                <a:cs typeface="Arial" panose="020B0604020202020204" pitchFamily="34" charset="0"/>
              </a:rPr>
              <a:t>Desire for social acceptance;</a:t>
            </a:r>
          </a:p>
          <a:p>
            <a:r>
              <a:rPr lang="en-GB" dirty="0">
                <a:solidFill>
                  <a:srgbClr val="0070C0"/>
                </a:solidFill>
                <a:latin typeface="Arial" panose="020B0604020202020204" pitchFamily="34" charset="0"/>
                <a:cs typeface="Arial" panose="020B0604020202020204" pitchFamily="34" charset="0"/>
              </a:rPr>
              <a:t>Avoidance of bullying and exclusion;</a:t>
            </a:r>
          </a:p>
          <a:p>
            <a:r>
              <a:rPr lang="en-GB" dirty="0">
                <a:solidFill>
                  <a:srgbClr val="0070C0"/>
                </a:solidFill>
                <a:latin typeface="Arial" panose="020B0604020202020204" pitchFamily="34" charset="0"/>
                <a:cs typeface="Arial" panose="020B0604020202020204" pitchFamily="34" charset="0"/>
              </a:rPr>
              <a:t>Pressure to conform to neurotypical norms;</a:t>
            </a:r>
          </a:p>
          <a:p>
            <a:r>
              <a:rPr lang="en-GB" dirty="0">
                <a:solidFill>
                  <a:srgbClr val="0070C0"/>
                </a:solidFill>
                <a:latin typeface="Arial" panose="020B0604020202020204" pitchFamily="34" charset="0"/>
                <a:cs typeface="Arial" panose="020B0604020202020204" pitchFamily="34" charset="0"/>
              </a:rPr>
              <a:t>Employment and educational expectations;</a:t>
            </a:r>
          </a:p>
          <a:p>
            <a:r>
              <a:rPr lang="en-GB" dirty="0">
                <a:solidFill>
                  <a:srgbClr val="0070C0"/>
                </a:solidFill>
                <a:latin typeface="Arial" panose="020B0604020202020204" pitchFamily="34" charset="0"/>
                <a:cs typeface="Arial" panose="020B0604020202020204" pitchFamily="34" charset="0"/>
              </a:rPr>
              <a:t>Fear of judgement and stigma.</a:t>
            </a:r>
            <a:endParaRPr lang="en-GB" dirty="0"/>
          </a:p>
        </p:txBody>
      </p:sp>
    </p:spTree>
    <p:extLst>
      <p:ext uri="{BB962C8B-B14F-4D97-AF65-F5344CB8AC3E}">
        <p14:creationId xmlns:p14="http://schemas.microsoft.com/office/powerpoint/2010/main" val="167843777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B20054-73B9-564B-9C92-02249E228F0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B14708D-927C-D05E-DD24-9A982A0B0747}"/>
              </a:ext>
            </a:extLst>
          </p:cNvPr>
          <p:cNvSpPr>
            <a:spLocks noGrp="1"/>
          </p:cNvSpPr>
          <p:nvPr>
            <p:ph type="title"/>
          </p:nvPr>
        </p:nvSpPr>
        <p:spPr>
          <a:xfrm>
            <a:off x="374073" y="365126"/>
            <a:ext cx="8541327" cy="922254"/>
          </a:xfrm>
        </p:spPr>
        <p:txBody>
          <a:bodyPr>
            <a:normAutofit fontScale="90000"/>
          </a:bodyPr>
          <a:lstStyle/>
          <a:p>
            <a:pPr algn="ctr"/>
            <a:r>
              <a:rPr lang="cy-GB" sz="3600" dirty="0">
                <a:latin typeface="Arial" panose="020B0604020202020204" pitchFamily="34" charset="0"/>
                <a:cs typeface="Arial" panose="020B0604020202020204" pitchFamily="34" charset="0"/>
              </a:rPr>
              <a:t>Goblygiadau Iechyd Meddwl</a:t>
            </a:r>
            <a:br>
              <a:rPr lang="cy-GB" sz="3600" dirty="0">
                <a:latin typeface="Arial" panose="020B0604020202020204" pitchFamily="34" charset="0"/>
                <a:cs typeface="Arial" panose="020B0604020202020204" pitchFamily="34" charset="0"/>
              </a:rPr>
            </a:br>
            <a:r>
              <a:rPr lang="en-GB" sz="3600" dirty="0">
                <a:solidFill>
                  <a:srgbClr val="0070C0"/>
                </a:solidFill>
                <a:latin typeface="Arial" panose="020B0604020202020204" pitchFamily="34" charset="0"/>
                <a:cs typeface="Arial" panose="020B0604020202020204" pitchFamily="34" charset="0"/>
              </a:rPr>
              <a:t>Mental Health Consequences</a:t>
            </a:r>
            <a:endParaRPr lang="en-GB" sz="3600" dirty="0"/>
          </a:p>
        </p:txBody>
      </p:sp>
      <p:sp>
        <p:nvSpPr>
          <p:cNvPr id="3" name="Content Placeholder 2">
            <a:extLst>
              <a:ext uri="{FF2B5EF4-FFF2-40B4-BE49-F238E27FC236}">
                <a16:creationId xmlns:a16="http://schemas.microsoft.com/office/drawing/2014/main" id="{E2DAF49C-1271-2461-B7A7-C2015BA530B2}"/>
              </a:ext>
            </a:extLst>
          </p:cNvPr>
          <p:cNvSpPr>
            <a:spLocks noGrp="1"/>
          </p:cNvSpPr>
          <p:nvPr>
            <p:ph sz="half" idx="1"/>
          </p:nvPr>
        </p:nvSpPr>
        <p:spPr>
          <a:xfrm>
            <a:off x="374073" y="1467854"/>
            <a:ext cx="4121727" cy="4454963"/>
          </a:xfrm>
        </p:spPr>
        <p:txBody>
          <a:bodyPr>
            <a:normAutofit/>
          </a:bodyPr>
          <a:lstStyle/>
          <a:p>
            <a:r>
              <a:rPr lang="cy-GB" dirty="0" err="1">
                <a:latin typeface="Arial" panose="020B0604020202020204" pitchFamily="34" charset="0"/>
                <a:cs typeface="Arial" panose="020B0604020202020204" pitchFamily="34" charset="0"/>
              </a:rPr>
              <a:t>Gorbryder</a:t>
            </a:r>
            <a:r>
              <a:rPr lang="cy-GB" dirty="0">
                <a:latin typeface="Arial" panose="020B0604020202020204" pitchFamily="34" charset="0"/>
                <a:cs typeface="Arial" panose="020B0604020202020204" pitchFamily="34" charset="0"/>
              </a:rPr>
              <a:t> cynyddol;</a:t>
            </a:r>
          </a:p>
          <a:p>
            <a:r>
              <a:rPr lang="cy-GB" dirty="0">
                <a:latin typeface="Arial" panose="020B0604020202020204" pitchFamily="34" charset="0"/>
                <a:cs typeface="Arial" panose="020B0604020202020204" pitchFamily="34" charset="0"/>
              </a:rPr>
              <a:t>Iselder a blinder emosiynol;</a:t>
            </a:r>
          </a:p>
          <a:p>
            <a:r>
              <a:rPr lang="cy-GB" dirty="0">
                <a:latin typeface="Arial" panose="020B0604020202020204" pitchFamily="34" charset="0"/>
                <a:cs typeface="Arial" panose="020B0604020202020204" pitchFamily="34" charset="0"/>
              </a:rPr>
              <a:t>Hunan-barch is;</a:t>
            </a:r>
          </a:p>
          <a:p>
            <a:r>
              <a:rPr lang="cy-GB" dirty="0">
                <a:latin typeface="Arial" panose="020B0604020202020204" pitchFamily="34" charset="0"/>
                <a:cs typeface="Arial" panose="020B0604020202020204" pitchFamily="34" charset="0"/>
              </a:rPr>
              <a:t>Dryswch hunaniaeth;</a:t>
            </a:r>
          </a:p>
          <a:p>
            <a:r>
              <a:rPr lang="cy-GB" dirty="0">
                <a:latin typeface="Arial" panose="020B0604020202020204" pitchFamily="34" charset="0"/>
                <a:cs typeface="Arial" panose="020B0604020202020204" pitchFamily="34" charset="0"/>
              </a:rPr>
              <a:t>Straen cronig a thrallod seicolegol.</a:t>
            </a:r>
            <a:endParaRPr lang="en-GB" dirty="0"/>
          </a:p>
        </p:txBody>
      </p:sp>
      <p:sp>
        <p:nvSpPr>
          <p:cNvPr id="4" name="Content Placeholder 3">
            <a:extLst>
              <a:ext uri="{FF2B5EF4-FFF2-40B4-BE49-F238E27FC236}">
                <a16:creationId xmlns:a16="http://schemas.microsoft.com/office/drawing/2014/main" id="{785F68EB-AA71-3B05-74C9-0940FD03AB19}"/>
              </a:ext>
            </a:extLst>
          </p:cNvPr>
          <p:cNvSpPr>
            <a:spLocks noGrp="1"/>
          </p:cNvSpPr>
          <p:nvPr>
            <p:ph sz="half" idx="2"/>
          </p:nvPr>
        </p:nvSpPr>
        <p:spPr>
          <a:xfrm>
            <a:off x="4648199" y="1467854"/>
            <a:ext cx="4121227" cy="4454964"/>
          </a:xfrm>
        </p:spPr>
        <p:txBody>
          <a:bodyPr>
            <a:normAutofit/>
          </a:bodyPr>
          <a:lstStyle/>
          <a:p>
            <a:r>
              <a:rPr lang="en-GB" dirty="0">
                <a:solidFill>
                  <a:srgbClr val="0070C0"/>
                </a:solidFill>
                <a:latin typeface="Arial" panose="020B0604020202020204" pitchFamily="34" charset="0"/>
                <a:cs typeface="Arial" panose="020B0604020202020204" pitchFamily="34" charset="0"/>
              </a:rPr>
              <a:t>Increased anxiety;</a:t>
            </a:r>
          </a:p>
          <a:p>
            <a:r>
              <a:rPr lang="en-GB" dirty="0">
                <a:solidFill>
                  <a:srgbClr val="0070C0"/>
                </a:solidFill>
                <a:latin typeface="Arial" panose="020B0604020202020204" pitchFamily="34" charset="0"/>
                <a:cs typeface="Arial" panose="020B0604020202020204" pitchFamily="34" charset="0"/>
              </a:rPr>
              <a:t>Depression and emotional exhaustion;</a:t>
            </a:r>
          </a:p>
          <a:p>
            <a:r>
              <a:rPr lang="en-GB" dirty="0">
                <a:solidFill>
                  <a:srgbClr val="0070C0"/>
                </a:solidFill>
                <a:latin typeface="Arial" panose="020B0604020202020204" pitchFamily="34" charset="0"/>
                <a:cs typeface="Arial" panose="020B0604020202020204" pitchFamily="34" charset="0"/>
              </a:rPr>
              <a:t>Reduced self-esteem;</a:t>
            </a:r>
          </a:p>
          <a:p>
            <a:r>
              <a:rPr lang="en-GB" dirty="0">
                <a:solidFill>
                  <a:srgbClr val="0070C0"/>
                </a:solidFill>
                <a:latin typeface="Arial" panose="020B0604020202020204" pitchFamily="34" charset="0"/>
                <a:cs typeface="Arial" panose="020B0604020202020204" pitchFamily="34" charset="0"/>
              </a:rPr>
              <a:t>Identity confusion;</a:t>
            </a:r>
          </a:p>
          <a:p>
            <a:r>
              <a:rPr lang="en-GB" dirty="0">
                <a:solidFill>
                  <a:srgbClr val="0070C0"/>
                </a:solidFill>
                <a:latin typeface="Arial" panose="020B0604020202020204" pitchFamily="34" charset="0"/>
                <a:cs typeface="Arial" panose="020B0604020202020204" pitchFamily="34" charset="0"/>
              </a:rPr>
              <a:t>Chronic stress and psychological distress.</a:t>
            </a:r>
            <a:endParaRPr lang="en-GB" dirty="0"/>
          </a:p>
        </p:txBody>
      </p:sp>
    </p:spTree>
    <p:extLst>
      <p:ext uri="{BB962C8B-B14F-4D97-AF65-F5344CB8AC3E}">
        <p14:creationId xmlns:p14="http://schemas.microsoft.com/office/powerpoint/2010/main" val="280770631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A8262A-DFC2-EDDD-D91D-83DFED9ADB6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C886634-A67C-64B6-728E-9B098402D963}"/>
              </a:ext>
            </a:extLst>
          </p:cNvPr>
          <p:cNvSpPr>
            <a:spLocks noGrp="1"/>
          </p:cNvSpPr>
          <p:nvPr>
            <p:ph type="title"/>
          </p:nvPr>
        </p:nvSpPr>
        <p:spPr>
          <a:xfrm>
            <a:off x="374073" y="365126"/>
            <a:ext cx="8541327" cy="922254"/>
          </a:xfrm>
        </p:spPr>
        <p:txBody>
          <a:bodyPr>
            <a:normAutofit fontScale="90000"/>
          </a:bodyPr>
          <a:lstStyle/>
          <a:p>
            <a:pPr algn="ctr"/>
            <a:r>
              <a:rPr lang="cy-GB" sz="3600" dirty="0">
                <a:latin typeface="Arial" panose="020B0604020202020204" pitchFamily="34" charset="0"/>
                <a:cs typeface="Arial" panose="020B0604020202020204" pitchFamily="34" charset="0"/>
              </a:rPr>
              <a:t>Gwahaniaethau rhywedd ac oediad diagnosis</a:t>
            </a:r>
            <a:br>
              <a:rPr lang="cy-GB" sz="3600" dirty="0">
                <a:latin typeface="Arial" panose="020B0604020202020204" pitchFamily="34" charset="0"/>
                <a:cs typeface="Arial" panose="020B0604020202020204" pitchFamily="34" charset="0"/>
              </a:rPr>
            </a:br>
            <a:r>
              <a:rPr lang="en-GB" sz="3600" dirty="0">
                <a:solidFill>
                  <a:srgbClr val="0070C0"/>
                </a:solidFill>
                <a:latin typeface="Arial" panose="020B0604020202020204" pitchFamily="34" charset="0"/>
                <a:cs typeface="Arial" panose="020B0604020202020204" pitchFamily="34" charset="0"/>
              </a:rPr>
              <a:t>Gender differences and delayed diagnosis</a:t>
            </a:r>
            <a:endParaRPr lang="en-GB" sz="3600" dirty="0"/>
          </a:p>
        </p:txBody>
      </p:sp>
      <p:sp>
        <p:nvSpPr>
          <p:cNvPr id="3" name="Content Placeholder 2">
            <a:extLst>
              <a:ext uri="{FF2B5EF4-FFF2-40B4-BE49-F238E27FC236}">
                <a16:creationId xmlns:a16="http://schemas.microsoft.com/office/drawing/2014/main" id="{38274A22-3C13-DD7C-CF44-94C43E32DC02}"/>
              </a:ext>
            </a:extLst>
          </p:cNvPr>
          <p:cNvSpPr>
            <a:spLocks noGrp="1"/>
          </p:cNvSpPr>
          <p:nvPr>
            <p:ph sz="half" idx="1"/>
          </p:nvPr>
        </p:nvSpPr>
        <p:spPr>
          <a:xfrm>
            <a:off x="374073" y="1467854"/>
            <a:ext cx="4121727" cy="4454963"/>
          </a:xfrm>
        </p:spPr>
        <p:txBody>
          <a:bodyPr>
            <a:normAutofit fontScale="85000" lnSpcReduction="10000"/>
          </a:bodyPr>
          <a:lstStyle/>
          <a:p>
            <a:r>
              <a:rPr lang="cy-GB" dirty="0">
                <a:latin typeface="Arial" panose="020B0604020202020204" pitchFamily="34" charset="0"/>
                <a:cs typeface="Arial" panose="020B0604020202020204" pitchFamily="34" charset="0"/>
              </a:rPr>
              <a:t>Mae masgio yn cael ei adrodd yn amlach ymhlith merched a menywod awtistig;</a:t>
            </a:r>
          </a:p>
          <a:p>
            <a:r>
              <a:rPr lang="cy-GB" dirty="0">
                <a:latin typeface="Arial" panose="020B0604020202020204" pitchFamily="34" charset="0"/>
                <a:cs typeface="Arial" panose="020B0604020202020204" pitchFamily="34" charset="0"/>
              </a:rPr>
              <a:t>Gall gyfrannu at </a:t>
            </a:r>
            <a:r>
              <a:rPr lang="cy-GB" dirty="0" err="1">
                <a:latin typeface="Arial" panose="020B0604020202020204" pitchFamily="34" charset="0"/>
                <a:cs typeface="Arial" panose="020B0604020202020204" pitchFamily="34" charset="0"/>
              </a:rPr>
              <a:t>danddynabod</a:t>
            </a:r>
            <a:r>
              <a:rPr lang="cy-GB" dirty="0">
                <a:latin typeface="Arial" panose="020B0604020202020204" pitchFamily="34" charset="0"/>
                <a:cs typeface="Arial" panose="020B0604020202020204" pitchFamily="34" charset="0"/>
              </a:rPr>
              <a:t> awtistiaeth;</a:t>
            </a:r>
          </a:p>
          <a:p>
            <a:r>
              <a:rPr lang="cy-GB" dirty="0">
                <a:latin typeface="Arial" panose="020B0604020202020204" pitchFamily="34" charset="0"/>
                <a:cs typeface="Arial" panose="020B0604020202020204" pitchFamily="34" charset="0"/>
              </a:rPr>
              <a:t>Mae diagnosisau hwyr neu wedi'u methu yn gyffredin;</a:t>
            </a:r>
          </a:p>
          <a:p>
            <a:r>
              <a:rPr lang="cy-GB" dirty="0">
                <a:latin typeface="Arial" panose="020B0604020202020204" pitchFamily="34" charset="0"/>
                <a:cs typeface="Arial" panose="020B0604020202020204" pitchFamily="34" charset="0"/>
              </a:rPr>
              <a:t>Mwy o anawsterau iechyd meddwl cyn diagnosis;</a:t>
            </a:r>
          </a:p>
          <a:p>
            <a:r>
              <a:rPr lang="cy-GB" dirty="0">
                <a:latin typeface="Arial" panose="020B0604020202020204" pitchFamily="34" charset="0"/>
                <a:cs typeface="Arial" panose="020B0604020202020204" pitchFamily="34" charset="0"/>
              </a:rPr>
              <a:t>Mae ymwybyddiaeth gynyddol yn gwella'r broses adnabod.</a:t>
            </a:r>
            <a:endParaRPr lang="en-GB" dirty="0"/>
          </a:p>
        </p:txBody>
      </p:sp>
      <p:sp>
        <p:nvSpPr>
          <p:cNvPr id="4" name="Content Placeholder 3">
            <a:extLst>
              <a:ext uri="{FF2B5EF4-FFF2-40B4-BE49-F238E27FC236}">
                <a16:creationId xmlns:a16="http://schemas.microsoft.com/office/drawing/2014/main" id="{24DDA3A4-3178-B8FA-20F7-F30133118A27}"/>
              </a:ext>
            </a:extLst>
          </p:cNvPr>
          <p:cNvSpPr>
            <a:spLocks noGrp="1"/>
          </p:cNvSpPr>
          <p:nvPr>
            <p:ph sz="half" idx="2"/>
          </p:nvPr>
        </p:nvSpPr>
        <p:spPr>
          <a:xfrm>
            <a:off x="4648199" y="1467854"/>
            <a:ext cx="4121227" cy="4454964"/>
          </a:xfrm>
        </p:spPr>
        <p:txBody>
          <a:bodyPr>
            <a:normAutofit fontScale="85000" lnSpcReduction="10000"/>
          </a:bodyPr>
          <a:lstStyle/>
          <a:p>
            <a:r>
              <a:rPr lang="en-GB" dirty="0">
                <a:solidFill>
                  <a:srgbClr val="0070C0"/>
                </a:solidFill>
                <a:latin typeface="Arial" panose="020B0604020202020204" pitchFamily="34" charset="0"/>
                <a:cs typeface="Arial" panose="020B0604020202020204" pitchFamily="34" charset="0"/>
              </a:rPr>
              <a:t>Masking reported more frequently among autistic girls and women;</a:t>
            </a:r>
          </a:p>
          <a:p>
            <a:r>
              <a:rPr lang="en-GB" dirty="0">
                <a:solidFill>
                  <a:srgbClr val="0070C0"/>
                </a:solidFill>
                <a:latin typeface="Arial" panose="020B0604020202020204" pitchFamily="34" charset="0"/>
                <a:cs typeface="Arial" panose="020B0604020202020204" pitchFamily="34" charset="0"/>
              </a:rPr>
              <a:t>Can contribute to under-recognition of autism;</a:t>
            </a:r>
          </a:p>
          <a:p>
            <a:r>
              <a:rPr lang="en-GB" dirty="0">
                <a:solidFill>
                  <a:srgbClr val="0070C0"/>
                </a:solidFill>
                <a:latin typeface="Arial" panose="020B0604020202020204" pitchFamily="34" charset="0"/>
                <a:cs typeface="Arial" panose="020B0604020202020204" pitchFamily="34" charset="0"/>
              </a:rPr>
              <a:t>Delayed or missed diagnoses are common;</a:t>
            </a:r>
          </a:p>
          <a:p>
            <a:r>
              <a:rPr lang="en-GB" dirty="0">
                <a:solidFill>
                  <a:srgbClr val="0070C0"/>
                </a:solidFill>
                <a:latin typeface="Arial" panose="020B0604020202020204" pitchFamily="34" charset="0"/>
                <a:cs typeface="Arial" panose="020B0604020202020204" pitchFamily="34" charset="0"/>
              </a:rPr>
              <a:t>Increased mental health difficulties before diagnosis;</a:t>
            </a:r>
          </a:p>
          <a:p>
            <a:r>
              <a:rPr lang="en-GB" dirty="0">
                <a:solidFill>
                  <a:srgbClr val="0070C0"/>
                </a:solidFill>
                <a:latin typeface="Arial" panose="020B0604020202020204" pitchFamily="34" charset="0"/>
                <a:cs typeface="Arial" panose="020B0604020202020204" pitchFamily="34" charset="0"/>
              </a:rPr>
              <a:t>Growing awareness is improving identification.</a:t>
            </a:r>
            <a:endParaRPr lang="en-GB" dirty="0"/>
          </a:p>
        </p:txBody>
      </p:sp>
    </p:spTree>
    <p:extLst>
      <p:ext uri="{BB962C8B-B14F-4D97-AF65-F5344CB8AC3E}">
        <p14:creationId xmlns:p14="http://schemas.microsoft.com/office/powerpoint/2010/main" val="28835956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5A026F-4E27-0776-57F4-5D3AB4D73C3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816FBA7-4AB5-EB67-5C00-E35A088F7A9E}"/>
              </a:ext>
            </a:extLst>
          </p:cNvPr>
          <p:cNvSpPr>
            <a:spLocks noGrp="1"/>
          </p:cNvSpPr>
          <p:nvPr>
            <p:ph type="title"/>
          </p:nvPr>
        </p:nvSpPr>
        <p:spPr>
          <a:xfrm>
            <a:off x="374073" y="365126"/>
            <a:ext cx="8541327" cy="922254"/>
          </a:xfrm>
        </p:spPr>
        <p:txBody>
          <a:bodyPr>
            <a:normAutofit fontScale="90000"/>
          </a:bodyPr>
          <a:lstStyle/>
          <a:p>
            <a:pPr algn="ctr"/>
            <a:r>
              <a:rPr lang="cy-GB" sz="3600" dirty="0">
                <a:latin typeface="Arial" panose="020B0604020202020204" pitchFamily="34" charset="0"/>
                <a:cs typeface="Arial" panose="020B0604020202020204" pitchFamily="34" charset="0"/>
              </a:rPr>
              <a:t>Llosgi Allan Awtistig</a:t>
            </a:r>
            <a:br>
              <a:rPr lang="cy-GB" sz="3600" dirty="0">
                <a:latin typeface="Arial" panose="020B0604020202020204" pitchFamily="34" charset="0"/>
                <a:cs typeface="Arial" panose="020B0604020202020204" pitchFamily="34" charset="0"/>
              </a:rPr>
            </a:br>
            <a:r>
              <a:rPr lang="en-GB" sz="3600" dirty="0">
                <a:solidFill>
                  <a:srgbClr val="0070C0"/>
                </a:solidFill>
                <a:latin typeface="Arial" panose="020B0604020202020204" pitchFamily="34" charset="0"/>
                <a:cs typeface="Arial" panose="020B0604020202020204" pitchFamily="34" charset="0"/>
              </a:rPr>
              <a:t>Autistic Burnout</a:t>
            </a:r>
            <a:endParaRPr lang="en-GB" sz="3600" dirty="0"/>
          </a:p>
        </p:txBody>
      </p:sp>
      <p:sp>
        <p:nvSpPr>
          <p:cNvPr id="3" name="Content Placeholder 2">
            <a:extLst>
              <a:ext uri="{FF2B5EF4-FFF2-40B4-BE49-F238E27FC236}">
                <a16:creationId xmlns:a16="http://schemas.microsoft.com/office/drawing/2014/main" id="{EF766988-ACE0-B984-30C0-64DE3E10D2F6}"/>
              </a:ext>
            </a:extLst>
          </p:cNvPr>
          <p:cNvSpPr>
            <a:spLocks noGrp="1"/>
          </p:cNvSpPr>
          <p:nvPr>
            <p:ph sz="half" idx="1"/>
          </p:nvPr>
        </p:nvSpPr>
        <p:spPr>
          <a:xfrm>
            <a:off x="117987" y="1769806"/>
            <a:ext cx="4377813" cy="4153012"/>
          </a:xfrm>
        </p:spPr>
        <p:txBody>
          <a:bodyPr>
            <a:normAutofit fontScale="85000" lnSpcReduction="20000"/>
          </a:bodyPr>
          <a:lstStyle/>
          <a:p>
            <a:r>
              <a:rPr lang="cy-GB" dirty="0">
                <a:latin typeface="Arial" panose="020B0604020202020204" pitchFamily="34" charset="0"/>
                <a:cs typeface="Arial" panose="020B0604020202020204" pitchFamily="34" charset="0"/>
              </a:rPr>
              <a:t>Cyflwr o flinder corfforol, emosiynol a gwybyddol dwys;</a:t>
            </a:r>
          </a:p>
          <a:p>
            <a:r>
              <a:rPr lang="cy-GB" dirty="0">
                <a:latin typeface="Arial" panose="020B0604020202020204" pitchFamily="34" charset="0"/>
                <a:cs typeface="Arial" panose="020B0604020202020204" pitchFamily="34" charset="0"/>
              </a:rPr>
              <a:t>Yn aml yn gysylltiedig â masgio a straen hirdymor;</a:t>
            </a:r>
          </a:p>
          <a:p>
            <a:r>
              <a:rPr lang="cy-GB" dirty="0">
                <a:latin typeface="Arial" panose="020B0604020202020204" pitchFamily="34" charset="0"/>
                <a:cs typeface="Arial" panose="020B0604020202020204" pitchFamily="34" charset="0"/>
              </a:rPr>
              <a:t>Llai o allu i weithredu o ddydd i ddydd;</a:t>
            </a:r>
          </a:p>
          <a:p>
            <a:r>
              <a:rPr lang="cy-GB" dirty="0">
                <a:latin typeface="Arial" panose="020B0604020202020204" pitchFamily="34" charset="0"/>
                <a:cs typeface="Arial" panose="020B0604020202020204" pitchFamily="34" charset="0"/>
              </a:rPr>
              <a:t>Mwy o anawsterau synhwyraidd ac emosiynol;</a:t>
            </a:r>
          </a:p>
          <a:p>
            <a:r>
              <a:rPr lang="cy-GB" dirty="0">
                <a:latin typeface="Arial" panose="020B0604020202020204" pitchFamily="34" charset="0"/>
                <a:cs typeface="Arial" panose="020B0604020202020204" pitchFamily="34" charset="0"/>
              </a:rPr>
              <a:t>Gall adferiad gymryd amser sylweddol a chefnogaeth briodol.</a:t>
            </a:r>
            <a:endParaRPr lang="en-GB" dirty="0"/>
          </a:p>
        </p:txBody>
      </p:sp>
      <p:sp>
        <p:nvSpPr>
          <p:cNvPr id="4" name="Content Placeholder 3">
            <a:extLst>
              <a:ext uri="{FF2B5EF4-FFF2-40B4-BE49-F238E27FC236}">
                <a16:creationId xmlns:a16="http://schemas.microsoft.com/office/drawing/2014/main" id="{B5A77BC6-179E-CE04-480D-FAE44E40341C}"/>
              </a:ext>
            </a:extLst>
          </p:cNvPr>
          <p:cNvSpPr>
            <a:spLocks noGrp="1"/>
          </p:cNvSpPr>
          <p:nvPr>
            <p:ph sz="half" idx="2"/>
          </p:nvPr>
        </p:nvSpPr>
        <p:spPr>
          <a:xfrm>
            <a:off x="4648199" y="1769806"/>
            <a:ext cx="4377813" cy="4277032"/>
          </a:xfrm>
        </p:spPr>
        <p:txBody>
          <a:bodyPr>
            <a:normAutofit fontScale="85000" lnSpcReduction="20000"/>
          </a:bodyPr>
          <a:lstStyle/>
          <a:p>
            <a:r>
              <a:rPr lang="en-GB" sz="3000" dirty="0">
                <a:solidFill>
                  <a:srgbClr val="0070C0"/>
                </a:solidFill>
                <a:latin typeface="Arial" panose="020B0604020202020204" pitchFamily="34" charset="0"/>
                <a:cs typeface="Arial" panose="020B0604020202020204" pitchFamily="34" charset="0"/>
              </a:rPr>
              <a:t>State of profound physical, emotional and cognitive exhaustion;</a:t>
            </a:r>
          </a:p>
          <a:p>
            <a:r>
              <a:rPr lang="en-GB" sz="3000" dirty="0">
                <a:solidFill>
                  <a:srgbClr val="0070C0"/>
                </a:solidFill>
                <a:latin typeface="Arial" panose="020B0604020202020204" pitchFamily="34" charset="0"/>
                <a:cs typeface="Arial" panose="020B0604020202020204" pitchFamily="34" charset="0"/>
              </a:rPr>
              <a:t>Often linked to prolonged masking and stress;</a:t>
            </a:r>
          </a:p>
          <a:p>
            <a:r>
              <a:rPr lang="en-GB" sz="3000" dirty="0">
                <a:solidFill>
                  <a:srgbClr val="0070C0"/>
                </a:solidFill>
                <a:latin typeface="Arial" panose="020B0604020202020204" pitchFamily="34" charset="0"/>
                <a:cs typeface="Arial" panose="020B0604020202020204" pitchFamily="34" charset="0"/>
              </a:rPr>
              <a:t>Reduced capacity for daily functioning;</a:t>
            </a:r>
          </a:p>
          <a:p>
            <a:r>
              <a:rPr lang="en-GB" sz="3000" dirty="0">
                <a:solidFill>
                  <a:srgbClr val="0070C0"/>
                </a:solidFill>
                <a:latin typeface="Arial" panose="020B0604020202020204" pitchFamily="34" charset="0"/>
                <a:cs typeface="Arial" panose="020B0604020202020204" pitchFamily="34" charset="0"/>
              </a:rPr>
              <a:t>Increased sensory and emotional difficulties;</a:t>
            </a:r>
          </a:p>
          <a:p>
            <a:r>
              <a:rPr lang="en-GB" sz="3000" dirty="0">
                <a:solidFill>
                  <a:srgbClr val="0070C0"/>
                </a:solidFill>
                <a:latin typeface="Arial" panose="020B0604020202020204" pitchFamily="34" charset="0"/>
                <a:cs typeface="Arial" panose="020B0604020202020204" pitchFamily="34" charset="0"/>
              </a:rPr>
              <a:t>Recovery may require significant time and support.</a:t>
            </a:r>
            <a:endParaRPr lang="en-GB" dirty="0"/>
          </a:p>
        </p:txBody>
      </p:sp>
    </p:spTree>
    <p:extLst>
      <p:ext uri="{BB962C8B-B14F-4D97-AF65-F5344CB8AC3E}">
        <p14:creationId xmlns:p14="http://schemas.microsoft.com/office/powerpoint/2010/main" val="9185448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AD9CFB-6087-91F6-9DC3-E082F5CD9EF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41C1159-D5BC-AAC3-35EF-1AB892F8E088}"/>
              </a:ext>
            </a:extLst>
          </p:cNvPr>
          <p:cNvSpPr>
            <a:spLocks noGrp="1"/>
          </p:cNvSpPr>
          <p:nvPr>
            <p:ph type="title"/>
          </p:nvPr>
        </p:nvSpPr>
        <p:spPr>
          <a:xfrm>
            <a:off x="374073" y="365126"/>
            <a:ext cx="8541327" cy="922254"/>
          </a:xfrm>
        </p:spPr>
        <p:txBody>
          <a:bodyPr>
            <a:normAutofit fontScale="90000"/>
          </a:bodyPr>
          <a:lstStyle/>
          <a:p>
            <a:pPr algn="ctr"/>
            <a:r>
              <a:rPr lang="cy-GB" sz="3600" dirty="0">
                <a:latin typeface="Arial" panose="020B0604020202020204" pitchFamily="34" charset="0"/>
                <a:cs typeface="Arial" panose="020B0604020202020204" pitchFamily="34" charset="0"/>
              </a:rPr>
              <a:t>Dadansoddi Profiad Byw</a:t>
            </a:r>
            <a:br>
              <a:rPr lang="cy-GB" sz="3600" dirty="0">
                <a:latin typeface="Arial" panose="020B0604020202020204" pitchFamily="34" charset="0"/>
                <a:cs typeface="Arial" panose="020B0604020202020204" pitchFamily="34" charset="0"/>
              </a:rPr>
            </a:br>
            <a:r>
              <a:rPr lang="en-GB" sz="3600" dirty="0">
                <a:solidFill>
                  <a:srgbClr val="0070C0"/>
                </a:solidFill>
                <a:latin typeface="Arial" panose="020B0604020202020204" pitchFamily="34" charset="0"/>
                <a:cs typeface="Arial" panose="020B0604020202020204" pitchFamily="34" charset="0"/>
              </a:rPr>
              <a:t>Lived Experience Analysis</a:t>
            </a:r>
            <a:endParaRPr lang="en-GB" sz="3600" dirty="0"/>
          </a:p>
        </p:txBody>
      </p:sp>
      <p:pic>
        <p:nvPicPr>
          <p:cNvPr id="5" name="Online Media 4" title="Unmasking autism in adulthood | Masha Pavlova | TEDxOshkosh">
            <a:hlinkClick r:id="" action="ppaction://media"/>
            <a:extLst>
              <a:ext uri="{FF2B5EF4-FFF2-40B4-BE49-F238E27FC236}">
                <a16:creationId xmlns:a16="http://schemas.microsoft.com/office/drawing/2014/main" id="{25D48929-559B-5CBF-DF1E-66368868ACC8}"/>
              </a:ext>
            </a:extLst>
          </p:cNvPr>
          <p:cNvPicPr>
            <a:picLocks noGrp="1" noRot="1" noChangeAspect="1"/>
          </p:cNvPicPr>
          <p:nvPr>
            <p:ph sz="half" idx="1"/>
            <a:videoFile r:link="rId1"/>
          </p:nvPr>
        </p:nvPicPr>
        <p:blipFill>
          <a:blip r:embed="rId4"/>
          <a:stretch>
            <a:fillRect/>
          </a:stretch>
        </p:blipFill>
        <p:spPr>
          <a:xfrm>
            <a:off x="117475" y="1607574"/>
            <a:ext cx="4378325" cy="4085303"/>
          </a:xfrm>
          <a:prstGeom prst="rect">
            <a:avLst/>
          </a:prstGeom>
        </p:spPr>
      </p:pic>
      <p:sp>
        <p:nvSpPr>
          <p:cNvPr id="4" name="Content Placeholder 3">
            <a:extLst>
              <a:ext uri="{FF2B5EF4-FFF2-40B4-BE49-F238E27FC236}">
                <a16:creationId xmlns:a16="http://schemas.microsoft.com/office/drawing/2014/main" id="{0B51381A-3CD9-B232-AB76-E4C8FFEF7B86}"/>
              </a:ext>
            </a:extLst>
          </p:cNvPr>
          <p:cNvSpPr>
            <a:spLocks noGrp="1"/>
          </p:cNvSpPr>
          <p:nvPr>
            <p:ph sz="half" idx="2"/>
          </p:nvPr>
        </p:nvSpPr>
        <p:spPr>
          <a:xfrm>
            <a:off x="4648199" y="1769806"/>
            <a:ext cx="4377813" cy="4277032"/>
          </a:xfrm>
        </p:spPr>
        <p:txBody>
          <a:bodyPr>
            <a:normAutofit fontScale="55000" lnSpcReduction="20000"/>
          </a:bodyPr>
          <a:lstStyle/>
          <a:p>
            <a:pPr marL="0" indent="0">
              <a:buNone/>
            </a:pPr>
            <a:r>
              <a:rPr lang="cy-GB" sz="3200" b="1" dirty="0">
                <a:latin typeface="Arial" panose="020B0604020202020204" pitchFamily="34" charset="0"/>
                <a:cs typeface="Arial" panose="020B0604020202020204" pitchFamily="34" charset="0"/>
              </a:rPr>
              <a:t>Ystyriwch:</a:t>
            </a:r>
          </a:p>
          <a:p>
            <a:r>
              <a:rPr lang="cy-GB" sz="3200" dirty="0">
                <a:latin typeface="Arial" panose="020B0604020202020204" pitchFamily="34" charset="0"/>
                <a:cs typeface="Arial" panose="020B0604020202020204" pitchFamily="34" charset="0"/>
              </a:rPr>
              <a:t>Tystiolaeth o fasgio neu guddliwio;</a:t>
            </a:r>
          </a:p>
          <a:p>
            <a:r>
              <a:rPr lang="cy-GB" sz="3200" dirty="0">
                <a:latin typeface="Arial" panose="020B0604020202020204" pitchFamily="34" charset="0"/>
                <a:cs typeface="Arial" panose="020B0604020202020204" pitchFamily="34" charset="0"/>
              </a:rPr>
              <a:t>Rhesymau dros fasgio;</a:t>
            </a:r>
          </a:p>
          <a:p>
            <a:r>
              <a:rPr lang="cy-GB" sz="3200" dirty="0">
                <a:latin typeface="Arial" panose="020B0604020202020204" pitchFamily="34" charset="0"/>
                <a:cs typeface="Arial" panose="020B0604020202020204" pitchFamily="34" charset="0"/>
              </a:rPr>
              <a:t>Effaith ar iechyd meddwl;</a:t>
            </a:r>
          </a:p>
          <a:p>
            <a:r>
              <a:rPr lang="cy-GB" sz="3200" dirty="0">
                <a:latin typeface="Arial" panose="020B0604020202020204" pitchFamily="34" charset="0"/>
                <a:cs typeface="Arial" panose="020B0604020202020204" pitchFamily="34" charset="0"/>
              </a:rPr>
              <a:t>Effaith ar hunaniaeth a pherthnasoedd;</a:t>
            </a:r>
          </a:p>
          <a:p>
            <a:r>
              <a:rPr lang="cy-GB" sz="3200" dirty="0">
                <a:latin typeface="Arial" panose="020B0604020202020204" pitchFamily="34" charset="0"/>
                <a:cs typeface="Arial" panose="020B0604020202020204" pitchFamily="34" charset="0"/>
              </a:rPr>
              <a:t>Goblygiadau ar gyfer ymarfer.</a:t>
            </a:r>
          </a:p>
          <a:p>
            <a:pPr marL="0" indent="0">
              <a:buNone/>
            </a:pPr>
            <a:endParaRPr lang="en-GB" sz="3200" dirty="0"/>
          </a:p>
          <a:p>
            <a:pPr marL="0" indent="0">
              <a:buNone/>
            </a:pPr>
            <a:r>
              <a:rPr lang="en-GB" sz="3000" b="1" dirty="0">
                <a:solidFill>
                  <a:srgbClr val="0070C0"/>
                </a:solidFill>
                <a:latin typeface="Arial" panose="020B0604020202020204" pitchFamily="34" charset="0"/>
                <a:cs typeface="Arial" panose="020B0604020202020204" pitchFamily="34" charset="0"/>
              </a:rPr>
              <a:t>Consider:</a:t>
            </a:r>
          </a:p>
          <a:p>
            <a:r>
              <a:rPr lang="en-GB" sz="3000" dirty="0">
                <a:solidFill>
                  <a:srgbClr val="0070C0"/>
                </a:solidFill>
                <a:latin typeface="Arial" panose="020B0604020202020204" pitchFamily="34" charset="0"/>
                <a:cs typeface="Arial" panose="020B0604020202020204" pitchFamily="34" charset="0"/>
              </a:rPr>
              <a:t>Evidence of masking or camouflaging;</a:t>
            </a:r>
          </a:p>
          <a:p>
            <a:r>
              <a:rPr lang="en-GB" sz="3000" dirty="0">
                <a:solidFill>
                  <a:srgbClr val="0070C0"/>
                </a:solidFill>
                <a:latin typeface="Arial" panose="020B0604020202020204" pitchFamily="34" charset="0"/>
                <a:cs typeface="Arial" panose="020B0604020202020204" pitchFamily="34" charset="0"/>
              </a:rPr>
              <a:t>Reasons for masking;</a:t>
            </a:r>
          </a:p>
          <a:p>
            <a:r>
              <a:rPr lang="en-GB" sz="3000" dirty="0">
                <a:solidFill>
                  <a:srgbClr val="0070C0"/>
                </a:solidFill>
                <a:latin typeface="Arial" panose="020B0604020202020204" pitchFamily="34" charset="0"/>
                <a:cs typeface="Arial" panose="020B0604020202020204" pitchFamily="34" charset="0"/>
              </a:rPr>
              <a:t>Impact on mental health;</a:t>
            </a:r>
          </a:p>
          <a:p>
            <a:r>
              <a:rPr lang="en-GB" sz="3000" dirty="0">
                <a:solidFill>
                  <a:srgbClr val="0070C0"/>
                </a:solidFill>
                <a:latin typeface="Arial" panose="020B0604020202020204" pitchFamily="34" charset="0"/>
                <a:cs typeface="Arial" panose="020B0604020202020204" pitchFamily="34" charset="0"/>
              </a:rPr>
              <a:t>Impact on identity and relationships;</a:t>
            </a:r>
          </a:p>
          <a:p>
            <a:r>
              <a:rPr lang="en-GB" sz="3000" dirty="0">
                <a:solidFill>
                  <a:srgbClr val="0070C0"/>
                </a:solidFill>
                <a:latin typeface="Arial" panose="020B0604020202020204" pitchFamily="34" charset="0"/>
                <a:cs typeface="Arial" panose="020B0604020202020204" pitchFamily="34" charset="0"/>
              </a:rPr>
              <a:t>Implications for practice.</a:t>
            </a:r>
            <a:endParaRPr lang="en-GB" dirty="0"/>
          </a:p>
        </p:txBody>
      </p:sp>
    </p:spTree>
    <p:extLst>
      <p:ext uri="{BB962C8B-B14F-4D97-AF65-F5344CB8AC3E}">
        <p14:creationId xmlns:p14="http://schemas.microsoft.com/office/powerpoint/2010/main" val="24376630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C9AC1A-D6C9-CEE8-CDF0-00CC323C070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ABA9E7E-B08E-96CB-F249-A1AD7E137F8E}"/>
              </a:ext>
            </a:extLst>
          </p:cNvPr>
          <p:cNvSpPr>
            <a:spLocks noGrp="1"/>
          </p:cNvSpPr>
          <p:nvPr>
            <p:ph type="title"/>
          </p:nvPr>
        </p:nvSpPr>
        <p:spPr>
          <a:xfrm>
            <a:off x="206478" y="457200"/>
            <a:ext cx="3373336" cy="781665"/>
          </a:xfrm>
        </p:spPr>
        <p:txBody>
          <a:bodyPr>
            <a:normAutofit fontScale="90000"/>
          </a:bodyPr>
          <a:lstStyle/>
          <a:p>
            <a:pPr algn="ctr"/>
            <a:r>
              <a:rPr lang="en-GB" sz="3600" dirty="0" err="1">
                <a:latin typeface="Arial" panose="020B0604020202020204" pitchFamily="34" charset="0"/>
                <a:cs typeface="Arial" panose="020B0604020202020204" pitchFamily="34" charset="0"/>
              </a:rPr>
              <a:t>Cwestiwn</a:t>
            </a:r>
            <a:br>
              <a:rPr lang="en-GB" sz="3600" dirty="0">
                <a:latin typeface="Arial" panose="020B0604020202020204" pitchFamily="34" charset="0"/>
                <a:cs typeface="Arial" panose="020B0604020202020204" pitchFamily="34" charset="0"/>
              </a:rPr>
            </a:br>
            <a:r>
              <a:rPr lang="en-GB" sz="3600" dirty="0">
                <a:solidFill>
                  <a:srgbClr val="0070C0"/>
                </a:solidFill>
                <a:latin typeface="Arial" panose="020B0604020202020204" pitchFamily="34" charset="0"/>
                <a:cs typeface="Arial" panose="020B0604020202020204" pitchFamily="34" charset="0"/>
              </a:rPr>
              <a:t>Question</a:t>
            </a:r>
          </a:p>
        </p:txBody>
      </p:sp>
      <p:pic>
        <p:nvPicPr>
          <p:cNvPr id="6" name="Content Placeholder 5" descr="Magnifying glass and question mark">
            <a:extLst>
              <a:ext uri="{FF2B5EF4-FFF2-40B4-BE49-F238E27FC236}">
                <a16:creationId xmlns:a16="http://schemas.microsoft.com/office/drawing/2014/main" id="{3F3AF929-BA16-4B2B-EA6D-D82412178AB3}"/>
              </a:ext>
            </a:extLst>
          </p:cNvPr>
          <p:cNvPicPr>
            <a:picLocks noGrp="1" noChangeAspect="1"/>
          </p:cNvPicPr>
          <p:nvPr>
            <p:ph type="pic" idx="1"/>
          </p:nvPr>
        </p:nvPicPr>
        <p:blipFill>
          <a:blip r:embed="rId3"/>
          <a:srcRect l="25906" r="25906"/>
          <a:stretch/>
        </p:blipFill>
        <p:spPr>
          <a:xfrm>
            <a:off x="381436" y="1664302"/>
            <a:ext cx="3023419" cy="3529396"/>
          </a:xfrm>
        </p:spPr>
      </p:pic>
      <p:sp>
        <p:nvSpPr>
          <p:cNvPr id="4" name="Content Placeholder 3">
            <a:extLst>
              <a:ext uri="{FF2B5EF4-FFF2-40B4-BE49-F238E27FC236}">
                <a16:creationId xmlns:a16="http://schemas.microsoft.com/office/drawing/2014/main" id="{CB0CBC54-277B-361A-6B49-3E1495CDBDCC}"/>
              </a:ext>
            </a:extLst>
          </p:cNvPr>
          <p:cNvSpPr>
            <a:spLocks noGrp="1"/>
          </p:cNvSpPr>
          <p:nvPr>
            <p:ph type="body" sz="half" idx="2"/>
          </p:nvPr>
        </p:nvSpPr>
        <p:spPr>
          <a:xfrm>
            <a:off x="3701845" y="324465"/>
            <a:ext cx="5235677" cy="5692877"/>
          </a:xfrm>
        </p:spPr>
        <p:txBody>
          <a:bodyPr>
            <a:normAutofit/>
          </a:bodyPr>
          <a:lstStyle/>
          <a:p>
            <a:pPr marL="0" indent="0">
              <a:buNone/>
            </a:pPr>
            <a:r>
              <a:rPr lang="cy-GB" b="1" dirty="0">
                <a:latin typeface="Arial" panose="020B0604020202020204" pitchFamily="34" charset="0"/>
                <a:cs typeface="Arial" panose="020B0604020202020204" pitchFamily="34" charset="0"/>
              </a:rPr>
              <a:t>A yw llosgi allan awtistig yn bennaf yn fater unigol neu’n fater cymdeithasol?</a:t>
            </a:r>
          </a:p>
          <a:p>
            <a:pPr marL="0" indent="0">
              <a:buNone/>
            </a:pPr>
            <a:r>
              <a:rPr lang="cy-GB" b="1" dirty="0">
                <a:latin typeface="Arial" panose="020B0604020202020204" pitchFamily="34" charset="0"/>
                <a:cs typeface="Arial" panose="020B0604020202020204" pitchFamily="34" charset="0"/>
              </a:rPr>
              <a:t>Ystyriwch:</a:t>
            </a:r>
          </a:p>
          <a:p>
            <a:r>
              <a:rPr lang="cy-GB" dirty="0">
                <a:latin typeface="Arial" panose="020B0604020202020204" pitchFamily="34" charset="0"/>
                <a:cs typeface="Arial" panose="020B0604020202020204" pitchFamily="34" charset="0"/>
              </a:rPr>
              <a:t>Model Cymdeithasol Anabledd;</a:t>
            </a:r>
          </a:p>
          <a:p>
            <a:r>
              <a:rPr lang="cy-GB" dirty="0" err="1">
                <a:latin typeface="Arial" panose="020B0604020202020204" pitchFamily="34" charset="0"/>
                <a:cs typeface="Arial" panose="020B0604020202020204" pitchFamily="34" charset="0"/>
              </a:rPr>
              <a:t>Paradigm</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niwroamrywiaeth</a:t>
            </a:r>
            <a:r>
              <a:rPr lang="cy-GB" dirty="0">
                <a:latin typeface="Arial" panose="020B0604020202020204" pitchFamily="34" charset="0"/>
                <a:cs typeface="Arial" panose="020B0604020202020204" pitchFamily="34" charset="0"/>
              </a:rPr>
              <a:t>;</a:t>
            </a:r>
          </a:p>
          <a:p>
            <a:r>
              <a:rPr lang="cy-GB" dirty="0">
                <a:latin typeface="Arial" panose="020B0604020202020204" pitchFamily="34" charset="0"/>
                <a:cs typeface="Arial" panose="020B0604020202020204" pitchFamily="34" charset="0"/>
              </a:rPr>
              <a:t>Amgylcheddau addysgol;</a:t>
            </a:r>
          </a:p>
          <a:p>
            <a:r>
              <a:rPr lang="cy-GB" dirty="0">
                <a:latin typeface="Arial" panose="020B0604020202020204" pitchFamily="34" charset="0"/>
                <a:cs typeface="Arial" panose="020B0604020202020204" pitchFamily="34" charset="0"/>
              </a:rPr>
              <a:t>Disgwyliadau'r gweithle;</a:t>
            </a:r>
          </a:p>
          <a:p>
            <a:r>
              <a:rPr lang="cy-GB" dirty="0">
                <a:latin typeface="Arial" panose="020B0604020202020204" pitchFamily="34" charset="0"/>
                <a:cs typeface="Arial" panose="020B0604020202020204" pitchFamily="34" charset="0"/>
              </a:rPr>
              <a:t>Ymarfer sy'n canolbwyntio ar yr unigolyn ac ar hawliau.</a:t>
            </a:r>
          </a:p>
          <a:p>
            <a:endParaRPr lang="en-GB" dirty="0">
              <a:latin typeface="Arial" panose="020B0604020202020204" pitchFamily="34" charset="0"/>
              <a:cs typeface="Arial" panose="020B0604020202020204" pitchFamily="34" charset="0"/>
            </a:endParaRPr>
          </a:p>
          <a:p>
            <a:pPr marL="0" indent="0">
              <a:buNone/>
            </a:pPr>
            <a:r>
              <a:rPr lang="en-GB" b="1" dirty="0">
                <a:solidFill>
                  <a:srgbClr val="0070C0"/>
                </a:solidFill>
                <a:latin typeface="Arial" panose="020B0604020202020204" pitchFamily="34" charset="0"/>
                <a:cs typeface="Arial" panose="020B0604020202020204" pitchFamily="34" charset="0"/>
              </a:rPr>
              <a:t>Is autistic burnout primarily an individual or societal issue?</a:t>
            </a:r>
          </a:p>
          <a:p>
            <a:pPr marL="0" indent="0">
              <a:buNone/>
            </a:pPr>
            <a:r>
              <a:rPr lang="en-GB" b="1" dirty="0">
                <a:solidFill>
                  <a:srgbClr val="0070C0"/>
                </a:solidFill>
                <a:latin typeface="Arial" panose="020B0604020202020204" pitchFamily="34" charset="0"/>
                <a:cs typeface="Arial" panose="020B0604020202020204" pitchFamily="34" charset="0"/>
              </a:rPr>
              <a:t>Consider:</a:t>
            </a:r>
          </a:p>
          <a:p>
            <a:r>
              <a:rPr lang="en-GB" dirty="0">
                <a:solidFill>
                  <a:srgbClr val="0070C0"/>
                </a:solidFill>
                <a:latin typeface="Arial" panose="020B0604020202020204" pitchFamily="34" charset="0"/>
                <a:cs typeface="Arial" panose="020B0604020202020204" pitchFamily="34" charset="0"/>
              </a:rPr>
              <a:t>Social Model of Disability;</a:t>
            </a:r>
          </a:p>
          <a:p>
            <a:r>
              <a:rPr lang="en-GB" dirty="0">
                <a:solidFill>
                  <a:srgbClr val="0070C0"/>
                </a:solidFill>
                <a:latin typeface="Arial" panose="020B0604020202020204" pitchFamily="34" charset="0"/>
                <a:cs typeface="Arial" panose="020B0604020202020204" pitchFamily="34" charset="0"/>
              </a:rPr>
              <a:t>Neurodiversity paradigm;</a:t>
            </a:r>
          </a:p>
          <a:p>
            <a:r>
              <a:rPr lang="en-GB" dirty="0">
                <a:solidFill>
                  <a:srgbClr val="0070C0"/>
                </a:solidFill>
                <a:latin typeface="Arial" panose="020B0604020202020204" pitchFamily="34" charset="0"/>
                <a:cs typeface="Arial" panose="020B0604020202020204" pitchFamily="34" charset="0"/>
              </a:rPr>
              <a:t>Educational environments;</a:t>
            </a:r>
          </a:p>
          <a:p>
            <a:r>
              <a:rPr lang="en-GB" dirty="0">
                <a:solidFill>
                  <a:srgbClr val="0070C0"/>
                </a:solidFill>
                <a:latin typeface="Arial" panose="020B0604020202020204" pitchFamily="34" charset="0"/>
                <a:cs typeface="Arial" panose="020B0604020202020204" pitchFamily="34" charset="0"/>
              </a:rPr>
              <a:t>Workplace expectations;</a:t>
            </a:r>
          </a:p>
          <a:p>
            <a:r>
              <a:rPr lang="en-GB" dirty="0">
                <a:solidFill>
                  <a:srgbClr val="0070C0"/>
                </a:solidFill>
                <a:latin typeface="Arial" panose="020B0604020202020204" pitchFamily="34" charset="0"/>
                <a:cs typeface="Arial" panose="020B0604020202020204" pitchFamily="34" charset="0"/>
              </a:rPr>
              <a:t>Person-centred and rights-based practice.</a:t>
            </a:r>
          </a:p>
        </p:txBody>
      </p:sp>
    </p:spTree>
    <p:extLst>
      <p:ext uri="{BB962C8B-B14F-4D97-AF65-F5344CB8AC3E}">
        <p14:creationId xmlns:p14="http://schemas.microsoft.com/office/powerpoint/2010/main" val="97220144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2373516-651D-6531-97D1-1371AE1DEC2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79E3EF3-0430-1E1A-7FEF-572793425CDF}"/>
              </a:ext>
            </a:extLst>
          </p:cNvPr>
          <p:cNvSpPr>
            <a:spLocks noGrp="1"/>
          </p:cNvSpPr>
          <p:nvPr>
            <p:ph type="title"/>
          </p:nvPr>
        </p:nvSpPr>
        <p:spPr/>
        <p:txBody>
          <a:bodyPr>
            <a:normAutofit/>
          </a:bodyPr>
          <a:lstStyle/>
          <a:p>
            <a:pPr algn="ctr"/>
            <a:r>
              <a:rPr lang="en-GB" sz="4000" dirty="0">
                <a:latin typeface="Arial" panose="020B0604020202020204" pitchFamily="34" charset="0"/>
                <a:cs typeface="Arial" panose="020B0604020202020204" pitchFamily="34" charset="0"/>
              </a:rPr>
              <a:t>Adran 5</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Section 5</a:t>
            </a:r>
          </a:p>
        </p:txBody>
      </p:sp>
      <p:sp>
        <p:nvSpPr>
          <p:cNvPr id="4" name="Content Placeholder 3">
            <a:extLst>
              <a:ext uri="{FF2B5EF4-FFF2-40B4-BE49-F238E27FC236}">
                <a16:creationId xmlns:a16="http://schemas.microsoft.com/office/drawing/2014/main" id="{73FCDF91-682F-B683-1BEF-8D0A1FBA984B}"/>
              </a:ext>
            </a:extLst>
          </p:cNvPr>
          <p:cNvSpPr>
            <a:spLocks noGrp="1"/>
          </p:cNvSpPr>
          <p:nvPr>
            <p:ph sz="half" idx="2"/>
          </p:nvPr>
        </p:nvSpPr>
        <p:spPr/>
        <p:txBody>
          <a:bodyPr/>
          <a:lstStyle/>
          <a:p>
            <a:pPr marL="0" indent="0">
              <a:buNone/>
            </a:pPr>
            <a:endParaRPr lang="en-GB" dirty="0"/>
          </a:p>
          <a:p>
            <a:pPr marL="0" indent="0">
              <a:buNone/>
            </a:pPr>
            <a:r>
              <a:rPr lang="en-GB" dirty="0" err="1">
                <a:latin typeface="Arial" panose="020B0604020202020204" pitchFamily="34" charset="0"/>
                <a:cs typeface="Arial" panose="020B0604020202020204" pitchFamily="34" charset="0"/>
              </a:rPr>
              <a:t>Prosesu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Synhwyraidd</a:t>
            </a:r>
            <a:r>
              <a:rPr lang="en-GB" dirty="0">
                <a:latin typeface="Arial" panose="020B0604020202020204" pitchFamily="34" charset="0"/>
                <a:cs typeface="Arial" panose="020B0604020202020204" pitchFamily="34" charset="0"/>
              </a:rPr>
              <a:t> ag Awtistiaeth</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solidFill>
                  <a:srgbClr val="0070C0"/>
                </a:solidFill>
                <a:latin typeface="Arial" panose="020B0604020202020204" pitchFamily="34" charset="0"/>
                <a:cs typeface="Arial" panose="020B0604020202020204" pitchFamily="34" charset="0"/>
              </a:rPr>
              <a:t>Sensory Processing and Autism</a:t>
            </a:r>
          </a:p>
        </p:txBody>
      </p:sp>
      <p:sp>
        <p:nvSpPr>
          <p:cNvPr id="9" name="TextBox 8">
            <a:extLst>
              <a:ext uri="{FF2B5EF4-FFF2-40B4-BE49-F238E27FC236}">
                <a16:creationId xmlns:a16="http://schemas.microsoft.com/office/drawing/2014/main" id="{CC18CF20-668B-A6AC-0C85-9B2D63DE1765}"/>
              </a:ext>
            </a:extLst>
          </p:cNvPr>
          <p:cNvSpPr txBox="1"/>
          <p:nvPr/>
        </p:nvSpPr>
        <p:spPr>
          <a:xfrm>
            <a:off x="522514" y="5109029"/>
            <a:ext cx="3550908" cy="369332"/>
          </a:xfrm>
          <a:prstGeom prst="rect">
            <a:avLst/>
          </a:prstGeom>
          <a:noFill/>
        </p:spPr>
        <p:txBody>
          <a:bodyPr wrap="none" rtlCol="0">
            <a:spAutoFit/>
          </a:bodyPr>
          <a:lstStyle/>
          <a:p>
            <a:r>
              <a:rPr lang="en-GB" dirty="0"/>
              <a:t>(Source: Hidden Talents ABA, 2026).</a:t>
            </a:r>
          </a:p>
        </p:txBody>
      </p:sp>
      <p:pic>
        <p:nvPicPr>
          <p:cNvPr id="8" name="Content Placeholder 7">
            <a:extLst>
              <a:ext uri="{FF2B5EF4-FFF2-40B4-BE49-F238E27FC236}">
                <a16:creationId xmlns:a16="http://schemas.microsoft.com/office/drawing/2014/main" id="{76233348-770C-08C3-EC9A-9EF54A4A6E06}"/>
              </a:ext>
            </a:extLst>
          </p:cNvPr>
          <p:cNvPicPr>
            <a:picLocks noGrp="1" noChangeAspect="1"/>
          </p:cNvPicPr>
          <p:nvPr>
            <p:ph sz="half" idx="1"/>
          </p:nvPr>
        </p:nvPicPr>
        <p:blipFill>
          <a:blip r:embed="rId3"/>
          <a:stretch>
            <a:fillRect/>
          </a:stretch>
        </p:blipFill>
        <p:spPr>
          <a:xfrm>
            <a:off x="628649" y="1668361"/>
            <a:ext cx="3453953" cy="3440668"/>
          </a:xfrm>
          <a:prstGeom prst="rect">
            <a:avLst/>
          </a:prstGeom>
        </p:spPr>
      </p:pic>
    </p:spTree>
    <p:extLst>
      <p:ext uri="{BB962C8B-B14F-4D97-AF65-F5344CB8AC3E}">
        <p14:creationId xmlns:p14="http://schemas.microsoft.com/office/powerpoint/2010/main" val="64968849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2B3206-A669-64C3-D556-7B70CD13328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6D7089C-44C0-1D1A-DAAD-72F8743A1200}"/>
              </a:ext>
            </a:extLst>
          </p:cNvPr>
          <p:cNvSpPr>
            <a:spLocks noGrp="1"/>
          </p:cNvSpPr>
          <p:nvPr>
            <p:ph type="title"/>
          </p:nvPr>
        </p:nvSpPr>
        <p:spPr>
          <a:xfrm>
            <a:off x="628650" y="365125"/>
            <a:ext cx="7886700" cy="880579"/>
          </a:xfrm>
        </p:spPr>
        <p:txBody>
          <a:bodyPr>
            <a:normAutofit fontScale="90000"/>
          </a:bodyPr>
          <a:lstStyle/>
          <a:p>
            <a:pPr algn="ctr"/>
            <a:r>
              <a:rPr lang="cy-GB" sz="3600" dirty="0">
                <a:latin typeface="Arial" panose="020B0604020202020204" pitchFamily="34" charset="0"/>
                <a:cs typeface="Arial" panose="020B0604020202020204" pitchFamily="34" charset="0"/>
              </a:rPr>
              <a:t>Gwahaniaethau Prosesu Synhwyraidd</a:t>
            </a:r>
            <a:br>
              <a:rPr lang="cy-GB" sz="3600" dirty="0">
                <a:latin typeface="Arial" panose="020B0604020202020204" pitchFamily="34" charset="0"/>
                <a:cs typeface="Arial" panose="020B0604020202020204" pitchFamily="34" charset="0"/>
              </a:rPr>
            </a:br>
            <a:r>
              <a:rPr lang="en-GB" sz="3600" dirty="0">
                <a:solidFill>
                  <a:srgbClr val="0070C0"/>
                </a:solidFill>
                <a:latin typeface="Arial" panose="020B0604020202020204" pitchFamily="34" charset="0"/>
                <a:cs typeface="Arial" panose="020B0604020202020204" pitchFamily="34" charset="0"/>
              </a:rPr>
              <a:t>Sensory Processing Differences</a:t>
            </a:r>
            <a:endParaRPr lang="en-GB" sz="3600" dirty="0"/>
          </a:p>
        </p:txBody>
      </p:sp>
      <p:sp>
        <p:nvSpPr>
          <p:cNvPr id="3" name="Content Placeholder 2">
            <a:extLst>
              <a:ext uri="{FF2B5EF4-FFF2-40B4-BE49-F238E27FC236}">
                <a16:creationId xmlns:a16="http://schemas.microsoft.com/office/drawing/2014/main" id="{5F30D82A-FB50-4EB5-454B-5F4FE2FAC97D}"/>
              </a:ext>
            </a:extLst>
          </p:cNvPr>
          <p:cNvSpPr>
            <a:spLocks noGrp="1"/>
          </p:cNvSpPr>
          <p:nvPr>
            <p:ph sz="half" idx="1"/>
          </p:nvPr>
        </p:nvSpPr>
        <p:spPr>
          <a:xfrm>
            <a:off x="374573" y="1484243"/>
            <a:ext cx="4121227" cy="4543068"/>
          </a:xfrm>
        </p:spPr>
        <p:txBody>
          <a:bodyPr>
            <a:normAutofit fontScale="85000" lnSpcReduction="20000"/>
          </a:bodyPr>
          <a:lstStyle/>
          <a:p>
            <a:r>
              <a:rPr lang="cy-GB" dirty="0">
                <a:latin typeface="Arial" panose="020B0604020202020204" pitchFamily="34" charset="0"/>
                <a:cs typeface="Arial" panose="020B0604020202020204" pitchFamily="34" charset="0"/>
              </a:rPr>
              <a:t>Mae gwahaniaethau prosesu synhwyraidd yn gyffredin mewn awtistiaeth;</a:t>
            </a:r>
          </a:p>
          <a:p>
            <a:r>
              <a:rPr lang="cy-GB" dirty="0">
                <a:latin typeface="Arial" panose="020B0604020202020204" pitchFamily="34" charset="0"/>
                <a:cs typeface="Arial" panose="020B0604020202020204" pitchFamily="34" charset="0"/>
              </a:rPr>
              <a:t>Gall unigolion fod yn or-sensitif, yn is-sensitif neu'r ddau;</a:t>
            </a:r>
          </a:p>
          <a:p>
            <a:r>
              <a:rPr lang="cy-GB" dirty="0">
                <a:latin typeface="Arial" panose="020B0604020202020204" pitchFamily="34" charset="0"/>
                <a:cs typeface="Arial" panose="020B0604020202020204" pitchFamily="34" charset="0"/>
              </a:rPr>
              <a:t>Mae profiadau synhwyraidd yn dylanwadu ar lesiant a chyfranogiad;</a:t>
            </a:r>
          </a:p>
          <a:p>
            <a:r>
              <a:rPr lang="cy-GB" dirty="0">
                <a:latin typeface="Arial" panose="020B0604020202020204" pitchFamily="34" charset="0"/>
                <a:cs typeface="Arial" panose="020B0604020202020204" pitchFamily="34" charset="0"/>
              </a:rPr>
              <a:t>Gall gofynion amgylcheddol effeithio ar reoleiddio emosiynol;</a:t>
            </a:r>
          </a:p>
          <a:p>
            <a:r>
              <a:rPr lang="cy-GB" dirty="0">
                <a:latin typeface="Arial" panose="020B0604020202020204" pitchFamily="34" charset="0"/>
                <a:cs typeface="Arial" panose="020B0604020202020204" pitchFamily="34" charset="0"/>
              </a:rPr>
              <a:t>Mae anghenion synhwyraidd yn amrywio rhwng unigolion.</a:t>
            </a:r>
          </a:p>
        </p:txBody>
      </p:sp>
      <p:sp>
        <p:nvSpPr>
          <p:cNvPr id="4" name="Content Placeholder 3">
            <a:extLst>
              <a:ext uri="{FF2B5EF4-FFF2-40B4-BE49-F238E27FC236}">
                <a16:creationId xmlns:a16="http://schemas.microsoft.com/office/drawing/2014/main" id="{4C09BCC2-2A1A-44F1-F0C4-2E35F07340B3}"/>
              </a:ext>
            </a:extLst>
          </p:cNvPr>
          <p:cNvSpPr>
            <a:spLocks noGrp="1"/>
          </p:cNvSpPr>
          <p:nvPr>
            <p:ph sz="half" idx="2"/>
          </p:nvPr>
        </p:nvSpPr>
        <p:spPr>
          <a:xfrm>
            <a:off x="4648199" y="1484243"/>
            <a:ext cx="4310271" cy="4543069"/>
          </a:xfrm>
        </p:spPr>
        <p:txBody>
          <a:bodyPr>
            <a:normAutofit fontScale="85000" lnSpcReduction="20000"/>
          </a:bodyPr>
          <a:lstStyle/>
          <a:p>
            <a:r>
              <a:rPr lang="en-GB" dirty="0">
                <a:solidFill>
                  <a:srgbClr val="0070C0"/>
                </a:solidFill>
                <a:latin typeface="Arial" panose="020B0604020202020204" pitchFamily="34" charset="0"/>
                <a:cs typeface="Arial" panose="020B0604020202020204" pitchFamily="34" charset="0"/>
              </a:rPr>
              <a:t>Sensory processing differences are common in autism;</a:t>
            </a:r>
          </a:p>
          <a:p>
            <a:r>
              <a:rPr lang="en-GB" dirty="0">
                <a:solidFill>
                  <a:srgbClr val="0070C0"/>
                </a:solidFill>
                <a:latin typeface="Arial" panose="020B0604020202020204" pitchFamily="34" charset="0"/>
                <a:cs typeface="Arial" panose="020B0604020202020204" pitchFamily="34" charset="0"/>
              </a:rPr>
              <a:t>Individuals may be hyper-sensitive, hypo-sensitive, or both;</a:t>
            </a:r>
          </a:p>
          <a:p>
            <a:r>
              <a:rPr lang="en-GB" dirty="0">
                <a:solidFill>
                  <a:srgbClr val="0070C0"/>
                </a:solidFill>
                <a:latin typeface="Arial" panose="020B0604020202020204" pitchFamily="34" charset="0"/>
                <a:cs typeface="Arial" panose="020B0604020202020204" pitchFamily="34" charset="0"/>
              </a:rPr>
              <a:t>Sensory experiences influence wellbeing and participation;</a:t>
            </a:r>
          </a:p>
          <a:p>
            <a:r>
              <a:rPr lang="en-GB" dirty="0">
                <a:solidFill>
                  <a:srgbClr val="0070C0"/>
                </a:solidFill>
                <a:latin typeface="Arial" panose="020B0604020202020204" pitchFamily="34" charset="0"/>
                <a:cs typeface="Arial" panose="020B0604020202020204" pitchFamily="34" charset="0"/>
              </a:rPr>
              <a:t>Environmental demands can affect emotional regulation;</a:t>
            </a:r>
          </a:p>
          <a:p>
            <a:r>
              <a:rPr lang="en-GB" dirty="0">
                <a:solidFill>
                  <a:srgbClr val="0070C0"/>
                </a:solidFill>
                <a:latin typeface="Arial" panose="020B0604020202020204" pitchFamily="34" charset="0"/>
                <a:cs typeface="Arial" panose="020B0604020202020204" pitchFamily="34" charset="0"/>
              </a:rPr>
              <a:t>Sensory needs vary between individuals.</a:t>
            </a:r>
            <a:endParaRPr lang="en-GB" dirty="0"/>
          </a:p>
        </p:txBody>
      </p:sp>
    </p:spTree>
    <p:extLst>
      <p:ext uri="{BB962C8B-B14F-4D97-AF65-F5344CB8AC3E}">
        <p14:creationId xmlns:p14="http://schemas.microsoft.com/office/powerpoint/2010/main" val="262632999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C65A71-AB87-7FA0-FD72-4F90FE8C5BE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736C0C8-9B95-4DDE-009F-0D029AE6A111}"/>
              </a:ext>
            </a:extLst>
          </p:cNvPr>
          <p:cNvSpPr>
            <a:spLocks noGrp="1"/>
          </p:cNvSpPr>
          <p:nvPr>
            <p:ph type="title"/>
          </p:nvPr>
        </p:nvSpPr>
        <p:spPr>
          <a:xfrm>
            <a:off x="628650" y="365125"/>
            <a:ext cx="7886700" cy="880579"/>
          </a:xfrm>
        </p:spPr>
        <p:txBody>
          <a:bodyPr>
            <a:normAutofit fontScale="90000"/>
          </a:bodyPr>
          <a:lstStyle/>
          <a:p>
            <a:pPr algn="ctr"/>
            <a:r>
              <a:rPr lang="cy-GB" sz="3600" dirty="0">
                <a:latin typeface="Arial" panose="020B0604020202020204" pitchFamily="34" charset="0"/>
                <a:cs typeface="Arial" panose="020B0604020202020204" pitchFamily="34" charset="0"/>
              </a:rPr>
              <a:t>Gorlwytho synhwyraidd</a:t>
            </a:r>
            <a:br>
              <a:rPr lang="cy-GB" sz="3600" dirty="0">
                <a:latin typeface="Arial" panose="020B0604020202020204" pitchFamily="34" charset="0"/>
                <a:cs typeface="Arial" panose="020B0604020202020204" pitchFamily="34" charset="0"/>
              </a:rPr>
            </a:br>
            <a:r>
              <a:rPr lang="en-GB" sz="3600" dirty="0">
                <a:solidFill>
                  <a:srgbClr val="0070C0"/>
                </a:solidFill>
                <a:latin typeface="Arial" panose="020B0604020202020204" pitchFamily="34" charset="0"/>
                <a:cs typeface="Arial" panose="020B0604020202020204" pitchFamily="34" charset="0"/>
              </a:rPr>
              <a:t>Sensory overload</a:t>
            </a:r>
            <a:endParaRPr lang="en-GB" sz="3600" dirty="0"/>
          </a:p>
        </p:txBody>
      </p:sp>
      <p:sp>
        <p:nvSpPr>
          <p:cNvPr id="3" name="Content Placeholder 2">
            <a:extLst>
              <a:ext uri="{FF2B5EF4-FFF2-40B4-BE49-F238E27FC236}">
                <a16:creationId xmlns:a16="http://schemas.microsoft.com/office/drawing/2014/main" id="{7BA8D99C-FB63-0C92-E804-8864217C5781}"/>
              </a:ext>
            </a:extLst>
          </p:cNvPr>
          <p:cNvSpPr>
            <a:spLocks noGrp="1"/>
          </p:cNvSpPr>
          <p:nvPr>
            <p:ph sz="half" idx="1"/>
          </p:nvPr>
        </p:nvSpPr>
        <p:spPr>
          <a:xfrm>
            <a:off x="374573" y="1484243"/>
            <a:ext cx="4121227" cy="4543068"/>
          </a:xfrm>
        </p:spPr>
        <p:txBody>
          <a:bodyPr>
            <a:normAutofit fontScale="92500" lnSpcReduction="20000"/>
          </a:bodyPr>
          <a:lstStyle/>
          <a:p>
            <a:r>
              <a:rPr lang="cy-GB" dirty="0">
                <a:latin typeface="Arial" panose="020B0604020202020204" pitchFamily="34" charset="0"/>
                <a:cs typeface="Arial" panose="020B0604020202020204" pitchFamily="34" charset="0"/>
              </a:rPr>
              <a:t>Yn digwydd pan fo gwybodaeth synhwyraidd yn rhagori ar allu ymdopi;</a:t>
            </a:r>
          </a:p>
          <a:p>
            <a:r>
              <a:rPr lang="cy-GB" dirty="0">
                <a:latin typeface="Arial" panose="020B0604020202020204" pitchFamily="34" charset="0"/>
                <a:cs typeface="Arial" panose="020B0604020202020204" pitchFamily="34" charset="0"/>
              </a:rPr>
              <a:t>Gall gynnwys sŵn, goleuadau, torfeydd neu alwadau cystadleuol;</a:t>
            </a:r>
          </a:p>
          <a:p>
            <a:r>
              <a:rPr lang="cy-GB" dirty="0">
                <a:latin typeface="Arial" panose="020B0604020202020204" pitchFamily="34" charset="0"/>
                <a:cs typeface="Arial" panose="020B0604020202020204" pitchFamily="34" charset="0"/>
              </a:rPr>
              <a:t>Gall arwain at ofid, </a:t>
            </a:r>
            <a:r>
              <a:rPr lang="cy-GB" dirty="0" err="1">
                <a:latin typeface="Arial" panose="020B0604020202020204" pitchFamily="34" charset="0"/>
                <a:cs typeface="Arial" panose="020B0604020202020204" pitchFamily="34" charset="0"/>
              </a:rPr>
              <a:t>gorbryder</a:t>
            </a:r>
            <a:r>
              <a:rPr lang="cy-GB" dirty="0">
                <a:latin typeface="Arial" panose="020B0604020202020204" pitchFamily="34" charset="0"/>
                <a:cs typeface="Arial" panose="020B0604020202020204" pitchFamily="34" charset="0"/>
              </a:rPr>
              <a:t> a blinder;</a:t>
            </a:r>
          </a:p>
          <a:p>
            <a:r>
              <a:rPr lang="cy-GB" dirty="0">
                <a:latin typeface="Arial" panose="020B0604020202020204" pitchFamily="34" charset="0"/>
                <a:cs typeface="Arial" panose="020B0604020202020204" pitchFamily="34" charset="0"/>
              </a:rPr>
              <a:t>Yn aml yn cael ei gamddeall fel ymddygiad heriol;</a:t>
            </a:r>
          </a:p>
          <a:p>
            <a:r>
              <a:rPr lang="cy-GB" dirty="0">
                <a:latin typeface="Arial" panose="020B0604020202020204" pitchFamily="34" charset="0"/>
                <a:cs typeface="Arial" panose="020B0604020202020204" pitchFamily="34" charset="0"/>
              </a:rPr>
              <a:t>Mae atal yn fwy effeithiol na rheoli argyfwng.</a:t>
            </a:r>
            <a:endParaRPr lang="en-GB" dirty="0"/>
          </a:p>
        </p:txBody>
      </p:sp>
      <p:sp>
        <p:nvSpPr>
          <p:cNvPr id="4" name="Content Placeholder 3">
            <a:extLst>
              <a:ext uri="{FF2B5EF4-FFF2-40B4-BE49-F238E27FC236}">
                <a16:creationId xmlns:a16="http://schemas.microsoft.com/office/drawing/2014/main" id="{E7158812-5107-2D91-6844-16AAE6CD2F33}"/>
              </a:ext>
            </a:extLst>
          </p:cNvPr>
          <p:cNvSpPr>
            <a:spLocks noGrp="1"/>
          </p:cNvSpPr>
          <p:nvPr>
            <p:ph sz="half" idx="2"/>
          </p:nvPr>
        </p:nvSpPr>
        <p:spPr>
          <a:xfrm>
            <a:off x="4648199" y="1484243"/>
            <a:ext cx="4310271" cy="4543069"/>
          </a:xfrm>
        </p:spPr>
        <p:txBody>
          <a:bodyPr>
            <a:normAutofit fontScale="92500" lnSpcReduction="20000"/>
          </a:bodyPr>
          <a:lstStyle/>
          <a:p>
            <a:r>
              <a:rPr lang="en-GB" dirty="0">
                <a:solidFill>
                  <a:srgbClr val="0070C0"/>
                </a:solidFill>
                <a:latin typeface="Arial" panose="020B0604020202020204" pitchFamily="34" charset="0"/>
                <a:cs typeface="Arial" panose="020B0604020202020204" pitchFamily="34" charset="0"/>
              </a:rPr>
              <a:t>Occurs when sensory input exceeds coping capacity;</a:t>
            </a:r>
          </a:p>
          <a:p>
            <a:r>
              <a:rPr lang="en-GB" dirty="0">
                <a:solidFill>
                  <a:srgbClr val="0070C0"/>
                </a:solidFill>
                <a:latin typeface="Arial" panose="020B0604020202020204" pitchFamily="34" charset="0"/>
                <a:cs typeface="Arial" panose="020B0604020202020204" pitchFamily="34" charset="0"/>
              </a:rPr>
              <a:t>May involve noise, lighting, crowds or competing demands;</a:t>
            </a:r>
          </a:p>
          <a:p>
            <a:r>
              <a:rPr lang="en-GB" dirty="0">
                <a:solidFill>
                  <a:srgbClr val="0070C0"/>
                </a:solidFill>
                <a:latin typeface="Arial" panose="020B0604020202020204" pitchFamily="34" charset="0"/>
                <a:cs typeface="Arial" panose="020B0604020202020204" pitchFamily="34" charset="0"/>
              </a:rPr>
              <a:t>Can lead to distress, anxiety and exhaustion;</a:t>
            </a:r>
          </a:p>
          <a:p>
            <a:r>
              <a:rPr lang="en-GB" dirty="0">
                <a:solidFill>
                  <a:srgbClr val="0070C0"/>
                </a:solidFill>
                <a:latin typeface="Arial" panose="020B0604020202020204" pitchFamily="34" charset="0"/>
                <a:cs typeface="Arial" panose="020B0604020202020204" pitchFamily="34" charset="0"/>
              </a:rPr>
              <a:t>Often misunderstood as challenging behaviour;</a:t>
            </a:r>
          </a:p>
          <a:p>
            <a:r>
              <a:rPr lang="en-GB" dirty="0">
                <a:solidFill>
                  <a:srgbClr val="0070C0"/>
                </a:solidFill>
                <a:latin typeface="Arial" panose="020B0604020202020204" pitchFamily="34" charset="0"/>
                <a:cs typeface="Arial" panose="020B0604020202020204" pitchFamily="34" charset="0"/>
              </a:rPr>
              <a:t>Prevention is more effective than crisis management.</a:t>
            </a:r>
            <a:endParaRPr lang="en-GB" dirty="0"/>
          </a:p>
        </p:txBody>
      </p:sp>
    </p:spTree>
    <p:extLst>
      <p:ext uri="{BB962C8B-B14F-4D97-AF65-F5344CB8AC3E}">
        <p14:creationId xmlns:p14="http://schemas.microsoft.com/office/powerpoint/2010/main" val="332334660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461B40-FEE3-4403-0688-CA2BB41A03C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9805841-68C9-F79B-22A4-C3341FD20313}"/>
              </a:ext>
            </a:extLst>
          </p:cNvPr>
          <p:cNvSpPr>
            <a:spLocks noGrp="1"/>
          </p:cNvSpPr>
          <p:nvPr>
            <p:ph type="title"/>
          </p:nvPr>
        </p:nvSpPr>
        <p:spPr>
          <a:xfrm>
            <a:off x="628650" y="365125"/>
            <a:ext cx="7886700" cy="880579"/>
          </a:xfrm>
        </p:spPr>
        <p:txBody>
          <a:bodyPr>
            <a:normAutofit fontScale="90000"/>
          </a:bodyPr>
          <a:lstStyle/>
          <a:p>
            <a:pPr algn="ctr"/>
            <a:r>
              <a:rPr lang="cy-GB" sz="3600" dirty="0">
                <a:latin typeface="Arial" panose="020B0604020202020204" pitchFamily="34" charset="0"/>
                <a:cs typeface="Arial" panose="020B0604020202020204" pitchFamily="34" charset="0"/>
              </a:rPr>
              <a:t>Rheoleiddio Emosiynol ac </a:t>
            </a:r>
            <a:r>
              <a:rPr lang="cy-GB" sz="3600" dirty="0" err="1">
                <a:latin typeface="Arial" panose="020B0604020202020204" pitchFamily="34" charset="0"/>
                <a:cs typeface="Arial" panose="020B0604020202020204" pitchFamily="34" charset="0"/>
              </a:rPr>
              <a:t>Interocepsiwn</a:t>
            </a:r>
            <a:br>
              <a:rPr lang="cy-GB" sz="3600" dirty="0">
                <a:latin typeface="Arial" panose="020B0604020202020204" pitchFamily="34" charset="0"/>
                <a:cs typeface="Arial" panose="020B0604020202020204" pitchFamily="34" charset="0"/>
              </a:rPr>
            </a:br>
            <a:r>
              <a:rPr lang="en-GB" sz="3600" dirty="0">
                <a:solidFill>
                  <a:srgbClr val="0070C0"/>
                </a:solidFill>
                <a:latin typeface="Arial" panose="020B0604020202020204" pitchFamily="34" charset="0"/>
                <a:cs typeface="Arial" panose="020B0604020202020204" pitchFamily="34" charset="0"/>
              </a:rPr>
              <a:t>Emotional regulation and Interoception</a:t>
            </a:r>
            <a:endParaRPr lang="en-GB" sz="3600" dirty="0"/>
          </a:p>
        </p:txBody>
      </p:sp>
      <p:sp>
        <p:nvSpPr>
          <p:cNvPr id="3" name="Content Placeholder 2">
            <a:extLst>
              <a:ext uri="{FF2B5EF4-FFF2-40B4-BE49-F238E27FC236}">
                <a16:creationId xmlns:a16="http://schemas.microsoft.com/office/drawing/2014/main" id="{36749C20-4ACC-571F-B6F5-155B77DE7DAE}"/>
              </a:ext>
            </a:extLst>
          </p:cNvPr>
          <p:cNvSpPr>
            <a:spLocks noGrp="1"/>
          </p:cNvSpPr>
          <p:nvPr>
            <p:ph sz="half" idx="1"/>
          </p:nvPr>
        </p:nvSpPr>
        <p:spPr>
          <a:xfrm>
            <a:off x="374573" y="1484243"/>
            <a:ext cx="4121227" cy="4543068"/>
          </a:xfrm>
        </p:spPr>
        <p:txBody>
          <a:bodyPr>
            <a:normAutofit fontScale="85000" lnSpcReduction="20000"/>
          </a:bodyPr>
          <a:lstStyle/>
          <a:p>
            <a:r>
              <a:rPr lang="cy-GB" dirty="0">
                <a:latin typeface="Arial" panose="020B0604020202020204" pitchFamily="34" charset="0"/>
                <a:cs typeface="Arial" panose="020B0604020202020204" pitchFamily="34" charset="0"/>
              </a:rPr>
              <a:t>Mae rheoleiddio emosiynol yn cynnwys adnabod a rheoli emosiynau;</a:t>
            </a:r>
          </a:p>
          <a:p>
            <a:r>
              <a:rPr lang="cy-GB" dirty="0">
                <a:latin typeface="Arial" panose="020B0604020202020204" pitchFamily="34" charset="0"/>
                <a:cs typeface="Arial" panose="020B0604020202020204" pitchFamily="34" charset="0"/>
              </a:rPr>
              <a:t>Mae </a:t>
            </a:r>
            <a:r>
              <a:rPr lang="cy-GB" dirty="0" err="1">
                <a:latin typeface="Arial" panose="020B0604020202020204" pitchFamily="34" charset="0"/>
                <a:cs typeface="Arial" panose="020B0604020202020204" pitchFamily="34" charset="0"/>
              </a:rPr>
              <a:t>interocepsiwn</a:t>
            </a:r>
            <a:r>
              <a:rPr lang="cy-GB" dirty="0">
                <a:latin typeface="Arial" panose="020B0604020202020204" pitchFamily="34" charset="0"/>
                <a:cs typeface="Arial" panose="020B0604020202020204" pitchFamily="34" charset="0"/>
              </a:rPr>
              <a:t> yn cyfeirio at ymwybyddiaeth o signalau mewnol y corff;</a:t>
            </a:r>
          </a:p>
          <a:p>
            <a:r>
              <a:rPr lang="cy-GB" dirty="0">
                <a:latin typeface="Arial" panose="020B0604020202020204" pitchFamily="34" charset="0"/>
                <a:cs typeface="Arial" panose="020B0604020202020204" pitchFamily="34" charset="0"/>
              </a:rPr>
              <a:t>Mae'n helpu i ddeall newyn, poen, straen ac emosiynau;</a:t>
            </a:r>
          </a:p>
          <a:p>
            <a:r>
              <a:rPr lang="cy-GB" dirty="0">
                <a:latin typeface="Arial" panose="020B0604020202020204" pitchFamily="34" charset="0"/>
                <a:cs typeface="Arial" panose="020B0604020202020204" pitchFamily="34" charset="0"/>
              </a:rPr>
              <a:t>Gall anawsterau effeithio ar fynegi emosiynau;</a:t>
            </a:r>
          </a:p>
          <a:p>
            <a:r>
              <a:rPr lang="cy-GB" dirty="0">
                <a:latin typeface="Arial" panose="020B0604020202020204" pitchFamily="34" charset="0"/>
                <a:cs typeface="Arial" panose="020B0604020202020204" pitchFamily="34" charset="0"/>
              </a:rPr>
              <a:t>Mae hunanymwybyddiaeth yn datblygu drwy gefnogaeth a phrofiad.</a:t>
            </a:r>
            <a:endParaRPr lang="en-GB" dirty="0"/>
          </a:p>
        </p:txBody>
      </p:sp>
      <p:sp>
        <p:nvSpPr>
          <p:cNvPr id="4" name="Content Placeholder 3">
            <a:extLst>
              <a:ext uri="{FF2B5EF4-FFF2-40B4-BE49-F238E27FC236}">
                <a16:creationId xmlns:a16="http://schemas.microsoft.com/office/drawing/2014/main" id="{78D91812-546F-7A9A-FD1E-E25506CB7CA7}"/>
              </a:ext>
            </a:extLst>
          </p:cNvPr>
          <p:cNvSpPr>
            <a:spLocks noGrp="1"/>
          </p:cNvSpPr>
          <p:nvPr>
            <p:ph sz="half" idx="2"/>
          </p:nvPr>
        </p:nvSpPr>
        <p:spPr>
          <a:xfrm>
            <a:off x="4648199" y="1484243"/>
            <a:ext cx="4310271" cy="4543069"/>
          </a:xfrm>
        </p:spPr>
        <p:txBody>
          <a:bodyPr>
            <a:normAutofit fontScale="85000" lnSpcReduction="20000"/>
          </a:bodyPr>
          <a:lstStyle/>
          <a:p>
            <a:r>
              <a:rPr lang="en-GB" dirty="0">
                <a:solidFill>
                  <a:srgbClr val="0070C0"/>
                </a:solidFill>
                <a:latin typeface="Arial" panose="020B0604020202020204" pitchFamily="34" charset="0"/>
                <a:cs typeface="Arial" panose="020B0604020202020204" pitchFamily="34" charset="0"/>
              </a:rPr>
              <a:t>Emotional regulation involves recognising and managing emotions;</a:t>
            </a:r>
          </a:p>
          <a:p>
            <a:r>
              <a:rPr lang="en-GB" dirty="0">
                <a:solidFill>
                  <a:srgbClr val="0070C0"/>
                </a:solidFill>
                <a:latin typeface="Arial" panose="020B0604020202020204" pitchFamily="34" charset="0"/>
                <a:cs typeface="Arial" panose="020B0604020202020204" pitchFamily="34" charset="0"/>
              </a:rPr>
              <a:t>Interoception refers to awareness of internal body signals;</a:t>
            </a:r>
          </a:p>
          <a:p>
            <a:r>
              <a:rPr lang="en-GB" dirty="0">
                <a:solidFill>
                  <a:srgbClr val="0070C0"/>
                </a:solidFill>
                <a:latin typeface="Arial" panose="020B0604020202020204" pitchFamily="34" charset="0"/>
                <a:cs typeface="Arial" panose="020B0604020202020204" pitchFamily="34" charset="0"/>
              </a:rPr>
              <a:t>Supports understanding of hunger, pain, stress and emotions;</a:t>
            </a:r>
          </a:p>
          <a:p>
            <a:r>
              <a:rPr lang="en-GB" dirty="0">
                <a:solidFill>
                  <a:srgbClr val="0070C0"/>
                </a:solidFill>
                <a:latin typeface="Arial" panose="020B0604020202020204" pitchFamily="34" charset="0"/>
                <a:cs typeface="Arial" panose="020B0604020202020204" pitchFamily="34" charset="0"/>
              </a:rPr>
              <a:t>Difficulties may affect emotional expression;</a:t>
            </a:r>
          </a:p>
          <a:p>
            <a:r>
              <a:rPr lang="en-GB" dirty="0">
                <a:solidFill>
                  <a:srgbClr val="0070C0"/>
                </a:solidFill>
                <a:latin typeface="Arial" panose="020B0604020202020204" pitchFamily="34" charset="0"/>
                <a:cs typeface="Arial" panose="020B0604020202020204" pitchFamily="34" charset="0"/>
              </a:rPr>
              <a:t>Self-awareness develops through support and experience.</a:t>
            </a:r>
            <a:endParaRPr lang="en-GB" dirty="0"/>
          </a:p>
        </p:txBody>
      </p:sp>
    </p:spTree>
    <p:extLst>
      <p:ext uri="{BB962C8B-B14F-4D97-AF65-F5344CB8AC3E}">
        <p14:creationId xmlns:p14="http://schemas.microsoft.com/office/powerpoint/2010/main" val="270086712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79F456-B39B-A776-0E03-3E5D69F79DC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1C98E45-6D09-686F-D67C-7624CF78055F}"/>
              </a:ext>
            </a:extLst>
          </p:cNvPr>
          <p:cNvSpPr>
            <a:spLocks noGrp="1"/>
          </p:cNvSpPr>
          <p:nvPr>
            <p:ph type="title"/>
          </p:nvPr>
        </p:nvSpPr>
        <p:spPr>
          <a:xfrm>
            <a:off x="628650" y="365125"/>
            <a:ext cx="7886700" cy="880579"/>
          </a:xfrm>
        </p:spPr>
        <p:txBody>
          <a:bodyPr>
            <a:normAutofit fontScale="90000"/>
          </a:bodyPr>
          <a:lstStyle/>
          <a:p>
            <a:pPr algn="ctr"/>
            <a:r>
              <a:rPr lang="cy-GB" sz="3600" dirty="0">
                <a:latin typeface="Arial" panose="020B0604020202020204" pitchFamily="34" charset="0"/>
                <a:cs typeface="Arial" panose="020B0604020202020204" pitchFamily="34" charset="0"/>
              </a:rPr>
              <a:t>Chwalfeydd ac </a:t>
            </a:r>
            <a:r>
              <a:rPr lang="cy-GB" sz="3600" dirty="0" err="1">
                <a:latin typeface="Arial" panose="020B0604020202020204" pitchFamily="34" charset="0"/>
                <a:cs typeface="Arial" panose="020B0604020202020204" pitchFamily="34" charset="0"/>
              </a:rPr>
              <a:t>Ymadaelion</a:t>
            </a:r>
            <a:br>
              <a:rPr lang="cy-GB" sz="3600" dirty="0">
                <a:latin typeface="Arial" panose="020B0604020202020204" pitchFamily="34" charset="0"/>
                <a:cs typeface="Arial" panose="020B0604020202020204" pitchFamily="34" charset="0"/>
              </a:rPr>
            </a:br>
            <a:r>
              <a:rPr lang="en-GB" sz="3600" dirty="0">
                <a:solidFill>
                  <a:srgbClr val="0070C0"/>
                </a:solidFill>
                <a:latin typeface="Arial" panose="020B0604020202020204" pitchFamily="34" charset="0"/>
                <a:cs typeface="Arial" panose="020B0604020202020204" pitchFamily="34" charset="0"/>
              </a:rPr>
              <a:t>Meltdowns and Shutdowns</a:t>
            </a:r>
            <a:endParaRPr lang="en-GB" sz="3600" dirty="0"/>
          </a:p>
        </p:txBody>
      </p:sp>
      <p:sp>
        <p:nvSpPr>
          <p:cNvPr id="3" name="Content Placeholder 2">
            <a:extLst>
              <a:ext uri="{FF2B5EF4-FFF2-40B4-BE49-F238E27FC236}">
                <a16:creationId xmlns:a16="http://schemas.microsoft.com/office/drawing/2014/main" id="{4032C2A8-9D4C-F7A7-6F08-4650589ECAC6}"/>
              </a:ext>
            </a:extLst>
          </p:cNvPr>
          <p:cNvSpPr>
            <a:spLocks noGrp="1"/>
          </p:cNvSpPr>
          <p:nvPr>
            <p:ph sz="half" idx="1"/>
          </p:nvPr>
        </p:nvSpPr>
        <p:spPr>
          <a:xfrm>
            <a:off x="374573" y="1484243"/>
            <a:ext cx="4121227" cy="4543068"/>
          </a:xfrm>
        </p:spPr>
        <p:txBody>
          <a:bodyPr>
            <a:normAutofit fontScale="92500" lnSpcReduction="20000"/>
          </a:bodyPr>
          <a:lstStyle/>
          <a:p>
            <a:pPr marL="0" indent="0">
              <a:buNone/>
            </a:pPr>
            <a:r>
              <a:rPr lang="cy-GB" b="1" dirty="0">
                <a:latin typeface="Arial" panose="020B0604020202020204" pitchFamily="34" charset="0"/>
                <a:cs typeface="Arial" panose="020B0604020202020204" pitchFamily="34" charset="0"/>
              </a:rPr>
              <a:t>Chwalfeydd</a:t>
            </a:r>
          </a:p>
          <a:p>
            <a:r>
              <a:rPr lang="cy-GB" dirty="0">
                <a:latin typeface="Arial" panose="020B0604020202020204" pitchFamily="34" charset="0"/>
                <a:cs typeface="Arial" panose="020B0604020202020204" pitchFamily="34" charset="0"/>
              </a:rPr>
              <a:t>Ymateb allanol i straen llethol;</a:t>
            </a:r>
          </a:p>
          <a:p>
            <a:r>
              <a:rPr lang="cy-GB" dirty="0">
                <a:latin typeface="Arial" panose="020B0604020202020204" pitchFamily="34" charset="0"/>
                <a:cs typeface="Arial" panose="020B0604020202020204" pitchFamily="34" charset="0"/>
              </a:rPr>
              <a:t>Gall gynnwys crio, gweiddi neu golli rheolaeth.</a:t>
            </a:r>
          </a:p>
          <a:p>
            <a:endParaRPr lang="cy-GB" b="1" dirty="0">
              <a:latin typeface="Arial" panose="020B0604020202020204" pitchFamily="34" charset="0"/>
              <a:cs typeface="Arial" panose="020B0604020202020204" pitchFamily="34" charset="0"/>
            </a:endParaRPr>
          </a:p>
          <a:p>
            <a:pPr marL="0" indent="0">
              <a:buNone/>
            </a:pPr>
            <a:r>
              <a:rPr lang="cy-GB" b="1" dirty="0" err="1">
                <a:latin typeface="Arial" panose="020B0604020202020204" pitchFamily="34" charset="0"/>
                <a:cs typeface="Arial" panose="020B0604020202020204" pitchFamily="34" charset="0"/>
              </a:rPr>
              <a:t>Ymadaelion</a:t>
            </a:r>
            <a:endParaRPr lang="cy-GB" b="1" dirty="0">
              <a:latin typeface="Arial" panose="020B0604020202020204" pitchFamily="34" charset="0"/>
              <a:cs typeface="Arial" panose="020B0604020202020204" pitchFamily="34" charset="0"/>
            </a:endParaRPr>
          </a:p>
          <a:p>
            <a:r>
              <a:rPr lang="cy-GB" dirty="0">
                <a:latin typeface="Arial" panose="020B0604020202020204" pitchFamily="34" charset="0"/>
                <a:cs typeface="Arial" panose="020B0604020202020204" pitchFamily="34" charset="0"/>
              </a:rPr>
              <a:t>Ymateb mewnol i gael eich llethu;</a:t>
            </a:r>
          </a:p>
          <a:p>
            <a:r>
              <a:rPr lang="cy-GB" dirty="0">
                <a:latin typeface="Arial" panose="020B0604020202020204" pitchFamily="34" charset="0"/>
                <a:cs typeface="Arial" panose="020B0604020202020204" pitchFamily="34" charset="0"/>
              </a:rPr>
              <a:t>Encilio, llai o gyfathrebu neu ddatgysylltu.</a:t>
            </a:r>
            <a:endParaRPr lang="en-GB" dirty="0"/>
          </a:p>
        </p:txBody>
      </p:sp>
      <p:sp>
        <p:nvSpPr>
          <p:cNvPr id="4" name="Content Placeholder 3">
            <a:extLst>
              <a:ext uri="{FF2B5EF4-FFF2-40B4-BE49-F238E27FC236}">
                <a16:creationId xmlns:a16="http://schemas.microsoft.com/office/drawing/2014/main" id="{4355D760-A213-69AC-F8DA-3396B93BCA9E}"/>
              </a:ext>
            </a:extLst>
          </p:cNvPr>
          <p:cNvSpPr>
            <a:spLocks noGrp="1"/>
          </p:cNvSpPr>
          <p:nvPr>
            <p:ph sz="half" idx="2"/>
          </p:nvPr>
        </p:nvSpPr>
        <p:spPr>
          <a:xfrm>
            <a:off x="4648199" y="1484243"/>
            <a:ext cx="4310271" cy="4543069"/>
          </a:xfrm>
        </p:spPr>
        <p:txBody>
          <a:bodyPr>
            <a:normAutofit fontScale="92500" lnSpcReduction="20000"/>
          </a:bodyPr>
          <a:lstStyle/>
          <a:p>
            <a:pPr marL="0" indent="0">
              <a:buNone/>
            </a:pPr>
            <a:r>
              <a:rPr lang="en-GB" b="1" dirty="0">
                <a:solidFill>
                  <a:srgbClr val="0070C0"/>
                </a:solidFill>
                <a:latin typeface="Arial" panose="020B0604020202020204" pitchFamily="34" charset="0"/>
                <a:cs typeface="Arial" panose="020B0604020202020204" pitchFamily="34" charset="0"/>
              </a:rPr>
              <a:t>Meltdowns</a:t>
            </a:r>
          </a:p>
          <a:p>
            <a:r>
              <a:rPr lang="en-GB" dirty="0">
                <a:solidFill>
                  <a:srgbClr val="0070C0"/>
                </a:solidFill>
                <a:latin typeface="Arial" panose="020B0604020202020204" pitchFamily="34" charset="0"/>
                <a:cs typeface="Arial" panose="020B0604020202020204" pitchFamily="34" charset="0"/>
              </a:rPr>
              <a:t>External response to overwhelming stress;</a:t>
            </a:r>
          </a:p>
          <a:p>
            <a:r>
              <a:rPr lang="en-GB" dirty="0">
                <a:solidFill>
                  <a:srgbClr val="0070C0"/>
                </a:solidFill>
                <a:latin typeface="Arial" panose="020B0604020202020204" pitchFamily="34" charset="0"/>
                <a:cs typeface="Arial" panose="020B0604020202020204" pitchFamily="34" charset="0"/>
              </a:rPr>
              <a:t>May involve crying, shouting or loss of control.</a:t>
            </a:r>
          </a:p>
          <a:p>
            <a:endParaRPr lang="en-GB" b="1" dirty="0">
              <a:solidFill>
                <a:srgbClr val="0070C0"/>
              </a:solidFill>
              <a:latin typeface="Arial" panose="020B0604020202020204" pitchFamily="34" charset="0"/>
              <a:cs typeface="Arial" panose="020B0604020202020204" pitchFamily="34" charset="0"/>
            </a:endParaRPr>
          </a:p>
          <a:p>
            <a:pPr marL="0" indent="0">
              <a:buNone/>
            </a:pPr>
            <a:r>
              <a:rPr lang="en-GB" b="1" dirty="0">
                <a:solidFill>
                  <a:srgbClr val="0070C0"/>
                </a:solidFill>
                <a:latin typeface="Arial" panose="020B0604020202020204" pitchFamily="34" charset="0"/>
                <a:cs typeface="Arial" panose="020B0604020202020204" pitchFamily="34" charset="0"/>
              </a:rPr>
              <a:t>Shutdowns</a:t>
            </a:r>
          </a:p>
          <a:p>
            <a:r>
              <a:rPr lang="en-GB" dirty="0">
                <a:solidFill>
                  <a:srgbClr val="0070C0"/>
                </a:solidFill>
                <a:latin typeface="Arial" panose="020B0604020202020204" pitchFamily="34" charset="0"/>
                <a:cs typeface="Arial" panose="020B0604020202020204" pitchFamily="34" charset="0"/>
              </a:rPr>
              <a:t>Internal response to overwhelm;</a:t>
            </a:r>
          </a:p>
          <a:p>
            <a:r>
              <a:rPr lang="en-GB" dirty="0">
                <a:solidFill>
                  <a:srgbClr val="0070C0"/>
                </a:solidFill>
                <a:latin typeface="Arial" panose="020B0604020202020204" pitchFamily="34" charset="0"/>
                <a:cs typeface="Arial" panose="020B0604020202020204" pitchFamily="34" charset="0"/>
              </a:rPr>
              <a:t>Withdrawal, reduced communication or disengagement.</a:t>
            </a:r>
            <a:endParaRPr lang="en-GB" dirty="0"/>
          </a:p>
        </p:txBody>
      </p:sp>
    </p:spTree>
    <p:extLst>
      <p:ext uri="{BB962C8B-B14F-4D97-AF65-F5344CB8AC3E}">
        <p14:creationId xmlns:p14="http://schemas.microsoft.com/office/powerpoint/2010/main" val="44480338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9B4FCA-74DF-5D00-CC68-D7C50A92142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EEB0950-02A2-D205-AD0C-A1A327EB4A03}"/>
              </a:ext>
            </a:extLst>
          </p:cNvPr>
          <p:cNvSpPr>
            <a:spLocks noGrp="1"/>
          </p:cNvSpPr>
          <p:nvPr>
            <p:ph type="title"/>
          </p:nvPr>
        </p:nvSpPr>
        <p:spPr>
          <a:xfrm>
            <a:off x="628650" y="365125"/>
            <a:ext cx="7886700" cy="880579"/>
          </a:xfrm>
        </p:spPr>
        <p:txBody>
          <a:bodyPr>
            <a:normAutofit fontScale="90000"/>
          </a:bodyPr>
          <a:lstStyle/>
          <a:p>
            <a:pPr algn="ctr"/>
            <a:r>
              <a:rPr lang="cy-GB" sz="3600" dirty="0">
                <a:latin typeface="Arial" panose="020B0604020202020204" pitchFamily="34" charset="0"/>
                <a:cs typeface="Arial" panose="020B0604020202020204" pitchFamily="34" charset="0"/>
              </a:rPr>
              <a:t>Ymatebion Ffisiolegol i Straen</a:t>
            </a:r>
            <a:br>
              <a:rPr lang="cy-GB" sz="3600" dirty="0">
                <a:latin typeface="Arial" panose="020B0604020202020204" pitchFamily="34" charset="0"/>
                <a:cs typeface="Arial" panose="020B0604020202020204" pitchFamily="34" charset="0"/>
              </a:rPr>
            </a:br>
            <a:r>
              <a:rPr lang="en-GB" sz="3600" dirty="0">
                <a:solidFill>
                  <a:srgbClr val="0070C0"/>
                </a:solidFill>
                <a:latin typeface="Arial" panose="020B0604020202020204" pitchFamily="34" charset="0"/>
                <a:cs typeface="Arial" panose="020B0604020202020204" pitchFamily="34" charset="0"/>
              </a:rPr>
              <a:t>Physiological Stress Responses</a:t>
            </a:r>
            <a:endParaRPr lang="en-GB" sz="3600" dirty="0"/>
          </a:p>
        </p:txBody>
      </p:sp>
      <p:sp>
        <p:nvSpPr>
          <p:cNvPr id="3" name="Content Placeholder 2">
            <a:extLst>
              <a:ext uri="{FF2B5EF4-FFF2-40B4-BE49-F238E27FC236}">
                <a16:creationId xmlns:a16="http://schemas.microsoft.com/office/drawing/2014/main" id="{30C0A404-9A93-E6F6-E76A-23C957F57F94}"/>
              </a:ext>
            </a:extLst>
          </p:cNvPr>
          <p:cNvSpPr>
            <a:spLocks noGrp="1"/>
          </p:cNvSpPr>
          <p:nvPr>
            <p:ph sz="half" idx="1"/>
          </p:nvPr>
        </p:nvSpPr>
        <p:spPr>
          <a:xfrm>
            <a:off x="374573" y="1484243"/>
            <a:ext cx="4121227" cy="4543068"/>
          </a:xfrm>
        </p:spPr>
        <p:txBody>
          <a:bodyPr>
            <a:normAutofit fontScale="92500" lnSpcReduction="10000"/>
          </a:bodyPr>
          <a:lstStyle/>
          <a:p>
            <a:r>
              <a:rPr lang="cy-GB" dirty="0">
                <a:latin typeface="Arial" panose="020B0604020202020204" pitchFamily="34" charset="0"/>
                <a:cs typeface="Arial" panose="020B0604020202020204" pitchFamily="34" charset="0"/>
              </a:rPr>
              <a:t>Ymatebion ymladd, ffoi, rhewi neu blesio;</a:t>
            </a:r>
          </a:p>
          <a:p>
            <a:r>
              <a:rPr lang="cy-GB" dirty="0">
                <a:latin typeface="Arial" panose="020B0604020202020204" pitchFamily="34" charset="0"/>
                <a:cs typeface="Arial" panose="020B0604020202020204" pitchFamily="34" charset="0"/>
              </a:rPr>
              <a:t>Actifadu'r system nerfol awtonomaidd;</a:t>
            </a:r>
          </a:p>
          <a:p>
            <a:r>
              <a:rPr lang="cy-GB" dirty="0">
                <a:latin typeface="Arial" panose="020B0604020202020204" pitchFamily="34" charset="0"/>
                <a:cs typeface="Arial" panose="020B0604020202020204" pitchFamily="34" charset="0"/>
              </a:rPr>
              <a:t>Mae straen cronig yn effeithio ar lesiant ac iechyd meddwl;</a:t>
            </a:r>
          </a:p>
          <a:p>
            <a:r>
              <a:rPr lang="cy-GB" dirty="0">
                <a:latin typeface="Arial" panose="020B0604020202020204" pitchFamily="34" charset="0"/>
                <a:cs typeface="Arial" panose="020B0604020202020204" pitchFamily="34" charset="0"/>
              </a:rPr>
              <a:t>Gall straen parhaus gyfrannu at losgi allan;</a:t>
            </a:r>
          </a:p>
          <a:p>
            <a:r>
              <a:rPr lang="cy-GB" dirty="0">
                <a:latin typeface="Arial" panose="020B0604020202020204" pitchFamily="34" charset="0"/>
                <a:cs typeface="Arial" panose="020B0604020202020204" pitchFamily="34" charset="0"/>
              </a:rPr>
              <a:t>Gall addasu'r amgylchedd leihau straen.</a:t>
            </a:r>
            <a:endParaRPr lang="en-GB" dirty="0"/>
          </a:p>
        </p:txBody>
      </p:sp>
      <p:sp>
        <p:nvSpPr>
          <p:cNvPr id="4" name="Content Placeholder 3">
            <a:extLst>
              <a:ext uri="{FF2B5EF4-FFF2-40B4-BE49-F238E27FC236}">
                <a16:creationId xmlns:a16="http://schemas.microsoft.com/office/drawing/2014/main" id="{A7C05BA5-E0A5-D40A-4B3C-F70F630BB467}"/>
              </a:ext>
            </a:extLst>
          </p:cNvPr>
          <p:cNvSpPr>
            <a:spLocks noGrp="1"/>
          </p:cNvSpPr>
          <p:nvPr>
            <p:ph sz="half" idx="2"/>
          </p:nvPr>
        </p:nvSpPr>
        <p:spPr>
          <a:xfrm>
            <a:off x="4648199" y="1484243"/>
            <a:ext cx="4310271" cy="4543069"/>
          </a:xfrm>
        </p:spPr>
        <p:txBody>
          <a:bodyPr>
            <a:normAutofit fontScale="92500" lnSpcReduction="10000"/>
          </a:bodyPr>
          <a:lstStyle/>
          <a:p>
            <a:r>
              <a:rPr lang="en-GB" dirty="0">
                <a:solidFill>
                  <a:srgbClr val="0070C0"/>
                </a:solidFill>
                <a:latin typeface="Arial" panose="020B0604020202020204" pitchFamily="34" charset="0"/>
                <a:cs typeface="Arial" panose="020B0604020202020204" pitchFamily="34" charset="0"/>
              </a:rPr>
              <a:t>Fight, flight, freeze or fawn responses;</a:t>
            </a:r>
          </a:p>
          <a:p>
            <a:r>
              <a:rPr lang="en-GB" dirty="0">
                <a:solidFill>
                  <a:srgbClr val="0070C0"/>
                </a:solidFill>
                <a:latin typeface="Arial" panose="020B0604020202020204" pitchFamily="34" charset="0"/>
                <a:cs typeface="Arial" panose="020B0604020202020204" pitchFamily="34" charset="0"/>
              </a:rPr>
              <a:t>Activation of the autonomic nervous system;</a:t>
            </a:r>
          </a:p>
          <a:p>
            <a:r>
              <a:rPr lang="en-GB" dirty="0">
                <a:solidFill>
                  <a:srgbClr val="0070C0"/>
                </a:solidFill>
                <a:latin typeface="Arial" panose="020B0604020202020204" pitchFamily="34" charset="0"/>
                <a:cs typeface="Arial" panose="020B0604020202020204" pitchFamily="34" charset="0"/>
              </a:rPr>
              <a:t>Chronic stress affects wellbeing and mental health;</a:t>
            </a:r>
          </a:p>
          <a:p>
            <a:r>
              <a:rPr lang="en-GB" dirty="0">
                <a:solidFill>
                  <a:srgbClr val="0070C0"/>
                </a:solidFill>
                <a:latin typeface="Arial" panose="020B0604020202020204" pitchFamily="34" charset="0"/>
                <a:cs typeface="Arial" panose="020B0604020202020204" pitchFamily="34" charset="0"/>
              </a:rPr>
              <a:t>Repeated stress may contribute to burnout;</a:t>
            </a:r>
          </a:p>
          <a:p>
            <a:r>
              <a:rPr lang="en-GB" dirty="0">
                <a:solidFill>
                  <a:srgbClr val="0070C0"/>
                </a:solidFill>
                <a:latin typeface="Arial" panose="020B0604020202020204" pitchFamily="34" charset="0"/>
                <a:cs typeface="Arial" panose="020B0604020202020204" pitchFamily="34" charset="0"/>
              </a:rPr>
              <a:t>Environmental adaptation can reduce stress.</a:t>
            </a:r>
            <a:endParaRPr lang="en-GB" dirty="0"/>
          </a:p>
        </p:txBody>
      </p:sp>
    </p:spTree>
    <p:extLst>
      <p:ext uri="{BB962C8B-B14F-4D97-AF65-F5344CB8AC3E}">
        <p14:creationId xmlns:p14="http://schemas.microsoft.com/office/powerpoint/2010/main" val="380218723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F6BBD5-B07A-C082-3FE7-2ED11F8CA915}"/>
              </a:ext>
            </a:extLst>
          </p:cNvPr>
          <p:cNvSpPr>
            <a:spLocks noGrp="1"/>
          </p:cNvSpPr>
          <p:nvPr>
            <p:ph type="title"/>
          </p:nvPr>
        </p:nvSpPr>
        <p:spPr>
          <a:xfrm>
            <a:off x="628650" y="365126"/>
            <a:ext cx="7886700" cy="726256"/>
          </a:xfrm>
        </p:spPr>
        <p:txBody>
          <a:bodyPr>
            <a:normAutofit/>
          </a:bodyPr>
          <a:lstStyle/>
          <a:p>
            <a:pPr algn="ctr"/>
            <a:r>
              <a:rPr lang="en-GB" sz="3600" dirty="0" err="1">
                <a:latin typeface="Arial" panose="020B0604020202020204" pitchFamily="34" charset="0"/>
                <a:cs typeface="Arial" panose="020B0604020202020204" pitchFamily="34" charset="0"/>
              </a:rPr>
              <a:t>Gweithgaredd</a:t>
            </a:r>
            <a:endParaRPr lang="en-GB" sz="3600" dirty="0">
              <a:solidFill>
                <a:srgbClr val="0070C0"/>
              </a:solidFill>
              <a:latin typeface="Arial" panose="020B0604020202020204" pitchFamily="34" charset="0"/>
              <a:cs typeface="Arial" panose="020B0604020202020204" pitchFamily="34" charset="0"/>
            </a:endParaRPr>
          </a:p>
        </p:txBody>
      </p:sp>
      <p:sp>
        <p:nvSpPr>
          <p:cNvPr id="7" name="Content Placeholder 6">
            <a:extLst>
              <a:ext uri="{FF2B5EF4-FFF2-40B4-BE49-F238E27FC236}">
                <a16:creationId xmlns:a16="http://schemas.microsoft.com/office/drawing/2014/main" id="{C639291E-2E57-626F-5900-E322F5119095}"/>
              </a:ext>
            </a:extLst>
          </p:cNvPr>
          <p:cNvSpPr>
            <a:spLocks noGrp="1"/>
          </p:cNvSpPr>
          <p:nvPr>
            <p:ph sz="half" idx="2"/>
          </p:nvPr>
        </p:nvSpPr>
        <p:spPr>
          <a:xfrm>
            <a:off x="4648200" y="1401097"/>
            <a:ext cx="3994354" cy="4234390"/>
          </a:xfrm>
        </p:spPr>
        <p:txBody>
          <a:bodyPr>
            <a:normAutofit fontScale="85000" lnSpcReduction="10000"/>
          </a:bodyPr>
          <a:lstStyle/>
          <a:p>
            <a:pPr marL="0" indent="0">
              <a:buNone/>
            </a:pPr>
            <a:r>
              <a:rPr lang="cy-GB" b="1" noProof="0" dirty="0">
                <a:latin typeface="Arial" panose="020B0604020202020204" pitchFamily="34" charset="0"/>
                <a:cs typeface="Arial" panose="020B0604020202020204" pitchFamily="34" charset="0"/>
              </a:rPr>
              <a:t>Mewn grwpiau, gwerthuswch amgylchedd ystafell ddosbarth:</a:t>
            </a:r>
          </a:p>
          <a:p>
            <a:r>
              <a:rPr lang="cy-GB" noProof="0" dirty="0">
                <a:latin typeface="Arial" panose="020B0604020202020204" pitchFamily="34" charset="0"/>
                <a:cs typeface="Arial" panose="020B0604020202020204" pitchFamily="34" charset="0"/>
              </a:rPr>
              <a:t>Lefelau sŵn;</a:t>
            </a:r>
          </a:p>
          <a:p>
            <a:r>
              <a:rPr lang="cy-GB" noProof="0" dirty="0">
                <a:latin typeface="Arial" panose="020B0604020202020204" pitchFamily="34" charset="0"/>
                <a:cs typeface="Arial" panose="020B0604020202020204" pitchFamily="34" charset="0"/>
              </a:rPr>
              <a:t>Goleuo;</a:t>
            </a:r>
          </a:p>
          <a:p>
            <a:r>
              <a:rPr lang="cy-GB" noProof="0" dirty="0">
                <a:latin typeface="Arial" panose="020B0604020202020204" pitchFamily="34" charset="0"/>
                <a:cs typeface="Arial" panose="020B0604020202020204" pitchFamily="34" charset="0"/>
              </a:rPr>
              <a:t>Annibendod gweledol;</a:t>
            </a:r>
          </a:p>
          <a:p>
            <a:r>
              <a:rPr lang="cy-GB" noProof="0" dirty="0">
                <a:latin typeface="Arial" panose="020B0604020202020204" pitchFamily="34" charset="0"/>
                <a:cs typeface="Arial" panose="020B0604020202020204" pitchFamily="34" charset="0"/>
              </a:rPr>
              <a:t>Trefniadau eistedd;</a:t>
            </a:r>
          </a:p>
          <a:p>
            <a:r>
              <a:rPr lang="cy-GB" noProof="0" dirty="0" err="1">
                <a:latin typeface="Arial" panose="020B0604020202020204" pitchFamily="34" charset="0"/>
                <a:cs typeface="Arial" panose="020B0604020202020204" pitchFamily="34" charset="0"/>
              </a:rPr>
              <a:t>Rhagweladwyedd</a:t>
            </a:r>
            <a:r>
              <a:rPr lang="cy-GB" noProof="0" dirty="0">
                <a:latin typeface="Arial" panose="020B0604020202020204" pitchFamily="34" charset="0"/>
                <a:cs typeface="Arial" panose="020B0604020202020204" pitchFamily="34" charset="0"/>
              </a:rPr>
              <a:t> a threfn;</a:t>
            </a:r>
          </a:p>
          <a:p>
            <a:r>
              <a:rPr lang="cy-GB" noProof="0" dirty="0">
                <a:latin typeface="Arial" panose="020B0604020202020204" pitchFamily="34" charset="0"/>
                <a:cs typeface="Arial" panose="020B0604020202020204" pitchFamily="34" charset="0"/>
              </a:rPr>
              <a:t>Cyfleoedd ar gyfer rheoleiddio synhwyraidd.</a:t>
            </a:r>
            <a:endParaRPr lang="en-GB" dirty="0">
              <a:solidFill>
                <a:srgbClr val="0070C0"/>
              </a:solidFill>
              <a:latin typeface="Arial" panose="020B0604020202020204" pitchFamily="34" charset="0"/>
              <a:cs typeface="Arial" panose="020B0604020202020204" pitchFamily="34" charset="0"/>
            </a:endParaRPr>
          </a:p>
        </p:txBody>
      </p:sp>
      <p:pic>
        <p:nvPicPr>
          <p:cNvPr id="5" name="Online Media 4" title="The Noisy Classroom">
            <a:hlinkClick r:id="" action="ppaction://media"/>
            <a:extLst>
              <a:ext uri="{FF2B5EF4-FFF2-40B4-BE49-F238E27FC236}">
                <a16:creationId xmlns:a16="http://schemas.microsoft.com/office/drawing/2014/main" id="{ABC9E383-40E7-06EC-79C5-7442750ADBE8}"/>
              </a:ext>
            </a:extLst>
          </p:cNvPr>
          <p:cNvPicPr>
            <a:picLocks noGrp="1" noRot="1" noChangeAspect="1"/>
          </p:cNvPicPr>
          <p:nvPr>
            <p:ph sz="half" idx="1"/>
            <a:videoFile r:link="rId1"/>
          </p:nvPr>
        </p:nvPicPr>
        <p:blipFill>
          <a:blip r:embed="rId4"/>
          <a:stretch>
            <a:fillRect/>
          </a:stretch>
        </p:blipFill>
        <p:spPr>
          <a:xfrm>
            <a:off x="501445" y="1690688"/>
            <a:ext cx="3994355" cy="3809862"/>
          </a:xfrm>
          <a:prstGeom prst="rect">
            <a:avLst/>
          </a:prstGeom>
        </p:spPr>
      </p:pic>
    </p:spTree>
    <p:extLst>
      <p:ext uri="{BB962C8B-B14F-4D97-AF65-F5344CB8AC3E}">
        <p14:creationId xmlns:p14="http://schemas.microsoft.com/office/powerpoint/2010/main" val="696871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F6BBD5-B07A-C082-3FE7-2ED11F8CA915}"/>
              </a:ext>
            </a:extLst>
          </p:cNvPr>
          <p:cNvSpPr>
            <a:spLocks noGrp="1"/>
          </p:cNvSpPr>
          <p:nvPr>
            <p:ph type="title"/>
          </p:nvPr>
        </p:nvSpPr>
        <p:spPr>
          <a:xfrm>
            <a:off x="628650" y="365126"/>
            <a:ext cx="7886700" cy="726256"/>
          </a:xfrm>
        </p:spPr>
        <p:txBody>
          <a:bodyPr>
            <a:normAutofit/>
          </a:bodyPr>
          <a:lstStyle/>
          <a:p>
            <a:pPr algn="ctr"/>
            <a:r>
              <a:rPr lang="en-GB" sz="3600" dirty="0">
                <a:solidFill>
                  <a:srgbClr val="0070C0"/>
                </a:solidFill>
                <a:latin typeface="Arial" panose="020B0604020202020204" pitchFamily="34" charset="0"/>
                <a:cs typeface="Arial" panose="020B0604020202020204" pitchFamily="34" charset="0"/>
              </a:rPr>
              <a:t>Activity</a:t>
            </a:r>
          </a:p>
        </p:txBody>
      </p:sp>
      <p:sp>
        <p:nvSpPr>
          <p:cNvPr id="7" name="Content Placeholder 6">
            <a:extLst>
              <a:ext uri="{FF2B5EF4-FFF2-40B4-BE49-F238E27FC236}">
                <a16:creationId xmlns:a16="http://schemas.microsoft.com/office/drawing/2014/main" id="{C639291E-2E57-626F-5900-E322F5119095}"/>
              </a:ext>
            </a:extLst>
          </p:cNvPr>
          <p:cNvSpPr>
            <a:spLocks noGrp="1"/>
          </p:cNvSpPr>
          <p:nvPr>
            <p:ph sz="half" idx="2"/>
          </p:nvPr>
        </p:nvSpPr>
        <p:spPr>
          <a:xfrm>
            <a:off x="4648200" y="1401097"/>
            <a:ext cx="3994354" cy="4234390"/>
          </a:xfrm>
        </p:spPr>
        <p:txBody>
          <a:bodyPr>
            <a:normAutofit fontScale="92500" lnSpcReduction="20000"/>
          </a:bodyPr>
          <a:lstStyle/>
          <a:p>
            <a:pPr marL="0" indent="0">
              <a:buNone/>
            </a:pPr>
            <a:r>
              <a:rPr lang="en-GB" b="1" noProof="0" dirty="0">
                <a:solidFill>
                  <a:srgbClr val="0070C0"/>
                </a:solidFill>
                <a:latin typeface="Arial" panose="020B0604020202020204" pitchFamily="34" charset="0"/>
                <a:cs typeface="Arial" panose="020B0604020202020204" pitchFamily="34" charset="0"/>
              </a:rPr>
              <a:t>In groups, evaluate a classroom environment:</a:t>
            </a:r>
          </a:p>
          <a:p>
            <a:r>
              <a:rPr lang="en-GB" noProof="0" dirty="0">
                <a:solidFill>
                  <a:srgbClr val="0070C0"/>
                </a:solidFill>
                <a:latin typeface="Arial" panose="020B0604020202020204" pitchFamily="34" charset="0"/>
                <a:cs typeface="Arial" panose="020B0604020202020204" pitchFamily="34" charset="0"/>
              </a:rPr>
              <a:t>Noise levels;</a:t>
            </a:r>
          </a:p>
          <a:p>
            <a:r>
              <a:rPr lang="en-GB" noProof="0" dirty="0">
                <a:solidFill>
                  <a:srgbClr val="0070C0"/>
                </a:solidFill>
                <a:latin typeface="Arial" panose="020B0604020202020204" pitchFamily="34" charset="0"/>
                <a:cs typeface="Arial" panose="020B0604020202020204" pitchFamily="34" charset="0"/>
              </a:rPr>
              <a:t>Lighting;</a:t>
            </a:r>
          </a:p>
          <a:p>
            <a:r>
              <a:rPr lang="en-GB" noProof="0" dirty="0">
                <a:solidFill>
                  <a:srgbClr val="0070C0"/>
                </a:solidFill>
                <a:latin typeface="Arial" panose="020B0604020202020204" pitchFamily="34" charset="0"/>
                <a:cs typeface="Arial" panose="020B0604020202020204" pitchFamily="34" charset="0"/>
              </a:rPr>
              <a:t>Visual clutter;</a:t>
            </a:r>
          </a:p>
          <a:p>
            <a:r>
              <a:rPr lang="en-GB" noProof="0" dirty="0">
                <a:solidFill>
                  <a:srgbClr val="0070C0"/>
                </a:solidFill>
                <a:latin typeface="Arial" panose="020B0604020202020204" pitchFamily="34" charset="0"/>
                <a:cs typeface="Arial" panose="020B0604020202020204" pitchFamily="34" charset="0"/>
              </a:rPr>
              <a:t>Seating arrangements;</a:t>
            </a:r>
          </a:p>
          <a:p>
            <a:r>
              <a:rPr lang="en-GB" noProof="0" dirty="0">
                <a:solidFill>
                  <a:srgbClr val="0070C0"/>
                </a:solidFill>
                <a:latin typeface="Arial" panose="020B0604020202020204" pitchFamily="34" charset="0"/>
                <a:cs typeface="Arial" panose="020B0604020202020204" pitchFamily="34" charset="0"/>
              </a:rPr>
              <a:t>Predictability and routine;</a:t>
            </a:r>
          </a:p>
          <a:p>
            <a:r>
              <a:rPr lang="en-GB" noProof="0" dirty="0">
                <a:solidFill>
                  <a:srgbClr val="0070C0"/>
                </a:solidFill>
                <a:latin typeface="Arial" panose="020B0604020202020204" pitchFamily="34" charset="0"/>
                <a:cs typeface="Arial" panose="020B0604020202020204" pitchFamily="34" charset="0"/>
              </a:rPr>
              <a:t>Opportunities for sensory regulation.</a:t>
            </a:r>
            <a:endParaRPr lang="en-GB" dirty="0">
              <a:solidFill>
                <a:srgbClr val="0070C0"/>
              </a:solidFill>
              <a:latin typeface="Arial" panose="020B0604020202020204" pitchFamily="34" charset="0"/>
              <a:cs typeface="Arial" panose="020B0604020202020204" pitchFamily="34" charset="0"/>
            </a:endParaRPr>
          </a:p>
        </p:txBody>
      </p:sp>
      <p:pic>
        <p:nvPicPr>
          <p:cNvPr id="5" name="Online Media 4" title="The Noisy Classroom">
            <a:hlinkClick r:id="" action="ppaction://media"/>
            <a:extLst>
              <a:ext uri="{FF2B5EF4-FFF2-40B4-BE49-F238E27FC236}">
                <a16:creationId xmlns:a16="http://schemas.microsoft.com/office/drawing/2014/main" id="{ABC9E383-40E7-06EC-79C5-7442750ADBE8}"/>
              </a:ext>
            </a:extLst>
          </p:cNvPr>
          <p:cNvPicPr>
            <a:picLocks noGrp="1" noRot="1" noChangeAspect="1"/>
          </p:cNvPicPr>
          <p:nvPr>
            <p:ph sz="half" idx="1"/>
            <a:videoFile r:link="rId1"/>
          </p:nvPr>
        </p:nvPicPr>
        <p:blipFill>
          <a:blip r:embed="rId4"/>
          <a:stretch>
            <a:fillRect/>
          </a:stretch>
        </p:blipFill>
        <p:spPr>
          <a:xfrm>
            <a:off x="501445" y="1690688"/>
            <a:ext cx="3994355" cy="3809862"/>
          </a:xfrm>
          <a:prstGeom prst="rect">
            <a:avLst/>
          </a:prstGeom>
        </p:spPr>
      </p:pic>
    </p:spTree>
    <p:extLst>
      <p:ext uri="{BB962C8B-B14F-4D97-AF65-F5344CB8AC3E}">
        <p14:creationId xmlns:p14="http://schemas.microsoft.com/office/powerpoint/2010/main" val="11167138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C6C49C-2BF5-E2D1-9CAD-F1B9B24B59A4}"/>
              </a:ext>
            </a:extLst>
          </p:cNvPr>
          <p:cNvSpPr>
            <a:spLocks noGrp="1"/>
          </p:cNvSpPr>
          <p:nvPr>
            <p:ph type="title"/>
          </p:nvPr>
        </p:nvSpPr>
        <p:spPr/>
        <p:txBody>
          <a:bodyPr>
            <a:normAutofit/>
          </a:bodyPr>
          <a:lstStyle/>
          <a:p>
            <a:pPr algn="ctr"/>
            <a:r>
              <a:rPr lang="cy-GB" sz="4000" dirty="0">
                <a:latin typeface="Arial" panose="020B0604020202020204" pitchFamily="34" charset="0"/>
                <a:cs typeface="Arial" panose="020B0604020202020204" pitchFamily="34" charset="0"/>
              </a:rPr>
              <a:t>Trafodwch</a:t>
            </a:r>
            <a:br>
              <a:rPr lang="cy-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Discuss</a:t>
            </a:r>
            <a:endParaRPr lang="en-GB" sz="4000" dirty="0"/>
          </a:p>
        </p:txBody>
      </p:sp>
      <p:sp>
        <p:nvSpPr>
          <p:cNvPr id="3" name="Content Placeholder 2">
            <a:extLst>
              <a:ext uri="{FF2B5EF4-FFF2-40B4-BE49-F238E27FC236}">
                <a16:creationId xmlns:a16="http://schemas.microsoft.com/office/drawing/2014/main" id="{76CFD60A-10C3-E53E-929F-3594275B31C2}"/>
              </a:ext>
            </a:extLst>
          </p:cNvPr>
          <p:cNvSpPr>
            <a:spLocks noGrp="1"/>
          </p:cNvSpPr>
          <p:nvPr>
            <p:ph sz="half" idx="1"/>
          </p:nvPr>
        </p:nvSpPr>
        <p:spPr>
          <a:xfrm>
            <a:off x="206477" y="1825625"/>
            <a:ext cx="4289323" cy="4088478"/>
          </a:xfrm>
        </p:spPr>
        <p:txBody>
          <a:bodyPr>
            <a:normAutofit fontScale="70000" lnSpcReduction="20000"/>
          </a:bodyPr>
          <a:lstStyle/>
          <a:p>
            <a:pPr marL="0" indent="0">
              <a:buNone/>
            </a:pPr>
            <a:r>
              <a:rPr lang="cy-GB" b="1" noProof="0" dirty="0">
                <a:latin typeface="Arial" panose="020B0604020202020204" pitchFamily="34" charset="0"/>
                <a:cs typeface="Arial" panose="020B0604020202020204" pitchFamily="34" charset="0"/>
              </a:rPr>
              <a:t>Sut y gall amgylcheddau addysgol gyfrannu'n anfwriadol at iechyd meddwl gwael?</a:t>
            </a:r>
          </a:p>
          <a:p>
            <a:pPr marL="0" indent="0">
              <a:buNone/>
            </a:pPr>
            <a:endParaRPr lang="cy-GB" b="1" dirty="0">
              <a:latin typeface="Arial" panose="020B0604020202020204" pitchFamily="34" charset="0"/>
              <a:cs typeface="Arial" panose="020B0604020202020204" pitchFamily="34" charset="0"/>
            </a:endParaRPr>
          </a:p>
          <a:p>
            <a:pPr marL="0" indent="0">
              <a:buNone/>
            </a:pPr>
            <a:r>
              <a:rPr lang="cy-GB" b="1" noProof="0" dirty="0">
                <a:latin typeface="Arial" panose="020B0604020202020204" pitchFamily="34" charset="0"/>
                <a:cs typeface="Arial" panose="020B0604020202020204" pitchFamily="34" charset="0"/>
              </a:rPr>
              <a:t>Ystyriwch:</a:t>
            </a:r>
          </a:p>
          <a:p>
            <a:r>
              <a:rPr lang="cy-GB" noProof="0" dirty="0">
                <a:latin typeface="Arial" panose="020B0604020202020204" pitchFamily="34" charset="0"/>
                <a:cs typeface="Arial" panose="020B0604020202020204" pitchFamily="34" charset="0"/>
              </a:rPr>
              <a:t>Gofynion synhwyraidd;</a:t>
            </a:r>
          </a:p>
          <a:p>
            <a:r>
              <a:rPr lang="cy-GB" noProof="0" dirty="0">
                <a:latin typeface="Arial" panose="020B0604020202020204" pitchFamily="34" charset="0"/>
                <a:cs typeface="Arial" panose="020B0604020202020204" pitchFamily="34" charset="0"/>
              </a:rPr>
              <a:t>Polisïau ymddygiad;</a:t>
            </a:r>
          </a:p>
          <a:p>
            <a:r>
              <a:rPr lang="cy-GB" noProof="0" dirty="0">
                <a:latin typeface="Arial" panose="020B0604020202020204" pitchFamily="34" charset="0"/>
                <a:cs typeface="Arial" panose="020B0604020202020204" pitchFamily="34" charset="0"/>
              </a:rPr>
              <a:t>Pwysau academaidd;</a:t>
            </a:r>
          </a:p>
          <a:p>
            <a:r>
              <a:rPr lang="cy-GB" noProof="0" dirty="0">
                <a:latin typeface="Arial" panose="020B0604020202020204" pitchFamily="34" charset="0"/>
                <a:cs typeface="Arial" panose="020B0604020202020204" pitchFamily="34" charset="0"/>
              </a:rPr>
              <a:t>Disgwyliadau cymdeithasol;</a:t>
            </a:r>
          </a:p>
          <a:p>
            <a:r>
              <a:rPr lang="cy-GB" noProof="0" dirty="0">
                <a:latin typeface="Arial" panose="020B0604020202020204" pitchFamily="34" charset="0"/>
                <a:cs typeface="Arial" panose="020B0604020202020204" pitchFamily="34" charset="0"/>
              </a:rPr>
              <a:t>Arferion cynhwysiant;</a:t>
            </a:r>
          </a:p>
          <a:p>
            <a:r>
              <a:rPr lang="cy-GB" noProof="0" dirty="0">
                <a:latin typeface="Arial" panose="020B0604020202020204" pitchFamily="34" charset="0"/>
                <a:cs typeface="Arial" panose="020B0604020202020204" pitchFamily="34" charset="0"/>
              </a:rPr>
              <a:t>Dulliau sy'n seiliedig ar </a:t>
            </a:r>
            <a:r>
              <a:rPr lang="cy-GB" noProof="0" dirty="0" err="1">
                <a:latin typeface="Arial" panose="020B0604020202020204" pitchFamily="34" charset="0"/>
                <a:cs typeface="Arial" panose="020B0604020202020204" pitchFamily="34" charset="0"/>
              </a:rPr>
              <a:t>niwroamrywiaeth</a:t>
            </a:r>
            <a:r>
              <a:rPr lang="cy-GB" noProof="0" dirty="0">
                <a:latin typeface="Arial" panose="020B0604020202020204" pitchFamily="34" charset="0"/>
                <a:cs typeface="Arial" panose="020B0604020202020204" pitchFamily="34" charset="0"/>
              </a:rPr>
              <a:t> a hawliau.</a:t>
            </a:r>
          </a:p>
        </p:txBody>
      </p:sp>
      <p:sp>
        <p:nvSpPr>
          <p:cNvPr id="4" name="Content Placeholder 3">
            <a:extLst>
              <a:ext uri="{FF2B5EF4-FFF2-40B4-BE49-F238E27FC236}">
                <a16:creationId xmlns:a16="http://schemas.microsoft.com/office/drawing/2014/main" id="{C3B77D63-AEF6-DA45-5821-BA435E317365}"/>
              </a:ext>
            </a:extLst>
          </p:cNvPr>
          <p:cNvSpPr>
            <a:spLocks noGrp="1"/>
          </p:cNvSpPr>
          <p:nvPr>
            <p:ph sz="half" idx="2"/>
          </p:nvPr>
        </p:nvSpPr>
        <p:spPr>
          <a:xfrm>
            <a:off x="4648200" y="1825625"/>
            <a:ext cx="4289322" cy="4088478"/>
          </a:xfrm>
        </p:spPr>
        <p:txBody>
          <a:bodyPr>
            <a:normAutofit fontScale="70000" lnSpcReduction="20000"/>
          </a:bodyPr>
          <a:lstStyle/>
          <a:p>
            <a:pPr marL="0" indent="0">
              <a:buNone/>
            </a:pPr>
            <a:r>
              <a:rPr lang="en-GB" b="1" dirty="0">
                <a:solidFill>
                  <a:srgbClr val="0070C0"/>
                </a:solidFill>
                <a:latin typeface="Arial" panose="020B0604020202020204" pitchFamily="34" charset="0"/>
                <a:cs typeface="Arial" panose="020B0604020202020204" pitchFamily="34" charset="0"/>
              </a:rPr>
              <a:t>How might educational environments unintentionally contribute to mental ill-health?</a:t>
            </a:r>
          </a:p>
          <a:p>
            <a:pPr marL="0" indent="0">
              <a:buNone/>
            </a:pPr>
            <a:endParaRPr lang="en-GB" dirty="0">
              <a:solidFill>
                <a:srgbClr val="0070C0"/>
              </a:solidFill>
              <a:latin typeface="Arial" panose="020B0604020202020204" pitchFamily="34" charset="0"/>
              <a:cs typeface="Arial" panose="020B0604020202020204" pitchFamily="34" charset="0"/>
            </a:endParaRPr>
          </a:p>
          <a:p>
            <a:pPr marL="0" indent="0">
              <a:buNone/>
            </a:pPr>
            <a:r>
              <a:rPr lang="en-GB" b="1" dirty="0">
                <a:solidFill>
                  <a:srgbClr val="0070C0"/>
                </a:solidFill>
                <a:latin typeface="Arial" panose="020B0604020202020204" pitchFamily="34" charset="0"/>
                <a:cs typeface="Arial" panose="020B0604020202020204" pitchFamily="34" charset="0"/>
              </a:rPr>
              <a:t>Consider:</a:t>
            </a:r>
          </a:p>
          <a:p>
            <a:r>
              <a:rPr lang="en-GB" dirty="0">
                <a:solidFill>
                  <a:srgbClr val="0070C0"/>
                </a:solidFill>
                <a:latin typeface="Arial" panose="020B0604020202020204" pitchFamily="34" charset="0"/>
                <a:cs typeface="Arial" panose="020B0604020202020204" pitchFamily="34" charset="0"/>
              </a:rPr>
              <a:t>Sensory demands;</a:t>
            </a:r>
          </a:p>
          <a:p>
            <a:r>
              <a:rPr lang="en-GB" dirty="0">
                <a:solidFill>
                  <a:srgbClr val="0070C0"/>
                </a:solidFill>
                <a:latin typeface="Arial" panose="020B0604020202020204" pitchFamily="34" charset="0"/>
                <a:cs typeface="Arial" panose="020B0604020202020204" pitchFamily="34" charset="0"/>
              </a:rPr>
              <a:t>Behaviour policies;</a:t>
            </a:r>
          </a:p>
          <a:p>
            <a:r>
              <a:rPr lang="en-GB" dirty="0">
                <a:solidFill>
                  <a:srgbClr val="0070C0"/>
                </a:solidFill>
                <a:latin typeface="Arial" panose="020B0604020202020204" pitchFamily="34" charset="0"/>
                <a:cs typeface="Arial" panose="020B0604020202020204" pitchFamily="34" charset="0"/>
              </a:rPr>
              <a:t>Academic pressures;</a:t>
            </a:r>
          </a:p>
          <a:p>
            <a:r>
              <a:rPr lang="en-GB" dirty="0">
                <a:solidFill>
                  <a:srgbClr val="0070C0"/>
                </a:solidFill>
                <a:latin typeface="Arial" panose="020B0604020202020204" pitchFamily="34" charset="0"/>
                <a:cs typeface="Arial" panose="020B0604020202020204" pitchFamily="34" charset="0"/>
              </a:rPr>
              <a:t>Social expectations;</a:t>
            </a:r>
          </a:p>
          <a:p>
            <a:r>
              <a:rPr lang="en-GB" dirty="0">
                <a:solidFill>
                  <a:srgbClr val="0070C0"/>
                </a:solidFill>
                <a:latin typeface="Arial" panose="020B0604020202020204" pitchFamily="34" charset="0"/>
                <a:cs typeface="Arial" panose="020B0604020202020204" pitchFamily="34" charset="0"/>
              </a:rPr>
              <a:t>Inclusion practices;</a:t>
            </a:r>
          </a:p>
          <a:p>
            <a:r>
              <a:rPr lang="en-GB" dirty="0">
                <a:solidFill>
                  <a:srgbClr val="0070C0"/>
                </a:solidFill>
                <a:latin typeface="Arial" panose="020B0604020202020204" pitchFamily="34" charset="0"/>
                <a:cs typeface="Arial" panose="020B0604020202020204" pitchFamily="34" charset="0"/>
              </a:rPr>
              <a:t>Neurodiversity and rights-based approaches.</a:t>
            </a:r>
          </a:p>
        </p:txBody>
      </p:sp>
    </p:spTree>
    <p:extLst>
      <p:ext uri="{BB962C8B-B14F-4D97-AF65-F5344CB8AC3E}">
        <p14:creationId xmlns:p14="http://schemas.microsoft.com/office/powerpoint/2010/main" val="227392422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795755-E649-CDD1-8753-1B5529CCD98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F132B81-99F3-E3A7-6765-D16C1B9D9964}"/>
              </a:ext>
            </a:extLst>
          </p:cNvPr>
          <p:cNvSpPr>
            <a:spLocks noGrp="1"/>
          </p:cNvSpPr>
          <p:nvPr>
            <p:ph type="title"/>
          </p:nvPr>
        </p:nvSpPr>
        <p:spPr/>
        <p:txBody>
          <a:bodyPr>
            <a:normAutofit/>
          </a:bodyPr>
          <a:lstStyle/>
          <a:p>
            <a:pPr algn="ctr"/>
            <a:r>
              <a:rPr lang="en-GB" sz="4000" dirty="0">
                <a:latin typeface="Arial" panose="020B0604020202020204" pitchFamily="34" charset="0"/>
                <a:cs typeface="Arial" panose="020B0604020202020204" pitchFamily="34" charset="0"/>
              </a:rPr>
              <a:t>Adran 6</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Section 6</a:t>
            </a:r>
          </a:p>
        </p:txBody>
      </p:sp>
      <p:sp>
        <p:nvSpPr>
          <p:cNvPr id="4" name="Content Placeholder 3">
            <a:extLst>
              <a:ext uri="{FF2B5EF4-FFF2-40B4-BE49-F238E27FC236}">
                <a16:creationId xmlns:a16="http://schemas.microsoft.com/office/drawing/2014/main" id="{54BA60F8-9262-9C93-EB1F-16943AC52626}"/>
              </a:ext>
            </a:extLst>
          </p:cNvPr>
          <p:cNvSpPr>
            <a:spLocks noGrp="1"/>
          </p:cNvSpPr>
          <p:nvPr>
            <p:ph sz="half" idx="2"/>
          </p:nvPr>
        </p:nvSpPr>
        <p:spPr/>
        <p:txBody>
          <a:bodyPr/>
          <a:lstStyle/>
          <a:p>
            <a:pPr marL="0" indent="0">
              <a:buNone/>
            </a:pPr>
            <a:endParaRPr lang="en-GB" dirty="0"/>
          </a:p>
          <a:p>
            <a:pPr marL="0" indent="0">
              <a:buNone/>
            </a:pPr>
            <a:r>
              <a:rPr lang="en-GB" dirty="0" err="1">
                <a:latin typeface="Arial" panose="020B0604020202020204" pitchFamily="34" charset="0"/>
                <a:cs typeface="Arial" panose="020B0604020202020204" pitchFamily="34" charset="0"/>
              </a:rPr>
              <a:t>Asesu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Anghenion</a:t>
            </a:r>
            <a:r>
              <a:rPr lang="en-GB" dirty="0">
                <a:latin typeface="Arial" panose="020B0604020202020204" pitchFamily="34" charset="0"/>
                <a:cs typeface="Arial" panose="020B0604020202020204" pitchFamily="34" charset="0"/>
              </a:rPr>
              <a:t> Iechyd </a:t>
            </a:r>
            <a:r>
              <a:rPr lang="en-GB" dirty="0" err="1">
                <a:latin typeface="Arial" panose="020B0604020202020204" pitchFamily="34" charset="0"/>
                <a:cs typeface="Arial" panose="020B0604020202020204" pitchFamily="34" charset="0"/>
              </a:rPr>
              <a:t>Meddwl</a:t>
            </a:r>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solidFill>
                  <a:srgbClr val="0070C0"/>
                </a:solidFill>
                <a:latin typeface="Arial" panose="020B0604020202020204" pitchFamily="34" charset="0"/>
                <a:cs typeface="Arial" panose="020B0604020202020204" pitchFamily="34" charset="0"/>
              </a:rPr>
              <a:t>Assessment of Mental Health Needs</a:t>
            </a:r>
          </a:p>
        </p:txBody>
      </p:sp>
      <p:sp>
        <p:nvSpPr>
          <p:cNvPr id="9" name="TextBox 8">
            <a:extLst>
              <a:ext uri="{FF2B5EF4-FFF2-40B4-BE49-F238E27FC236}">
                <a16:creationId xmlns:a16="http://schemas.microsoft.com/office/drawing/2014/main" id="{9CCBDF15-212D-363C-3616-D9A90D18275B}"/>
              </a:ext>
            </a:extLst>
          </p:cNvPr>
          <p:cNvSpPr txBox="1"/>
          <p:nvPr/>
        </p:nvSpPr>
        <p:spPr>
          <a:xfrm>
            <a:off x="522514" y="5109029"/>
            <a:ext cx="3825599" cy="369332"/>
          </a:xfrm>
          <a:prstGeom prst="rect">
            <a:avLst/>
          </a:prstGeom>
          <a:noFill/>
        </p:spPr>
        <p:txBody>
          <a:bodyPr wrap="none" rtlCol="0">
            <a:spAutoFit/>
          </a:bodyPr>
          <a:lstStyle/>
          <a:p>
            <a:r>
              <a:rPr lang="en-GB" dirty="0"/>
              <a:t>(Source: Animo Sano Psychiatry, 2024).</a:t>
            </a:r>
          </a:p>
        </p:txBody>
      </p:sp>
      <p:pic>
        <p:nvPicPr>
          <p:cNvPr id="8" name="Content Placeholder 7">
            <a:extLst>
              <a:ext uri="{FF2B5EF4-FFF2-40B4-BE49-F238E27FC236}">
                <a16:creationId xmlns:a16="http://schemas.microsoft.com/office/drawing/2014/main" id="{4F095F59-5310-3E88-1F38-5B4A730F544E}"/>
              </a:ext>
            </a:extLst>
          </p:cNvPr>
          <p:cNvPicPr>
            <a:picLocks noGrp="1" noChangeAspect="1"/>
          </p:cNvPicPr>
          <p:nvPr>
            <p:ph sz="half" idx="1"/>
          </p:nvPr>
        </p:nvPicPr>
        <p:blipFill>
          <a:blip r:embed="rId3"/>
          <a:stretch>
            <a:fillRect/>
          </a:stretch>
        </p:blipFill>
        <p:spPr>
          <a:xfrm>
            <a:off x="522514" y="1896419"/>
            <a:ext cx="3810000" cy="3212610"/>
          </a:xfrm>
          <a:prstGeom prst="rect">
            <a:avLst/>
          </a:prstGeom>
        </p:spPr>
      </p:pic>
    </p:spTree>
    <p:extLst>
      <p:ext uri="{BB962C8B-B14F-4D97-AF65-F5344CB8AC3E}">
        <p14:creationId xmlns:p14="http://schemas.microsoft.com/office/powerpoint/2010/main" val="143821471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2B42E6-3119-11BB-5CBE-8E212B312B1A}"/>
              </a:ext>
            </a:extLst>
          </p:cNvPr>
          <p:cNvSpPr>
            <a:spLocks noGrp="1"/>
          </p:cNvSpPr>
          <p:nvPr>
            <p:ph type="title"/>
          </p:nvPr>
        </p:nvSpPr>
        <p:spPr>
          <a:xfrm>
            <a:off x="628650" y="365126"/>
            <a:ext cx="7886700" cy="857388"/>
          </a:xfrm>
        </p:spPr>
        <p:txBody>
          <a:bodyPr>
            <a:noAutofit/>
          </a:bodyPr>
          <a:lstStyle/>
          <a:p>
            <a:pPr algn="ctr"/>
            <a:r>
              <a:rPr lang="en-GB" sz="3200" dirty="0" err="1">
                <a:latin typeface="Arial" panose="020B0604020202020204" pitchFamily="34" charset="0"/>
                <a:cs typeface="Arial" panose="020B0604020202020204" pitchFamily="34" charset="0"/>
              </a:rPr>
              <a:t>Asesu</a:t>
            </a:r>
            <a:br>
              <a:rPr lang="en-GB" sz="3200" dirty="0">
                <a:latin typeface="Arial" panose="020B0604020202020204" pitchFamily="34" charset="0"/>
                <a:cs typeface="Arial" panose="020B0604020202020204" pitchFamily="34" charset="0"/>
              </a:rPr>
            </a:br>
            <a:r>
              <a:rPr lang="en-GB" sz="3200" dirty="0">
                <a:solidFill>
                  <a:srgbClr val="0070C0"/>
                </a:solidFill>
                <a:latin typeface="Arial" panose="020B0604020202020204" pitchFamily="34" charset="0"/>
                <a:cs typeface="Arial" panose="020B0604020202020204" pitchFamily="34" charset="0"/>
              </a:rPr>
              <a:t>Assessment</a:t>
            </a:r>
          </a:p>
        </p:txBody>
      </p:sp>
      <p:sp>
        <p:nvSpPr>
          <p:cNvPr id="3" name="Content Placeholder 2">
            <a:extLst>
              <a:ext uri="{FF2B5EF4-FFF2-40B4-BE49-F238E27FC236}">
                <a16:creationId xmlns:a16="http://schemas.microsoft.com/office/drawing/2014/main" id="{7D40CD5E-B235-8AE5-FAA0-7D69A7612E06}"/>
              </a:ext>
            </a:extLst>
          </p:cNvPr>
          <p:cNvSpPr>
            <a:spLocks noGrp="1"/>
          </p:cNvSpPr>
          <p:nvPr>
            <p:ph sz="half" idx="1"/>
          </p:nvPr>
        </p:nvSpPr>
        <p:spPr>
          <a:xfrm>
            <a:off x="194872" y="1442434"/>
            <a:ext cx="4300928" cy="4578356"/>
          </a:xfrm>
        </p:spPr>
        <p:txBody>
          <a:bodyPr>
            <a:normAutofit fontScale="92500" lnSpcReduction="20000"/>
          </a:bodyPr>
          <a:lstStyle/>
          <a:p>
            <a:r>
              <a:rPr lang="cy-GB" dirty="0">
                <a:latin typeface="Arial" panose="020B0604020202020204" pitchFamily="34" charset="0"/>
                <a:cs typeface="Arial" panose="020B0604020202020204" pitchFamily="34" charset="0"/>
              </a:rPr>
              <a:t>Gall asesu iechyd meddwl fod yn gymhleth mewn awtistiaeth;</a:t>
            </a:r>
          </a:p>
          <a:p>
            <a:r>
              <a:rPr lang="cy-GB" dirty="0">
                <a:latin typeface="Arial" panose="020B0604020202020204" pitchFamily="34" charset="0"/>
                <a:cs typeface="Arial" panose="020B0604020202020204" pitchFamily="34" charset="0"/>
              </a:rPr>
              <a:t>Gall symptomau ymddangos mewn ffyrdd gwahanol;</a:t>
            </a:r>
          </a:p>
          <a:p>
            <a:r>
              <a:rPr lang="cy-GB" dirty="0">
                <a:latin typeface="Arial" panose="020B0604020202020204" pitchFamily="34" charset="0"/>
                <a:cs typeface="Arial" panose="020B0604020202020204" pitchFamily="34" charset="0"/>
              </a:rPr>
              <a:t>Mae cyflyrau cyd-ddigwyddol yn gyffredin;</a:t>
            </a:r>
          </a:p>
          <a:p>
            <a:r>
              <a:rPr lang="cy-GB" dirty="0">
                <a:latin typeface="Arial" panose="020B0604020202020204" pitchFamily="34" charset="0"/>
                <a:cs typeface="Arial" panose="020B0604020202020204" pitchFamily="34" charset="0"/>
              </a:rPr>
              <a:t>Dylai asesiad fod yn gyfannol ac yn canolbwyntio ar yr unigolyn;</a:t>
            </a:r>
          </a:p>
          <a:p>
            <a:r>
              <a:rPr lang="cy-GB" dirty="0">
                <a:latin typeface="Arial" panose="020B0604020202020204" pitchFamily="34" charset="0"/>
                <a:cs typeface="Arial" panose="020B0604020202020204" pitchFamily="34" charset="0"/>
              </a:rPr>
              <a:t>Mae cydweithio aml-broffesiynol yn hanfodol.</a:t>
            </a:r>
          </a:p>
        </p:txBody>
      </p:sp>
      <p:sp>
        <p:nvSpPr>
          <p:cNvPr id="4" name="Content Placeholder 3">
            <a:extLst>
              <a:ext uri="{FF2B5EF4-FFF2-40B4-BE49-F238E27FC236}">
                <a16:creationId xmlns:a16="http://schemas.microsoft.com/office/drawing/2014/main" id="{12498197-088C-971D-D041-795AF5B7E99E}"/>
              </a:ext>
            </a:extLst>
          </p:cNvPr>
          <p:cNvSpPr>
            <a:spLocks noGrp="1"/>
          </p:cNvSpPr>
          <p:nvPr>
            <p:ph sz="half" idx="2"/>
          </p:nvPr>
        </p:nvSpPr>
        <p:spPr>
          <a:xfrm>
            <a:off x="4648200" y="1442434"/>
            <a:ext cx="4300928" cy="4578355"/>
          </a:xfrm>
        </p:spPr>
        <p:txBody>
          <a:bodyPr>
            <a:normAutofit fontScale="92500" lnSpcReduction="20000"/>
          </a:bodyPr>
          <a:lstStyle/>
          <a:p>
            <a:r>
              <a:rPr lang="en-GB" dirty="0">
                <a:solidFill>
                  <a:srgbClr val="0070C0"/>
                </a:solidFill>
                <a:latin typeface="Arial" panose="020B0604020202020204" pitchFamily="34" charset="0"/>
                <a:cs typeface="Arial" panose="020B0604020202020204" pitchFamily="34" charset="0"/>
              </a:rPr>
              <a:t>Mental health assessment can be complex in autism;</a:t>
            </a:r>
          </a:p>
          <a:p>
            <a:r>
              <a:rPr lang="en-GB" dirty="0">
                <a:solidFill>
                  <a:srgbClr val="0070C0"/>
                </a:solidFill>
                <a:latin typeface="Arial" panose="020B0604020202020204" pitchFamily="34" charset="0"/>
                <a:cs typeface="Arial" panose="020B0604020202020204" pitchFamily="34" charset="0"/>
              </a:rPr>
              <a:t>Symptoms may present differently;</a:t>
            </a:r>
          </a:p>
          <a:p>
            <a:r>
              <a:rPr lang="en-GB" dirty="0">
                <a:solidFill>
                  <a:srgbClr val="0070C0"/>
                </a:solidFill>
                <a:latin typeface="Arial" panose="020B0604020202020204" pitchFamily="34" charset="0"/>
                <a:cs typeface="Arial" panose="020B0604020202020204" pitchFamily="34" charset="0"/>
              </a:rPr>
              <a:t>Co-occurring conditions are common;</a:t>
            </a:r>
          </a:p>
          <a:p>
            <a:r>
              <a:rPr lang="en-GB" dirty="0">
                <a:solidFill>
                  <a:srgbClr val="0070C0"/>
                </a:solidFill>
                <a:latin typeface="Arial" panose="020B0604020202020204" pitchFamily="34" charset="0"/>
                <a:cs typeface="Arial" panose="020B0604020202020204" pitchFamily="34" charset="0"/>
              </a:rPr>
              <a:t>Assessment should be holistic and person-centred;</a:t>
            </a:r>
          </a:p>
          <a:p>
            <a:r>
              <a:rPr lang="en-GB" dirty="0">
                <a:solidFill>
                  <a:srgbClr val="0070C0"/>
                </a:solidFill>
                <a:latin typeface="Arial" panose="020B0604020202020204" pitchFamily="34" charset="0"/>
                <a:cs typeface="Arial" panose="020B0604020202020204" pitchFamily="34" charset="0"/>
              </a:rPr>
              <a:t>Multi-disciplinary collaboration is essential.</a:t>
            </a:r>
          </a:p>
        </p:txBody>
      </p:sp>
    </p:spTree>
    <p:extLst>
      <p:ext uri="{BB962C8B-B14F-4D97-AF65-F5344CB8AC3E}">
        <p14:creationId xmlns:p14="http://schemas.microsoft.com/office/powerpoint/2010/main" val="34648935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14EC23-E833-D695-C36A-7DC52B341C0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4672467-147F-BC3A-A513-466184837DB9}"/>
              </a:ext>
            </a:extLst>
          </p:cNvPr>
          <p:cNvSpPr>
            <a:spLocks noGrp="1"/>
          </p:cNvSpPr>
          <p:nvPr>
            <p:ph type="title"/>
          </p:nvPr>
        </p:nvSpPr>
        <p:spPr>
          <a:xfrm>
            <a:off x="628650" y="365126"/>
            <a:ext cx="7886700" cy="857388"/>
          </a:xfrm>
        </p:spPr>
        <p:txBody>
          <a:bodyPr>
            <a:noAutofit/>
          </a:bodyPr>
          <a:lstStyle/>
          <a:p>
            <a:pPr algn="ctr"/>
            <a:r>
              <a:rPr lang="en-GB" sz="3200" dirty="0" err="1">
                <a:latin typeface="Arial" panose="020B0604020202020204" pitchFamily="34" charset="0"/>
                <a:cs typeface="Arial" panose="020B0604020202020204" pitchFamily="34" charset="0"/>
              </a:rPr>
              <a:t>Cysgod</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Diagnostig</a:t>
            </a:r>
            <a:br>
              <a:rPr lang="en-GB" sz="3200" dirty="0">
                <a:latin typeface="Arial" panose="020B0604020202020204" pitchFamily="34" charset="0"/>
                <a:cs typeface="Arial" panose="020B0604020202020204" pitchFamily="34" charset="0"/>
              </a:rPr>
            </a:br>
            <a:r>
              <a:rPr lang="en-GB" sz="3200" dirty="0">
                <a:solidFill>
                  <a:srgbClr val="0070C0"/>
                </a:solidFill>
                <a:latin typeface="Arial" panose="020B0604020202020204" pitchFamily="34" charset="0"/>
                <a:cs typeface="Arial" panose="020B0604020202020204" pitchFamily="34" charset="0"/>
              </a:rPr>
              <a:t>Diagnostic Overshadowing</a:t>
            </a:r>
          </a:p>
        </p:txBody>
      </p:sp>
      <p:sp>
        <p:nvSpPr>
          <p:cNvPr id="3" name="Content Placeholder 2">
            <a:extLst>
              <a:ext uri="{FF2B5EF4-FFF2-40B4-BE49-F238E27FC236}">
                <a16:creationId xmlns:a16="http://schemas.microsoft.com/office/drawing/2014/main" id="{50454BA8-7D8E-EC91-9E0D-F71E523433C1}"/>
              </a:ext>
            </a:extLst>
          </p:cNvPr>
          <p:cNvSpPr>
            <a:spLocks noGrp="1"/>
          </p:cNvSpPr>
          <p:nvPr>
            <p:ph sz="half" idx="1"/>
          </p:nvPr>
        </p:nvSpPr>
        <p:spPr>
          <a:xfrm>
            <a:off x="194872" y="1442434"/>
            <a:ext cx="4300928" cy="4578356"/>
          </a:xfrm>
        </p:spPr>
        <p:txBody>
          <a:bodyPr>
            <a:normAutofit fontScale="92500" lnSpcReduction="20000"/>
          </a:bodyPr>
          <a:lstStyle/>
          <a:p>
            <a:r>
              <a:rPr lang="cy-GB" dirty="0">
                <a:latin typeface="Arial" panose="020B0604020202020204" pitchFamily="34" charset="0"/>
                <a:cs typeface="Arial" panose="020B0604020202020204" pitchFamily="34" charset="0"/>
              </a:rPr>
              <a:t>Gall symptomau iechyd meddwl gael eu priodoli i awtistiaeth;</a:t>
            </a:r>
          </a:p>
          <a:p>
            <a:r>
              <a:rPr lang="cy-GB" dirty="0">
                <a:latin typeface="Arial" panose="020B0604020202020204" pitchFamily="34" charset="0"/>
                <a:cs typeface="Arial" panose="020B0604020202020204" pitchFamily="34" charset="0"/>
              </a:rPr>
              <a:t>Gall gofid gwirioneddol gael ei anwybyddu;</a:t>
            </a:r>
          </a:p>
          <a:p>
            <a:r>
              <a:rPr lang="cy-GB" dirty="0">
                <a:latin typeface="Arial" panose="020B0604020202020204" pitchFamily="34" charset="0"/>
                <a:cs typeface="Arial" panose="020B0604020202020204" pitchFamily="34" charset="0"/>
              </a:rPr>
              <a:t>Mae'n arwain at dan-adnabod anghenion iechyd meddwl;</a:t>
            </a:r>
          </a:p>
          <a:p>
            <a:r>
              <a:rPr lang="cy-GB" dirty="0">
                <a:latin typeface="Arial" panose="020B0604020202020204" pitchFamily="34" charset="0"/>
                <a:cs typeface="Arial" panose="020B0604020202020204" pitchFamily="34" charset="0"/>
              </a:rPr>
              <a:t>Gall oedi mynediad at gymorth ac ymyrraeth;</a:t>
            </a:r>
          </a:p>
          <a:p>
            <a:r>
              <a:rPr lang="cy-GB" dirty="0">
                <a:latin typeface="Arial" panose="020B0604020202020204" pitchFamily="34" charset="0"/>
                <a:cs typeface="Arial" panose="020B0604020202020204" pitchFamily="34" charset="0"/>
              </a:rPr>
              <a:t>Mae'n bryder sylweddol mewn gwasanaethau iechyd ac addysg.</a:t>
            </a:r>
          </a:p>
        </p:txBody>
      </p:sp>
      <p:sp>
        <p:nvSpPr>
          <p:cNvPr id="4" name="Content Placeholder 3">
            <a:extLst>
              <a:ext uri="{FF2B5EF4-FFF2-40B4-BE49-F238E27FC236}">
                <a16:creationId xmlns:a16="http://schemas.microsoft.com/office/drawing/2014/main" id="{7487DB04-4E4A-1E86-F4DF-A78020697254}"/>
              </a:ext>
            </a:extLst>
          </p:cNvPr>
          <p:cNvSpPr>
            <a:spLocks noGrp="1"/>
          </p:cNvSpPr>
          <p:nvPr>
            <p:ph sz="half" idx="2"/>
          </p:nvPr>
        </p:nvSpPr>
        <p:spPr>
          <a:xfrm>
            <a:off x="4648200" y="1442434"/>
            <a:ext cx="4300928" cy="4578355"/>
          </a:xfrm>
        </p:spPr>
        <p:txBody>
          <a:bodyPr>
            <a:normAutofit fontScale="92500" lnSpcReduction="20000"/>
          </a:bodyPr>
          <a:lstStyle/>
          <a:p>
            <a:r>
              <a:rPr lang="en-GB" dirty="0">
                <a:solidFill>
                  <a:srgbClr val="0070C0"/>
                </a:solidFill>
                <a:latin typeface="Arial" panose="020B0604020202020204" pitchFamily="34" charset="0"/>
                <a:cs typeface="Arial" panose="020B0604020202020204" pitchFamily="34" charset="0"/>
              </a:rPr>
              <a:t>Mental health symptoms may be attributed to autism;</a:t>
            </a:r>
          </a:p>
          <a:p>
            <a:r>
              <a:rPr lang="en-GB" dirty="0">
                <a:solidFill>
                  <a:srgbClr val="0070C0"/>
                </a:solidFill>
                <a:latin typeface="Arial" panose="020B0604020202020204" pitchFamily="34" charset="0"/>
                <a:cs typeface="Arial" panose="020B0604020202020204" pitchFamily="34" charset="0"/>
              </a:rPr>
              <a:t>Genuine distress can be overlooked;</a:t>
            </a:r>
          </a:p>
          <a:p>
            <a:r>
              <a:rPr lang="en-GB" dirty="0">
                <a:solidFill>
                  <a:srgbClr val="0070C0"/>
                </a:solidFill>
                <a:latin typeface="Arial" panose="020B0604020202020204" pitchFamily="34" charset="0"/>
                <a:cs typeface="Arial" panose="020B0604020202020204" pitchFamily="34" charset="0"/>
              </a:rPr>
              <a:t>Leads to under-identification of mental health needs;</a:t>
            </a:r>
          </a:p>
          <a:p>
            <a:r>
              <a:rPr lang="en-GB" dirty="0">
                <a:solidFill>
                  <a:srgbClr val="0070C0"/>
                </a:solidFill>
                <a:latin typeface="Arial" panose="020B0604020202020204" pitchFamily="34" charset="0"/>
                <a:cs typeface="Arial" panose="020B0604020202020204" pitchFamily="34" charset="0"/>
              </a:rPr>
              <a:t>Can delay access to support and intervention;</a:t>
            </a:r>
          </a:p>
          <a:p>
            <a:r>
              <a:rPr lang="en-GB" dirty="0">
                <a:solidFill>
                  <a:srgbClr val="0070C0"/>
                </a:solidFill>
                <a:latin typeface="Arial" panose="020B0604020202020204" pitchFamily="34" charset="0"/>
                <a:cs typeface="Arial" panose="020B0604020202020204" pitchFamily="34" charset="0"/>
              </a:rPr>
              <a:t>Major concern across health and education services.</a:t>
            </a:r>
          </a:p>
        </p:txBody>
      </p:sp>
    </p:spTree>
    <p:extLst>
      <p:ext uri="{BB962C8B-B14F-4D97-AF65-F5344CB8AC3E}">
        <p14:creationId xmlns:p14="http://schemas.microsoft.com/office/powerpoint/2010/main" val="425106353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4E2FAB-87E3-6A35-416F-D809D86A9BE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F1A84CE-3B8A-7EA8-3455-EC67DBBBDC14}"/>
              </a:ext>
            </a:extLst>
          </p:cNvPr>
          <p:cNvSpPr>
            <a:spLocks noGrp="1"/>
          </p:cNvSpPr>
          <p:nvPr>
            <p:ph type="title"/>
          </p:nvPr>
        </p:nvSpPr>
        <p:spPr>
          <a:xfrm>
            <a:off x="628650" y="365126"/>
            <a:ext cx="7886700" cy="857388"/>
          </a:xfrm>
        </p:spPr>
        <p:txBody>
          <a:bodyPr>
            <a:noAutofit/>
          </a:bodyPr>
          <a:lstStyle/>
          <a:p>
            <a:pPr algn="ctr"/>
            <a:r>
              <a:rPr lang="en-GB" sz="3200" dirty="0" err="1">
                <a:latin typeface="Arial" panose="020B0604020202020204" pitchFamily="34" charset="0"/>
                <a:cs typeface="Arial" panose="020B0604020202020204" pitchFamily="34" charset="0"/>
              </a:rPr>
              <a:t>Awtistiaeth</a:t>
            </a:r>
            <a:r>
              <a:rPr lang="en-GB" sz="3200" dirty="0">
                <a:latin typeface="Arial" panose="020B0604020202020204" pitchFamily="34" charset="0"/>
                <a:cs typeface="Arial" panose="020B0604020202020204" pitchFamily="34" charset="0"/>
              </a:rPr>
              <a:t> neu </a:t>
            </a:r>
            <a:r>
              <a:rPr lang="en-GB" sz="3200" dirty="0" err="1">
                <a:latin typeface="Arial" panose="020B0604020202020204" pitchFamily="34" charset="0"/>
                <a:cs typeface="Arial" panose="020B0604020202020204" pitchFamily="34" charset="0"/>
              </a:rPr>
              <a:t>Gyflwr</a:t>
            </a:r>
            <a:r>
              <a:rPr lang="en-GB" sz="3200" dirty="0">
                <a:latin typeface="Arial" panose="020B0604020202020204" pitchFamily="34" charset="0"/>
                <a:cs typeface="Arial" panose="020B0604020202020204" pitchFamily="34" charset="0"/>
              </a:rPr>
              <a:t> Iechyd </a:t>
            </a:r>
            <a:r>
              <a:rPr lang="en-GB" sz="3200" dirty="0" err="1">
                <a:latin typeface="Arial" panose="020B0604020202020204" pitchFamily="34" charset="0"/>
                <a:cs typeface="Arial" panose="020B0604020202020204" pitchFamily="34" charset="0"/>
              </a:rPr>
              <a:t>Meddwl</a:t>
            </a:r>
            <a:r>
              <a:rPr lang="en-GB" sz="3200" dirty="0">
                <a:latin typeface="Arial" panose="020B0604020202020204" pitchFamily="34" charset="0"/>
                <a:cs typeface="Arial" panose="020B0604020202020204" pitchFamily="34" charset="0"/>
              </a:rPr>
              <a:t>?</a:t>
            </a:r>
            <a:br>
              <a:rPr lang="en-GB" sz="3200" dirty="0">
                <a:latin typeface="Arial" panose="020B0604020202020204" pitchFamily="34" charset="0"/>
                <a:cs typeface="Arial" panose="020B0604020202020204" pitchFamily="34" charset="0"/>
              </a:rPr>
            </a:br>
            <a:r>
              <a:rPr lang="en-GB" sz="3200" dirty="0">
                <a:solidFill>
                  <a:srgbClr val="0070C0"/>
                </a:solidFill>
                <a:latin typeface="Arial" panose="020B0604020202020204" pitchFamily="34" charset="0"/>
                <a:cs typeface="Arial" panose="020B0604020202020204" pitchFamily="34" charset="0"/>
              </a:rPr>
              <a:t>Autism or Mental Health Condition?</a:t>
            </a:r>
          </a:p>
        </p:txBody>
      </p:sp>
      <p:sp>
        <p:nvSpPr>
          <p:cNvPr id="3" name="Content Placeholder 2">
            <a:extLst>
              <a:ext uri="{FF2B5EF4-FFF2-40B4-BE49-F238E27FC236}">
                <a16:creationId xmlns:a16="http://schemas.microsoft.com/office/drawing/2014/main" id="{00B3AD2A-08D5-8477-2B95-98DD88ED5579}"/>
              </a:ext>
            </a:extLst>
          </p:cNvPr>
          <p:cNvSpPr>
            <a:spLocks noGrp="1"/>
          </p:cNvSpPr>
          <p:nvPr>
            <p:ph sz="half" idx="1"/>
          </p:nvPr>
        </p:nvSpPr>
        <p:spPr>
          <a:xfrm>
            <a:off x="194872" y="1442434"/>
            <a:ext cx="4300928" cy="4578356"/>
          </a:xfrm>
        </p:spPr>
        <p:txBody>
          <a:bodyPr>
            <a:normAutofit lnSpcReduction="10000"/>
          </a:bodyPr>
          <a:lstStyle/>
          <a:p>
            <a:pPr marL="0" indent="0">
              <a:buNone/>
            </a:pPr>
            <a:r>
              <a:rPr lang="cy-GB" b="1" dirty="0">
                <a:latin typeface="Arial" panose="020B0604020202020204" pitchFamily="34" charset="0"/>
                <a:cs typeface="Arial" panose="020B0604020202020204" pitchFamily="34" charset="0"/>
              </a:rPr>
              <a:t>Ystyriwch:</a:t>
            </a:r>
          </a:p>
          <a:p>
            <a:r>
              <a:rPr lang="cy-GB" dirty="0">
                <a:latin typeface="Arial" panose="020B0604020202020204" pitchFamily="34" charset="0"/>
                <a:cs typeface="Arial" panose="020B0604020202020204" pitchFamily="34" charset="0"/>
              </a:rPr>
              <a:t>Hanes datblygiadol;</a:t>
            </a:r>
          </a:p>
          <a:p>
            <a:r>
              <a:rPr lang="cy-GB" dirty="0">
                <a:latin typeface="Arial" panose="020B0604020202020204" pitchFamily="34" charset="0"/>
                <a:cs typeface="Arial" panose="020B0604020202020204" pitchFamily="34" charset="0"/>
              </a:rPr>
              <a:t>Newidiadau diweddar mewn ymddygiad;</a:t>
            </a:r>
          </a:p>
          <a:p>
            <a:r>
              <a:rPr lang="cy-GB" dirty="0">
                <a:latin typeface="Arial" panose="020B0604020202020204" pitchFamily="34" charset="0"/>
                <a:cs typeface="Arial" panose="020B0604020202020204" pitchFamily="34" charset="0"/>
              </a:rPr>
              <a:t>Hyd y symptomau;</a:t>
            </a:r>
          </a:p>
          <a:p>
            <a:r>
              <a:rPr lang="cy-GB" dirty="0">
                <a:latin typeface="Arial" panose="020B0604020202020204" pitchFamily="34" charset="0"/>
                <a:cs typeface="Arial" panose="020B0604020202020204" pitchFamily="34" charset="0"/>
              </a:rPr>
              <a:t>Cyd-destun a sbardunau;</a:t>
            </a:r>
          </a:p>
          <a:p>
            <a:r>
              <a:rPr lang="cy-GB" dirty="0">
                <a:latin typeface="Arial" panose="020B0604020202020204" pitchFamily="34" charset="0"/>
                <a:cs typeface="Arial" panose="020B0604020202020204" pitchFamily="34" charset="0"/>
              </a:rPr>
              <a:t>Effaith ar weithrediad dyddiol;</a:t>
            </a:r>
          </a:p>
          <a:p>
            <a:r>
              <a:rPr lang="cy-GB" dirty="0">
                <a:latin typeface="Arial" panose="020B0604020202020204" pitchFamily="34" charset="0"/>
                <a:cs typeface="Arial" panose="020B0604020202020204" pitchFamily="34" charset="0"/>
              </a:rPr>
              <a:t>Safbwyntiau'r unigolyn.</a:t>
            </a:r>
          </a:p>
        </p:txBody>
      </p:sp>
      <p:sp>
        <p:nvSpPr>
          <p:cNvPr id="4" name="Content Placeholder 3">
            <a:extLst>
              <a:ext uri="{FF2B5EF4-FFF2-40B4-BE49-F238E27FC236}">
                <a16:creationId xmlns:a16="http://schemas.microsoft.com/office/drawing/2014/main" id="{B04541DD-DFF5-39D1-58FA-9483C8B37110}"/>
              </a:ext>
            </a:extLst>
          </p:cNvPr>
          <p:cNvSpPr>
            <a:spLocks noGrp="1"/>
          </p:cNvSpPr>
          <p:nvPr>
            <p:ph sz="half" idx="2"/>
          </p:nvPr>
        </p:nvSpPr>
        <p:spPr>
          <a:xfrm>
            <a:off x="4648200" y="1442434"/>
            <a:ext cx="4300928" cy="4578355"/>
          </a:xfrm>
        </p:spPr>
        <p:txBody>
          <a:bodyPr>
            <a:normAutofit lnSpcReduction="10000"/>
          </a:bodyPr>
          <a:lstStyle/>
          <a:p>
            <a:pPr marL="0" indent="0">
              <a:buNone/>
            </a:pPr>
            <a:r>
              <a:rPr lang="en-GB" b="1" dirty="0">
                <a:solidFill>
                  <a:srgbClr val="0070C0"/>
                </a:solidFill>
                <a:latin typeface="Arial" panose="020B0604020202020204" pitchFamily="34" charset="0"/>
                <a:cs typeface="Arial" panose="020B0604020202020204" pitchFamily="34" charset="0"/>
              </a:rPr>
              <a:t>Consider:</a:t>
            </a:r>
          </a:p>
          <a:p>
            <a:r>
              <a:rPr lang="en-GB" dirty="0">
                <a:solidFill>
                  <a:srgbClr val="0070C0"/>
                </a:solidFill>
                <a:latin typeface="Arial" panose="020B0604020202020204" pitchFamily="34" charset="0"/>
                <a:cs typeface="Arial" panose="020B0604020202020204" pitchFamily="34" charset="0"/>
              </a:rPr>
              <a:t>Developmental history;</a:t>
            </a:r>
          </a:p>
          <a:p>
            <a:r>
              <a:rPr lang="en-GB" dirty="0">
                <a:solidFill>
                  <a:srgbClr val="0070C0"/>
                </a:solidFill>
                <a:latin typeface="Arial" panose="020B0604020202020204" pitchFamily="34" charset="0"/>
                <a:cs typeface="Arial" panose="020B0604020202020204" pitchFamily="34" charset="0"/>
              </a:rPr>
              <a:t>Recent changes in behaviour;</a:t>
            </a:r>
          </a:p>
          <a:p>
            <a:r>
              <a:rPr lang="en-GB" dirty="0">
                <a:solidFill>
                  <a:srgbClr val="0070C0"/>
                </a:solidFill>
                <a:latin typeface="Arial" panose="020B0604020202020204" pitchFamily="34" charset="0"/>
                <a:cs typeface="Arial" panose="020B0604020202020204" pitchFamily="34" charset="0"/>
              </a:rPr>
              <a:t>Duration of symptoms;</a:t>
            </a:r>
          </a:p>
          <a:p>
            <a:r>
              <a:rPr lang="en-GB" dirty="0">
                <a:solidFill>
                  <a:srgbClr val="0070C0"/>
                </a:solidFill>
                <a:latin typeface="Arial" panose="020B0604020202020204" pitchFamily="34" charset="0"/>
                <a:cs typeface="Arial" panose="020B0604020202020204" pitchFamily="34" charset="0"/>
              </a:rPr>
              <a:t>Context and triggers;</a:t>
            </a:r>
          </a:p>
          <a:p>
            <a:r>
              <a:rPr lang="en-GB" dirty="0">
                <a:solidFill>
                  <a:srgbClr val="0070C0"/>
                </a:solidFill>
                <a:latin typeface="Arial" panose="020B0604020202020204" pitchFamily="34" charset="0"/>
                <a:cs typeface="Arial" panose="020B0604020202020204" pitchFamily="34" charset="0"/>
              </a:rPr>
              <a:t>Functional impact;</a:t>
            </a:r>
          </a:p>
          <a:p>
            <a:r>
              <a:rPr lang="en-GB" dirty="0">
                <a:solidFill>
                  <a:srgbClr val="0070C0"/>
                </a:solidFill>
                <a:latin typeface="Arial" panose="020B0604020202020204" pitchFamily="34" charset="0"/>
                <a:cs typeface="Arial" panose="020B0604020202020204" pitchFamily="34" charset="0"/>
              </a:rPr>
              <a:t>Individual perspectives.</a:t>
            </a:r>
          </a:p>
        </p:txBody>
      </p:sp>
    </p:spTree>
    <p:extLst>
      <p:ext uri="{BB962C8B-B14F-4D97-AF65-F5344CB8AC3E}">
        <p14:creationId xmlns:p14="http://schemas.microsoft.com/office/powerpoint/2010/main" val="390807559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6E3CC02-D5D6-15B6-B1C5-ACC792ACFD4C}"/>
              </a:ext>
            </a:extLst>
          </p:cNvPr>
          <p:cNvSpPr>
            <a:spLocks noGrp="1"/>
          </p:cNvSpPr>
          <p:nvPr>
            <p:ph type="title"/>
          </p:nvPr>
        </p:nvSpPr>
        <p:spPr>
          <a:xfrm>
            <a:off x="628650" y="365125"/>
            <a:ext cx="7886700" cy="665185"/>
          </a:xfrm>
        </p:spPr>
        <p:txBody>
          <a:bodyPr>
            <a:normAutofit fontScale="90000"/>
          </a:bodyPr>
          <a:lstStyle/>
          <a:p>
            <a:pPr algn="ctr"/>
            <a:r>
              <a:rPr lang="en-GB" sz="3200" dirty="0" err="1">
                <a:latin typeface="Arial" panose="020B0604020202020204" pitchFamily="34" charset="0"/>
                <a:cs typeface="Arial" panose="020B0604020202020204" pitchFamily="34" charset="0"/>
              </a:rPr>
              <a:t>Sgrinio</a:t>
            </a:r>
            <a:r>
              <a:rPr lang="en-GB" sz="3200" dirty="0">
                <a:latin typeface="Arial" panose="020B0604020202020204" pitchFamily="34" charset="0"/>
                <a:cs typeface="Arial" panose="020B0604020202020204" pitchFamily="34" charset="0"/>
              </a:rPr>
              <a:t> Iechyd </a:t>
            </a:r>
            <a:r>
              <a:rPr lang="en-GB" sz="3200" dirty="0" err="1">
                <a:latin typeface="Arial" panose="020B0604020202020204" pitchFamily="34" charset="0"/>
                <a:cs typeface="Arial" panose="020B0604020202020204" pitchFamily="34" charset="0"/>
              </a:rPr>
              <a:t>Meddwl</a:t>
            </a:r>
            <a:r>
              <a:rPr lang="en-GB" sz="3200" dirty="0">
                <a:latin typeface="Arial" panose="020B0604020202020204" pitchFamily="34" charset="0"/>
                <a:cs typeface="Arial" panose="020B0604020202020204" pitchFamily="34" charset="0"/>
              </a:rPr>
              <a:t> ac </a:t>
            </a:r>
            <a:r>
              <a:rPr lang="en-GB" sz="3200" dirty="0" err="1">
                <a:latin typeface="Arial" panose="020B0604020202020204" pitchFamily="34" charset="0"/>
                <a:cs typeface="Arial" panose="020B0604020202020204" pitchFamily="34" charset="0"/>
              </a:rPr>
              <a:t>Asesu</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Risg</a:t>
            </a:r>
            <a:br>
              <a:rPr lang="en-GB" sz="3200" dirty="0">
                <a:latin typeface="Arial" panose="020B0604020202020204" pitchFamily="34" charset="0"/>
                <a:cs typeface="Arial" panose="020B0604020202020204" pitchFamily="34" charset="0"/>
              </a:rPr>
            </a:br>
            <a:r>
              <a:rPr lang="en-GB" sz="3200" dirty="0">
                <a:solidFill>
                  <a:srgbClr val="0070C0"/>
                </a:solidFill>
                <a:latin typeface="Arial" panose="020B0604020202020204" pitchFamily="34" charset="0"/>
                <a:cs typeface="Arial" panose="020B0604020202020204" pitchFamily="34" charset="0"/>
              </a:rPr>
              <a:t>Mental Health Screening and Risk Assessment </a:t>
            </a:r>
          </a:p>
        </p:txBody>
      </p:sp>
      <p:sp>
        <p:nvSpPr>
          <p:cNvPr id="5" name="Content Placeholder 4">
            <a:extLst>
              <a:ext uri="{FF2B5EF4-FFF2-40B4-BE49-F238E27FC236}">
                <a16:creationId xmlns:a16="http://schemas.microsoft.com/office/drawing/2014/main" id="{0640663C-A804-E9FB-F66E-81DF732D6CD5}"/>
              </a:ext>
            </a:extLst>
          </p:cNvPr>
          <p:cNvSpPr>
            <a:spLocks noGrp="1"/>
          </p:cNvSpPr>
          <p:nvPr>
            <p:ph sz="half" idx="1"/>
          </p:nvPr>
        </p:nvSpPr>
        <p:spPr>
          <a:xfrm>
            <a:off x="244699" y="1287886"/>
            <a:ext cx="4251101" cy="4675031"/>
          </a:xfrm>
        </p:spPr>
        <p:txBody>
          <a:bodyPr>
            <a:normAutofit fontScale="85000" lnSpcReduction="20000"/>
          </a:bodyPr>
          <a:lstStyle/>
          <a:p>
            <a:pPr marL="0" indent="0">
              <a:buNone/>
            </a:pPr>
            <a:r>
              <a:rPr lang="cy-GB" b="1" noProof="0" dirty="0">
                <a:latin typeface="Arial" panose="020B0604020202020204" pitchFamily="34" charset="0"/>
                <a:cs typeface="Arial" panose="020B0604020202020204" pitchFamily="34" charset="0"/>
              </a:rPr>
              <a:t>Sgrinio</a:t>
            </a:r>
          </a:p>
          <a:p>
            <a:r>
              <a:rPr lang="cy-GB" noProof="0" dirty="0">
                <a:latin typeface="Arial" panose="020B0604020202020204" pitchFamily="34" charset="0"/>
                <a:cs typeface="Arial" panose="020B0604020202020204" pitchFamily="34" charset="0"/>
              </a:rPr>
              <a:t>Adnabod pryderon yn gynnar;</a:t>
            </a:r>
          </a:p>
          <a:p>
            <a:r>
              <a:rPr lang="cy-GB" noProof="0" dirty="0">
                <a:latin typeface="Arial" panose="020B0604020202020204" pitchFamily="34" charset="0"/>
                <a:cs typeface="Arial" panose="020B0604020202020204" pitchFamily="34" charset="0"/>
              </a:rPr>
              <a:t>Dulliau safonol ac </a:t>
            </a:r>
            <a:r>
              <a:rPr lang="cy-GB" noProof="0" dirty="0" err="1">
                <a:latin typeface="Arial" panose="020B0604020202020204" pitchFamily="34" charset="0"/>
                <a:cs typeface="Arial" panose="020B0604020202020204" pitchFamily="34" charset="0"/>
              </a:rPr>
              <a:t>arsylwadol</a:t>
            </a:r>
            <a:r>
              <a:rPr lang="cy-GB" noProof="0" dirty="0">
                <a:latin typeface="Arial" panose="020B0604020202020204" pitchFamily="34" charset="0"/>
                <a:cs typeface="Arial" panose="020B0604020202020204" pitchFamily="34" charset="0"/>
              </a:rPr>
              <a:t>;</a:t>
            </a:r>
          </a:p>
          <a:p>
            <a:r>
              <a:rPr lang="cy-GB" noProof="0" dirty="0">
                <a:latin typeface="Arial" panose="020B0604020202020204" pitchFamily="34" charset="0"/>
                <a:cs typeface="Arial" panose="020B0604020202020204" pitchFamily="34" charset="0"/>
              </a:rPr>
              <a:t>Monitro parhaus.</a:t>
            </a:r>
          </a:p>
          <a:p>
            <a:endParaRPr lang="cy-GB" b="1" dirty="0">
              <a:latin typeface="Arial" panose="020B0604020202020204" pitchFamily="34" charset="0"/>
              <a:cs typeface="Arial" panose="020B0604020202020204" pitchFamily="34" charset="0"/>
            </a:endParaRPr>
          </a:p>
          <a:p>
            <a:pPr marL="0" indent="0">
              <a:buNone/>
            </a:pPr>
            <a:r>
              <a:rPr lang="cy-GB" b="1" noProof="0" dirty="0">
                <a:latin typeface="Arial" panose="020B0604020202020204" pitchFamily="34" charset="0"/>
                <a:cs typeface="Arial" panose="020B0604020202020204" pitchFamily="34" charset="0"/>
              </a:rPr>
              <a:t>Asesu Risg</a:t>
            </a:r>
          </a:p>
          <a:p>
            <a:r>
              <a:rPr lang="cy-GB" noProof="0" dirty="0">
                <a:latin typeface="Arial" panose="020B0604020202020204" pitchFamily="34" charset="0"/>
                <a:cs typeface="Arial" panose="020B0604020202020204" pitchFamily="34" charset="0"/>
              </a:rPr>
              <a:t>Hunan-niweidio;</a:t>
            </a:r>
          </a:p>
          <a:p>
            <a:r>
              <a:rPr lang="cy-GB" noProof="0" dirty="0">
                <a:latin typeface="Arial" panose="020B0604020202020204" pitchFamily="34" charset="0"/>
                <a:cs typeface="Arial" panose="020B0604020202020204" pitchFamily="34" charset="0"/>
              </a:rPr>
              <a:t>Meddyliau </a:t>
            </a:r>
            <a:r>
              <a:rPr lang="cy-GB" noProof="0" dirty="0" err="1">
                <a:latin typeface="Arial" panose="020B0604020202020204" pitchFamily="34" charset="0"/>
                <a:cs typeface="Arial" panose="020B0604020202020204" pitchFamily="34" charset="0"/>
              </a:rPr>
              <a:t>hunanladdol</a:t>
            </a:r>
            <a:r>
              <a:rPr lang="cy-GB" noProof="0" dirty="0">
                <a:latin typeface="Arial" panose="020B0604020202020204" pitchFamily="34" charset="0"/>
                <a:cs typeface="Arial" panose="020B0604020202020204" pitchFamily="34" charset="0"/>
              </a:rPr>
              <a:t>;</a:t>
            </a:r>
          </a:p>
          <a:p>
            <a:r>
              <a:rPr lang="cy-GB" noProof="0" dirty="0">
                <a:latin typeface="Arial" panose="020B0604020202020204" pitchFamily="34" charset="0"/>
                <a:cs typeface="Arial" panose="020B0604020202020204" pitchFamily="34" charset="0"/>
              </a:rPr>
              <a:t>Pryderon diogelu;</a:t>
            </a:r>
          </a:p>
          <a:p>
            <a:r>
              <a:rPr lang="cy-GB" noProof="0" dirty="0">
                <a:latin typeface="Arial" panose="020B0604020202020204" pitchFamily="34" charset="0"/>
                <a:cs typeface="Arial" panose="020B0604020202020204" pitchFamily="34" charset="0"/>
              </a:rPr>
              <a:t>Ffactorau amddiffynnol.</a:t>
            </a:r>
          </a:p>
        </p:txBody>
      </p:sp>
      <p:sp>
        <p:nvSpPr>
          <p:cNvPr id="6" name="Content Placeholder 5">
            <a:extLst>
              <a:ext uri="{FF2B5EF4-FFF2-40B4-BE49-F238E27FC236}">
                <a16:creationId xmlns:a16="http://schemas.microsoft.com/office/drawing/2014/main" id="{D8CAC5E8-FC54-B531-9A25-532AB123ED57}"/>
              </a:ext>
            </a:extLst>
          </p:cNvPr>
          <p:cNvSpPr>
            <a:spLocks noGrp="1"/>
          </p:cNvSpPr>
          <p:nvPr>
            <p:ph sz="half" idx="2"/>
          </p:nvPr>
        </p:nvSpPr>
        <p:spPr>
          <a:xfrm>
            <a:off x="4648199" y="1287886"/>
            <a:ext cx="4251101" cy="4675031"/>
          </a:xfrm>
        </p:spPr>
        <p:txBody>
          <a:bodyPr>
            <a:normAutofit fontScale="85000" lnSpcReduction="20000"/>
          </a:bodyPr>
          <a:lstStyle/>
          <a:p>
            <a:pPr marL="0" indent="0">
              <a:buNone/>
            </a:pPr>
            <a:r>
              <a:rPr lang="en-GB" b="1" dirty="0">
                <a:solidFill>
                  <a:srgbClr val="0070C0"/>
                </a:solidFill>
                <a:latin typeface="Arial" panose="020B0604020202020204" pitchFamily="34" charset="0"/>
                <a:cs typeface="Arial" panose="020B0604020202020204" pitchFamily="34" charset="0"/>
              </a:rPr>
              <a:t>Screening</a:t>
            </a:r>
          </a:p>
          <a:p>
            <a:r>
              <a:rPr lang="en-GB" dirty="0">
                <a:solidFill>
                  <a:srgbClr val="0070C0"/>
                </a:solidFill>
                <a:latin typeface="Arial" panose="020B0604020202020204" pitchFamily="34" charset="0"/>
                <a:cs typeface="Arial" panose="020B0604020202020204" pitchFamily="34" charset="0"/>
              </a:rPr>
              <a:t>Early identification of concerns;</a:t>
            </a:r>
          </a:p>
          <a:p>
            <a:r>
              <a:rPr lang="en-GB" dirty="0">
                <a:solidFill>
                  <a:srgbClr val="0070C0"/>
                </a:solidFill>
                <a:latin typeface="Arial" panose="020B0604020202020204" pitchFamily="34" charset="0"/>
                <a:cs typeface="Arial" panose="020B0604020202020204" pitchFamily="34" charset="0"/>
              </a:rPr>
              <a:t>Standardised and observational approaches;</a:t>
            </a:r>
          </a:p>
          <a:p>
            <a:r>
              <a:rPr lang="en-GB" dirty="0">
                <a:solidFill>
                  <a:srgbClr val="0070C0"/>
                </a:solidFill>
                <a:latin typeface="Arial" panose="020B0604020202020204" pitchFamily="34" charset="0"/>
                <a:cs typeface="Arial" panose="020B0604020202020204" pitchFamily="34" charset="0"/>
              </a:rPr>
              <a:t>Ongoing monitoring.</a:t>
            </a:r>
          </a:p>
          <a:p>
            <a:endParaRPr lang="en-GB" b="1" dirty="0">
              <a:solidFill>
                <a:srgbClr val="0070C0"/>
              </a:solidFill>
              <a:latin typeface="Arial" panose="020B0604020202020204" pitchFamily="34" charset="0"/>
              <a:cs typeface="Arial" panose="020B0604020202020204" pitchFamily="34" charset="0"/>
            </a:endParaRPr>
          </a:p>
          <a:p>
            <a:pPr marL="0" indent="0">
              <a:buNone/>
            </a:pPr>
            <a:r>
              <a:rPr lang="en-GB" b="1" dirty="0">
                <a:solidFill>
                  <a:srgbClr val="0070C0"/>
                </a:solidFill>
                <a:latin typeface="Arial" panose="020B0604020202020204" pitchFamily="34" charset="0"/>
                <a:cs typeface="Arial" panose="020B0604020202020204" pitchFamily="34" charset="0"/>
              </a:rPr>
              <a:t>Risk Assessment</a:t>
            </a:r>
          </a:p>
          <a:p>
            <a:r>
              <a:rPr lang="en-GB" dirty="0">
                <a:solidFill>
                  <a:srgbClr val="0070C0"/>
                </a:solidFill>
                <a:latin typeface="Arial" panose="020B0604020202020204" pitchFamily="34" charset="0"/>
                <a:cs typeface="Arial" panose="020B0604020202020204" pitchFamily="34" charset="0"/>
              </a:rPr>
              <a:t>Self-harm;</a:t>
            </a:r>
          </a:p>
          <a:p>
            <a:r>
              <a:rPr lang="en-GB" dirty="0">
                <a:solidFill>
                  <a:srgbClr val="0070C0"/>
                </a:solidFill>
                <a:latin typeface="Arial" panose="020B0604020202020204" pitchFamily="34" charset="0"/>
                <a:cs typeface="Arial" panose="020B0604020202020204" pitchFamily="34" charset="0"/>
              </a:rPr>
              <a:t>Suicidal ideation;</a:t>
            </a:r>
          </a:p>
          <a:p>
            <a:r>
              <a:rPr lang="en-GB" dirty="0">
                <a:solidFill>
                  <a:srgbClr val="0070C0"/>
                </a:solidFill>
                <a:latin typeface="Arial" panose="020B0604020202020204" pitchFamily="34" charset="0"/>
                <a:cs typeface="Arial" panose="020B0604020202020204" pitchFamily="34" charset="0"/>
              </a:rPr>
              <a:t>Safeguarding concerns;</a:t>
            </a:r>
          </a:p>
          <a:p>
            <a:r>
              <a:rPr lang="en-GB" dirty="0">
                <a:solidFill>
                  <a:srgbClr val="0070C0"/>
                </a:solidFill>
                <a:latin typeface="Arial" panose="020B0604020202020204" pitchFamily="34" charset="0"/>
                <a:cs typeface="Arial" panose="020B0604020202020204" pitchFamily="34" charset="0"/>
              </a:rPr>
              <a:t>Protective factors.</a:t>
            </a:r>
          </a:p>
        </p:txBody>
      </p:sp>
    </p:spTree>
    <p:extLst>
      <p:ext uri="{BB962C8B-B14F-4D97-AF65-F5344CB8AC3E}">
        <p14:creationId xmlns:p14="http://schemas.microsoft.com/office/powerpoint/2010/main" val="2580044459"/>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620E74-FEE9-E05A-5396-4DC8C4DA3F6A}"/>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905582D7-CCE0-4767-2773-103A18D2E134}"/>
              </a:ext>
            </a:extLst>
          </p:cNvPr>
          <p:cNvSpPr>
            <a:spLocks noGrp="1"/>
          </p:cNvSpPr>
          <p:nvPr>
            <p:ph type="title"/>
          </p:nvPr>
        </p:nvSpPr>
        <p:spPr>
          <a:xfrm>
            <a:off x="628650" y="365125"/>
            <a:ext cx="7886700" cy="665185"/>
          </a:xfrm>
        </p:spPr>
        <p:txBody>
          <a:bodyPr>
            <a:normAutofit fontScale="90000"/>
          </a:bodyPr>
          <a:lstStyle/>
          <a:p>
            <a:pPr algn="ctr"/>
            <a:r>
              <a:rPr lang="en-GB" sz="3200" dirty="0" err="1">
                <a:latin typeface="Arial" panose="020B0604020202020204" pitchFamily="34" charset="0"/>
                <a:cs typeface="Arial" panose="020B0604020202020204" pitchFamily="34" charset="0"/>
              </a:rPr>
              <a:t>Llais</a:t>
            </a:r>
            <a:r>
              <a:rPr lang="en-GB" sz="3200" dirty="0">
                <a:latin typeface="Arial" panose="020B0604020202020204" pitchFamily="34" charset="0"/>
                <a:cs typeface="Arial" panose="020B0604020202020204" pitchFamily="34" charset="0"/>
              </a:rPr>
              <a:t> y </a:t>
            </a:r>
            <a:r>
              <a:rPr lang="en-GB" sz="3200" dirty="0" err="1">
                <a:latin typeface="Arial" panose="020B0604020202020204" pitchFamily="34" charset="0"/>
                <a:cs typeface="Arial" panose="020B0604020202020204" pitchFamily="34" charset="0"/>
              </a:rPr>
              <a:t>Plentyn</a:t>
            </a:r>
            <a:br>
              <a:rPr lang="en-GB" sz="3200" dirty="0">
                <a:latin typeface="Arial" panose="020B0604020202020204" pitchFamily="34" charset="0"/>
                <a:cs typeface="Arial" panose="020B0604020202020204" pitchFamily="34" charset="0"/>
              </a:rPr>
            </a:br>
            <a:r>
              <a:rPr lang="en-GB" sz="3200" dirty="0">
                <a:solidFill>
                  <a:srgbClr val="0070C0"/>
                </a:solidFill>
                <a:latin typeface="Arial" panose="020B0604020202020204" pitchFamily="34" charset="0"/>
                <a:cs typeface="Arial" panose="020B0604020202020204" pitchFamily="34" charset="0"/>
              </a:rPr>
              <a:t>The Child’s Voice </a:t>
            </a:r>
          </a:p>
        </p:txBody>
      </p:sp>
      <p:sp>
        <p:nvSpPr>
          <p:cNvPr id="5" name="Content Placeholder 4">
            <a:extLst>
              <a:ext uri="{FF2B5EF4-FFF2-40B4-BE49-F238E27FC236}">
                <a16:creationId xmlns:a16="http://schemas.microsoft.com/office/drawing/2014/main" id="{76B39425-BCF2-A0E6-2627-8049F2B1E69E}"/>
              </a:ext>
            </a:extLst>
          </p:cNvPr>
          <p:cNvSpPr>
            <a:spLocks noGrp="1"/>
          </p:cNvSpPr>
          <p:nvPr>
            <p:ph sz="half" idx="1"/>
          </p:nvPr>
        </p:nvSpPr>
        <p:spPr>
          <a:xfrm>
            <a:off x="244699" y="1287886"/>
            <a:ext cx="4251101" cy="4675031"/>
          </a:xfrm>
        </p:spPr>
        <p:txBody>
          <a:bodyPr>
            <a:normAutofit lnSpcReduction="10000"/>
          </a:bodyPr>
          <a:lstStyle/>
          <a:p>
            <a:r>
              <a:rPr lang="cy-GB" noProof="0" dirty="0">
                <a:latin typeface="Arial" panose="020B0604020202020204" pitchFamily="34" charset="0"/>
                <a:cs typeface="Arial" panose="020B0604020202020204" pitchFamily="34" charset="0"/>
              </a:rPr>
              <a:t>Yn ganolog i asesiad sy'n canolbwyntio ar yr unigolyn;</a:t>
            </a:r>
          </a:p>
          <a:p>
            <a:r>
              <a:rPr lang="cy-GB" noProof="0" dirty="0">
                <a:latin typeface="Arial" panose="020B0604020202020204" pitchFamily="34" charset="0"/>
                <a:cs typeface="Arial" panose="020B0604020202020204" pitchFamily="34" charset="0"/>
              </a:rPr>
              <a:t>Yn cydnabod hawliau, dewisiadau a phrofiadau;</a:t>
            </a:r>
          </a:p>
          <a:p>
            <a:r>
              <a:rPr lang="cy-GB" noProof="0" dirty="0">
                <a:latin typeface="Arial" panose="020B0604020202020204" pitchFamily="34" charset="0"/>
                <a:cs typeface="Arial" panose="020B0604020202020204" pitchFamily="34" charset="0"/>
              </a:rPr>
              <a:t>Gall dulliau cyfathrebu amrywio;</a:t>
            </a:r>
          </a:p>
          <a:p>
            <a:r>
              <a:rPr lang="cy-GB" noProof="0" dirty="0">
                <a:latin typeface="Arial" panose="020B0604020202020204" pitchFamily="34" charset="0"/>
                <a:cs typeface="Arial" panose="020B0604020202020204" pitchFamily="34" charset="0"/>
              </a:rPr>
              <a:t>Yn cefnogi cyfranogiad mewn penderfyniadau;</a:t>
            </a:r>
          </a:p>
          <a:p>
            <a:r>
              <a:rPr lang="cy-GB" noProof="0" dirty="0">
                <a:latin typeface="Arial" panose="020B0604020202020204" pitchFamily="34" charset="0"/>
                <a:cs typeface="Arial" panose="020B0604020202020204" pitchFamily="34" charset="0"/>
              </a:rPr>
              <a:t>Yn gyson ag egwyddorion CCUHP.</a:t>
            </a:r>
          </a:p>
        </p:txBody>
      </p:sp>
      <p:sp>
        <p:nvSpPr>
          <p:cNvPr id="6" name="Content Placeholder 5">
            <a:extLst>
              <a:ext uri="{FF2B5EF4-FFF2-40B4-BE49-F238E27FC236}">
                <a16:creationId xmlns:a16="http://schemas.microsoft.com/office/drawing/2014/main" id="{763DE3A1-BD58-D9E0-942B-28EE090A289C}"/>
              </a:ext>
            </a:extLst>
          </p:cNvPr>
          <p:cNvSpPr>
            <a:spLocks noGrp="1"/>
          </p:cNvSpPr>
          <p:nvPr>
            <p:ph sz="half" idx="2"/>
          </p:nvPr>
        </p:nvSpPr>
        <p:spPr>
          <a:xfrm>
            <a:off x="4648199" y="1287886"/>
            <a:ext cx="4251101" cy="4675031"/>
          </a:xfrm>
        </p:spPr>
        <p:txBody>
          <a:bodyPr>
            <a:normAutofit lnSpcReduction="10000"/>
          </a:bodyPr>
          <a:lstStyle/>
          <a:p>
            <a:r>
              <a:rPr lang="en-GB" dirty="0">
                <a:solidFill>
                  <a:srgbClr val="0070C0"/>
                </a:solidFill>
                <a:latin typeface="Arial" panose="020B0604020202020204" pitchFamily="34" charset="0"/>
                <a:cs typeface="Arial" panose="020B0604020202020204" pitchFamily="34" charset="0"/>
              </a:rPr>
              <a:t>Central to person-centred assessment;</a:t>
            </a:r>
          </a:p>
          <a:p>
            <a:r>
              <a:rPr lang="en-GB" dirty="0">
                <a:solidFill>
                  <a:srgbClr val="0070C0"/>
                </a:solidFill>
                <a:latin typeface="Arial" panose="020B0604020202020204" pitchFamily="34" charset="0"/>
                <a:cs typeface="Arial" panose="020B0604020202020204" pitchFamily="34" charset="0"/>
              </a:rPr>
              <a:t>Recognises rights, preferences and experiences;</a:t>
            </a:r>
          </a:p>
          <a:p>
            <a:r>
              <a:rPr lang="en-GB" dirty="0">
                <a:solidFill>
                  <a:srgbClr val="0070C0"/>
                </a:solidFill>
                <a:latin typeface="Arial" panose="020B0604020202020204" pitchFamily="34" charset="0"/>
                <a:cs typeface="Arial" panose="020B0604020202020204" pitchFamily="34" charset="0"/>
              </a:rPr>
              <a:t>Communication methods may vary;</a:t>
            </a:r>
          </a:p>
          <a:p>
            <a:r>
              <a:rPr lang="en-GB" dirty="0">
                <a:solidFill>
                  <a:srgbClr val="0070C0"/>
                </a:solidFill>
                <a:latin typeface="Arial" panose="020B0604020202020204" pitchFamily="34" charset="0"/>
                <a:cs typeface="Arial" panose="020B0604020202020204" pitchFamily="34" charset="0"/>
              </a:rPr>
              <a:t>Supports participation in decision-making;</a:t>
            </a:r>
          </a:p>
          <a:p>
            <a:r>
              <a:rPr lang="en-GB" dirty="0">
                <a:solidFill>
                  <a:srgbClr val="0070C0"/>
                </a:solidFill>
                <a:latin typeface="Arial" panose="020B0604020202020204" pitchFamily="34" charset="0"/>
                <a:cs typeface="Arial" panose="020B0604020202020204" pitchFamily="34" charset="0"/>
              </a:rPr>
              <a:t>Consistent with UNCRC principles.</a:t>
            </a:r>
          </a:p>
        </p:txBody>
      </p:sp>
    </p:spTree>
    <p:extLst>
      <p:ext uri="{BB962C8B-B14F-4D97-AF65-F5344CB8AC3E}">
        <p14:creationId xmlns:p14="http://schemas.microsoft.com/office/powerpoint/2010/main" val="419513866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842729-A12C-2B05-C5C6-305BE5F38C71}"/>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51C1365D-BC5E-80AA-7CF3-8188676608E1}"/>
              </a:ext>
            </a:extLst>
          </p:cNvPr>
          <p:cNvSpPr>
            <a:spLocks noGrp="1"/>
          </p:cNvSpPr>
          <p:nvPr>
            <p:ph type="title"/>
          </p:nvPr>
        </p:nvSpPr>
        <p:spPr>
          <a:xfrm>
            <a:off x="628650" y="365125"/>
            <a:ext cx="7886700" cy="665185"/>
          </a:xfrm>
        </p:spPr>
        <p:txBody>
          <a:bodyPr>
            <a:normAutofit fontScale="90000"/>
          </a:bodyPr>
          <a:lstStyle/>
          <a:p>
            <a:pPr algn="ctr"/>
            <a:r>
              <a:rPr lang="en-GB" sz="3200" dirty="0" err="1">
                <a:latin typeface="Arial" panose="020B0604020202020204" pitchFamily="34" charset="0"/>
                <a:cs typeface="Arial" panose="020B0604020202020204" pitchFamily="34" charset="0"/>
              </a:rPr>
              <a:t>Safbwyntiau</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Teuluoedd</a:t>
            </a:r>
            <a:br>
              <a:rPr lang="en-GB" sz="3200" dirty="0">
                <a:latin typeface="Arial" panose="020B0604020202020204" pitchFamily="34" charset="0"/>
                <a:cs typeface="Arial" panose="020B0604020202020204" pitchFamily="34" charset="0"/>
              </a:rPr>
            </a:br>
            <a:r>
              <a:rPr lang="en-GB" sz="3200" dirty="0">
                <a:solidFill>
                  <a:srgbClr val="0070C0"/>
                </a:solidFill>
                <a:latin typeface="Arial" panose="020B0604020202020204" pitchFamily="34" charset="0"/>
                <a:cs typeface="Arial" panose="020B0604020202020204" pitchFamily="34" charset="0"/>
              </a:rPr>
              <a:t>Family Perspectives</a:t>
            </a:r>
          </a:p>
        </p:txBody>
      </p:sp>
      <p:sp>
        <p:nvSpPr>
          <p:cNvPr id="5" name="Content Placeholder 4">
            <a:extLst>
              <a:ext uri="{FF2B5EF4-FFF2-40B4-BE49-F238E27FC236}">
                <a16:creationId xmlns:a16="http://schemas.microsoft.com/office/drawing/2014/main" id="{0D15B3BA-0D91-7CD1-B1BF-AA9B26A49798}"/>
              </a:ext>
            </a:extLst>
          </p:cNvPr>
          <p:cNvSpPr>
            <a:spLocks noGrp="1"/>
          </p:cNvSpPr>
          <p:nvPr>
            <p:ph sz="half" idx="1"/>
          </p:nvPr>
        </p:nvSpPr>
        <p:spPr>
          <a:xfrm>
            <a:off x="244699" y="1287886"/>
            <a:ext cx="4251101" cy="4675031"/>
          </a:xfrm>
        </p:spPr>
        <p:txBody>
          <a:bodyPr>
            <a:normAutofit fontScale="92500" lnSpcReduction="20000"/>
          </a:bodyPr>
          <a:lstStyle/>
          <a:p>
            <a:r>
              <a:rPr lang="cy-GB" noProof="0" dirty="0">
                <a:latin typeface="Arial" panose="020B0604020202020204" pitchFamily="34" charset="0"/>
                <a:cs typeface="Arial" panose="020B0604020202020204" pitchFamily="34" charset="0"/>
              </a:rPr>
              <a:t>Mae teuluoedd yn darparu gwybodaeth gyd-destunol werthfawr;</a:t>
            </a:r>
          </a:p>
          <a:p>
            <a:r>
              <a:rPr lang="cy-GB" noProof="0" dirty="0">
                <a:latin typeface="Arial" panose="020B0604020202020204" pitchFamily="34" charset="0"/>
                <a:cs typeface="Arial" panose="020B0604020202020204" pitchFamily="34" charset="0"/>
              </a:rPr>
              <a:t>Maent yn aml yn sylwi ar newidiadau cyn gwasanaethau;</a:t>
            </a:r>
          </a:p>
          <a:p>
            <a:r>
              <a:rPr lang="cy-GB" noProof="0" dirty="0">
                <a:latin typeface="Arial" panose="020B0604020202020204" pitchFamily="34" charset="0"/>
                <a:cs typeface="Arial" panose="020B0604020202020204" pitchFamily="34" charset="0"/>
              </a:rPr>
              <a:t>Mae gweithio mewn partneriaeth yn gwella ansawdd asesiadau;</a:t>
            </a:r>
          </a:p>
          <a:p>
            <a:r>
              <a:rPr lang="cy-GB" noProof="0" dirty="0">
                <a:latin typeface="Arial" panose="020B0604020202020204" pitchFamily="34" charset="0"/>
                <a:cs typeface="Arial" panose="020B0604020202020204" pitchFamily="34" charset="0"/>
              </a:rPr>
              <a:t>Mae llesiant y teulu yn dylanwadu ar lesiant y plentyn;</a:t>
            </a:r>
          </a:p>
          <a:p>
            <a:r>
              <a:rPr lang="cy-GB" noProof="0" dirty="0">
                <a:latin typeface="Arial" panose="020B0604020202020204" pitchFamily="34" charset="0"/>
                <a:cs typeface="Arial" panose="020B0604020202020204" pitchFamily="34" charset="0"/>
              </a:rPr>
              <a:t>Dylid parchu safbwyntiau gwahanol.</a:t>
            </a:r>
          </a:p>
        </p:txBody>
      </p:sp>
      <p:sp>
        <p:nvSpPr>
          <p:cNvPr id="6" name="Content Placeholder 5">
            <a:extLst>
              <a:ext uri="{FF2B5EF4-FFF2-40B4-BE49-F238E27FC236}">
                <a16:creationId xmlns:a16="http://schemas.microsoft.com/office/drawing/2014/main" id="{B683BCD4-B26B-E9C2-4A4A-A8F0BA2B8D8C}"/>
              </a:ext>
            </a:extLst>
          </p:cNvPr>
          <p:cNvSpPr>
            <a:spLocks noGrp="1"/>
          </p:cNvSpPr>
          <p:nvPr>
            <p:ph sz="half" idx="2"/>
          </p:nvPr>
        </p:nvSpPr>
        <p:spPr>
          <a:xfrm>
            <a:off x="4648199" y="1287886"/>
            <a:ext cx="4251101" cy="4675031"/>
          </a:xfrm>
        </p:spPr>
        <p:txBody>
          <a:bodyPr>
            <a:normAutofit fontScale="92500" lnSpcReduction="20000"/>
          </a:bodyPr>
          <a:lstStyle/>
          <a:p>
            <a:r>
              <a:rPr lang="en-GB" dirty="0">
                <a:solidFill>
                  <a:srgbClr val="0070C0"/>
                </a:solidFill>
                <a:latin typeface="Arial" panose="020B0604020202020204" pitchFamily="34" charset="0"/>
                <a:cs typeface="Arial" panose="020B0604020202020204" pitchFamily="34" charset="0"/>
              </a:rPr>
              <a:t>Families provide valuable contextual information;</a:t>
            </a:r>
          </a:p>
          <a:p>
            <a:r>
              <a:rPr lang="en-GB" dirty="0">
                <a:solidFill>
                  <a:srgbClr val="0070C0"/>
                </a:solidFill>
                <a:latin typeface="Arial" panose="020B0604020202020204" pitchFamily="34" charset="0"/>
                <a:cs typeface="Arial" panose="020B0604020202020204" pitchFamily="34" charset="0"/>
              </a:rPr>
              <a:t>Often recognise changes before services;</a:t>
            </a:r>
          </a:p>
          <a:p>
            <a:r>
              <a:rPr lang="en-GB" dirty="0">
                <a:solidFill>
                  <a:srgbClr val="0070C0"/>
                </a:solidFill>
                <a:latin typeface="Arial" panose="020B0604020202020204" pitchFamily="34" charset="0"/>
                <a:cs typeface="Arial" panose="020B0604020202020204" pitchFamily="34" charset="0"/>
              </a:rPr>
              <a:t>Partnership working improves assessment quality;</a:t>
            </a:r>
          </a:p>
          <a:p>
            <a:r>
              <a:rPr lang="en-GB" dirty="0">
                <a:solidFill>
                  <a:srgbClr val="0070C0"/>
                </a:solidFill>
                <a:latin typeface="Arial" panose="020B0604020202020204" pitchFamily="34" charset="0"/>
                <a:cs typeface="Arial" panose="020B0604020202020204" pitchFamily="34" charset="0"/>
              </a:rPr>
              <a:t>Family wellbeing influences child wellbeing;</a:t>
            </a:r>
          </a:p>
          <a:p>
            <a:r>
              <a:rPr lang="en-GB" dirty="0">
                <a:solidFill>
                  <a:srgbClr val="0070C0"/>
                </a:solidFill>
                <a:latin typeface="Arial" panose="020B0604020202020204" pitchFamily="34" charset="0"/>
                <a:cs typeface="Arial" panose="020B0604020202020204" pitchFamily="34" charset="0"/>
              </a:rPr>
              <a:t>Different perspectives should be respected.</a:t>
            </a:r>
          </a:p>
        </p:txBody>
      </p:sp>
    </p:spTree>
    <p:extLst>
      <p:ext uri="{BB962C8B-B14F-4D97-AF65-F5344CB8AC3E}">
        <p14:creationId xmlns:p14="http://schemas.microsoft.com/office/powerpoint/2010/main" val="4176286882"/>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824262-FB04-DD38-D4C5-325925EE3255}"/>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57062A3C-8719-D96E-62FB-3CFB762C597C}"/>
              </a:ext>
            </a:extLst>
          </p:cNvPr>
          <p:cNvSpPr>
            <a:spLocks noGrp="1"/>
          </p:cNvSpPr>
          <p:nvPr>
            <p:ph type="title"/>
          </p:nvPr>
        </p:nvSpPr>
        <p:spPr>
          <a:xfrm>
            <a:off x="628650" y="365125"/>
            <a:ext cx="7886700" cy="665185"/>
          </a:xfrm>
        </p:spPr>
        <p:txBody>
          <a:bodyPr>
            <a:normAutofit fontScale="90000"/>
          </a:bodyPr>
          <a:lstStyle/>
          <a:p>
            <a:pPr algn="ctr"/>
            <a:r>
              <a:rPr lang="en-GB" sz="3200" dirty="0">
                <a:latin typeface="Arial" panose="020B0604020202020204" pitchFamily="34" charset="0"/>
                <a:cs typeface="Arial" panose="020B0604020202020204" pitchFamily="34" charset="0"/>
              </a:rPr>
              <a:t>Rolau </a:t>
            </a:r>
            <a:r>
              <a:rPr lang="en-GB" sz="3200" dirty="0" err="1">
                <a:latin typeface="Arial" panose="020B0604020202020204" pitchFamily="34" charset="0"/>
                <a:cs typeface="Arial" panose="020B0604020202020204" pitchFamily="34" charset="0"/>
              </a:rPr>
              <a:t>Amlasiantaethol</a:t>
            </a:r>
            <a:br>
              <a:rPr lang="en-GB" sz="3200" dirty="0">
                <a:latin typeface="Arial" panose="020B0604020202020204" pitchFamily="34" charset="0"/>
                <a:cs typeface="Arial" panose="020B0604020202020204" pitchFamily="34" charset="0"/>
              </a:rPr>
            </a:br>
            <a:r>
              <a:rPr lang="en-GB" sz="3200" dirty="0">
                <a:solidFill>
                  <a:srgbClr val="0070C0"/>
                </a:solidFill>
                <a:latin typeface="Arial" panose="020B0604020202020204" pitchFamily="34" charset="0"/>
                <a:cs typeface="Arial" panose="020B0604020202020204" pitchFamily="34" charset="0"/>
              </a:rPr>
              <a:t>Multi-Agency Roles</a:t>
            </a:r>
          </a:p>
        </p:txBody>
      </p:sp>
      <p:sp>
        <p:nvSpPr>
          <p:cNvPr id="5" name="Content Placeholder 4">
            <a:extLst>
              <a:ext uri="{FF2B5EF4-FFF2-40B4-BE49-F238E27FC236}">
                <a16:creationId xmlns:a16="http://schemas.microsoft.com/office/drawing/2014/main" id="{0181E6AF-6CEC-8EC3-5A81-2BD6D867CEDB}"/>
              </a:ext>
            </a:extLst>
          </p:cNvPr>
          <p:cNvSpPr>
            <a:spLocks noGrp="1"/>
          </p:cNvSpPr>
          <p:nvPr>
            <p:ph sz="half" idx="1"/>
          </p:nvPr>
        </p:nvSpPr>
        <p:spPr>
          <a:xfrm>
            <a:off x="244699" y="1287886"/>
            <a:ext cx="4251101" cy="4675031"/>
          </a:xfrm>
        </p:spPr>
        <p:txBody>
          <a:bodyPr>
            <a:normAutofit fontScale="92500" lnSpcReduction="20000"/>
          </a:bodyPr>
          <a:lstStyle/>
          <a:p>
            <a:pPr marL="0" indent="0">
              <a:buNone/>
            </a:pPr>
            <a:r>
              <a:rPr lang="cy-GB" b="1" noProof="0" dirty="0">
                <a:latin typeface="Arial" panose="020B0604020202020204" pitchFamily="34" charset="0"/>
                <a:cs typeface="Arial" panose="020B0604020202020204" pitchFamily="34" charset="0"/>
              </a:rPr>
              <a:t>GCIAP</a:t>
            </a:r>
          </a:p>
          <a:p>
            <a:r>
              <a:rPr lang="cy-GB" noProof="0" dirty="0">
                <a:latin typeface="Arial" panose="020B0604020202020204" pitchFamily="34" charset="0"/>
                <a:cs typeface="Arial" panose="020B0604020202020204" pitchFamily="34" charset="0"/>
              </a:rPr>
              <a:t>Asesu ac ymyrraeth iechyd meddwl.</a:t>
            </a:r>
          </a:p>
          <a:p>
            <a:pPr marL="0" indent="0">
              <a:buNone/>
            </a:pPr>
            <a:r>
              <a:rPr lang="cy-GB" b="1" noProof="0" dirty="0">
                <a:latin typeface="Arial" panose="020B0604020202020204" pitchFamily="34" charset="0"/>
                <a:cs typeface="Arial" panose="020B0604020202020204" pitchFamily="34" charset="0"/>
              </a:rPr>
              <a:t>Seicoleg Addysgol</a:t>
            </a:r>
          </a:p>
          <a:p>
            <a:r>
              <a:rPr lang="cy-GB" noProof="0" dirty="0">
                <a:latin typeface="Arial" panose="020B0604020202020204" pitchFamily="34" charset="0"/>
                <a:cs typeface="Arial" panose="020B0604020202020204" pitchFamily="34" charset="0"/>
              </a:rPr>
              <a:t>Dysgu, llesiant ac ymgynghori.</a:t>
            </a:r>
          </a:p>
          <a:p>
            <a:pPr marL="0" indent="0">
              <a:buNone/>
            </a:pPr>
            <a:r>
              <a:rPr lang="cy-GB" b="1" noProof="0" dirty="0">
                <a:latin typeface="Arial" panose="020B0604020202020204" pitchFamily="34" charset="0"/>
                <a:cs typeface="Arial" panose="020B0604020202020204" pitchFamily="34" charset="0"/>
              </a:rPr>
              <a:t>Seicoleg Glinigol</a:t>
            </a:r>
          </a:p>
          <a:p>
            <a:r>
              <a:rPr lang="cy-GB" noProof="0" dirty="0">
                <a:latin typeface="Arial" panose="020B0604020202020204" pitchFamily="34" charset="0"/>
                <a:cs typeface="Arial" panose="020B0604020202020204" pitchFamily="34" charset="0"/>
              </a:rPr>
              <a:t>Asesiad seicolegol a llunio achosion.</a:t>
            </a:r>
          </a:p>
          <a:p>
            <a:pPr marL="0" indent="0">
              <a:buNone/>
            </a:pPr>
            <a:r>
              <a:rPr lang="cy-GB" b="1" noProof="0" dirty="0">
                <a:latin typeface="Arial" panose="020B0604020202020204" pitchFamily="34" charset="0"/>
                <a:cs typeface="Arial" panose="020B0604020202020204" pitchFamily="34" charset="0"/>
              </a:rPr>
              <a:t>Timau Cymorth Ysgol</a:t>
            </a:r>
          </a:p>
          <a:p>
            <a:r>
              <a:rPr lang="cy-GB" noProof="0" dirty="0">
                <a:latin typeface="Arial" panose="020B0604020202020204" pitchFamily="34" charset="0"/>
                <a:cs typeface="Arial" panose="020B0604020202020204" pitchFamily="34" charset="0"/>
              </a:rPr>
              <a:t>Adnabod cynnar a chefnogaeth barhaus.</a:t>
            </a:r>
          </a:p>
        </p:txBody>
      </p:sp>
      <p:sp>
        <p:nvSpPr>
          <p:cNvPr id="6" name="Content Placeholder 5">
            <a:extLst>
              <a:ext uri="{FF2B5EF4-FFF2-40B4-BE49-F238E27FC236}">
                <a16:creationId xmlns:a16="http://schemas.microsoft.com/office/drawing/2014/main" id="{DA184772-0BDA-406B-794F-43C15ACD7EFF}"/>
              </a:ext>
            </a:extLst>
          </p:cNvPr>
          <p:cNvSpPr>
            <a:spLocks noGrp="1"/>
          </p:cNvSpPr>
          <p:nvPr>
            <p:ph sz="half" idx="2"/>
          </p:nvPr>
        </p:nvSpPr>
        <p:spPr>
          <a:xfrm>
            <a:off x="4648199" y="1287886"/>
            <a:ext cx="4495801" cy="4675031"/>
          </a:xfrm>
        </p:spPr>
        <p:txBody>
          <a:bodyPr>
            <a:normAutofit fontScale="92500" lnSpcReduction="20000"/>
          </a:bodyPr>
          <a:lstStyle/>
          <a:p>
            <a:pPr marL="0" indent="0">
              <a:buNone/>
            </a:pPr>
            <a:r>
              <a:rPr lang="en-GB" b="1" dirty="0">
                <a:solidFill>
                  <a:srgbClr val="0070C0"/>
                </a:solidFill>
                <a:latin typeface="Arial" panose="020B0604020202020204" pitchFamily="34" charset="0"/>
                <a:cs typeface="Arial" panose="020B0604020202020204" pitchFamily="34" charset="0"/>
              </a:rPr>
              <a:t>CAMHS</a:t>
            </a:r>
          </a:p>
          <a:p>
            <a:r>
              <a:rPr lang="en-GB" dirty="0">
                <a:solidFill>
                  <a:srgbClr val="0070C0"/>
                </a:solidFill>
                <a:latin typeface="Arial" panose="020B0604020202020204" pitchFamily="34" charset="0"/>
                <a:cs typeface="Arial" panose="020B0604020202020204" pitchFamily="34" charset="0"/>
              </a:rPr>
              <a:t>Mental health assessment and intervention.</a:t>
            </a:r>
          </a:p>
          <a:p>
            <a:pPr marL="0" indent="0">
              <a:buNone/>
            </a:pPr>
            <a:r>
              <a:rPr lang="en-GB" b="1" dirty="0">
                <a:solidFill>
                  <a:srgbClr val="0070C0"/>
                </a:solidFill>
                <a:latin typeface="Arial" panose="020B0604020202020204" pitchFamily="34" charset="0"/>
                <a:cs typeface="Arial" panose="020B0604020202020204" pitchFamily="34" charset="0"/>
              </a:rPr>
              <a:t>Educational Psychology</a:t>
            </a:r>
          </a:p>
          <a:p>
            <a:r>
              <a:rPr lang="en-GB" dirty="0">
                <a:solidFill>
                  <a:srgbClr val="0070C0"/>
                </a:solidFill>
                <a:latin typeface="Arial" panose="020B0604020202020204" pitchFamily="34" charset="0"/>
                <a:cs typeface="Arial" panose="020B0604020202020204" pitchFamily="34" charset="0"/>
              </a:rPr>
              <a:t>Learning, wellbeing and consultation.</a:t>
            </a:r>
          </a:p>
          <a:p>
            <a:pPr marL="0" indent="0">
              <a:buNone/>
            </a:pPr>
            <a:r>
              <a:rPr lang="en-GB" b="1" dirty="0">
                <a:solidFill>
                  <a:srgbClr val="0070C0"/>
                </a:solidFill>
                <a:latin typeface="Arial" panose="020B0604020202020204" pitchFamily="34" charset="0"/>
                <a:cs typeface="Arial" panose="020B0604020202020204" pitchFamily="34" charset="0"/>
              </a:rPr>
              <a:t>Clinical Psychology</a:t>
            </a:r>
          </a:p>
          <a:p>
            <a:r>
              <a:rPr lang="en-GB" dirty="0">
                <a:solidFill>
                  <a:srgbClr val="0070C0"/>
                </a:solidFill>
                <a:latin typeface="Arial" panose="020B0604020202020204" pitchFamily="34" charset="0"/>
                <a:cs typeface="Arial" panose="020B0604020202020204" pitchFamily="34" charset="0"/>
              </a:rPr>
              <a:t>Psychological assessment and formulation.</a:t>
            </a:r>
          </a:p>
          <a:p>
            <a:pPr marL="0" indent="0">
              <a:buNone/>
            </a:pPr>
            <a:r>
              <a:rPr lang="en-GB" b="1" dirty="0">
                <a:solidFill>
                  <a:srgbClr val="0070C0"/>
                </a:solidFill>
                <a:latin typeface="Arial" panose="020B0604020202020204" pitchFamily="34" charset="0"/>
                <a:cs typeface="Arial" panose="020B0604020202020204" pitchFamily="34" charset="0"/>
              </a:rPr>
              <a:t>School-Based Teams</a:t>
            </a:r>
          </a:p>
          <a:p>
            <a:r>
              <a:rPr lang="en-GB" dirty="0">
                <a:solidFill>
                  <a:srgbClr val="0070C0"/>
                </a:solidFill>
                <a:latin typeface="Arial" panose="020B0604020202020204" pitchFamily="34" charset="0"/>
                <a:cs typeface="Arial" panose="020B0604020202020204" pitchFamily="34" charset="0"/>
              </a:rPr>
              <a:t>Early identification and ongoing support.</a:t>
            </a:r>
          </a:p>
        </p:txBody>
      </p:sp>
    </p:spTree>
    <p:extLst>
      <p:ext uri="{BB962C8B-B14F-4D97-AF65-F5344CB8AC3E}">
        <p14:creationId xmlns:p14="http://schemas.microsoft.com/office/powerpoint/2010/main" val="1379377642"/>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E80973-927B-6618-C9D0-CAA0365E0007}"/>
              </a:ext>
            </a:extLst>
          </p:cNvPr>
          <p:cNvSpPr>
            <a:spLocks noGrp="1"/>
          </p:cNvSpPr>
          <p:nvPr>
            <p:ph type="title"/>
          </p:nvPr>
        </p:nvSpPr>
        <p:spPr/>
        <p:txBody>
          <a:bodyPr>
            <a:normAutofit/>
          </a:bodyPr>
          <a:lstStyle/>
          <a:p>
            <a:pPr algn="ctr"/>
            <a:r>
              <a:rPr lang="en-GB" dirty="0" err="1">
                <a:latin typeface="Arial" panose="020B0604020202020204" pitchFamily="34" charset="0"/>
                <a:cs typeface="Arial" panose="020B0604020202020204" pitchFamily="34" charset="0"/>
              </a:rPr>
              <a:t>Trafodwch</a:t>
            </a:r>
            <a:br>
              <a:rPr lang="en-GB" dirty="0">
                <a:latin typeface="Arial" panose="020B0604020202020204" pitchFamily="34" charset="0"/>
                <a:cs typeface="Arial" panose="020B0604020202020204" pitchFamily="34" charset="0"/>
              </a:rPr>
            </a:br>
            <a:r>
              <a:rPr lang="en-GB" dirty="0">
                <a:solidFill>
                  <a:srgbClr val="0070C0"/>
                </a:solidFill>
                <a:latin typeface="Arial" panose="020B0604020202020204" pitchFamily="34" charset="0"/>
                <a:cs typeface="Arial" panose="020B0604020202020204" pitchFamily="34" charset="0"/>
              </a:rPr>
              <a:t>Discuss</a:t>
            </a:r>
          </a:p>
        </p:txBody>
      </p:sp>
      <p:sp>
        <p:nvSpPr>
          <p:cNvPr id="3" name="Content Placeholder 2">
            <a:extLst>
              <a:ext uri="{FF2B5EF4-FFF2-40B4-BE49-F238E27FC236}">
                <a16:creationId xmlns:a16="http://schemas.microsoft.com/office/drawing/2014/main" id="{3E0DC7F7-0A82-09FC-AA64-9D76EDE79B80}"/>
              </a:ext>
            </a:extLst>
          </p:cNvPr>
          <p:cNvSpPr>
            <a:spLocks noGrp="1"/>
          </p:cNvSpPr>
          <p:nvPr>
            <p:ph sz="half" idx="1"/>
          </p:nvPr>
        </p:nvSpPr>
        <p:spPr>
          <a:xfrm>
            <a:off x="209320" y="1825625"/>
            <a:ext cx="4286480" cy="4162220"/>
          </a:xfrm>
        </p:spPr>
        <p:txBody>
          <a:bodyPr>
            <a:normAutofit fontScale="77500" lnSpcReduction="20000"/>
          </a:bodyPr>
          <a:lstStyle/>
          <a:p>
            <a:pPr marL="0" indent="0">
              <a:buNone/>
            </a:pPr>
            <a:r>
              <a:rPr lang="cy-GB" b="1" noProof="0" dirty="0">
                <a:latin typeface="Arial" panose="020B0604020202020204" pitchFamily="34" charset="0"/>
                <a:cs typeface="Arial" panose="020B0604020202020204" pitchFamily="34" charset="0"/>
              </a:rPr>
              <a:t>Pam mae anghenion iechyd meddwl pobl ifanc awtistig yn cael eu methu'n aml?</a:t>
            </a:r>
          </a:p>
          <a:p>
            <a:pPr marL="0" indent="0">
              <a:buNone/>
            </a:pPr>
            <a:endParaRPr lang="cy-GB" b="1" dirty="0">
              <a:latin typeface="Arial" panose="020B0604020202020204" pitchFamily="34" charset="0"/>
              <a:cs typeface="Arial" panose="020B0604020202020204" pitchFamily="34" charset="0"/>
            </a:endParaRPr>
          </a:p>
          <a:p>
            <a:pPr marL="0" indent="0">
              <a:buNone/>
            </a:pPr>
            <a:r>
              <a:rPr lang="cy-GB" b="1" noProof="0" dirty="0">
                <a:latin typeface="Arial" panose="020B0604020202020204" pitchFamily="34" charset="0"/>
                <a:cs typeface="Arial" panose="020B0604020202020204" pitchFamily="34" charset="0"/>
              </a:rPr>
              <a:t>Ystyriwch:</a:t>
            </a:r>
          </a:p>
          <a:p>
            <a:r>
              <a:rPr lang="cy-GB" noProof="0" dirty="0">
                <a:latin typeface="Arial" panose="020B0604020202020204" pitchFamily="34" charset="0"/>
                <a:cs typeface="Arial" panose="020B0604020202020204" pitchFamily="34" charset="0"/>
              </a:rPr>
              <a:t>Cysgod diagnostig;</a:t>
            </a:r>
          </a:p>
          <a:p>
            <a:r>
              <a:rPr lang="cy-GB" noProof="0" dirty="0">
                <a:latin typeface="Arial" panose="020B0604020202020204" pitchFamily="34" charset="0"/>
                <a:cs typeface="Arial" panose="020B0604020202020204" pitchFamily="34" charset="0"/>
              </a:rPr>
              <a:t>Gwahaniaethau cyfathrebu;</a:t>
            </a:r>
          </a:p>
          <a:p>
            <a:r>
              <a:rPr lang="cy-GB" noProof="0" dirty="0">
                <a:latin typeface="Arial" panose="020B0604020202020204" pitchFamily="34" charset="0"/>
                <a:cs typeface="Arial" panose="020B0604020202020204" pitchFamily="34" charset="0"/>
              </a:rPr>
              <a:t>Rhagfarnau rhywedd a diwylliannol;</a:t>
            </a:r>
          </a:p>
          <a:p>
            <a:r>
              <a:rPr lang="cy-GB" noProof="0" dirty="0">
                <a:latin typeface="Arial" panose="020B0604020202020204" pitchFamily="34" charset="0"/>
                <a:cs typeface="Arial" panose="020B0604020202020204" pitchFamily="34" charset="0"/>
              </a:rPr>
              <a:t>Masgio a chuddliwio;</a:t>
            </a:r>
          </a:p>
          <a:p>
            <a:r>
              <a:rPr lang="cy-GB" noProof="0" dirty="0">
                <a:latin typeface="Arial" panose="020B0604020202020204" pitchFamily="34" charset="0"/>
                <a:cs typeface="Arial" panose="020B0604020202020204" pitchFamily="34" charset="0"/>
              </a:rPr>
              <a:t>Hygyrchedd gwasanaethau;</a:t>
            </a:r>
          </a:p>
          <a:p>
            <a:r>
              <a:rPr lang="cy-GB" noProof="0" dirty="0">
                <a:latin typeface="Arial" panose="020B0604020202020204" pitchFamily="34" charset="0"/>
                <a:cs typeface="Arial" panose="020B0604020202020204" pitchFamily="34" charset="0"/>
              </a:rPr>
              <a:t>Hyfforddiant proffesiynol.</a:t>
            </a:r>
            <a:endParaRPr lang="en-GB" dirty="0"/>
          </a:p>
        </p:txBody>
      </p:sp>
      <p:sp>
        <p:nvSpPr>
          <p:cNvPr id="4" name="Content Placeholder 3">
            <a:extLst>
              <a:ext uri="{FF2B5EF4-FFF2-40B4-BE49-F238E27FC236}">
                <a16:creationId xmlns:a16="http://schemas.microsoft.com/office/drawing/2014/main" id="{70D63BF8-8343-F1C1-29CD-14929B11039F}"/>
              </a:ext>
            </a:extLst>
          </p:cNvPr>
          <p:cNvSpPr>
            <a:spLocks noGrp="1"/>
          </p:cNvSpPr>
          <p:nvPr>
            <p:ph sz="half" idx="2"/>
          </p:nvPr>
        </p:nvSpPr>
        <p:spPr>
          <a:xfrm>
            <a:off x="4648200" y="1825625"/>
            <a:ext cx="4286480" cy="4162220"/>
          </a:xfrm>
        </p:spPr>
        <p:txBody>
          <a:bodyPr>
            <a:normAutofit fontScale="77500" lnSpcReduction="20000"/>
          </a:bodyPr>
          <a:lstStyle/>
          <a:p>
            <a:pPr marL="0" indent="0">
              <a:buNone/>
            </a:pPr>
            <a:r>
              <a:rPr lang="en-GB" b="1" dirty="0">
                <a:solidFill>
                  <a:srgbClr val="0070C0"/>
                </a:solidFill>
                <a:latin typeface="Arial" panose="020B0604020202020204" pitchFamily="34" charset="0"/>
                <a:cs typeface="Arial" panose="020B0604020202020204" pitchFamily="34" charset="0"/>
              </a:rPr>
              <a:t>Why are the mental health needs of autistic young people often missed?</a:t>
            </a:r>
          </a:p>
          <a:p>
            <a:pPr marL="0" indent="0">
              <a:buNone/>
            </a:pPr>
            <a:endParaRPr lang="en-GB" b="1" dirty="0">
              <a:solidFill>
                <a:srgbClr val="0070C0"/>
              </a:solidFill>
              <a:latin typeface="Arial" panose="020B0604020202020204" pitchFamily="34" charset="0"/>
              <a:cs typeface="Arial" panose="020B0604020202020204" pitchFamily="34" charset="0"/>
            </a:endParaRPr>
          </a:p>
          <a:p>
            <a:pPr marL="0" indent="0">
              <a:buNone/>
            </a:pPr>
            <a:r>
              <a:rPr lang="en-GB" b="1" dirty="0">
                <a:solidFill>
                  <a:srgbClr val="0070C0"/>
                </a:solidFill>
                <a:latin typeface="Arial" panose="020B0604020202020204" pitchFamily="34" charset="0"/>
                <a:cs typeface="Arial" panose="020B0604020202020204" pitchFamily="34" charset="0"/>
              </a:rPr>
              <a:t>Consider:</a:t>
            </a:r>
          </a:p>
          <a:p>
            <a:r>
              <a:rPr lang="en-GB" dirty="0">
                <a:solidFill>
                  <a:srgbClr val="0070C0"/>
                </a:solidFill>
                <a:latin typeface="Arial" panose="020B0604020202020204" pitchFamily="34" charset="0"/>
                <a:cs typeface="Arial" panose="020B0604020202020204" pitchFamily="34" charset="0"/>
              </a:rPr>
              <a:t>Diagnostic overshadowing;</a:t>
            </a:r>
          </a:p>
          <a:p>
            <a:r>
              <a:rPr lang="en-GB" dirty="0">
                <a:solidFill>
                  <a:srgbClr val="0070C0"/>
                </a:solidFill>
                <a:latin typeface="Arial" panose="020B0604020202020204" pitchFamily="34" charset="0"/>
                <a:cs typeface="Arial" panose="020B0604020202020204" pitchFamily="34" charset="0"/>
              </a:rPr>
              <a:t>Communication differences;</a:t>
            </a:r>
          </a:p>
          <a:p>
            <a:r>
              <a:rPr lang="en-GB" dirty="0">
                <a:solidFill>
                  <a:srgbClr val="0070C0"/>
                </a:solidFill>
                <a:latin typeface="Arial" panose="020B0604020202020204" pitchFamily="34" charset="0"/>
                <a:cs typeface="Arial" panose="020B0604020202020204" pitchFamily="34" charset="0"/>
              </a:rPr>
              <a:t>Gender and cultural biases;</a:t>
            </a:r>
          </a:p>
          <a:p>
            <a:r>
              <a:rPr lang="en-GB" dirty="0">
                <a:solidFill>
                  <a:srgbClr val="0070C0"/>
                </a:solidFill>
                <a:latin typeface="Arial" panose="020B0604020202020204" pitchFamily="34" charset="0"/>
                <a:cs typeface="Arial" panose="020B0604020202020204" pitchFamily="34" charset="0"/>
              </a:rPr>
              <a:t>Masking and camouflaging;</a:t>
            </a:r>
          </a:p>
          <a:p>
            <a:r>
              <a:rPr lang="en-GB" dirty="0">
                <a:solidFill>
                  <a:srgbClr val="0070C0"/>
                </a:solidFill>
                <a:latin typeface="Arial" panose="020B0604020202020204" pitchFamily="34" charset="0"/>
                <a:cs typeface="Arial" panose="020B0604020202020204" pitchFamily="34" charset="0"/>
              </a:rPr>
              <a:t>Service accessibility;</a:t>
            </a:r>
          </a:p>
          <a:p>
            <a:r>
              <a:rPr lang="en-GB" dirty="0">
                <a:solidFill>
                  <a:srgbClr val="0070C0"/>
                </a:solidFill>
                <a:latin typeface="Arial" panose="020B0604020202020204" pitchFamily="34" charset="0"/>
                <a:cs typeface="Arial" panose="020B0604020202020204" pitchFamily="34" charset="0"/>
              </a:rPr>
              <a:t>Professional training.</a:t>
            </a:r>
          </a:p>
        </p:txBody>
      </p:sp>
    </p:spTree>
    <p:extLst>
      <p:ext uri="{BB962C8B-B14F-4D97-AF65-F5344CB8AC3E}">
        <p14:creationId xmlns:p14="http://schemas.microsoft.com/office/powerpoint/2010/main" val="2642608161"/>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5AA475-A396-525A-85F5-F4DCD5416E8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139F525-17FC-1B8A-1855-F5C37FF5372C}"/>
              </a:ext>
            </a:extLst>
          </p:cNvPr>
          <p:cNvSpPr>
            <a:spLocks noGrp="1"/>
          </p:cNvSpPr>
          <p:nvPr>
            <p:ph type="title"/>
          </p:nvPr>
        </p:nvSpPr>
        <p:spPr/>
        <p:txBody>
          <a:bodyPr>
            <a:normAutofit/>
          </a:bodyPr>
          <a:lstStyle/>
          <a:p>
            <a:pPr algn="ctr"/>
            <a:r>
              <a:rPr lang="en-GB" sz="4000" dirty="0">
                <a:latin typeface="Arial" panose="020B0604020202020204" pitchFamily="34" charset="0"/>
                <a:cs typeface="Arial" panose="020B0604020202020204" pitchFamily="34" charset="0"/>
              </a:rPr>
              <a:t>Adran 7</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Section 7</a:t>
            </a:r>
          </a:p>
        </p:txBody>
      </p:sp>
      <p:sp>
        <p:nvSpPr>
          <p:cNvPr id="4" name="Content Placeholder 3">
            <a:extLst>
              <a:ext uri="{FF2B5EF4-FFF2-40B4-BE49-F238E27FC236}">
                <a16:creationId xmlns:a16="http://schemas.microsoft.com/office/drawing/2014/main" id="{2C4AEE03-D520-A45C-5A67-A6E8A6180991}"/>
              </a:ext>
            </a:extLst>
          </p:cNvPr>
          <p:cNvSpPr>
            <a:spLocks noGrp="1"/>
          </p:cNvSpPr>
          <p:nvPr>
            <p:ph sz="half" idx="2"/>
          </p:nvPr>
        </p:nvSpPr>
        <p:spPr/>
        <p:txBody>
          <a:bodyPr/>
          <a:lstStyle/>
          <a:p>
            <a:pPr marL="0" indent="0">
              <a:buNone/>
            </a:pPr>
            <a:endParaRPr lang="en-GB" dirty="0"/>
          </a:p>
          <a:p>
            <a:pPr marL="0" indent="0">
              <a:buNone/>
            </a:pPr>
            <a:r>
              <a:rPr lang="en-GB" dirty="0" err="1">
                <a:latin typeface="Arial" panose="020B0604020202020204" pitchFamily="34" charset="0"/>
                <a:cs typeface="Arial" panose="020B0604020202020204" pitchFamily="34" charset="0"/>
              </a:rPr>
              <a:t>Mynediad</a:t>
            </a:r>
            <a:r>
              <a:rPr lang="en-GB" dirty="0">
                <a:latin typeface="Arial" panose="020B0604020202020204" pitchFamily="34" charset="0"/>
                <a:cs typeface="Arial" panose="020B0604020202020204" pitchFamily="34" charset="0"/>
              </a:rPr>
              <a:t> at </a:t>
            </a:r>
            <a:r>
              <a:rPr lang="en-GB" dirty="0" err="1">
                <a:latin typeface="Arial" panose="020B0604020202020204" pitchFamily="34" charset="0"/>
                <a:cs typeface="Arial" panose="020B0604020202020204" pitchFamily="34" charset="0"/>
              </a:rPr>
              <a:t>Gymorth</a:t>
            </a:r>
            <a:r>
              <a:rPr lang="en-GB" dirty="0">
                <a:latin typeface="Arial" panose="020B0604020202020204" pitchFamily="34" charset="0"/>
                <a:cs typeface="Arial" panose="020B0604020202020204" pitchFamily="34" charset="0"/>
              </a:rPr>
              <a:t> Iechyd </a:t>
            </a:r>
            <a:r>
              <a:rPr lang="en-GB" dirty="0" err="1">
                <a:latin typeface="Arial" panose="020B0604020202020204" pitchFamily="34" charset="0"/>
                <a:cs typeface="Arial" panose="020B0604020202020204" pitchFamily="34" charset="0"/>
              </a:rPr>
              <a:t>Meddwl</a:t>
            </a:r>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solidFill>
                  <a:srgbClr val="0070C0"/>
                </a:solidFill>
                <a:latin typeface="Arial" panose="020B0604020202020204" pitchFamily="34" charset="0"/>
                <a:cs typeface="Arial" panose="020B0604020202020204" pitchFamily="34" charset="0"/>
              </a:rPr>
              <a:t>Accessing Mental Health Support</a:t>
            </a:r>
          </a:p>
        </p:txBody>
      </p:sp>
      <p:sp>
        <p:nvSpPr>
          <p:cNvPr id="9" name="TextBox 8">
            <a:extLst>
              <a:ext uri="{FF2B5EF4-FFF2-40B4-BE49-F238E27FC236}">
                <a16:creationId xmlns:a16="http://schemas.microsoft.com/office/drawing/2014/main" id="{860890D8-01BE-024A-2628-5BCE46721913}"/>
              </a:ext>
            </a:extLst>
          </p:cNvPr>
          <p:cNvSpPr txBox="1"/>
          <p:nvPr/>
        </p:nvSpPr>
        <p:spPr>
          <a:xfrm>
            <a:off x="522514" y="5109029"/>
            <a:ext cx="2116092" cy="369332"/>
          </a:xfrm>
          <a:prstGeom prst="rect">
            <a:avLst/>
          </a:prstGeom>
          <a:noFill/>
        </p:spPr>
        <p:txBody>
          <a:bodyPr wrap="none" rtlCol="0">
            <a:spAutoFit/>
          </a:bodyPr>
          <a:lstStyle/>
          <a:p>
            <a:r>
              <a:rPr lang="en-GB" dirty="0"/>
              <a:t>(Source: NHS, 2025).</a:t>
            </a:r>
          </a:p>
        </p:txBody>
      </p:sp>
      <p:pic>
        <p:nvPicPr>
          <p:cNvPr id="7" name="Picture 6">
            <a:extLst>
              <a:ext uri="{FF2B5EF4-FFF2-40B4-BE49-F238E27FC236}">
                <a16:creationId xmlns:a16="http://schemas.microsoft.com/office/drawing/2014/main" id="{3014BA8E-DA94-C382-2A56-68D76F0648A9}"/>
              </a:ext>
            </a:extLst>
          </p:cNvPr>
          <p:cNvPicPr>
            <a:picLocks noChangeAspect="1"/>
          </p:cNvPicPr>
          <p:nvPr/>
        </p:nvPicPr>
        <p:blipFill>
          <a:blip r:embed="rId3"/>
          <a:stretch>
            <a:fillRect/>
          </a:stretch>
        </p:blipFill>
        <p:spPr>
          <a:xfrm>
            <a:off x="522513" y="1825625"/>
            <a:ext cx="3562789" cy="2886170"/>
          </a:xfrm>
          <a:prstGeom prst="rect">
            <a:avLst/>
          </a:prstGeom>
        </p:spPr>
      </p:pic>
    </p:spTree>
    <p:extLst>
      <p:ext uri="{BB962C8B-B14F-4D97-AF65-F5344CB8AC3E}">
        <p14:creationId xmlns:p14="http://schemas.microsoft.com/office/powerpoint/2010/main" val="1108091596"/>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BADEFD-8A22-3814-BEF4-A0392B666214}"/>
              </a:ext>
            </a:extLst>
          </p:cNvPr>
          <p:cNvSpPr>
            <a:spLocks noGrp="1"/>
          </p:cNvSpPr>
          <p:nvPr>
            <p:ph type="title"/>
          </p:nvPr>
        </p:nvSpPr>
        <p:spPr>
          <a:xfrm>
            <a:off x="628650" y="365125"/>
            <a:ext cx="7886700" cy="961399"/>
          </a:xfrm>
        </p:spPr>
        <p:txBody>
          <a:bodyPr>
            <a:normAutofit fontScale="90000"/>
          </a:bodyPr>
          <a:lstStyle/>
          <a:p>
            <a:pPr algn="ctr"/>
            <a:r>
              <a:rPr lang="en-GB" sz="4000" dirty="0" err="1">
                <a:latin typeface="Arial" panose="020B0604020202020204" pitchFamily="34" charset="0"/>
                <a:cs typeface="Arial" panose="020B0604020202020204" pitchFamily="34" charset="0"/>
              </a:rPr>
              <a:t>Mynediad</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Access</a:t>
            </a:r>
          </a:p>
        </p:txBody>
      </p:sp>
      <p:sp>
        <p:nvSpPr>
          <p:cNvPr id="3" name="Content Placeholder 2">
            <a:extLst>
              <a:ext uri="{FF2B5EF4-FFF2-40B4-BE49-F238E27FC236}">
                <a16:creationId xmlns:a16="http://schemas.microsoft.com/office/drawing/2014/main" id="{BF5488BF-FEE7-6904-4C13-2393910E92D8}"/>
              </a:ext>
            </a:extLst>
          </p:cNvPr>
          <p:cNvSpPr>
            <a:spLocks noGrp="1"/>
          </p:cNvSpPr>
          <p:nvPr>
            <p:ph sz="half" idx="1"/>
          </p:nvPr>
        </p:nvSpPr>
        <p:spPr>
          <a:xfrm>
            <a:off x="334851" y="1571222"/>
            <a:ext cx="4160949" cy="4275785"/>
          </a:xfrm>
        </p:spPr>
        <p:txBody>
          <a:bodyPr>
            <a:normAutofit fontScale="77500" lnSpcReduction="20000"/>
          </a:bodyPr>
          <a:lstStyle/>
          <a:p>
            <a:r>
              <a:rPr lang="cy-GB" noProof="0" dirty="0">
                <a:latin typeface="Arial" panose="020B0604020202020204" pitchFamily="34" charset="0"/>
                <a:cs typeface="Arial" panose="020B0604020202020204" pitchFamily="34" charset="0"/>
              </a:rPr>
              <a:t>Mae nifer o lwybrau at gymorth ar gael;</a:t>
            </a:r>
          </a:p>
          <a:p>
            <a:r>
              <a:rPr lang="cy-GB" noProof="0" dirty="0">
                <a:latin typeface="Arial" panose="020B0604020202020204" pitchFamily="34" charset="0"/>
                <a:cs typeface="Arial" panose="020B0604020202020204" pitchFamily="34" charset="0"/>
              </a:rPr>
              <a:t>Mae gwasanaethau'n gweithredu ar draws sectorau addysg, iechyd a chymunedol;</a:t>
            </a:r>
          </a:p>
          <a:p>
            <a:r>
              <a:rPr lang="cy-GB" noProof="0" dirty="0">
                <a:latin typeface="Arial" panose="020B0604020202020204" pitchFamily="34" charset="0"/>
                <a:cs typeface="Arial" panose="020B0604020202020204" pitchFamily="34" charset="0"/>
              </a:rPr>
              <a:t>Mae ymyrraeth gynnar yn gysylltiedig â chanlyniadau gwell;</a:t>
            </a:r>
          </a:p>
          <a:p>
            <a:r>
              <a:rPr lang="cy-GB" noProof="0" dirty="0">
                <a:latin typeface="Arial" panose="020B0604020202020204" pitchFamily="34" charset="0"/>
                <a:cs typeface="Arial" panose="020B0604020202020204" pitchFamily="34" charset="0"/>
              </a:rPr>
              <a:t>Gall mynediad amrywio yn ôl angen, lleoliad a </a:t>
            </a:r>
            <a:r>
              <a:rPr lang="cy-GB" noProof="0" dirty="0" err="1">
                <a:latin typeface="Arial" panose="020B0604020202020204" pitchFamily="34" charset="0"/>
                <a:cs typeface="Arial" panose="020B0604020202020204" pitchFamily="34" charset="0"/>
              </a:rPr>
              <a:t>chapasiti</a:t>
            </a:r>
            <a:r>
              <a:rPr lang="cy-GB" noProof="0" dirty="0">
                <a:latin typeface="Arial" panose="020B0604020202020204" pitchFamily="34" charset="0"/>
                <a:cs typeface="Arial" panose="020B0604020202020204" pitchFamily="34" charset="0"/>
              </a:rPr>
              <a:t> gwasanaethau;</a:t>
            </a:r>
          </a:p>
          <a:p>
            <a:r>
              <a:rPr lang="cy-GB" noProof="0" dirty="0">
                <a:latin typeface="Arial" panose="020B0604020202020204" pitchFamily="34" charset="0"/>
                <a:cs typeface="Arial" panose="020B0604020202020204" pitchFamily="34" charset="0"/>
              </a:rPr>
              <a:t>Mae cydweithio </a:t>
            </a:r>
            <a:r>
              <a:rPr lang="cy-GB" noProof="0" dirty="0" err="1">
                <a:latin typeface="Arial" panose="020B0604020202020204" pitchFamily="34" charset="0"/>
                <a:cs typeface="Arial" panose="020B0604020202020204" pitchFamily="34" charset="0"/>
              </a:rPr>
              <a:t>amlasiantaethol</a:t>
            </a:r>
            <a:r>
              <a:rPr lang="cy-GB" noProof="0" dirty="0">
                <a:latin typeface="Arial" panose="020B0604020202020204" pitchFamily="34" charset="0"/>
                <a:cs typeface="Arial" panose="020B0604020202020204" pitchFamily="34" charset="0"/>
              </a:rPr>
              <a:t> yn aml yn ofynnol.</a:t>
            </a:r>
          </a:p>
        </p:txBody>
      </p:sp>
      <p:sp>
        <p:nvSpPr>
          <p:cNvPr id="4" name="Content Placeholder 3">
            <a:extLst>
              <a:ext uri="{FF2B5EF4-FFF2-40B4-BE49-F238E27FC236}">
                <a16:creationId xmlns:a16="http://schemas.microsoft.com/office/drawing/2014/main" id="{F4576D0C-F860-507D-23E7-2F6A0BE05C9D}"/>
              </a:ext>
            </a:extLst>
          </p:cNvPr>
          <p:cNvSpPr>
            <a:spLocks noGrp="1"/>
          </p:cNvSpPr>
          <p:nvPr>
            <p:ph sz="half" idx="2"/>
          </p:nvPr>
        </p:nvSpPr>
        <p:spPr>
          <a:xfrm>
            <a:off x="4648199" y="1571222"/>
            <a:ext cx="4328376" cy="4417454"/>
          </a:xfrm>
        </p:spPr>
        <p:txBody>
          <a:bodyPr>
            <a:normAutofit fontScale="77500" lnSpcReduction="20000"/>
          </a:bodyPr>
          <a:lstStyle/>
          <a:p>
            <a:r>
              <a:rPr lang="en-GB" dirty="0">
                <a:solidFill>
                  <a:srgbClr val="0070C0"/>
                </a:solidFill>
                <a:latin typeface="Arial" panose="020B0604020202020204" pitchFamily="34" charset="0"/>
                <a:cs typeface="Arial" panose="020B0604020202020204" pitchFamily="34" charset="0"/>
              </a:rPr>
              <a:t>Multiple pathways to support exist;</a:t>
            </a:r>
          </a:p>
          <a:p>
            <a:r>
              <a:rPr lang="en-GB" dirty="0">
                <a:solidFill>
                  <a:srgbClr val="0070C0"/>
                </a:solidFill>
                <a:latin typeface="Arial" panose="020B0604020202020204" pitchFamily="34" charset="0"/>
                <a:cs typeface="Arial" panose="020B0604020202020204" pitchFamily="34" charset="0"/>
              </a:rPr>
              <a:t>Services operate across education, health and community sectors;</a:t>
            </a:r>
          </a:p>
          <a:p>
            <a:r>
              <a:rPr lang="en-GB" dirty="0">
                <a:solidFill>
                  <a:srgbClr val="0070C0"/>
                </a:solidFill>
                <a:latin typeface="Arial" panose="020B0604020202020204" pitchFamily="34" charset="0"/>
                <a:cs typeface="Arial" panose="020B0604020202020204" pitchFamily="34" charset="0"/>
              </a:rPr>
              <a:t>Early intervention is associated with improved outcomes;</a:t>
            </a:r>
          </a:p>
          <a:p>
            <a:r>
              <a:rPr lang="en-GB" dirty="0">
                <a:solidFill>
                  <a:srgbClr val="0070C0"/>
                </a:solidFill>
                <a:latin typeface="Arial" panose="020B0604020202020204" pitchFamily="34" charset="0"/>
                <a:cs typeface="Arial" panose="020B0604020202020204" pitchFamily="34" charset="0"/>
              </a:rPr>
              <a:t>Access may vary according to need, location and service capacity;</a:t>
            </a:r>
          </a:p>
          <a:p>
            <a:r>
              <a:rPr lang="en-GB" dirty="0">
                <a:solidFill>
                  <a:srgbClr val="0070C0"/>
                </a:solidFill>
                <a:latin typeface="Arial" panose="020B0604020202020204" pitchFamily="34" charset="0"/>
                <a:cs typeface="Arial" panose="020B0604020202020204" pitchFamily="34" charset="0"/>
              </a:rPr>
              <a:t>Multi-agency collaboration is often required.</a:t>
            </a:r>
          </a:p>
        </p:txBody>
      </p:sp>
    </p:spTree>
    <p:extLst>
      <p:ext uri="{BB962C8B-B14F-4D97-AF65-F5344CB8AC3E}">
        <p14:creationId xmlns:p14="http://schemas.microsoft.com/office/powerpoint/2010/main" val="3183199038"/>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89405E-8110-BD7D-A298-71E8AC411D9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1DB19A7-911F-D080-1A9F-6C9C778C139F}"/>
              </a:ext>
            </a:extLst>
          </p:cNvPr>
          <p:cNvSpPr>
            <a:spLocks noGrp="1"/>
          </p:cNvSpPr>
          <p:nvPr>
            <p:ph type="title"/>
          </p:nvPr>
        </p:nvSpPr>
        <p:spPr>
          <a:xfrm>
            <a:off x="334851" y="365125"/>
            <a:ext cx="8641723" cy="961399"/>
          </a:xfrm>
        </p:spPr>
        <p:txBody>
          <a:bodyPr>
            <a:normAutofit fontScale="90000"/>
          </a:bodyPr>
          <a:lstStyle/>
          <a:p>
            <a:pPr algn="ctr"/>
            <a:r>
              <a:rPr lang="en-GB" sz="4000" dirty="0" err="1">
                <a:latin typeface="Arial" panose="020B0604020202020204" pitchFamily="34" charset="0"/>
                <a:cs typeface="Arial" panose="020B0604020202020204" pitchFamily="34" charset="0"/>
              </a:rPr>
              <a:t>Anghydraddoldebau</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Inequalities</a:t>
            </a:r>
          </a:p>
        </p:txBody>
      </p:sp>
      <p:sp>
        <p:nvSpPr>
          <p:cNvPr id="3" name="Content Placeholder 2">
            <a:extLst>
              <a:ext uri="{FF2B5EF4-FFF2-40B4-BE49-F238E27FC236}">
                <a16:creationId xmlns:a16="http://schemas.microsoft.com/office/drawing/2014/main" id="{E0D015FC-C2C8-3389-35A2-8E653D774E28}"/>
              </a:ext>
            </a:extLst>
          </p:cNvPr>
          <p:cNvSpPr>
            <a:spLocks noGrp="1"/>
          </p:cNvSpPr>
          <p:nvPr>
            <p:ph sz="half" idx="1"/>
          </p:nvPr>
        </p:nvSpPr>
        <p:spPr>
          <a:xfrm>
            <a:off x="1" y="1571222"/>
            <a:ext cx="4495800" cy="4417454"/>
          </a:xfrm>
        </p:spPr>
        <p:txBody>
          <a:bodyPr>
            <a:noAutofit/>
          </a:bodyPr>
          <a:lstStyle/>
          <a:p>
            <a:r>
              <a:rPr lang="cy-GB" sz="2200" noProof="0" dirty="0">
                <a:latin typeface="Arial" panose="020B0604020202020204" pitchFamily="34" charset="0"/>
                <a:cs typeface="Arial" panose="020B0604020202020204" pitchFamily="34" charset="0"/>
              </a:rPr>
              <a:t>Mae pobl ifanc awtistig yn profi cyfraddau uwch o iechyd meddwl gwael;</a:t>
            </a:r>
          </a:p>
          <a:p>
            <a:r>
              <a:rPr lang="cy-GB" sz="2200" noProof="0" dirty="0">
                <a:latin typeface="Arial" panose="020B0604020202020204" pitchFamily="34" charset="0"/>
                <a:cs typeface="Arial" panose="020B0604020202020204" pitchFamily="34" charset="0"/>
              </a:rPr>
              <a:t>Mae mynediad at gymorth yn aml yn cael ei oedi;</a:t>
            </a:r>
          </a:p>
          <a:p>
            <a:r>
              <a:rPr lang="cy-GB" sz="2200" noProof="0" dirty="0">
                <a:latin typeface="Arial" panose="020B0604020202020204" pitchFamily="34" charset="0"/>
                <a:cs typeface="Arial" panose="020B0604020202020204" pitchFamily="34" charset="0"/>
              </a:rPr>
              <a:t>Gall llwybrau gwasanaethau fod yn anodd eu llywio;</a:t>
            </a:r>
          </a:p>
          <a:p>
            <a:r>
              <a:rPr lang="cy-GB" sz="2200" noProof="0" dirty="0">
                <a:latin typeface="Arial" panose="020B0604020202020204" pitchFamily="34" charset="0"/>
                <a:cs typeface="Arial" panose="020B0604020202020204" pitchFamily="34" charset="0"/>
              </a:rPr>
              <a:t>Gall anghenion iechyd meddwl beidio â chael eu hadnabod;</a:t>
            </a:r>
          </a:p>
          <a:p>
            <a:r>
              <a:rPr lang="cy-GB" sz="2200" noProof="0" dirty="0">
                <a:latin typeface="Arial" panose="020B0604020202020204" pitchFamily="34" charset="0"/>
                <a:cs typeface="Arial" panose="020B0604020202020204" pitchFamily="34" charset="0"/>
              </a:rPr>
              <a:t>Mae anghydraddoldebau'n bodoli ar draws iechyd, addysg a gofal cymdeithasol.</a:t>
            </a:r>
          </a:p>
        </p:txBody>
      </p:sp>
      <p:sp>
        <p:nvSpPr>
          <p:cNvPr id="4" name="Content Placeholder 3">
            <a:extLst>
              <a:ext uri="{FF2B5EF4-FFF2-40B4-BE49-F238E27FC236}">
                <a16:creationId xmlns:a16="http://schemas.microsoft.com/office/drawing/2014/main" id="{FEF7F55E-5BB5-1C7D-DA7E-12386C7851D6}"/>
              </a:ext>
            </a:extLst>
          </p:cNvPr>
          <p:cNvSpPr>
            <a:spLocks noGrp="1"/>
          </p:cNvSpPr>
          <p:nvPr>
            <p:ph sz="half" idx="2"/>
          </p:nvPr>
        </p:nvSpPr>
        <p:spPr>
          <a:xfrm>
            <a:off x="4648199" y="1571222"/>
            <a:ext cx="4495800" cy="4417454"/>
          </a:xfrm>
        </p:spPr>
        <p:txBody>
          <a:bodyPr>
            <a:noAutofit/>
          </a:bodyPr>
          <a:lstStyle/>
          <a:p>
            <a:r>
              <a:rPr lang="en-GB" sz="2200" dirty="0">
                <a:solidFill>
                  <a:srgbClr val="0070C0"/>
                </a:solidFill>
                <a:latin typeface="Arial" panose="020B0604020202020204" pitchFamily="34" charset="0"/>
                <a:cs typeface="Arial" panose="020B0604020202020204" pitchFamily="34" charset="0"/>
              </a:rPr>
              <a:t>Autistic young people experience higher rates of mental ill-health;</a:t>
            </a:r>
          </a:p>
          <a:p>
            <a:r>
              <a:rPr lang="en-GB" sz="2200" dirty="0">
                <a:solidFill>
                  <a:srgbClr val="0070C0"/>
                </a:solidFill>
                <a:latin typeface="Arial" panose="020B0604020202020204" pitchFamily="34" charset="0"/>
                <a:cs typeface="Arial" panose="020B0604020202020204" pitchFamily="34" charset="0"/>
              </a:rPr>
              <a:t>Access to support is often delayed;</a:t>
            </a:r>
          </a:p>
          <a:p>
            <a:r>
              <a:rPr lang="en-GB" sz="2200" dirty="0">
                <a:solidFill>
                  <a:srgbClr val="0070C0"/>
                </a:solidFill>
                <a:latin typeface="Arial" panose="020B0604020202020204" pitchFamily="34" charset="0"/>
                <a:cs typeface="Arial" panose="020B0604020202020204" pitchFamily="34" charset="0"/>
              </a:rPr>
              <a:t>Service pathways can be difficult to navigate;</a:t>
            </a:r>
          </a:p>
          <a:p>
            <a:r>
              <a:rPr lang="en-GB" sz="2200" dirty="0">
                <a:solidFill>
                  <a:srgbClr val="0070C0"/>
                </a:solidFill>
                <a:latin typeface="Arial" panose="020B0604020202020204" pitchFamily="34" charset="0"/>
                <a:cs typeface="Arial" panose="020B0604020202020204" pitchFamily="34" charset="0"/>
              </a:rPr>
              <a:t>Mental health needs may go unrecognised;</a:t>
            </a:r>
          </a:p>
          <a:p>
            <a:r>
              <a:rPr lang="en-GB" sz="2200" dirty="0">
                <a:solidFill>
                  <a:srgbClr val="0070C0"/>
                </a:solidFill>
                <a:latin typeface="Arial" panose="020B0604020202020204" pitchFamily="34" charset="0"/>
                <a:cs typeface="Arial" panose="020B0604020202020204" pitchFamily="34" charset="0"/>
              </a:rPr>
              <a:t>Inequalities exist across health, education and social care.</a:t>
            </a:r>
          </a:p>
        </p:txBody>
      </p:sp>
    </p:spTree>
    <p:extLst>
      <p:ext uri="{BB962C8B-B14F-4D97-AF65-F5344CB8AC3E}">
        <p14:creationId xmlns:p14="http://schemas.microsoft.com/office/powerpoint/2010/main" val="250460757"/>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98CAC7-6FE8-63BC-3EA0-EF3169EE9DB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BBA3DEC-192E-1FAD-E263-65C9DC4F58F4}"/>
              </a:ext>
            </a:extLst>
          </p:cNvPr>
          <p:cNvSpPr>
            <a:spLocks noGrp="1"/>
          </p:cNvSpPr>
          <p:nvPr>
            <p:ph type="title"/>
          </p:nvPr>
        </p:nvSpPr>
        <p:spPr>
          <a:xfrm>
            <a:off x="628650" y="365125"/>
            <a:ext cx="7886700" cy="961399"/>
          </a:xfrm>
        </p:spPr>
        <p:txBody>
          <a:bodyPr>
            <a:normAutofit fontScale="90000"/>
          </a:bodyPr>
          <a:lstStyle/>
          <a:p>
            <a:pPr algn="ctr"/>
            <a:r>
              <a:rPr lang="en-GB" sz="4000" dirty="0">
                <a:latin typeface="Arial" panose="020B0604020202020204" pitchFamily="34" charset="0"/>
                <a:cs typeface="Arial" panose="020B0604020202020204" pitchFamily="34" charset="0"/>
              </a:rPr>
              <a:t>GCIAP</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CAMHS</a:t>
            </a:r>
          </a:p>
        </p:txBody>
      </p:sp>
      <p:sp>
        <p:nvSpPr>
          <p:cNvPr id="3" name="Content Placeholder 2">
            <a:extLst>
              <a:ext uri="{FF2B5EF4-FFF2-40B4-BE49-F238E27FC236}">
                <a16:creationId xmlns:a16="http://schemas.microsoft.com/office/drawing/2014/main" id="{1BFBBC79-C503-DFD1-59B7-83A68C173D01}"/>
              </a:ext>
            </a:extLst>
          </p:cNvPr>
          <p:cNvSpPr>
            <a:spLocks noGrp="1"/>
          </p:cNvSpPr>
          <p:nvPr>
            <p:ph sz="half" idx="1"/>
          </p:nvPr>
        </p:nvSpPr>
        <p:spPr>
          <a:xfrm>
            <a:off x="334851" y="1571222"/>
            <a:ext cx="4160949" cy="4417454"/>
          </a:xfrm>
        </p:spPr>
        <p:txBody>
          <a:bodyPr>
            <a:noAutofit/>
          </a:bodyPr>
          <a:lstStyle/>
          <a:p>
            <a:r>
              <a:rPr lang="cy-GB" sz="2400" noProof="0" dirty="0">
                <a:latin typeface="Arial" panose="020B0604020202020204" pitchFamily="34" charset="0"/>
                <a:cs typeface="Arial" panose="020B0604020202020204" pitchFamily="34" charset="0"/>
              </a:rPr>
              <a:t>Llwybrau </a:t>
            </a:r>
            <a:r>
              <a:rPr lang="cy-GB" sz="2400" noProof="0" dirty="0" err="1">
                <a:latin typeface="Arial" panose="020B0604020202020204" pitchFamily="34" charset="0"/>
                <a:cs typeface="Arial" panose="020B0604020202020204" pitchFamily="34" charset="0"/>
              </a:rPr>
              <a:t>atgyfeirio</a:t>
            </a:r>
            <a:r>
              <a:rPr lang="cy-GB" sz="2400" noProof="0" dirty="0">
                <a:latin typeface="Arial" panose="020B0604020202020204" pitchFamily="34" charset="0"/>
                <a:cs typeface="Arial" panose="020B0604020202020204" pitchFamily="34" charset="0"/>
              </a:rPr>
              <a:t> cymhleth;</a:t>
            </a:r>
          </a:p>
          <a:p>
            <a:r>
              <a:rPr lang="cy-GB" sz="2400" noProof="0" dirty="0">
                <a:latin typeface="Arial" panose="020B0604020202020204" pitchFamily="34" charset="0"/>
                <a:cs typeface="Arial" panose="020B0604020202020204" pitchFamily="34" charset="0"/>
              </a:rPr>
              <a:t>Trothwyon uchel ar gyfer ymyrraeth;</a:t>
            </a:r>
          </a:p>
          <a:p>
            <a:r>
              <a:rPr lang="cy-GB" sz="2400" noProof="0" dirty="0">
                <a:latin typeface="Arial" panose="020B0604020202020204" pitchFamily="34" charset="0"/>
                <a:cs typeface="Arial" panose="020B0604020202020204" pitchFamily="34" charset="0"/>
              </a:rPr>
              <a:t>Gwahaniaethau cyfathrebu;</a:t>
            </a:r>
          </a:p>
          <a:p>
            <a:r>
              <a:rPr lang="cy-GB" sz="2400" noProof="0" dirty="0">
                <a:latin typeface="Arial" panose="020B0604020202020204" pitchFamily="34" charset="0"/>
                <a:cs typeface="Arial" panose="020B0604020202020204" pitchFamily="34" charset="0"/>
              </a:rPr>
              <a:t>Arbenigedd cyfyngedig mewn awtistiaeth;</a:t>
            </a:r>
          </a:p>
          <a:p>
            <a:r>
              <a:rPr lang="cy-GB" sz="2400" noProof="0" dirty="0">
                <a:latin typeface="Arial" panose="020B0604020202020204" pitchFamily="34" charset="0"/>
                <a:cs typeface="Arial" panose="020B0604020202020204" pitchFamily="34" charset="0"/>
              </a:rPr>
              <a:t>Amseroedd aros hir.</a:t>
            </a:r>
          </a:p>
        </p:txBody>
      </p:sp>
      <p:sp>
        <p:nvSpPr>
          <p:cNvPr id="4" name="Content Placeholder 3">
            <a:extLst>
              <a:ext uri="{FF2B5EF4-FFF2-40B4-BE49-F238E27FC236}">
                <a16:creationId xmlns:a16="http://schemas.microsoft.com/office/drawing/2014/main" id="{EC45D301-7733-97F6-1F74-26F973E4847D}"/>
              </a:ext>
            </a:extLst>
          </p:cNvPr>
          <p:cNvSpPr>
            <a:spLocks noGrp="1"/>
          </p:cNvSpPr>
          <p:nvPr>
            <p:ph sz="half" idx="2"/>
          </p:nvPr>
        </p:nvSpPr>
        <p:spPr>
          <a:xfrm>
            <a:off x="4648199" y="1571222"/>
            <a:ext cx="4328376" cy="4417454"/>
          </a:xfrm>
        </p:spPr>
        <p:txBody>
          <a:bodyPr>
            <a:noAutofit/>
          </a:bodyPr>
          <a:lstStyle/>
          <a:p>
            <a:r>
              <a:rPr lang="en-GB" sz="2400" dirty="0">
                <a:solidFill>
                  <a:srgbClr val="0070C0"/>
                </a:solidFill>
                <a:latin typeface="Arial" panose="020B0604020202020204" pitchFamily="34" charset="0"/>
                <a:cs typeface="Arial" panose="020B0604020202020204" pitchFamily="34" charset="0"/>
              </a:rPr>
              <a:t>Complex referral pathways;</a:t>
            </a:r>
          </a:p>
          <a:p>
            <a:r>
              <a:rPr lang="en-GB" sz="2400" dirty="0">
                <a:solidFill>
                  <a:srgbClr val="0070C0"/>
                </a:solidFill>
                <a:latin typeface="Arial" panose="020B0604020202020204" pitchFamily="34" charset="0"/>
                <a:cs typeface="Arial" panose="020B0604020202020204" pitchFamily="34" charset="0"/>
              </a:rPr>
              <a:t>High thresholds for intervention;</a:t>
            </a:r>
          </a:p>
          <a:p>
            <a:r>
              <a:rPr lang="en-GB" sz="2400" dirty="0">
                <a:solidFill>
                  <a:srgbClr val="0070C0"/>
                </a:solidFill>
                <a:latin typeface="Arial" panose="020B0604020202020204" pitchFamily="34" charset="0"/>
                <a:cs typeface="Arial" panose="020B0604020202020204" pitchFamily="34" charset="0"/>
              </a:rPr>
              <a:t>Communication differences;</a:t>
            </a:r>
          </a:p>
          <a:p>
            <a:r>
              <a:rPr lang="en-GB" sz="2400" dirty="0">
                <a:solidFill>
                  <a:srgbClr val="0070C0"/>
                </a:solidFill>
                <a:latin typeface="Arial" panose="020B0604020202020204" pitchFamily="34" charset="0"/>
                <a:cs typeface="Arial" panose="020B0604020202020204" pitchFamily="34" charset="0"/>
              </a:rPr>
              <a:t>Limited autism-specific expertise;</a:t>
            </a:r>
          </a:p>
          <a:p>
            <a:r>
              <a:rPr lang="en-GB" sz="2400" dirty="0">
                <a:solidFill>
                  <a:srgbClr val="0070C0"/>
                </a:solidFill>
                <a:latin typeface="Arial" panose="020B0604020202020204" pitchFamily="34" charset="0"/>
                <a:cs typeface="Arial" panose="020B0604020202020204" pitchFamily="34" charset="0"/>
              </a:rPr>
              <a:t>Long waiting times.</a:t>
            </a:r>
          </a:p>
        </p:txBody>
      </p:sp>
    </p:spTree>
    <p:extLst>
      <p:ext uri="{BB962C8B-B14F-4D97-AF65-F5344CB8AC3E}">
        <p14:creationId xmlns:p14="http://schemas.microsoft.com/office/powerpoint/2010/main" val="2934338045"/>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4D2B95-6518-E975-6618-1879AF8FF06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DBFD1BD-75FE-93E6-56C8-802A1F44CAA4}"/>
              </a:ext>
            </a:extLst>
          </p:cNvPr>
          <p:cNvSpPr>
            <a:spLocks noGrp="1"/>
          </p:cNvSpPr>
          <p:nvPr>
            <p:ph type="title"/>
          </p:nvPr>
        </p:nvSpPr>
        <p:spPr>
          <a:xfrm>
            <a:off x="327337" y="364294"/>
            <a:ext cx="8641723" cy="961399"/>
          </a:xfrm>
        </p:spPr>
        <p:txBody>
          <a:bodyPr>
            <a:normAutofit fontScale="90000"/>
          </a:bodyPr>
          <a:lstStyle/>
          <a:p>
            <a:pPr algn="ctr"/>
            <a:r>
              <a:rPr lang="en-GB" sz="4000" dirty="0" err="1">
                <a:latin typeface="Arial" panose="020B0604020202020204" pitchFamily="34" charset="0"/>
                <a:cs typeface="Arial" panose="020B0604020202020204" pitchFamily="34" charset="0"/>
              </a:rPr>
              <a:t>Niwroamrywiaeth</a:t>
            </a:r>
            <a:r>
              <a:rPr lang="en-GB" sz="4000" dirty="0">
                <a:latin typeface="Arial" panose="020B0604020202020204" pitchFamily="34" charset="0"/>
                <a:cs typeface="Arial" panose="020B0604020202020204" pitchFamily="34" charset="0"/>
              </a:rPr>
              <a:t> / </a:t>
            </a:r>
            <a:r>
              <a:rPr lang="en-GB" sz="4000" dirty="0" err="1">
                <a:latin typeface="Arial" panose="020B0604020202020204" pitchFamily="34" charset="0"/>
                <a:cs typeface="Arial" panose="020B0604020202020204" pitchFamily="34" charset="0"/>
              </a:rPr>
              <a:t>Meddygoleiddiedig</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Neurodiversity / Medicalised</a:t>
            </a:r>
          </a:p>
        </p:txBody>
      </p:sp>
      <p:sp>
        <p:nvSpPr>
          <p:cNvPr id="3" name="Content Placeholder 2">
            <a:extLst>
              <a:ext uri="{FF2B5EF4-FFF2-40B4-BE49-F238E27FC236}">
                <a16:creationId xmlns:a16="http://schemas.microsoft.com/office/drawing/2014/main" id="{BDDF34ED-F27B-9489-4A34-E274F0E6A3B7}"/>
              </a:ext>
            </a:extLst>
          </p:cNvPr>
          <p:cNvSpPr>
            <a:spLocks noGrp="1"/>
          </p:cNvSpPr>
          <p:nvPr>
            <p:ph sz="half" idx="1"/>
          </p:nvPr>
        </p:nvSpPr>
        <p:spPr>
          <a:xfrm>
            <a:off x="1" y="1571222"/>
            <a:ext cx="4495800" cy="4417454"/>
          </a:xfrm>
        </p:spPr>
        <p:txBody>
          <a:bodyPr>
            <a:noAutofit/>
          </a:bodyPr>
          <a:lstStyle/>
          <a:p>
            <a:pPr marL="0" indent="0">
              <a:buNone/>
            </a:pPr>
            <a:r>
              <a:rPr lang="cy-GB" sz="2000" b="1" noProof="0" dirty="0">
                <a:latin typeface="Arial" panose="020B0604020202020204" pitchFamily="34" charset="0"/>
                <a:cs typeface="Arial" panose="020B0604020202020204" pitchFamily="34" charset="0"/>
              </a:rPr>
              <a:t>Dull </a:t>
            </a:r>
            <a:r>
              <a:rPr lang="cy-GB" sz="2000" b="1" noProof="0" dirty="0" err="1">
                <a:latin typeface="Arial" panose="020B0604020202020204" pitchFamily="34" charset="0"/>
                <a:cs typeface="Arial" panose="020B0604020202020204" pitchFamily="34" charset="0"/>
              </a:rPr>
              <a:t>Meddygoleiddiedig</a:t>
            </a:r>
            <a:endParaRPr lang="cy-GB" sz="2000" b="1" noProof="0" dirty="0">
              <a:latin typeface="Arial" panose="020B0604020202020204" pitchFamily="34" charset="0"/>
              <a:cs typeface="Arial" panose="020B0604020202020204" pitchFamily="34" charset="0"/>
            </a:endParaRPr>
          </a:p>
          <a:p>
            <a:r>
              <a:rPr lang="cy-GB" sz="2000" noProof="0" dirty="0">
                <a:latin typeface="Arial" panose="020B0604020202020204" pitchFamily="34" charset="0"/>
                <a:cs typeface="Arial" panose="020B0604020202020204" pitchFamily="34" charset="0"/>
              </a:rPr>
              <a:t>Canolbwyntio ar symptomau;</a:t>
            </a:r>
          </a:p>
          <a:p>
            <a:r>
              <a:rPr lang="cy-GB" sz="2000" noProof="0" dirty="0">
                <a:latin typeface="Arial" panose="020B0604020202020204" pitchFamily="34" charset="0"/>
                <a:cs typeface="Arial" panose="020B0604020202020204" pitchFamily="34" charset="0"/>
              </a:rPr>
              <a:t>Categorïau diagnostig;</a:t>
            </a:r>
          </a:p>
          <a:p>
            <a:r>
              <a:rPr lang="cy-GB" sz="2000" noProof="0" dirty="0">
                <a:latin typeface="Arial" panose="020B0604020202020204" pitchFamily="34" charset="0"/>
                <a:cs typeface="Arial" panose="020B0604020202020204" pitchFamily="34" charset="0"/>
              </a:rPr>
              <a:t>Diffygion unigol.</a:t>
            </a:r>
          </a:p>
          <a:p>
            <a:endParaRPr lang="cy-GB" sz="2000" dirty="0">
              <a:latin typeface="Arial" panose="020B0604020202020204" pitchFamily="34" charset="0"/>
              <a:cs typeface="Arial" panose="020B0604020202020204" pitchFamily="34" charset="0"/>
            </a:endParaRPr>
          </a:p>
          <a:p>
            <a:pPr marL="0" indent="0">
              <a:buNone/>
            </a:pPr>
            <a:r>
              <a:rPr lang="cy-GB" sz="2000" b="1" noProof="0" dirty="0">
                <a:latin typeface="Arial" panose="020B0604020202020204" pitchFamily="34" charset="0"/>
                <a:cs typeface="Arial" panose="020B0604020202020204" pitchFamily="34" charset="0"/>
              </a:rPr>
              <a:t>Dull sy'n Cadarnhau </a:t>
            </a:r>
            <a:r>
              <a:rPr lang="cy-GB" sz="2000" b="1" noProof="0" dirty="0" err="1">
                <a:latin typeface="Arial" panose="020B0604020202020204" pitchFamily="34" charset="0"/>
                <a:cs typeface="Arial" panose="020B0604020202020204" pitchFamily="34" charset="0"/>
              </a:rPr>
              <a:t>Niwroamrywiaeth</a:t>
            </a:r>
            <a:endParaRPr lang="cy-GB" sz="2000" b="1" noProof="0" dirty="0">
              <a:latin typeface="Arial" panose="020B0604020202020204" pitchFamily="34" charset="0"/>
              <a:cs typeface="Arial" panose="020B0604020202020204" pitchFamily="34" charset="0"/>
            </a:endParaRPr>
          </a:p>
          <a:p>
            <a:r>
              <a:rPr lang="cy-GB" sz="2000" noProof="0" dirty="0">
                <a:latin typeface="Arial" panose="020B0604020202020204" pitchFamily="34" charset="0"/>
                <a:cs typeface="Arial" panose="020B0604020202020204" pitchFamily="34" charset="0"/>
              </a:rPr>
              <a:t>Canolbwyntio ar lesiant;</a:t>
            </a:r>
          </a:p>
          <a:p>
            <a:r>
              <a:rPr lang="cy-GB" sz="2000" noProof="0" dirty="0">
                <a:latin typeface="Arial" panose="020B0604020202020204" pitchFamily="34" charset="0"/>
                <a:cs typeface="Arial" panose="020B0604020202020204" pitchFamily="34" charset="0"/>
              </a:rPr>
              <a:t>Rhwystrau amgylcheddol;</a:t>
            </a:r>
          </a:p>
          <a:p>
            <a:r>
              <a:rPr lang="cy-GB" sz="2000" noProof="0" dirty="0">
                <a:latin typeface="Arial" panose="020B0604020202020204" pitchFamily="34" charset="0"/>
                <a:cs typeface="Arial" panose="020B0604020202020204" pitchFamily="34" charset="0"/>
              </a:rPr>
              <a:t>Cyfranogiad ac ansawdd bywyd.</a:t>
            </a:r>
          </a:p>
        </p:txBody>
      </p:sp>
      <p:sp>
        <p:nvSpPr>
          <p:cNvPr id="4" name="Content Placeholder 3">
            <a:extLst>
              <a:ext uri="{FF2B5EF4-FFF2-40B4-BE49-F238E27FC236}">
                <a16:creationId xmlns:a16="http://schemas.microsoft.com/office/drawing/2014/main" id="{969A5BF1-95E1-6865-4168-DD9FE095064A}"/>
              </a:ext>
            </a:extLst>
          </p:cNvPr>
          <p:cNvSpPr>
            <a:spLocks noGrp="1"/>
          </p:cNvSpPr>
          <p:nvPr>
            <p:ph sz="half" idx="2"/>
          </p:nvPr>
        </p:nvSpPr>
        <p:spPr>
          <a:xfrm>
            <a:off x="4648199" y="1571222"/>
            <a:ext cx="4328376" cy="4417454"/>
          </a:xfrm>
        </p:spPr>
        <p:txBody>
          <a:bodyPr>
            <a:noAutofit/>
          </a:bodyPr>
          <a:lstStyle/>
          <a:p>
            <a:pPr marL="0" indent="0">
              <a:buNone/>
            </a:pPr>
            <a:r>
              <a:rPr lang="en-GB" sz="2000" b="1" dirty="0">
                <a:solidFill>
                  <a:srgbClr val="0070C0"/>
                </a:solidFill>
                <a:latin typeface="Arial" panose="020B0604020202020204" pitchFamily="34" charset="0"/>
                <a:cs typeface="Arial" panose="020B0604020202020204" pitchFamily="34" charset="0"/>
              </a:rPr>
              <a:t>Medicalised Approach</a:t>
            </a:r>
          </a:p>
          <a:p>
            <a:r>
              <a:rPr lang="en-GB" sz="2000" dirty="0">
                <a:solidFill>
                  <a:srgbClr val="0070C0"/>
                </a:solidFill>
                <a:latin typeface="Arial" panose="020B0604020202020204" pitchFamily="34" charset="0"/>
                <a:cs typeface="Arial" panose="020B0604020202020204" pitchFamily="34" charset="0"/>
              </a:rPr>
              <a:t>Focus on symptoms;</a:t>
            </a:r>
          </a:p>
          <a:p>
            <a:r>
              <a:rPr lang="en-GB" sz="2000" dirty="0">
                <a:solidFill>
                  <a:srgbClr val="0070C0"/>
                </a:solidFill>
                <a:latin typeface="Arial" panose="020B0604020202020204" pitchFamily="34" charset="0"/>
                <a:cs typeface="Arial" panose="020B0604020202020204" pitchFamily="34" charset="0"/>
              </a:rPr>
              <a:t>Diagnostic categories;</a:t>
            </a:r>
          </a:p>
          <a:p>
            <a:r>
              <a:rPr lang="en-GB" sz="2000" dirty="0">
                <a:solidFill>
                  <a:srgbClr val="0070C0"/>
                </a:solidFill>
                <a:latin typeface="Arial" panose="020B0604020202020204" pitchFamily="34" charset="0"/>
                <a:cs typeface="Arial" panose="020B0604020202020204" pitchFamily="34" charset="0"/>
              </a:rPr>
              <a:t>Individual deficits.</a:t>
            </a:r>
          </a:p>
          <a:p>
            <a:pPr marL="0" indent="0">
              <a:buNone/>
            </a:pPr>
            <a:endParaRPr lang="en-GB" sz="2000" dirty="0">
              <a:solidFill>
                <a:srgbClr val="0070C0"/>
              </a:solidFill>
              <a:latin typeface="Arial" panose="020B0604020202020204" pitchFamily="34" charset="0"/>
              <a:cs typeface="Arial" panose="020B0604020202020204" pitchFamily="34" charset="0"/>
            </a:endParaRPr>
          </a:p>
          <a:p>
            <a:pPr marL="0" indent="0">
              <a:buNone/>
            </a:pPr>
            <a:r>
              <a:rPr lang="en-GB" sz="2000" b="1" dirty="0">
                <a:solidFill>
                  <a:srgbClr val="0070C0"/>
                </a:solidFill>
                <a:latin typeface="Arial" panose="020B0604020202020204" pitchFamily="34" charset="0"/>
                <a:cs typeface="Arial" panose="020B0604020202020204" pitchFamily="34" charset="0"/>
              </a:rPr>
              <a:t>Neurodiversity-Affirming Approach</a:t>
            </a:r>
          </a:p>
          <a:p>
            <a:r>
              <a:rPr lang="en-GB" sz="2000" dirty="0">
                <a:solidFill>
                  <a:srgbClr val="0070C0"/>
                </a:solidFill>
                <a:latin typeface="Arial" panose="020B0604020202020204" pitchFamily="34" charset="0"/>
                <a:cs typeface="Arial" panose="020B0604020202020204" pitchFamily="34" charset="0"/>
              </a:rPr>
              <a:t>Focus on wellbeing;</a:t>
            </a:r>
          </a:p>
          <a:p>
            <a:r>
              <a:rPr lang="en-GB" sz="2000" dirty="0">
                <a:solidFill>
                  <a:srgbClr val="0070C0"/>
                </a:solidFill>
                <a:latin typeface="Arial" panose="020B0604020202020204" pitchFamily="34" charset="0"/>
                <a:cs typeface="Arial" panose="020B0604020202020204" pitchFamily="34" charset="0"/>
              </a:rPr>
              <a:t>Environmental barriers;</a:t>
            </a:r>
          </a:p>
          <a:p>
            <a:r>
              <a:rPr lang="en-GB" sz="2000" dirty="0">
                <a:solidFill>
                  <a:srgbClr val="0070C0"/>
                </a:solidFill>
                <a:latin typeface="Arial" panose="020B0604020202020204" pitchFamily="34" charset="0"/>
                <a:cs typeface="Arial" panose="020B0604020202020204" pitchFamily="34" charset="0"/>
              </a:rPr>
              <a:t>Participation and quality of life.</a:t>
            </a:r>
          </a:p>
        </p:txBody>
      </p:sp>
    </p:spTree>
    <p:extLst>
      <p:ext uri="{BB962C8B-B14F-4D97-AF65-F5344CB8AC3E}">
        <p14:creationId xmlns:p14="http://schemas.microsoft.com/office/powerpoint/2010/main" val="2915051028"/>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300902-05C7-B9D2-AF2E-DDB81188345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40D5CC7-E1D4-A7DD-914B-11748E777B49}"/>
              </a:ext>
            </a:extLst>
          </p:cNvPr>
          <p:cNvSpPr>
            <a:spLocks noGrp="1"/>
          </p:cNvSpPr>
          <p:nvPr>
            <p:ph type="title"/>
          </p:nvPr>
        </p:nvSpPr>
        <p:spPr>
          <a:xfrm>
            <a:off x="334852" y="365125"/>
            <a:ext cx="8641723" cy="961399"/>
          </a:xfrm>
        </p:spPr>
        <p:txBody>
          <a:bodyPr>
            <a:noAutofit/>
          </a:bodyPr>
          <a:lstStyle/>
          <a:p>
            <a:pPr algn="ctr"/>
            <a:r>
              <a:rPr lang="de-DE" sz="3200" dirty="0" err="1">
                <a:latin typeface="Arial" panose="020B0604020202020204" pitchFamily="34" charset="0"/>
                <a:cs typeface="Arial" panose="020B0604020202020204" pitchFamily="34" charset="0"/>
              </a:rPr>
              <a:t>Rhestrau</a:t>
            </a:r>
            <a:r>
              <a:rPr lang="de-DE" sz="3200" dirty="0">
                <a:latin typeface="Arial" panose="020B0604020202020204" pitchFamily="34" charset="0"/>
                <a:cs typeface="Arial" panose="020B0604020202020204" pitchFamily="34" charset="0"/>
              </a:rPr>
              <a:t> Aros, </a:t>
            </a:r>
            <a:r>
              <a:rPr lang="de-DE" sz="3200" dirty="0" err="1">
                <a:latin typeface="Arial" panose="020B0604020202020204" pitchFamily="34" charset="0"/>
                <a:cs typeface="Arial" panose="020B0604020202020204" pitchFamily="34" charset="0"/>
              </a:rPr>
              <a:t>Porthgadw</a:t>
            </a:r>
            <a:r>
              <a:rPr lang="de-DE" sz="3200" dirty="0">
                <a:latin typeface="Arial" panose="020B0604020202020204" pitchFamily="34" charset="0"/>
                <a:cs typeface="Arial" panose="020B0604020202020204" pitchFamily="34" charset="0"/>
              </a:rPr>
              <a:t> </a:t>
            </a:r>
            <a:r>
              <a:rPr lang="de-DE" sz="3200" dirty="0" err="1">
                <a:latin typeface="Arial" panose="020B0604020202020204" pitchFamily="34" charset="0"/>
                <a:cs typeface="Arial" panose="020B0604020202020204" pitchFamily="34" charset="0"/>
              </a:rPr>
              <a:t>ac</a:t>
            </a:r>
            <a:r>
              <a:rPr lang="de-DE" sz="3200" dirty="0">
                <a:latin typeface="Arial" panose="020B0604020202020204" pitchFamily="34" charset="0"/>
                <a:cs typeface="Arial" panose="020B0604020202020204" pitchFamily="34" charset="0"/>
              </a:rPr>
              <a:t> </a:t>
            </a:r>
            <a:r>
              <a:rPr lang="de-DE" sz="3200" dirty="0" err="1">
                <a:latin typeface="Arial" panose="020B0604020202020204" pitchFamily="34" charset="0"/>
                <a:cs typeface="Arial" panose="020B0604020202020204" pitchFamily="34" charset="0"/>
              </a:rPr>
              <a:t>Iechyd</a:t>
            </a:r>
            <a:r>
              <a:rPr lang="de-DE" sz="3200" dirty="0">
                <a:latin typeface="Arial" panose="020B0604020202020204" pitchFamily="34" charset="0"/>
                <a:cs typeface="Arial" panose="020B0604020202020204" pitchFamily="34" charset="0"/>
              </a:rPr>
              <a:t> </a:t>
            </a:r>
            <a:r>
              <a:rPr lang="de-DE" sz="3200" dirty="0" err="1">
                <a:latin typeface="Arial" panose="020B0604020202020204" pitchFamily="34" charset="0"/>
                <a:cs typeface="Arial" panose="020B0604020202020204" pitchFamily="34" charset="0"/>
              </a:rPr>
              <a:t>Meddwl</a:t>
            </a:r>
            <a:br>
              <a:rPr lang="en-GB" sz="3200" dirty="0">
                <a:latin typeface="Arial" panose="020B0604020202020204" pitchFamily="34" charset="0"/>
                <a:cs typeface="Arial" panose="020B0604020202020204" pitchFamily="34" charset="0"/>
              </a:rPr>
            </a:br>
            <a:r>
              <a:rPr lang="en-GB" sz="3200" dirty="0">
                <a:solidFill>
                  <a:srgbClr val="0070C0"/>
                </a:solidFill>
                <a:latin typeface="Arial" panose="020B0604020202020204" pitchFamily="34" charset="0"/>
                <a:cs typeface="Arial" panose="020B0604020202020204" pitchFamily="34" charset="0"/>
              </a:rPr>
              <a:t>Waiting Lists, Gatekeeping and Mental Health</a:t>
            </a:r>
          </a:p>
        </p:txBody>
      </p:sp>
      <p:sp>
        <p:nvSpPr>
          <p:cNvPr id="3" name="Content Placeholder 2">
            <a:extLst>
              <a:ext uri="{FF2B5EF4-FFF2-40B4-BE49-F238E27FC236}">
                <a16:creationId xmlns:a16="http://schemas.microsoft.com/office/drawing/2014/main" id="{EB757578-E2C0-0DFA-E227-0FE29DAAE402}"/>
              </a:ext>
            </a:extLst>
          </p:cNvPr>
          <p:cNvSpPr>
            <a:spLocks noGrp="1"/>
          </p:cNvSpPr>
          <p:nvPr>
            <p:ph sz="half" idx="1"/>
          </p:nvPr>
        </p:nvSpPr>
        <p:spPr>
          <a:xfrm>
            <a:off x="334851" y="1571222"/>
            <a:ext cx="4160950" cy="4417454"/>
          </a:xfrm>
        </p:spPr>
        <p:txBody>
          <a:bodyPr>
            <a:noAutofit/>
          </a:bodyPr>
          <a:lstStyle/>
          <a:p>
            <a:r>
              <a:rPr lang="cy-GB" noProof="0" dirty="0">
                <a:latin typeface="Arial" panose="020B0604020202020204" pitchFamily="34" charset="0"/>
                <a:cs typeface="Arial" panose="020B0604020202020204" pitchFamily="34" charset="0"/>
              </a:rPr>
              <a:t>Oedi mewn cymorth;</a:t>
            </a:r>
          </a:p>
          <a:p>
            <a:r>
              <a:rPr lang="cy-GB" noProof="0" dirty="0">
                <a:latin typeface="Arial" panose="020B0604020202020204" pitchFamily="34" charset="0"/>
                <a:cs typeface="Arial" panose="020B0604020202020204" pitchFamily="34" charset="0"/>
              </a:rPr>
              <a:t>Gwaethygu anawsterau;</a:t>
            </a:r>
          </a:p>
          <a:p>
            <a:r>
              <a:rPr lang="cy-GB" noProof="0" dirty="0">
                <a:latin typeface="Arial" panose="020B0604020202020204" pitchFamily="34" charset="0"/>
                <a:cs typeface="Arial" panose="020B0604020202020204" pitchFamily="34" charset="0"/>
              </a:rPr>
              <a:t>Mwy o straen i deuluoedd;</a:t>
            </a:r>
          </a:p>
          <a:p>
            <a:r>
              <a:rPr lang="cy-GB" noProof="0" dirty="0" err="1">
                <a:latin typeface="Arial" panose="020B0604020202020204" pitchFamily="34" charset="0"/>
                <a:cs typeface="Arial" panose="020B0604020202020204" pitchFamily="34" charset="0"/>
              </a:rPr>
              <a:t>Porthgadw</a:t>
            </a:r>
            <a:r>
              <a:rPr lang="cy-GB" noProof="0" dirty="0">
                <a:latin typeface="Arial" panose="020B0604020202020204" pitchFamily="34" charset="0"/>
                <a:cs typeface="Arial" panose="020B0604020202020204" pitchFamily="34" charset="0"/>
              </a:rPr>
              <a:t> diagnostig;</a:t>
            </a:r>
          </a:p>
          <a:p>
            <a:r>
              <a:rPr lang="cy-GB" noProof="0" dirty="0">
                <a:latin typeface="Arial" panose="020B0604020202020204" pitchFamily="34" charset="0"/>
                <a:cs typeface="Arial" panose="020B0604020202020204" pitchFamily="34" charset="0"/>
              </a:rPr>
              <a:t>Cwestiynau ynghylch tegwch a chydraddoldeb.</a:t>
            </a:r>
          </a:p>
        </p:txBody>
      </p:sp>
      <p:sp>
        <p:nvSpPr>
          <p:cNvPr id="4" name="Content Placeholder 3">
            <a:extLst>
              <a:ext uri="{FF2B5EF4-FFF2-40B4-BE49-F238E27FC236}">
                <a16:creationId xmlns:a16="http://schemas.microsoft.com/office/drawing/2014/main" id="{CC45C96D-44A3-F972-7104-F0CF33BB24DB}"/>
              </a:ext>
            </a:extLst>
          </p:cNvPr>
          <p:cNvSpPr>
            <a:spLocks noGrp="1"/>
          </p:cNvSpPr>
          <p:nvPr>
            <p:ph sz="half" idx="2"/>
          </p:nvPr>
        </p:nvSpPr>
        <p:spPr>
          <a:xfrm>
            <a:off x="4648199" y="1571222"/>
            <a:ext cx="4328376" cy="4417454"/>
          </a:xfrm>
        </p:spPr>
        <p:txBody>
          <a:bodyPr>
            <a:noAutofit/>
          </a:bodyPr>
          <a:lstStyle/>
          <a:p>
            <a:r>
              <a:rPr lang="en-GB" dirty="0">
                <a:solidFill>
                  <a:srgbClr val="0070C0"/>
                </a:solidFill>
                <a:latin typeface="Arial" panose="020B0604020202020204" pitchFamily="34" charset="0"/>
                <a:cs typeface="Arial" panose="020B0604020202020204" pitchFamily="34" charset="0"/>
              </a:rPr>
              <a:t>Delayed support;</a:t>
            </a:r>
          </a:p>
          <a:p>
            <a:r>
              <a:rPr lang="en-GB" dirty="0">
                <a:solidFill>
                  <a:srgbClr val="0070C0"/>
                </a:solidFill>
                <a:latin typeface="Arial" panose="020B0604020202020204" pitchFamily="34" charset="0"/>
                <a:cs typeface="Arial" panose="020B0604020202020204" pitchFamily="34" charset="0"/>
              </a:rPr>
              <a:t>Escalation of difficulties;</a:t>
            </a:r>
          </a:p>
          <a:p>
            <a:r>
              <a:rPr lang="en-GB" dirty="0">
                <a:solidFill>
                  <a:srgbClr val="0070C0"/>
                </a:solidFill>
                <a:latin typeface="Arial" panose="020B0604020202020204" pitchFamily="34" charset="0"/>
                <a:cs typeface="Arial" panose="020B0604020202020204" pitchFamily="34" charset="0"/>
              </a:rPr>
              <a:t>Increased family stress;</a:t>
            </a:r>
          </a:p>
          <a:p>
            <a:r>
              <a:rPr lang="en-GB" dirty="0">
                <a:solidFill>
                  <a:srgbClr val="0070C0"/>
                </a:solidFill>
                <a:latin typeface="Arial" panose="020B0604020202020204" pitchFamily="34" charset="0"/>
                <a:cs typeface="Arial" panose="020B0604020202020204" pitchFamily="34" charset="0"/>
              </a:rPr>
              <a:t>Diagnostic gatekeeping;</a:t>
            </a:r>
          </a:p>
          <a:p>
            <a:r>
              <a:rPr lang="en-GB" dirty="0">
                <a:solidFill>
                  <a:srgbClr val="0070C0"/>
                </a:solidFill>
                <a:latin typeface="Arial" panose="020B0604020202020204" pitchFamily="34" charset="0"/>
                <a:cs typeface="Arial" panose="020B0604020202020204" pitchFamily="34" charset="0"/>
              </a:rPr>
              <a:t>Questions of equity and fairness.</a:t>
            </a:r>
          </a:p>
        </p:txBody>
      </p:sp>
    </p:spTree>
    <p:extLst>
      <p:ext uri="{BB962C8B-B14F-4D97-AF65-F5344CB8AC3E}">
        <p14:creationId xmlns:p14="http://schemas.microsoft.com/office/powerpoint/2010/main" val="3599291942"/>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0A6581D-DF81-F8DB-D0EF-38BE8BEFC55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9DDCBC8-6A54-5D55-4202-7E6FA66376A5}"/>
              </a:ext>
            </a:extLst>
          </p:cNvPr>
          <p:cNvSpPr>
            <a:spLocks noGrp="1"/>
          </p:cNvSpPr>
          <p:nvPr>
            <p:ph type="title"/>
          </p:nvPr>
        </p:nvSpPr>
        <p:spPr/>
        <p:txBody>
          <a:bodyPr>
            <a:normAutofit/>
          </a:bodyPr>
          <a:lstStyle/>
          <a:p>
            <a:pPr algn="ctr"/>
            <a:r>
              <a:rPr lang="en-GB" sz="4000" dirty="0" err="1">
                <a:latin typeface="Arial" panose="020B0604020202020204" pitchFamily="34" charset="0"/>
                <a:cs typeface="Arial" panose="020B0604020202020204" pitchFamily="34" charset="0"/>
              </a:rPr>
              <a:t>Cwestiwn</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Question</a:t>
            </a:r>
          </a:p>
        </p:txBody>
      </p:sp>
      <p:pic>
        <p:nvPicPr>
          <p:cNvPr id="6" name="Content Placeholder 5" descr="Magnifying glass and question mark">
            <a:extLst>
              <a:ext uri="{FF2B5EF4-FFF2-40B4-BE49-F238E27FC236}">
                <a16:creationId xmlns:a16="http://schemas.microsoft.com/office/drawing/2014/main" id="{6AEA426A-4777-8FA9-4839-A004BACDDD56}"/>
              </a:ext>
            </a:extLst>
          </p:cNvPr>
          <p:cNvPicPr>
            <a:picLocks noGrp="1" noChangeAspect="1"/>
          </p:cNvPicPr>
          <p:nvPr>
            <p:ph sz="half" idx="1"/>
          </p:nvPr>
        </p:nvPicPr>
        <p:blipFill>
          <a:blip r:embed="rId3"/>
          <a:stretch>
            <a:fillRect/>
          </a:stretch>
        </p:blipFill>
        <p:spPr>
          <a:xfrm>
            <a:off x="542925" y="1825625"/>
            <a:ext cx="3867150" cy="3051175"/>
          </a:xfrm>
        </p:spPr>
      </p:pic>
      <p:sp>
        <p:nvSpPr>
          <p:cNvPr id="4" name="Content Placeholder 3">
            <a:extLst>
              <a:ext uri="{FF2B5EF4-FFF2-40B4-BE49-F238E27FC236}">
                <a16:creationId xmlns:a16="http://schemas.microsoft.com/office/drawing/2014/main" id="{2B4A921D-0050-C353-C03E-120ADED3D907}"/>
              </a:ext>
            </a:extLst>
          </p:cNvPr>
          <p:cNvSpPr>
            <a:spLocks noGrp="1"/>
          </p:cNvSpPr>
          <p:nvPr>
            <p:ph sz="half" idx="2"/>
          </p:nvPr>
        </p:nvSpPr>
        <p:spPr>
          <a:xfrm>
            <a:off x="4648200" y="1825624"/>
            <a:ext cx="4495800" cy="4067175"/>
          </a:xfrm>
        </p:spPr>
        <p:txBody>
          <a:bodyPr>
            <a:normAutofit fontScale="92500" lnSpcReduction="20000"/>
          </a:bodyPr>
          <a:lstStyle/>
          <a:p>
            <a:pPr marL="0" indent="0">
              <a:buNone/>
            </a:pPr>
            <a:r>
              <a:rPr lang="cy-GB" dirty="0">
                <a:latin typeface="Arial" panose="020B0604020202020204" pitchFamily="34" charset="0"/>
                <a:cs typeface="Arial" panose="020B0604020202020204" pitchFamily="34" charset="0"/>
              </a:rPr>
              <a:t>A ddylai gwasanaethau iechyd meddwl addasu mwy i bobl ifanc awtistig, neu a ddylai pobl ifanc awtistig addasu i'r gwasanaethau presennol?</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solidFill>
                  <a:srgbClr val="0070C0"/>
                </a:solidFill>
                <a:latin typeface="Arial" panose="020B0604020202020204" pitchFamily="34" charset="0"/>
                <a:cs typeface="Arial" panose="020B0604020202020204" pitchFamily="34" charset="0"/>
              </a:rPr>
              <a:t>Do mental health services need to adapt more to autistic young people, or should autistic young people adapt to existing services?</a:t>
            </a:r>
          </a:p>
        </p:txBody>
      </p:sp>
    </p:spTree>
    <p:extLst>
      <p:ext uri="{BB962C8B-B14F-4D97-AF65-F5344CB8AC3E}">
        <p14:creationId xmlns:p14="http://schemas.microsoft.com/office/powerpoint/2010/main" val="3755748843"/>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F44BCF-9227-D124-9F47-156F1880AD8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A4CEA74-B91A-30EF-D271-ACEC733E1363}"/>
              </a:ext>
            </a:extLst>
          </p:cNvPr>
          <p:cNvSpPr>
            <a:spLocks noGrp="1"/>
          </p:cNvSpPr>
          <p:nvPr>
            <p:ph type="title"/>
          </p:nvPr>
        </p:nvSpPr>
        <p:spPr/>
        <p:txBody>
          <a:bodyPr>
            <a:normAutofit/>
          </a:bodyPr>
          <a:lstStyle/>
          <a:p>
            <a:pPr algn="ctr"/>
            <a:r>
              <a:rPr lang="en-GB" sz="4000" dirty="0">
                <a:latin typeface="Arial" panose="020B0604020202020204" pitchFamily="34" charset="0"/>
                <a:cs typeface="Arial" panose="020B0604020202020204" pitchFamily="34" charset="0"/>
              </a:rPr>
              <a:t>Adran 8</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Section 8</a:t>
            </a:r>
          </a:p>
        </p:txBody>
      </p:sp>
      <p:sp>
        <p:nvSpPr>
          <p:cNvPr id="4" name="Content Placeholder 3">
            <a:extLst>
              <a:ext uri="{FF2B5EF4-FFF2-40B4-BE49-F238E27FC236}">
                <a16:creationId xmlns:a16="http://schemas.microsoft.com/office/drawing/2014/main" id="{871E03D1-304E-30A0-E08D-60BA63E58B20}"/>
              </a:ext>
            </a:extLst>
          </p:cNvPr>
          <p:cNvSpPr>
            <a:spLocks noGrp="1"/>
          </p:cNvSpPr>
          <p:nvPr>
            <p:ph sz="half" idx="2"/>
          </p:nvPr>
        </p:nvSpPr>
        <p:spPr/>
        <p:txBody>
          <a:bodyPr/>
          <a:lstStyle/>
          <a:p>
            <a:pPr marL="0" indent="0">
              <a:buNone/>
            </a:pPr>
            <a:endParaRPr lang="en-GB" dirty="0"/>
          </a:p>
          <a:p>
            <a:pPr marL="0" indent="0">
              <a:buNone/>
            </a:pPr>
            <a:r>
              <a:rPr lang="en-GB" dirty="0">
                <a:latin typeface="Arial" panose="020B0604020202020204" pitchFamily="34" charset="0"/>
                <a:cs typeface="Arial" panose="020B0604020202020204" pitchFamily="34" charset="0"/>
              </a:rPr>
              <a:t>ASA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Ystafell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Ddosbarth</a:t>
            </a:r>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solidFill>
                  <a:srgbClr val="0070C0"/>
                </a:solidFill>
                <a:latin typeface="Arial" panose="020B0604020202020204" pitchFamily="34" charset="0"/>
                <a:cs typeface="Arial" panose="020B0604020202020204" pitchFamily="34" charset="0"/>
              </a:rPr>
              <a:t>ASD and the Classroom</a:t>
            </a:r>
          </a:p>
        </p:txBody>
      </p:sp>
      <p:sp>
        <p:nvSpPr>
          <p:cNvPr id="9" name="TextBox 8">
            <a:extLst>
              <a:ext uri="{FF2B5EF4-FFF2-40B4-BE49-F238E27FC236}">
                <a16:creationId xmlns:a16="http://schemas.microsoft.com/office/drawing/2014/main" id="{AD8BE624-EFAA-FFBD-17FA-C44C2A28826B}"/>
              </a:ext>
            </a:extLst>
          </p:cNvPr>
          <p:cNvSpPr txBox="1"/>
          <p:nvPr/>
        </p:nvSpPr>
        <p:spPr>
          <a:xfrm>
            <a:off x="522514" y="5109029"/>
            <a:ext cx="3441198" cy="369332"/>
          </a:xfrm>
          <a:prstGeom prst="rect">
            <a:avLst/>
          </a:prstGeom>
          <a:noFill/>
        </p:spPr>
        <p:txBody>
          <a:bodyPr wrap="none" rtlCol="0">
            <a:spAutoFit/>
          </a:bodyPr>
          <a:lstStyle/>
          <a:p>
            <a:r>
              <a:rPr lang="en-GB" dirty="0"/>
              <a:t>(Source: The Autism Helper, 2026).</a:t>
            </a:r>
          </a:p>
        </p:txBody>
      </p:sp>
      <p:pic>
        <p:nvPicPr>
          <p:cNvPr id="8" name="Content Placeholder 7">
            <a:extLst>
              <a:ext uri="{FF2B5EF4-FFF2-40B4-BE49-F238E27FC236}">
                <a16:creationId xmlns:a16="http://schemas.microsoft.com/office/drawing/2014/main" id="{C872B240-9FA4-9A0C-1E8B-841AA669193F}"/>
              </a:ext>
            </a:extLst>
          </p:cNvPr>
          <p:cNvPicPr>
            <a:picLocks noGrp="1" noChangeAspect="1"/>
          </p:cNvPicPr>
          <p:nvPr>
            <p:ph sz="half" idx="1"/>
          </p:nvPr>
        </p:nvPicPr>
        <p:blipFill>
          <a:blip r:embed="rId3"/>
          <a:stretch>
            <a:fillRect/>
          </a:stretch>
        </p:blipFill>
        <p:spPr>
          <a:xfrm>
            <a:off x="628650" y="1668361"/>
            <a:ext cx="3359120" cy="3359120"/>
          </a:xfrm>
          <a:prstGeom prst="rect">
            <a:avLst/>
          </a:prstGeom>
        </p:spPr>
      </p:pic>
    </p:spTree>
    <p:extLst>
      <p:ext uri="{BB962C8B-B14F-4D97-AF65-F5344CB8AC3E}">
        <p14:creationId xmlns:p14="http://schemas.microsoft.com/office/powerpoint/2010/main" val="2537170615"/>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0606B0-0C4E-1715-9543-4673227799D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7477D5A-A64C-21E9-5F97-1B1F6F0007C9}"/>
              </a:ext>
            </a:extLst>
          </p:cNvPr>
          <p:cNvSpPr>
            <a:spLocks noGrp="1"/>
          </p:cNvSpPr>
          <p:nvPr>
            <p:ph type="title"/>
          </p:nvPr>
        </p:nvSpPr>
        <p:spPr>
          <a:xfrm>
            <a:off x="452387" y="365125"/>
            <a:ext cx="8356761" cy="961399"/>
          </a:xfrm>
        </p:spPr>
        <p:txBody>
          <a:bodyPr>
            <a:normAutofit fontScale="90000"/>
          </a:bodyPr>
          <a:lstStyle/>
          <a:p>
            <a:pPr algn="ctr"/>
            <a:r>
              <a:rPr lang="en-GB" sz="4000" dirty="0">
                <a:latin typeface="Arial" panose="020B0604020202020204" pitchFamily="34" charset="0"/>
                <a:cs typeface="Arial" panose="020B0604020202020204" pitchFamily="34" charset="0"/>
              </a:rPr>
              <a:t>ASA, ADY </a:t>
            </a:r>
            <a:r>
              <a:rPr lang="en-GB" sz="4000" dirty="0" err="1">
                <a:latin typeface="Arial" panose="020B0604020202020204" pitchFamily="34" charset="0"/>
                <a:cs typeface="Arial" panose="020B0604020202020204" pitchFamily="34" charset="0"/>
              </a:rPr>
              <a:t>a'r</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Ystafell</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Ddosbarth</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ASD, ALN and the Classroom</a:t>
            </a:r>
          </a:p>
        </p:txBody>
      </p:sp>
      <p:sp>
        <p:nvSpPr>
          <p:cNvPr id="3" name="Content Placeholder 2">
            <a:extLst>
              <a:ext uri="{FF2B5EF4-FFF2-40B4-BE49-F238E27FC236}">
                <a16:creationId xmlns:a16="http://schemas.microsoft.com/office/drawing/2014/main" id="{40C7B261-C860-7221-4250-778E6A6BBF7B}"/>
              </a:ext>
            </a:extLst>
          </p:cNvPr>
          <p:cNvSpPr>
            <a:spLocks noGrp="1"/>
          </p:cNvSpPr>
          <p:nvPr>
            <p:ph sz="half" idx="1"/>
          </p:nvPr>
        </p:nvSpPr>
        <p:spPr>
          <a:xfrm>
            <a:off x="221225" y="1571222"/>
            <a:ext cx="4274575" cy="4401875"/>
          </a:xfrm>
        </p:spPr>
        <p:txBody>
          <a:bodyPr>
            <a:normAutofit fontScale="85000" lnSpcReduction="20000"/>
          </a:bodyPr>
          <a:lstStyle/>
          <a:p>
            <a:r>
              <a:rPr lang="cy-GB" noProof="0" dirty="0">
                <a:latin typeface="Arial" panose="020B0604020202020204" pitchFamily="34" charset="0"/>
                <a:cs typeface="Arial" panose="020B0604020202020204" pitchFamily="34" charset="0"/>
              </a:rPr>
              <a:t>Mae iechyd meddwl a dysgu'n gysylltiedig yn agos;</a:t>
            </a:r>
          </a:p>
          <a:p>
            <a:r>
              <a:rPr lang="cy-GB" noProof="0" dirty="0">
                <a:latin typeface="Arial" panose="020B0604020202020204" pitchFamily="34" charset="0"/>
                <a:cs typeface="Arial" panose="020B0604020202020204" pitchFamily="34" charset="0"/>
              </a:rPr>
              <a:t>Gall awtistiaeth ac anghenion iechyd meddwl effeithio ar gyfranogiad yn y dosbarth;</a:t>
            </a:r>
          </a:p>
          <a:p>
            <a:r>
              <a:rPr lang="cy-GB" noProof="0" dirty="0">
                <a:latin typeface="Arial" panose="020B0604020202020204" pitchFamily="34" charset="0"/>
                <a:cs typeface="Arial" panose="020B0604020202020204" pitchFamily="34" charset="0"/>
              </a:rPr>
              <a:t>Dylai darpariaeth ADY fod yn canolbwyntio ar yr unigolyn;</a:t>
            </a:r>
          </a:p>
          <a:p>
            <a:r>
              <a:rPr lang="cy-GB" noProof="0" dirty="0">
                <a:latin typeface="Arial" panose="020B0604020202020204" pitchFamily="34" charset="0"/>
                <a:cs typeface="Arial" panose="020B0604020202020204" pitchFamily="34" charset="0"/>
              </a:rPr>
              <a:t>Mae ymarfer cynhwysol o fudd i bob dysgwr;</a:t>
            </a:r>
          </a:p>
          <a:p>
            <a:r>
              <a:rPr lang="cy-GB" noProof="0" dirty="0">
                <a:latin typeface="Arial" panose="020B0604020202020204" pitchFamily="34" charset="0"/>
                <a:cs typeface="Arial" panose="020B0604020202020204" pitchFamily="34" charset="0"/>
              </a:rPr>
              <a:t>Mae cydweithio </a:t>
            </a:r>
            <a:r>
              <a:rPr lang="cy-GB" noProof="0" dirty="0" err="1">
                <a:latin typeface="Arial" panose="020B0604020202020204" pitchFamily="34" charset="0"/>
                <a:cs typeface="Arial" panose="020B0604020202020204" pitchFamily="34" charset="0"/>
              </a:rPr>
              <a:t>amlbroffesiynol</a:t>
            </a:r>
            <a:r>
              <a:rPr lang="cy-GB" noProof="0" dirty="0">
                <a:latin typeface="Arial" panose="020B0604020202020204" pitchFamily="34" charset="0"/>
                <a:cs typeface="Arial" panose="020B0604020202020204" pitchFamily="34" charset="0"/>
              </a:rPr>
              <a:t> yn hanfodol.</a:t>
            </a:r>
          </a:p>
        </p:txBody>
      </p:sp>
      <p:sp>
        <p:nvSpPr>
          <p:cNvPr id="4" name="Content Placeholder 3">
            <a:extLst>
              <a:ext uri="{FF2B5EF4-FFF2-40B4-BE49-F238E27FC236}">
                <a16:creationId xmlns:a16="http://schemas.microsoft.com/office/drawing/2014/main" id="{6EB2B56D-CAFD-4F3B-E602-71502D678CF5}"/>
              </a:ext>
            </a:extLst>
          </p:cNvPr>
          <p:cNvSpPr>
            <a:spLocks noGrp="1"/>
          </p:cNvSpPr>
          <p:nvPr>
            <p:ph sz="half" idx="2"/>
          </p:nvPr>
        </p:nvSpPr>
        <p:spPr>
          <a:xfrm>
            <a:off x="4648199" y="1571222"/>
            <a:ext cx="4274575" cy="4519862"/>
          </a:xfrm>
        </p:spPr>
        <p:txBody>
          <a:bodyPr>
            <a:normAutofit fontScale="85000" lnSpcReduction="20000"/>
          </a:bodyPr>
          <a:lstStyle/>
          <a:p>
            <a:r>
              <a:rPr lang="en-GB" dirty="0">
                <a:solidFill>
                  <a:srgbClr val="0070C0"/>
                </a:solidFill>
                <a:latin typeface="Arial" panose="020B0604020202020204" pitchFamily="34" charset="0"/>
                <a:cs typeface="Arial" panose="020B0604020202020204" pitchFamily="34" charset="0"/>
              </a:rPr>
              <a:t>Mental health and learning are closely connected;</a:t>
            </a:r>
          </a:p>
          <a:p>
            <a:r>
              <a:rPr lang="en-GB" dirty="0">
                <a:solidFill>
                  <a:srgbClr val="0070C0"/>
                </a:solidFill>
                <a:latin typeface="Arial" panose="020B0604020202020204" pitchFamily="34" charset="0"/>
                <a:cs typeface="Arial" panose="020B0604020202020204" pitchFamily="34" charset="0"/>
              </a:rPr>
              <a:t>Autism and mental health needs may affect classroom participation;</a:t>
            </a:r>
          </a:p>
          <a:p>
            <a:r>
              <a:rPr lang="en-GB" dirty="0">
                <a:solidFill>
                  <a:srgbClr val="0070C0"/>
                </a:solidFill>
                <a:latin typeface="Arial" panose="020B0604020202020204" pitchFamily="34" charset="0"/>
                <a:cs typeface="Arial" panose="020B0604020202020204" pitchFamily="34" charset="0"/>
              </a:rPr>
              <a:t>ALN provision should be person-centred;</a:t>
            </a:r>
          </a:p>
          <a:p>
            <a:r>
              <a:rPr lang="en-GB" dirty="0">
                <a:solidFill>
                  <a:srgbClr val="0070C0"/>
                </a:solidFill>
                <a:latin typeface="Arial" panose="020B0604020202020204" pitchFamily="34" charset="0"/>
                <a:cs typeface="Arial" panose="020B0604020202020204" pitchFamily="34" charset="0"/>
              </a:rPr>
              <a:t>Inclusive practice benefits all learners;</a:t>
            </a:r>
          </a:p>
          <a:p>
            <a:r>
              <a:rPr lang="en-GB" dirty="0">
                <a:solidFill>
                  <a:srgbClr val="0070C0"/>
                </a:solidFill>
                <a:latin typeface="Arial" panose="020B0604020202020204" pitchFamily="34" charset="0"/>
                <a:cs typeface="Arial" panose="020B0604020202020204" pitchFamily="34" charset="0"/>
              </a:rPr>
              <a:t>Multi-professional collaboration is essential.</a:t>
            </a:r>
          </a:p>
        </p:txBody>
      </p:sp>
    </p:spTree>
    <p:extLst>
      <p:ext uri="{BB962C8B-B14F-4D97-AF65-F5344CB8AC3E}">
        <p14:creationId xmlns:p14="http://schemas.microsoft.com/office/powerpoint/2010/main" val="3210179679"/>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C29D24-BF98-29FA-4491-FBECE6A377C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8DDBA44-B227-436D-7386-C3303126C769}"/>
              </a:ext>
            </a:extLst>
          </p:cNvPr>
          <p:cNvSpPr>
            <a:spLocks noGrp="1"/>
          </p:cNvSpPr>
          <p:nvPr>
            <p:ph type="title"/>
          </p:nvPr>
        </p:nvSpPr>
        <p:spPr>
          <a:xfrm>
            <a:off x="452387" y="365125"/>
            <a:ext cx="8356761" cy="961399"/>
          </a:xfrm>
        </p:spPr>
        <p:txBody>
          <a:bodyPr>
            <a:normAutofit fontScale="90000"/>
          </a:bodyPr>
          <a:lstStyle/>
          <a:p>
            <a:pPr algn="ctr"/>
            <a:r>
              <a:rPr lang="en-GB" sz="4000" dirty="0" err="1">
                <a:latin typeface="Arial" panose="020B0604020202020204" pitchFamily="34" charset="0"/>
                <a:cs typeface="Arial" panose="020B0604020202020204" pitchFamily="34" charset="0"/>
              </a:rPr>
              <a:t>Effaith</a:t>
            </a:r>
            <a:r>
              <a:rPr lang="en-GB" sz="4000" dirty="0">
                <a:latin typeface="Arial" panose="020B0604020202020204" pitchFamily="34" charset="0"/>
                <a:cs typeface="Arial" panose="020B0604020202020204" pitchFamily="34" charset="0"/>
              </a:rPr>
              <a:t> Iechyd </a:t>
            </a:r>
            <a:r>
              <a:rPr lang="en-GB" sz="4000" dirty="0" err="1">
                <a:latin typeface="Arial" panose="020B0604020202020204" pitchFamily="34" charset="0"/>
                <a:cs typeface="Arial" panose="020B0604020202020204" pitchFamily="34" charset="0"/>
              </a:rPr>
              <a:t>Meddwl</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ar</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Ddysgu</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Impact of Mental Health on Learning</a:t>
            </a:r>
          </a:p>
        </p:txBody>
      </p:sp>
      <p:sp>
        <p:nvSpPr>
          <p:cNvPr id="3" name="Content Placeholder 2">
            <a:extLst>
              <a:ext uri="{FF2B5EF4-FFF2-40B4-BE49-F238E27FC236}">
                <a16:creationId xmlns:a16="http://schemas.microsoft.com/office/drawing/2014/main" id="{1B4A4ADB-72EA-6D5E-3571-B1284DBD3E0C}"/>
              </a:ext>
            </a:extLst>
          </p:cNvPr>
          <p:cNvSpPr>
            <a:spLocks noGrp="1"/>
          </p:cNvSpPr>
          <p:nvPr>
            <p:ph sz="half" idx="1"/>
          </p:nvPr>
        </p:nvSpPr>
        <p:spPr>
          <a:xfrm>
            <a:off x="334851" y="1571222"/>
            <a:ext cx="4160949" cy="4275785"/>
          </a:xfrm>
        </p:spPr>
        <p:txBody>
          <a:bodyPr>
            <a:normAutofit lnSpcReduction="10000"/>
          </a:bodyPr>
          <a:lstStyle/>
          <a:p>
            <a:r>
              <a:rPr lang="cy-GB" noProof="0" dirty="0">
                <a:latin typeface="Arial" panose="020B0604020202020204" pitchFamily="34" charset="0"/>
                <a:cs typeface="Arial" panose="020B0604020202020204" pitchFamily="34" charset="0"/>
              </a:rPr>
              <a:t>Llai o ganolbwyntio a sylw;</a:t>
            </a:r>
          </a:p>
          <a:p>
            <a:r>
              <a:rPr lang="cy-GB" noProof="0" dirty="0">
                <a:latin typeface="Arial" panose="020B0604020202020204" pitchFamily="34" charset="0"/>
                <a:cs typeface="Arial" panose="020B0604020202020204" pitchFamily="34" charset="0"/>
              </a:rPr>
              <a:t>Anawsterau cof a phrosesu;</a:t>
            </a:r>
          </a:p>
          <a:p>
            <a:r>
              <a:rPr lang="cy-GB" noProof="0" dirty="0">
                <a:latin typeface="Arial" panose="020B0604020202020204" pitchFamily="34" charset="0"/>
                <a:cs typeface="Arial" panose="020B0604020202020204" pitchFamily="34" charset="0"/>
              </a:rPr>
              <a:t>Mwy o </a:t>
            </a:r>
            <a:r>
              <a:rPr lang="cy-GB" noProof="0" dirty="0" err="1">
                <a:latin typeface="Arial" panose="020B0604020202020204" pitchFamily="34" charset="0"/>
                <a:cs typeface="Arial" panose="020B0604020202020204" pitchFamily="34" charset="0"/>
              </a:rPr>
              <a:t>orbryder</a:t>
            </a:r>
            <a:r>
              <a:rPr lang="cy-GB" noProof="0" dirty="0">
                <a:latin typeface="Arial" panose="020B0604020202020204" pitchFamily="34" charset="0"/>
                <a:cs typeface="Arial" panose="020B0604020202020204" pitchFamily="34" charset="0"/>
              </a:rPr>
              <a:t> ynghylch dysgu;</a:t>
            </a:r>
          </a:p>
          <a:p>
            <a:r>
              <a:rPr lang="cy-GB" noProof="0" dirty="0">
                <a:latin typeface="Arial" panose="020B0604020202020204" pitchFamily="34" charset="0"/>
                <a:cs typeface="Arial" panose="020B0604020202020204" pitchFamily="34" charset="0"/>
              </a:rPr>
              <a:t>Llai o gymhelliant ac ymgysylltiad;</a:t>
            </a:r>
          </a:p>
          <a:p>
            <a:r>
              <a:rPr lang="cy-GB" noProof="0" dirty="0">
                <a:latin typeface="Arial" panose="020B0604020202020204" pitchFamily="34" charset="0"/>
                <a:cs typeface="Arial" panose="020B0604020202020204" pitchFamily="34" charset="0"/>
              </a:rPr>
              <a:t>Effaith ar gyrhaeddiad a llesiant.</a:t>
            </a:r>
          </a:p>
        </p:txBody>
      </p:sp>
      <p:sp>
        <p:nvSpPr>
          <p:cNvPr id="4" name="Content Placeholder 3">
            <a:extLst>
              <a:ext uri="{FF2B5EF4-FFF2-40B4-BE49-F238E27FC236}">
                <a16:creationId xmlns:a16="http://schemas.microsoft.com/office/drawing/2014/main" id="{767E3097-56EB-28F3-898A-A1C58C737B1B}"/>
              </a:ext>
            </a:extLst>
          </p:cNvPr>
          <p:cNvSpPr>
            <a:spLocks noGrp="1"/>
          </p:cNvSpPr>
          <p:nvPr>
            <p:ph sz="half" idx="2"/>
          </p:nvPr>
        </p:nvSpPr>
        <p:spPr>
          <a:xfrm>
            <a:off x="4648199" y="1571222"/>
            <a:ext cx="4160949" cy="4275785"/>
          </a:xfrm>
        </p:spPr>
        <p:txBody>
          <a:bodyPr>
            <a:normAutofit lnSpcReduction="10000"/>
          </a:bodyPr>
          <a:lstStyle/>
          <a:p>
            <a:r>
              <a:rPr lang="en-GB" dirty="0">
                <a:solidFill>
                  <a:srgbClr val="0070C0"/>
                </a:solidFill>
                <a:latin typeface="Arial" panose="020B0604020202020204" pitchFamily="34" charset="0"/>
                <a:cs typeface="Arial" panose="020B0604020202020204" pitchFamily="34" charset="0"/>
              </a:rPr>
              <a:t>Reduced concentration and attention;</a:t>
            </a:r>
          </a:p>
          <a:p>
            <a:r>
              <a:rPr lang="en-GB" dirty="0">
                <a:solidFill>
                  <a:srgbClr val="0070C0"/>
                </a:solidFill>
                <a:latin typeface="Arial" panose="020B0604020202020204" pitchFamily="34" charset="0"/>
                <a:cs typeface="Arial" panose="020B0604020202020204" pitchFamily="34" charset="0"/>
              </a:rPr>
              <a:t>Memory and processing difficulties;</a:t>
            </a:r>
          </a:p>
          <a:p>
            <a:r>
              <a:rPr lang="en-GB" dirty="0">
                <a:solidFill>
                  <a:srgbClr val="0070C0"/>
                </a:solidFill>
                <a:latin typeface="Arial" panose="020B0604020202020204" pitchFamily="34" charset="0"/>
                <a:cs typeface="Arial" panose="020B0604020202020204" pitchFamily="34" charset="0"/>
              </a:rPr>
              <a:t>Increased anxiety about learning;</a:t>
            </a:r>
          </a:p>
          <a:p>
            <a:r>
              <a:rPr lang="en-GB" dirty="0">
                <a:solidFill>
                  <a:srgbClr val="0070C0"/>
                </a:solidFill>
                <a:latin typeface="Arial" panose="020B0604020202020204" pitchFamily="34" charset="0"/>
                <a:cs typeface="Arial" panose="020B0604020202020204" pitchFamily="34" charset="0"/>
              </a:rPr>
              <a:t>Reduced motivation and engagement;</a:t>
            </a:r>
          </a:p>
          <a:p>
            <a:r>
              <a:rPr lang="en-GB" dirty="0">
                <a:solidFill>
                  <a:srgbClr val="0070C0"/>
                </a:solidFill>
                <a:latin typeface="Arial" panose="020B0604020202020204" pitchFamily="34" charset="0"/>
                <a:cs typeface="Arial" panose="020B0604020202020204" pitchFamily="34" charset="0"/>
              </a:rPr>
              <a:t>Effects on attainment and wellbeing.</a:t>
            </a:r>
          </a:p>
        </p:txBody>
      </p:sp>
    </p:spTree>
    <p:extLst>
      <p:ext uri="{BB962C8B-B14F-4D97-AF65-F5344CB8AC3E}">
        <p14:creationId xmlns:p14="http://schemas.microsoft.com/office/powerpoint/2010/main" val="1199993309"/>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7D5F87-8131-5EC7-CE9A-9F2FB068A45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A82F870-A905-E3DE-F177-513FC22B46DE}"/>
              </a:ext>
            </a:extLst>
          </p:cNvPr>
          <p:cNvSpPr>
            <a:spLocks noGrp="1"/>
          </p:cNvSpPr>
          <p:nvPr>
            <p:ph type="title"/>
          </p:nvPr>
        </p:nvSpPr>
        <p:spPr>
          <a:xfrm>
            <a:off x="147485" y="365125"/>
            <a:ext cx="8834284" cy="961399"/>
          </a:xfrm>
        </p:spPr>
        <p:txBody>
          <a:bodyPr>
            <a:noAutofit/>
          </a:bodyPr>
          <a:lstStyle/>
          <a:p>
            <a:pPr algn="ctr"/>
            <a:r>
              <a:rPr lang="en-GB" sz="3200" dirty="0">
                <a:latin typeface="Arial" panose="020B0604020202020204" pitchFamily="34" charset="0"/>
                <a:cs typeface="Arial" panose="020B0604020202020204" pitchFamily="34" charset="0"/>
              </a:rPr>
              <a:t>Presenoldeb ac </a:t>
            </a:r>
            <a:r>
              <a:rPr lang="en-GB" sz="3200" dirty="0" err="1">
                <a:latin typeface="Arial" panose="020B0604020202020204" pitchFamily="34" charset="0"/>
                <a:cs typeface="Arial" panose="020B0604020202020204" pitchFamily="34" charset="0"/>
              </a:rPr>
              <a:t>Osgoi'r</a:t>
            </a:r>
            <a:r>
              <a:rPr lang="en-GB" sz="3200" dirty="0">
                <a:latin typeface="Arial" panose="020B0604020202020204" pitchFamily="34" charset="0"/>
                <a:cs typeface="Arial" panose="020B0604020202020204" pitchFamily="34" charset="0"/>
              </a:rPr>
              <a:t> Ysgol </a:t>
            </a:r>
            <a:r>
              <a:rPr lang="en-GB" sz="3200" dirty="0" err="1">
                <a:latin typeface="Arial" panose="020B0604020202020204" pitchFamily="34" charset="0"/>
                <a:cs typeface="Arial" panose="020B0604020202020204" pitchFamily="34" charset="0"/>
              </a:rPr>
              <a:t>ar</a:t>
            </a:r>
            <a:r>
              <a:rPr lang="en-GB" sz="3200" dirty="0">
                <a:latin typeface="Arial" panose="020B0604020202020204" pitchFamily="34" charset="0"/>
                <a:cs typeface="Arial" panose="020B0604020202020204" pitchFamily="34" charset="0"/>
              </a:rPr>
              <a:t> Sail </a:t>
            </a:r>
            <a:r>
              <a:rPr lang="en-GB" sz="3200" dirty="0" err="1">
                <a:latin typeface="Arial" panose="020B0604020202020204" pitchFamily="34" charset="0"/>
                <a:cs typeface="Arial" panose="020B0604020202020204" pitchFamily="34" charset="0"/>
              </a:rPr>
              <a:t>Emosiynol</a:t>
            </a:r>
            <a:br>
              <a:rPr lang="en-GB" sz="3200" dirty="0">
                <a:latin typeface="Arial" panose="020B0604020202020204" pitchFamily="34" charset="0"/>
                <a:cs typeface="Arial" panose="020B0604020202020204" pitchFamily="34" charset="0"/>
              </a:rPr>
            </a:br>
            <a:r>
              <a:rPr lang="en-GB" sz="3200" dirty="0">
                <a:solidFill>
                  <a:srgbClr val="0070C0"/>
                </a:solidFill>
                <a:latin typeface="Arial" panose="020B0604020202020204" pitchFamily="34" charset="0"/>
                <a:cs typeface="Arial" panose="020B0604020202020204" pitchFamily="34" charset="0"/>
              </a:rPr>
              <a:t>Attendance and Emotionally Based School Avoidance</a:t>
            </a:r>
          </a:p>
        </p:txBody>
      </p:sp>
      <p:sp>
        <p:nvSpPr>
          <p:cNvPr id="3" name="Content Placeholder 2">
            <a:extLst>
              <a:ext uri="{FF2B5EF4-FFF2-40B4-BE49-F238E27FC236}">
                <a16:creationId xmlns:a16="http://schemas.microsoft.com/office/drawing/2014/main" id="{5BBF1CCB-698B-A3A7-23F3-04D4BF35C1EF}"/>
              </a:ext>
            </a:extLst>
          </p:cNvPr>
          <p:cNvSpPr>
            <a:spLocks noGrp="1"/>
          </p:cNvSpPr>
          <p:nvPr>
            <p:ph sz="half" idx="1"/>
          </p:nvPr>
        </p:nvSpPr>
        <p:spPr>
          <a:xfrm>
            <a:off x="334851" y="1571222"/>
            <a:ext cx="4160949" cy="4275785"/>
          </a:xfrm>
        </p:spPr>
        <p:txBody>
          <a:bodyPr>
            <a:normAutofit fontScale="85000" lnSpcReduction="10000"/>
          </a:bodyPr>
          <a:lstStyle/>
          <a:p>
            <a:r>
              <a:rPr lang="cy-GB" noProof="0" dirty="0">
                <a:latin typeface="Arial" panose="020B0604020202020204" pitchFamily="34" charset="0"/>
                <a:cs typeface="Arial" panose="020B0604020202020204" pitchFamily="34" charset="0"/>
              </a:rPr>
              <a:t>Gall pryderon presenoldeb adlewyrchu gofid emosiynol;</a:t>
            </a:r>
          </a:p>
          <a:p>
            <a:r>
              <a:rPr lang="cy-GB" noProof="0" dirty="0">
                <a:latin typeface="Arial" panose="020B0604020202020204" pitchFamily="34" charset="0"/>
                <a:cs typeface="Arial" panose="020B0604020202020204" pitchFamily="34" charset="0"/>
              </a:rPr>
              <a:t>Mae osgoi'r ysgol yn aml yn gysylltiedig â </a:t>
            </a:r>
            <a:r>
              <a:rPr lang="cy-GB" noProof="0" dirty="0" err="1">
                <a:latin typeface="Arial" panose="020B0604020202020204" pitchFamily="34" charset="0"/>
                <a:cs typeface="Arial" panose="020B0604020202020204" pitchFamily="34" charset="0"/>
              </a:rPr>
              <a:t>gorbryder</a:t>
            </a:r>
            <a:r>
              <a:rPr lang="cy-GB" noProof="0" dirty="0">
                <a:latin typeface="Arial" panose="020B0604020202020204" pitchFamily="34" charset="0"/>
                <a:cs typeface="Arial" panose="020B0604020202020204" pitchFamily="34" charset="0"/>
              </a:rPr>
              <a:t>;</a:t>
            </a:r>
          </a:p>
          <a:p>
            <a:r>
              <a:rPr lang="cy-GB" noProof="0" dirty="0">
                <a:latin typeface="Arial" panose="020B0604020202020204" pitchFamily="34" charset="0"/>
                <a:cs typeface="Arial" panose="020B0604020202020204" pitchFamily="34" charset="0"/>
              </a:rPr>
              <a:t>Gall ffactorau synhwyraidd, cymdeithasol ac academaidd gyfrannu;</a:t>
            </a:r>
          </a:p>
          <a:p>
            <a:r>
              <a:rPr lang="cy-GB" noProof="0" dirty="0">
                <a:latin typeface="Arial" panose="020B0604020202020204" pitchFamily="34" charset="0"/>
                <a:cs typeface="Arial" panose="020B0604020202020204" pitchFamily="34" charset="0"/>
              </a:rPr>
              <a:t>Gall ymatebion cosbol waethygu anawsterau;</a:t>
            </a:r>
          </a:p>
          <a:p>
            <a:r>
              <a:rPr lang="cy-GB" noProof="0" dirty="0">
                <a:latin typeface="Arial" panose="020B0604020202020204" pitchFamily="34" charset="0"/>
                <a:cs typeface="Arial" panose="020B0604020202020204" pitchFamily="34" charset="0"/>
              </a:rPr>
              <a:t>Mae deall yr achosion yn hanfodol</a:t>
            </a:r>
            <a:r>
              <a:rPr lang="cy-GB" dirty="0">
                <a:latin typeface="Arial" panose="020B0604020202020204" pitchFamily="34" charset="0"/>
                <a:cs typeface="Arial" panose="020B0604020202020204" pitchFamily="34" charset="0"/>
              </a:rPr>
              <a:t>.</a:t>
            </a:r>
            <a:endParaRPr lang="cy-GB" noProof="0"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393C4EAB-EF02-CA4B-90B9-52E73AAF1A16}"/>
              </a:ext>
            </a:extLst>
          </p:cNvPr>
          <p:cNvSpPr>
            <a:spLocks noGrp="1"/>
          </p:cNvSpPr>
          <p:nvPr>
            <p:ph sz="half" idx="2"/>
          </p:nvPr>
        </p:nvSpPr>
        <p:spPr>
          <a:xfrm>
            <a:off x="4648199" y="1571222"/>
            <a:ext cx="4160949" cy="4275785"/>
          </a:xfrm>
        </p:spPr>
        <p:txBody>
          <a:bodyPr>
            <a:normAutofit fontScale="85000" lnSpcReduction="10000"/>
          </a:bodyPr>
          <a:lstStyle/>
          <a:p>
            <a:r>
              <a:rPr lang="en-GB" dirty="0">
                <a:solidFill>
                  <a:srgbClr val="0070C0"/>
                </a:solidFill>
                <a:latin typeface="Arial" panose="020B0604020202020204" pitchFamily="34" charset="0"/>
                <a:cs typeface="Arial" panose="020B0604020202020204" pitchFamily="34" charset="0"/>
              </a:rPr>
              <a:t>Attendance concerns may reflect emotional distress;</a:t>
            </a:r>
          </a:p>
          <a:p>
            <a:r>
              <a:rPr lang="en-GB" dirty="0">
                <a:solidFill>
                  <a:srgbClr val="0070C0"/>
                </a:solidFill>
                <a:latin typeface="Arial" panose="020B0604020202020204" pitchFamily="34" charset="0"/>
                <a:cs typeface="Arial" panose="020B0604020202020204" pitchFamily="34" charset="0"/>
              </a:rPr>
              <a:t>School avoidance is often linked to anxiety;</a:t>
            </a:r>
          </a:p>
          <a:p>
            <a:r>
              <a:rPr lang="en-GB" dirty="0">
                <a:solidFill>
                  <a:srgbClr val="0070C0"/>
                </a:solidFill>
                <a:latin typeface="Arial" panose="020B0604020202020204" pitchFamily="34" charset="0"/>
                <a:cs typeface="Arial" panose="020B0604020202020204" pitchFamily="34" charset="0"/>
              </a:rPr>
              <a:t>Sensory, social and academic factors may contribute;</a:t>
            </a:r>
          </a:p>
          <a:p>
            <a:r>
              <a:rPr lang="en-GB" dirty="0">
                <a:solidFill>
                  <a:srgbClr val="0070C0"/>
                </a:solidFill>
                <a:latin typeface="Arial" panose="020B0604020202020204" pitchFamily="34" charset="0"/>
                <a:cs typeface="Arial" panose="020B0604020202020204" pitchFamily="34" charset="0"/>
              </a:rPr>
              <a:t>Punitive responses may worsen difficulties;</a:t>
            </a:r>
          </a:p>
          <a:p>
            <a:r>
              <a:rPr lang="en-GB" dirty="0">
                <a:solidFill>
                  <a:srgbClr val="0070C0"/>
                </a:solidFill>
                <a:latin typeface="Arial" panose="020B0604020202020204" pitchFamily="34" charset="0"/>
                <a:cs typeface="Arial" panose="020B0604020202020204" pitchFamily="34" charset="0"/>
              </a:rPr>
              <a:t>Understanding causes is essential.</a:t>
            </a:r>
          </a:p>
        </p:txBody>
      </p:sp>
    </p:spTree>
    <p:extLst>
      <p:ext uri="{BB962C8B-B14F-4D97-AF65-F5344CB8AC3E}">
        <p14:creationId xmlns:p14="http://schemas.microsoft.com/office/powerpoint/2010/main" val="3710653015"/>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0AC144-8FDA-2EDB-B94D-82C221E0152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87B0A00-2041-2D01-B195-D9BE2C9962B6}"/>
              </a:ext>
            </a:extLst>
          </p:cNvPr>
          <p:cNvSpPr>
            <a:spLocks noGrp="1"/>
          </p:cNvSpPr>
          <p:nvPr>
            <p:ph type="title"/>
          </p:nvPr>
        </p:nvSpPr>
        <p:spPr>
          <a:xfrm>
            <a:off x="147485" y="365125"/>
            <a:ext cx="8834284" cy="961399"/>
          </a:xfrm>
        </p:spPr>
        <p:txBody>
          <a:bodyPr>
            <a:noAutofit/>
          </a:bodyPr>
          <a:lstStyle/>
          <a:p>
            <a:pPr algn="ctr"/>
            <a:r>
              <a:rPr lang="en-GB" sz="3200" dirty="0">
                <a:latin typeface="Arial" panose="020B0604020202020204" pitchFamily="34" charset="0"/>
                <a:cs typeface="Arial" panose="020B0604020202020204" pitchFamily="34" charset="0"/>
              </a:rPr>
              <a:t>A </a:t>
            </a:r>
            <a:r>
              <a:rPr lang="en-GB" sz="3200" dirty="0" err="1">
                <a:latin typeface="Arial" panose="020B0604020202020204" pitchFamily="34" charset="0"/>
                <a:cs typeface="Arial" panose="020B0604020202020204" pitchFamily="34" charset="0"/>
              </a:rPr>
              <a:t>Yw</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Ysgolion</a:t>
            </a:r>
            <a:r>
              <a:rPr lang="en-GB" sz="3200" dirty="0">
                <a:latin typeface="Arial" panose="020B0604020202020204" pitchFamily="34" charset="0"/>
                <a:cs typeface="Arial" panose="020B0604020202020204" pitchFamily="34" charset="0"/>
              </a:rPr>
              <a:t> yn </a:t>
            </a:r>
            <a:r>
              <a:rPr lang="en-GB" sz="3200" dirty="0" err="1">
                <a:latin typeface="Arial" panose="020B0604020202020204" pitchFamily="34" charset="0"/>
                <a:cs typeface="Arial" panose="020B0604020202020204" pitchFamily="34" charset="0"/>
              </a:rPr>
              <a:t>Cyfrannu</a:t>
            </a:r>
            <a:r>
              <a:rPr lang="en-GB" sz="3200" dirty="0">
                <a:latin typeface="Arial" panose="020B0604020202020204" pitchFamily="34" charset="0"/>
                <a:cs typeface="Arial" panose="020B0604020202020204" pitchFamily="34" charset="0"/>
              </a:rPr>
              <a:t> at </a:t>
            </a:r>
            <a:r>
              <a:rPr lang="en-GB" sz="3200" dirty="0" err="1">
                <a:latin typeface="Arial" panose="020B0604020202020204" pitchFamily="34" charset="0"/>
                <a:cs typeface="Arial" panose="020B0604020202020204" pitchFamily="34" charset="0"/>
              </a:rPr>
              <a:t>Ofid</a:t>
            </a:r>
            <a:r>
              <a:rPr lang="en-GB" sz="3200" dirty="0">
                <a:latin typeface="Arial" panose="020B0604020202020204" pitchFamily="34" charset="0"/>
                <a:cs typeface="Arial" panose="020B0604020202020204" pitchFamily="34" charset="0"/>
              </a:rPr>
              <a:t>?</a:t>
            </a:r>
            <a:br>
              <a:rPr lang="en-GB" sz="3200" dirty="0">
                <a:latin typeface="Arial" panose="020B0604020202020204" pitchFamily="34" charset="0"/>
                <a:cs typeface="Arial" panose="020B0604020202020204" pitchFamily="34" charset="0"/>
              </a:rPr>
            </a:br>
            <a:r>
              <a:rPr lang="en-GB" sz="3200" dirty="0">
                <a:solidFill>
                  <a:srgbClr val="0070C0"/>
                </a:solidFill>
                <a:latin typeface="Arial" panose="020B0604020202020204" pitchFamily="34" charset="0"/>
                <a:cs typeface="Arial" panose="020B0604020202020204" pitchFamily="34" charset="0"/>
              </a:rPr>
              <a:t>Are Schools Contributing to Distress?</a:t>
            </a:r>
          </a:p>
        </p:txBody>
      </p:sp>
      <p:sp>
        <p:nvSpPr>
          <p:cNvPr id="3" name="Content Placeholder 2">
            <a:extLst>
              <a:ext uri="{FF2B5EF4-FFF2-40B4-BE49-F238E27FC236}">
                <a16:creationId xmlns:a16="http://schemas.microsoft.com/office/drawing/2014/main" id="{00EB3EB2-52D9-4270-D4B0-43E6E3DDF2B1}"/>
              </a:ext>
            </a:extLst>
          </p:cNvPr>
          <p:cNvSpPr>
            <a:spLocks noGrp="1"/>
          </p:cNvSpPr>
          <p:nvPr>
            <p:ph sz="half" idx="1"/>
          </p:nvPr>
        </p:nvSpPr>
        <p:spPr>
          <a:xfrm>
            <a:off x="334851" y="1571222"/>
            <a:ext cx="4160949" cy="4275785"/>
          </a:xfrm>
        </p:spPr>
        <p:txBody>
          <a:bodyPr>
            <a:normAutofit/>
          </a:bodyPr>
          <a:lstStyle/>
          <a:p>
            <a:r>
              <a:rPr lang="cy-GB" noProof="0" dirty="0">
                <a:latin typeface="Arial" panose="020B0604020202020204" pitchFamily="34" charset="0"/>
                <a:cs typeface="Arial" panose="020B0604020202020204" pitchFamily="34" charset="0"/>
              </a:rPr>
              <a:t>Gofynion synhwyraidd;</a:t>
            </a:r>
          </a:p>
          <a:p>
            <a:r>
              <a:rPr lang="cy-GB" noProof="0" dirty="0">
                <a:latin typeface="Arial" panose="020B0604020202020204" pitchFamily="34" charset="0"/>
                <a:cs typeface="Arial" panose="020B0604020202020204" pitchFamily="34" charset="0"/>
              </a:rPr>
              <a:t>Disgwyliadau cymdeithasol;</a:t>
            </a:r>
          </a:p>
          <a:p>
            <a:r>
              <a:rPr lang="cy-GB" noProof="0" dirty="0">
                <a:latin typeface="Arial" panose="020B0604020202020204" pitchFamily="34" charset="0"/>
                <a:cs typeface="Arial" panose="020B0604020202020204" pitchFamily="34" charset="0"/>
              </a:rPr>
              <a:t>Polisïau ymddygiad;</a:t>
            </a:r>
          </a:p>
          <a:p>
            <a:r>
              <a:rPr lang="cy-GB" noProof="0" dirty="0">
                <a:latin typeface="Arial" panose="020B0604020202020204" pitchFamily="34" charset="0"/>
                <a:cs typeface="Arial" panose="020B0604020202020204" pitchFamily="34" charset="0"/>
              </a:rPr>
              <a:t>Pwysau presenoldeb;</a:t>
            </a:r>
          </a:p>
          <a:p>
            <a:r>
              <a:rPr lang="cy-GB" noProof="0" dirty="0">
                <a:latin typeface="Arial" panose="020B0604020202020204" pitchFamily="34" charset="0"/>
                <a:cs typeface="Arial" panose="020B0604020202020204" pitchFamily="34" charset="0"/>
              </a:rPr>
              <a:t>Gofynion asesu;</a:t>
            </a:r>
          </a:p>
          <a:p>
            <a:r>
              <a:rPr lang="cy-GB" noProof="0" dirty="0">
                <a:latin typeface="Arial" panose="020B0604020202020204" pitchFamily="34" charset="0"/>
                <a:cs typeface="Arial" panose="020B0604020202020204" pitchFamily="34" charset="0"/>
              </a:rPr>
              <a:t>Masgio.</a:t>
            </a:r>
          </a:p>
        </p:txBody>
      </p:sp>
      <p:sp>
        <p:nvSpPr>
          <p:cNvPr id="4" name="Content Placeholder 3">
            <a:extLst>
              <a:ext uri="{FF2B5EF4-FFF2-40B4-BE49-F238E27FC236}">
                <a16:creationId xmlns:a16="http://schemas.microsoft.com/office/drawing/2014/main" id="{407617A8-6213-7EC2-A523-50D33BB2EAAB}"/>
              </a:ext>
            </a:extLst>
          </p:cNvPr>
          <p:cNvSpPr>
            <a:spLocks noGrp="1"/>
          </p:cNvSpPr>
          <p:nvPr>
            <p:ph sz="half" idx="2"/>
          </p:nvPr>
        </p:nvSpPr>
        <p:spPr>
          <a:xfrm>
            <a:off x="4648199" y="1571222"/>
            <a:ext cx="4160949" cy="4275785"/>
          </a:xfrm>
        </p:spPr>
        <p:txBody>
          <a:bodyPr>
            <a:normAutofit/>
          </a:bodyPr>
          <a:lstStyle/>
          <a:p>
            <a:r>
              <a:rPr lang="en-GB" dirty="0">
                <a:solidFill>
                  <a:srgbClr val="0070C0"/>
                </a:solidFill>
                <a:latin typeface="Arial" panose="020B0604020202020204" pitchFamily="34" charset="0"/>
                <a:cs typeface="Arial" panose="020B0604020202020204" pitchFamily="34" charset="0"/>
              </a:rPr>
              <a:t>Sensory demands;</a:t>
            </a:r>
          </a:p>
          <a:p>
            <a:r>
              <a:rPr lang="en-GB" dirty="0">
                <a:solidFill>
                  <a:srgbClr val="0070C0"/>
                </a:solidFill>
                <a:latin typeface="Arial" panose="020B0604020202020204" pitchFamily="34" charset="0"/>
                <a:cs typeface="Arial" panose="020B0604020202020204" pitchFamily="34" charset="0"/>
              </a:rPr>
              <a:t>Social expectations;</a:t>
            </a:r>
          </a:p>
          <a:p>
            <a:r>
              <a:rPr lang="en-GB" dirty="0">
                <a:solidFill>
                  <a:srgbClr val="0070C0"/>
                </a:solidFill>
                <a:latin typeface="Arial" panose="020B0604020202020204" pitchFamily="34" charset="0"/>
                <a:cs typeface="Arial" panose="020B0604020202020204" pitchFamily="34" charset="0"/>
              </a:rPr>
              <a:t>Behaviour policies;</a:t>
            </a:r>
          </a:p>
          <a:p>
            <a:r>
              <a:rPr lang="en-GB" dirty="0">
                <a:solidFill>
                  <a:srgbClr val="0070C0"/>
                </a:solidFill>
                <a:latin typeface="Arial" panose="020B0604020202020204" pitchFamily="34" charset="0"/>
                <a:cs typeface="Arial" panose="020B0604020202020204" pitchFamily="34" charset="0"/>
              </a:rPr>
              <a:t>Attendance pressures;</a:t>
            </a:r>
          </a:p>
          <a:p>
            <a:r>
              <a:rPr lang="en-GB" dirty="0">
                <a:solidFill>
                  <a:srgbClr val="0070C0"/>
                </a:solidFill>
                <a:latin typeface="Arial" panose="020B0604020202020204" pitchFamily="34" charset="0"/>
                <a:cs typeface="Arial" panose="020B0604020202020204" pitchFamily="34" charset="0"/>
              </a:rPr>
              <a:t>Assessment demands;</a:t>
            </a:r>
          </a:p>
          <a:p>
            <a:r>
              <a:rPr lang="en-GB" dirty="0">
                <a:solidFill>
                  <a:srgbClr val="0070C0"/>
                </a:solidFill>
                <a:latin typeface="Arial" panose="020B0604020202020204" pitchFamily="34" charset="0"/>
                <a:cs typeface="Arial" panose="020B0604020202020204" pitchFamily="34" charset="0"/>
              </a:rPr>
              <a:t>Masking.</a:t>
            </a:r>
          </a:p>
        </p:txBody>
      </p:sp>
    </p:spTree>
    <p:extLst>
      <p:ext uri="{BB962C8B-B14F-4D97-AF65-F5344CB8AC3E}">
        <p14:creationId xmlns:p14="http://schemas.microsoft.com/office/powerpoint/2010/main" val="527587628"/>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112119-E8B7-800C-CAB8-27AA1433715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00ECC52-F20F-0FBE-5784-9178186C06A6}"/>
              </a:ext>
            </a:extLst>
          </p:cNvPr>
          <p:cNvSpPr>
            <a:spLocks noGrp="1"/>
          </p:cNvSpPr>
          <p:nvPr>
            <p:ph type="title"/>
          </p:nvPr>
        </p:nvSpPr>
        <p:spPr>
          <a:xfrm>
            <a:off x="0" y="365125"/>
            <a:ext cx="9143999" cy="961399"/>
          </a:xfrm>
        </p:spPr>
        <p:txBody>
          <a:bodyPr>
            <a:noAutofit/>
          </a:bodyPr>
          <a:lstStyle/>
          <a:p>
            <a:pPr algn="ctr"/>
            <a:r>
              <a:rPr lang="cy-GB" sz="3200" noProof="0" dirty="0">
                <a:latin typeface="Arial" panose="020B0604020202020204" pitchFamily="34" charset="0"/>
                <a:cs typeface="Arial" panose="020B0604020202020204" pitchFamily="34" charset="0"/>
              </a:rPr>
              <a:t>Cyfranogiad yn y Dosbarth ac Addysgeg Gynhwysol</a:t>
            </a:r>
            <a:br>
              <a:rPr lang="en-GB" sz="3200" dirty="0">
                <a:latin typeface="Arial" panose="020B0604020202020204" pitchFamily="34" charset="0"/>
                <a:cs typeface="Arial" panose="020B0604020202020204" pitchFamily="34" charset="0"/>
              </a:rPr>
            </a:br>
            <a:r>
              <a:rPr lang="en-GB" sz="3200" dirty="0">
                <a:solidFill>
                  <a:srgbClr val="0070C0"/>
                </a:solidFill>
                <a:latin typeface="Arial" panose="020B0604020202020204" pitchFamily="34" charset="0"/>
                <a:cs typeface="Arial" panose="020B0604020202020204" pitchFamily="34" charset="0"/>
              </a:rPr>
              <a:t>Classroom Participation and Inclusive Pedagogy</a:t>
            </a:r>
          </a:p>
        </p:txBody>
      </p:sp>
      <p:sp>
        <p:nvSpPr>
          <p:cNvPr id="3" name="Content Placeholder 2">
            <a:extLst>
              <a:ext uri="{FF2B5EF4-FFF2-40B4-BE49-F238E27FC236}">
                <a16:creationId xmlns:a16="http://schemas.microsoft.com/office/drawing/2014/main" id="{164C6D82-76BB-6A8D-6A1A-D5F4BF4D02FD}"/>
              </a:ext>
            </a:extLst>
          </p:cNvPr>
          <p:cNvSpPr>
            <a:spLocks noGrp="1"/>
          </p:cNvSpPr>
          <p:nvPr>
            <p:ph sz="half" idx="1"/>
          </p:nvPr>
        </p:nvSpPr>
        <p:spPr>
          <a:xfrm>
            <a:off x="334851" y="1932039"/>
            <a:ext cx="4160949" cy="3914968"/>
          </a:xfrm>
        </p:spPr>
        <p:txBody>
          <a:bodyPr>
            <a:normAutofit fontScale="85000" lnSpcReduction="10000"/>
          </a:bodyPr>
          <a:lstStyle/>
          <a:p>
            <a:r>
              <a:rPr lang="cy-GB" noProof="0" dirty="0">
                <a:latin typeface="Arial" panose="020B0604020202020204" pitchFamily="34" charset="0"/>
                <a:cs typeface="Arial" panose="020B0604020202020204" pitchFamily="34" charset="0"/>
              </a:rPr>
              <a:t>Mae cyfranogiad yn edrych yn wahanol i wahanol ddysgwyr;</a:t>
            </a:r>
          </a:p>
          <a:p>
            <a:r>
              <a:rPr lang="cy-GB" noProof="0" dirty="0">
                <a:latin typeface="Arial" panose="020B0604020202020204" pitchFamily="34" charset="0"/>
                <a:cs typeface="Arial" panose="020B0604020202020204" pitchFamily="34" charset="0"/>
              </a:rPr>
              <a:t>Ffyrdd lluosog o gyfathrebu a chyfrannu;</a:t>
            </a:r>
          </a:p>
          <a:p>
            <a:r>
              <a:rPr lang="cy-GB" noProof="0" dirty="0">
                <a:latin typeface="Arial" panose="020B0604020202020204" pitchFamily="34" charset="0"/>
                <a:cs typeface="Arial" panose="020B0604020202020204" pitchFamily="34" charset="0"/>
              </a:rPr>
              <a:t>Dulliau addysgu hyblyg;</a:t>
            </a:r>
          </a:p>
          <a:p>
            <a:r>
              <a:rPr lang="cy-GB" noProof="0" dirty="0">
                <a:latin typeface="Arial" panose="020B0604020202020204" pitchFamily="34" charset="0"/>
                <a:cs typeface="Arial" panose="020B0604020202020204" pitchFamily="34" charset="0"/>
              </a:rPr>
              <a:t>Ymarfer sy'n seiliedig ar gryfderau;</a:t>
            </a:r>
          </a:p>
          <a:p>
            <a:r>
              <a:rPr lang="cy-GB" noProof="0" dirty="0">
                <a:latin typeface="Arial" panose="020B0604020202020204" pitchFamily="34" charset="0"/>
                <a:cs typeface="Arial" panose="020B0604020202020204" pitchFamily="34" charset="0"/>
              </a:rPr>
              <a:t>Hyrwyddo perthyn ac ymgysylltiad.</a:t>
            </a:r>
          </a:p>
        </p:txBody>
      </p:sp>
      <p:sp>
        <p:nvSpPr>
          <p:cNvPr id="4" name="Content Placeholder 3">
            <a:extLst>
              <a:ext uri="{FF2B5EF4-FFF2-40B4-BE49-F238E27FC236}">
                <a16:creationId xmlns:a16="http://schemas.microsoft.com/office/drawing/2014/main" id="{D0CEAC6C-DD70-1874-6734-2BAD13CA0900}"/>
              </a:ext>
            </a:extLst>
          </p:cNvPr>
          <p:cNvSpPr>
            <a:spLocks noGrp="1"/>
          </p:cNvSpPr>
          <p:nvPr>
            <p:ph sz="half" idx="2"/>
          </p:nvPr>
        </p:nvSpPr>
        <p:spPr>
          <a:xfrm>
            <a:off x="4648199" y="1932039"/>
            <a:ext cx="4160949" cy="3914968"/>
          </a:xfrm>
        </p:spPr>
        <p:txBody>
          <a:bodyPr>
            <a:normAutofit fontScale="85000" lnSpcReduction="10000"/>
          </a:bodyPr>
          <a:lstStyle/>
          <a:p>
            <a:r>
              <a:rPr lang="en-GB" dirty="0">
                <a:solidFill>
                  <a:srgbClr val="0070C0"/>
                </a:solidFill>
                <a:latin typeface="Arial" panose="020B0604020202020204" pitchFamily="34" charset="0"/>
                <a:cs typeface="Arial" panose="020B0604020202020204" pitchFamily="34" charset="0"/>
              </a:rPr>
              <a:t>Participation looks different for different learners;</a:t>
            </a:r>
          </a:p>
          <a:p>
            <a:r>
              <a:rPr lang="en-GB" dirty="0">
                <a:solidFill>
                  <a:srgbClr val="0070C0"/>
                </a:solidFill>
                <a:latin typeface="Arial" panose="020B0604020202020204" pitchFamily="34" charset="0"/>
                <a:cs typeface="Arial" panose="020B0604020202020204" pitchFamily="34" charset="0"/>
              </a:rPr>
              <a:t>Multiple ways to communicate and contribute;</a:t>
            </a:r>
          </a:p>
          <a:p>
            <a:r>
              <a:rPr lang="en-GB" dirty="0">
                <a:solidFill>
                  <a:srgbClr val="0070C0"/>
                </a:solidFill>
                <a:latin typeface="Arial" panose="020B0604020202020204" pitchFamily="34" charset="0"/>
                <a:cs typeface="Arial" panose="020B0604020202020204" pitchFamily="34" charset="0"/>
              </a:rPr>
              <a:t>Flexible teaching approaches;</a:t>
            </a:r>
          </a:p>
          <a:p>
            <a:r>
              <a:rPr lang="en-GB" dirty="0">
                <a:solidFill>
                  <a:srgbClr val="0070C0"/>
                </a:solidFill>
                <a:latin typeface="Arial" panose="020B0604020202020204" pitchFamily="34" charset="0"/>
                <a:cs typeface="Arial" panose="020B0604020202020204" pitchFamily="34" charset="0"/>
              </a:rPr>
              <a:t>Strengths-based practice;</a:t>
            </a:r>
          </a:p>
          <a:p>
            <a:r>
              <a:rPr lang="en-GB" dirty="0">
                <a:solidFill>
                  <a:srgbClr val="0070C0"/>
                </a:solidFill>
                <a:latin typeface="Arial" panose="020B0604020202020204" pitchFamily="34" charset="0"/>
                <a:cs typeface="Arial" panose="020B0604020202020204" pitchFamily="34" charset="0"/>
              </a:rPr>
              <a:t>Promoting belonging and engagement.</a:t>
            </a:r>
          </a:p>
        </p:txBody>
      </p:sp>
    </p:spTree>
    <p:extLst>
      <p:ext uri="{BB962C8B-B14F-4D97-AF65-F5344CB8AC3E}">
        <p14:creationId xmlns:p14="http://schemas.microsoft.com/office/powerpoint/2010/main" val="2765424140"/>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0B912D-0EF6-3D19-FA53-0AC60F1AF87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E856388-B8C6-F6B4-EBFD-43EAE8D9231A}"/>
              </a:ext>
            </a:extLst>
          </p:cNvPr>
          <p:cNvSpPr>
            <a:spLocks noGrp="1"/>
          </p:cNvSpPr>
          <p:nvPr>
            <p:ph type="title"/>
          </p:nvPr>
        </p:nvSpPr>
        <p:spPr>
          <a:xfrm>
            <a:off x="291018" y="365125"/>
            <a:ext cx="8720247" cy="961399"/>
          </a:xfrm>
        </p:spPr>
        <p:txBody>
          <a:bodyPr>
            <a:normAutofit fontScale="90000"/>
          </a:bodyPr>
          <a:lstStyle/>
          <a:p>
            <a:pPr algn="ctr"/>
            <a:r>
              <a:rPr lang="cy-GB" sz="4000" noProof="0" dirty="0">
                <a:latin typeface="Arial" panose="020B0604020202020204" pitchFamily="34" charset="0"/>
                <a:cs typeface="Arial" panose="020B0604020202020204" pitchFamily="34" charset="0"/>
              </a:rPr>
              <a:t>Dylunio Cyffredinol ar gyfer Dysgu (UDL)</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Universal Design for Learning (UDL)</a:t>
            </a:r>
          </a:p>
        </p:txBody>
      </p:sp>
      <p:sp>
        <p:nvSpPr>
          <p:cNvPr id="4" name="Content Placeholder 3">
            <a:extLst>
              <a:ext uri="{FF2B5EF4-FFF2-40B4-BE49-F238E27FC236}">
                <a16:creationId xmlns:a16="http://schemas.microsoft.com/office/drawing/2014/main" id="{4E2536E1-8AF6-8C51-1D2B-A8061654DDF9}"/>
              </a:ext>
            </a:extLst>
          </p:cNvPr>
          <p:cNvSpPr>
            <a:spLocks noGrp="1"/>
          </p:cNvSpPr>
          <p:nvPr>
            <p:ph sz="half" idx="2"/>
          </p:nvPr>
        </p:nvSpPr>
        <p:spPr>
          <a:xfrm>
            <a:off x="4454013" y="1571222"/>
            <a:ext cx="4557252" cy="4416623"/>
          </a:xfrm>
        </p:spPr>
        <p:txBody>
          <a:bodyPr>
            <a:normAutofit fontScale="55000" lnSpcReduction="20000"/>
          </a:bodyPr>
          <a:lstStyle/>
          <a:p>
            <a:pPr marL="0" indent="0">
              <a:buNone/>
            </a:pPr>
            <a:r>
              <a:rPr lang="en-GB" b="1" dirty="0" err="1">
                <a:latin typeface="Arial" panose="020B0604020202020204" pitchFamily="34" charset="0"/>
                <a:cs typeface="Arial" panose="020B0604020202020204" pitchFamily="34" charset="0"/>
              </a:rPr>
              <a:t>Darparwch</a:t>
            </a:r>
            <a:r>
              <a:rPr lang="en-GB" b="1" dirty="0">
                <a:latin typeface="Arial" panose="020B0604020202020204" pitchFamily="34" charset="0"/>
                <a:cs typeface="Arial" panose="020B0604020202020204" pitchFamily="34" charset="0"/>
              </a:rPr>
              <a:t>:</a:t>
            </a:r>
          </a:p>
          <a:p>
            <a:pPr marL="0" indent="0">
              <a:buNone/>
            </a:pPr>
            <a:r>
              <a:rPr lang="en-GB" dirty="0" err="1">
                <a:latin typeface="Arial" panose="020B0604020202020204" pitchFamily="34" charset="0"/>
                <a:cs typeface="Arial" panose="020B0604020202020204" pitchFamily="34" charset="0"/>
              </a:rPr>
              <a:t>Dulliau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lluosog</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ymgysylltu</a:t>
            </a:r>
            <a:r>
              <a:rPr lang="en-GB" dirty="0">
                <a:latin typeface="Arial" panose="020B0604020202020204" pitchFamily="34" charset="0"/>
                <a:cs typeface="Arial" panose="020B0604020202020204" pitchFamily="34" charset="0"/>
              </a:rPr>
              <a:t>;</a:t>
            </a:r>
          </a:p>
          <a:p>
            <a:pPr marL="0" indent="0">
              <a:buNone/>
            </a:pPr>
            <a:r>
              <a:rPr lang="en-GB" dirty="0" err="1">
                <a:latin typeface="Arial" panose="020B0604020202020204" pitchFamily="34" charset="0"/>
                <a:cs typeface="Arial" panose="020B0604020202020204" pitchFamily="34" charset="0"/>
              </a:rPr>
              <a:t>Dulliau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lluosog</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gynrychioli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gwybodaeth</a:t>
            </a:r>
            <a:r>
              <a:rPr lang="en-GB" dirty="0">
                <a:latin typeface="Arial" panose="020B0604020202020204" pitchFamily="34" charset="0"/>
                <a:cs typeface="Arial" panose="020B0604020202020204" pitchFamily="34" charset="0"/>
              </a:rPr>
              <a:t>;</a:t>
            </a:r>
          </a:p>
          <a:p>
            <a:pPr marL="0" indent="0">
              <a:buNone/>
            </a:pPr>
            <a:r>
              <a:rPr lang="en-GB" dirty="0" err="1">
                <a:latin typeface="Arial" panose="020B0604020202020204" pitchFamily="34" charset="0"/>
                <a:cs typeface="Arial" panose="020B0604020202020204" pitchFamily="34" charset="0"/>
              </a:rPr>
              <a:t>Dulliau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lluosog</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fynegi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dysgu</a:t>
            </a:r>
            <a:r>
              <a:rPr lang="en-GB" dirty="0">
                <a:latin typeface="Arial" panose="020B0604020202020204" pitchFamily="34" charset="0"/>
                <a:cs typeface="Arial" panose="020B0604020202020204" pitchFamily="34" charset="0"/>
              </a:rPr>
              <a:t>.</a:t>
            </a:r>
          </a:p>
          <a:p>
            <a:pPr marL="0" indent="0">
              <a:buNone/>
            </a:pPr>
            <a:endParaRPr lang="en-GB" dirty="0">
              <a:latin typeface="Arial" panose="020B0604020202020204" pitchFamily="34" charset="0"/>
              <a:cs typeface="Arial" panose="020B0604020202020204" pitchFamily="34" charset="0"/>
            </a:endParaRPr>
          </a:p>
          <a:p>
            <a:pPr marL="0" indent="0">
              <a:buNone/>
            </a:pPr>
            <a:r>
              <a:rPr lang="en-GB" b="1" dirty="0">
                <a:latin typeface="Arial" panose="020B0604020202020204" pitchFamily="34" charset="0"/>
                <a:cs typeface="Arial" panose="020B0604020202020204" pitchFamily="34" charset="0"/>
              </a:rPr>
              <a:t>Nod:</a:t>
            </a:r>
          </a:p>
          <a:p>
            <a:r>
              <a:rPr lang="en-GB" dirty="0" err="1">
                <a:latin typeface="Arial" panose="020B0604020202020204" pitchFamily="34" charset="0"/>
                <a:cs typeface="Arial" panose="020B0604020202020204" pitchFamily="34" charset="0"/>
              </a:rPr>
              <a:t>Lleihau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rhwystrau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iddynt</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godi</a:t>
            </a:r>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pPr marL="0" indent="0">
              <a:buNone/>
            </a:pPr>
            <a:r>
              <a:rPr lang="en-GB" b="1" dirty="0">
                <a:solidFill>
                  <a:srgbClr val="0070C0"/>
                </a:solidFill>
                <a:latin typeface="Arial" panose="020B0604020202020204" pitchFamily="34" charset="0"/>
                <a:cs typeface="Arial" panose="020B0604020202020204" pitchFamily="34" charset="0"/>
              </a:rPr>
              <a:t>Provide:</a:t>
            </a:r>
          </a:p>
          <a:p>
            <a:r>
              <a:rPr lang="en-GB" dirty="0">
                <a:solidFill>
                  <a:srgbClr val="0070C0"/>
                </a:solidFill>
                <a:latin typeface="Arial" panose="020B0604020202020204" pitchFamily="34" charset="0"/>
                <a:cs typeface="Arial" panose="020B0604020202020204" pitchFamily="34" charset="0"/>
              </a:rPr>
              <a:t>Multiple means of engagement;</a:t>
            </a:r>
          </a:p>
          <a:p>
            <a:r>
              <a:rPr lang="en-GB" dirty="0">
                <a:solidFill>
                  <a:srgbClr val="0070C0"/>
                </a:solidFill>
                <a:latin typeface="Arial" panose="020B0604020202020204" pitchFamily="34" charset="0"/>
                <a:cs typeface="Arial" panose="020B0604020202020204" pitchFamily="34" charset="0"/>
              </a:rPr>
              <a:t>Multiple means of representation;</a:t>
            </a:r>
          </a:p>
          <a:p>
            <a:r>
              <a:rPr lang="en-GB" dirty="0">
                <a:solidFill>
                  <a:srgbClr val="0070C0"/>
                </a:solidFill>
                <a:latin typeface="Arial" panose="020B0604020202020204" pitchFamily="34" charset="0"/>
                <a:cs typeface="Arial" panose="020B0604020202020204" pitchFamily="34" charset="0"/>
              </a:rPr>
              <a:t>Multiple means of expression.</a:t>
            </a:r>
          </a:p>
          <a:p>
            <a:endParaRPr lang="en-GB" dirty="0">
              <a:solidFill>
                <a:srgbClr val="0070C0"/>
              </a:solidFill>
              <a:latin typeface="Arial" panose="020B0604020202020204" pitchFamily="34" charset="0"/>
              <a:cs typeface="Arial" panose="020B0604020202020204" pitchFamily="34" charset="0"/>
            </a:endParaRPr>
          </a:p>
          <a:p>
            <a:pPr marL="0" indent="0">
              <a:buNone/>
            </a:pPr>
            <a:r>
              <a:rPr lang="en-GB" b="1" dirty="0">
                <a:solidFill>
                  <a:srgbClr val="0070C0"/>
                </a:solidFill>
                <a:latin typeface="Arial" panose="020B0604020202020204" pitchFamily="34" charset="0"/>
                <a:cs typeface="Arial" panose="020B0604020202020204" pitchFamily="34" charset="0"/>
              </a:rPr>
              <a:t>Goal:</a:t>
            </a:r>
          </a:p>
          <a:p>
            <a:r>
              <a:rPr lang="en-GB" dirty="0">
                <a:solidFill>
                  <a:srgbClr val="0070C0"/>
                </a:solidFill>
                <a:latin typeface="Arial" panose="020B0604020202020204" pitchFamily="34" charset="0"/>
                <a:cs typeface="Arial" panose="020B0604020202020204" pitchFamily="34" charset="0"/>
              </a:rPr>
              <a:t>Reduce barriers before they occur.</a:t>
            </a:r>
          </a:p>
        </p:txBody>
      </p:sp>
      <p:sp>
        <p:nvSpPr>
          <p:cNvPr id="7" name="TextBox 6">
            <a:extLst>
              <a:ext uri="{FF2B5EF4-FFF2-40B4-BE49-F238E27FC236}">
                <a16:creationId xmlns:a16="http://schemas.microsoft.com/office/drawing/2014/main" id="{6AA3946E-1B59-2868-18E0-C5667E77E8F2}"/>
              </a:ext>
            </a:extLst>
          </p:cNvPr>
          <p:cNvSpPr txBox="1"/>
          <p:nvPr/>
        </p:nvSpPr>
        <p:spPr>
          <a:xfrm>
            <a:off x="687525" y="5450305"/>
            <a:ext cx="3613010" cy="646331"/>
          </a:xfrm>
          <a:prstGeom prst="rect">
            <a:avLst/>
          </a:prstGeom>
          <a:noFill/>
        </p:spPr>
        <p:txBody>
          <a:bodyPr wrap="square" rtlCol="0">
            <a:spAutoFit/>
          </a:bodyPr>
          <a:lstStyle/>
          <a:p>
            <a:r>
              <a:rPr lang="en-GB" dirty="0"/>
              <a:t>(Source: Centre for Innovation in</a:t>
            </a:r>
          </a:p>
          <a:p>
            <a:r>
              <a:rPr lang="en-GB" dirty="0"/>
              <a:t>Campus Mental Health, no date)</a:t>
            </a:r>
          </a:p>
        </p:txBody>
      </p:sp>
      <p:pic>
        <p:nvPicPr>
          <p:cNvPr id="9" name="Content Placeholder 8">
            <a:extLst>
              <a:ext uri="{FF2B5EF4-FFF2-40B4-BE49-F238E27FC236}">
                <a16:creationId xmlns:a16="http://schemas.microsoft.com/office/drawing/2014/main" id="{D5532AE1-3240-F543-12DF-F2DDFCAB4200}"/>
              </a:ext>
            </a:extLst>
          </p:cNvPr>
          <p:cNvPicPr>
            <a:picLocks noGrp="1" noChangeAspect="1"/>
          </p:cNvPicPr>
          <p:nvPr>
            <p:ph sz="half" idx="1"/>
          </p:nvPr>
        </p:nvPicPr>
        <p:blipFill>
          <a:blip r:embed="rId3"/>
          <a:stretch>
            <a:fillRect/>
          </a:stretch>
        </p:blipFill>
        <p:spPr>
          <a:xfrm>
            <a:off x="334852" y="1612493"/>
            <a:ext cx="3867150" cy="3633013"/>
          </a:xfrm>
          <a:prstGeom prst="rect">
            <a:avLst/>
          </a:prstGeom>
        </p:spPr>
      </p:pic>
    </p:spTree>
    <p:extLst>
      <p:ext uri="{BB962C8B-B14F-4D97-AF65-F5344CB8AC3E}">
        <p14:creationId xmlns:p14="http://schemas.microsoft.com/office/powerpoint/2010/main" val="1386552701"/>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E20205-01EA-548E-0BC7-DEB36BA36FF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A4C4944-6371-E31B-9F68-4BF6029B9C11}"/>
              </a:ext>
            </a:extLst>
          </p:cNvPr>
          <p:cNvSpPr>
            <a:spLocks noGrp="1"/>
          </p:cNvSpPr>
          <p:nvPr>
            <p:ph type="title"/>
          </p:nvPr>
        </p:nvSpPr>
        <p:spPr>
          <a:xfrm>
            <a:off x="0" y="365125"/>
            <a:ext cx="9143999" cy="961399"/>
          </a:xfrm>
        </p:spPr>
        <p:txBody>
          <a:bodyPr>
            <a:noAutofit/>
          </a:bodyPr>
          <a:lstStyle/>
          <a:p>
            <a:pPr algn="ctr"/>
            <a:r>
              <a:rPr lang="cy-GB" sz="3200" noProof="0" dirty="0">
                <a:latin typeface="Arial" panose="020B0604020202020204" pitchFamily="34" charset="0"/>
                <a:cs typeface="Arial" panose="020B0604020202020204" pitchFamily="34" charset="0"/>
              </a:rPr>
              <a:t>Addasiadau Rhesymol</a:t>
            </a:r>
            <a:br>
              <a:rPr lang="en-GB" sz="3200" dirty="0">
                <a:latin typeface="Arial" panose="020B0604020202020204" pitchFamily="34" charset="0"/>
                <a:cs typeface="Arial" panose="020B0604020202020204" pitchFamily="34" charset="0"/>
              </a:rPr>
            </a:br>
            <a:r>
              <a:rPr lang="en-GB" sz="3200" dirty="0">
                <a:solidFill>
                  <a:srgbClr val="0070C0"/>
                </a:solidFill>
                <a:latin typeface="Arial" panose="020B0604020202020204" pitchFamily="34" charset="0"/>
                <a:cs typeface="Arial" panose="020B0604020202020204" pitchFamily="34" charset="0"/>
              </a:rPr>
              <a:t>Reasonable Adjustments</a:t>
            </a:r>
          </a:p>
        </p:txBody>
      </p:sp>
      <p:sp>
        <p:nvSpPr>
          <p:cNvPr id="3" name="Content Placeholder 2">
            <a:extLst>
              <a:ext uri="{FF2B5EF4-FFF2-40B4-BE49-F238E27FC236}">
                <a16:creationId xmlns:a16="http://schemas.microsoft.com/office/drawing/2014/main" id="{20109C11-25AC-1BC1-2D5B-597E9A8142C4}"/>
              </a:ext>
            </a:extLst>
          </p:cNvPr>
          <p:cNvSpPr>
            <a:spLocks noGrp="1"/>
          </p:cNvSpPr>
          <p:nvPr>
            <p:ph sz="half" idx="1"/>
          </p:nvPr>
        </p:nvSpPr>
        <p:spPr>
          <a:xfrm>
            <a:off x="334851" y="1932039"/>
            <a:ext cx="4160949" cy="3914968"/>
          </a:xfrm>
        </p:spPr>
        <p:txBody>
          <a:bodyPr>
            <a:normAutofit lnSpcReduction="10000"/>
          </a:bodyPr>
          <a:lstStyle/>
          <a:p>
            <a:r>
              <a:rPr lang="cy-GB" noProof="0" dirty="0">
                <a:latin typeface="Arial" panose="020B0604020202020204" pitchFamily="34" charset="0"/>
                <a:cs typeface="Arial" panose="020B0604020202020204" pitchFamily="34" charset="0"/>
              </a:rPr>
              <a:t>Cymhorthion gweledol;</a:t>
            </a:r>
          </a:p>
          <a:p>
            <a:r>
              <a:rPr lang="cy-GB" noProof="0" dirty="0">
                <a:latin typeface="Arial" panose="020B0604020202020204" pitchFamily="34" charset="0"/>
                <a:cs typeface="Arial" panose="020B0604020202020204" pitchFamily="34" charset="0"/>
              </a:rPr>
              <a:t>Addasiadau synhwyraidd;</a:t>
            </a:r>
          </a:p>
          <a:p>
            <a:r>
              <a:rPr lang="cy-GB" noProof="0" dirty="0">
                <a:latin typeface="Arial" panose="020B0604020202020204" pitchFamily="34" charset="0"/>
                <a:cs typeface="Arial" panose="020B0604020202020204" pitchFamily="34" charset="0"/>
              </a:rPr>
              <a:t>Terfynau amser hyblyg;</a:t>
            </a:r>
          </a:p>
          <a:p>
            <a:r>
              <a:rPr lang="cy-GB" noProof="0" dirty="0">
                <a:latin typeface="Arial" panose="020B0604020202020204" pitchFamily="34" charset="0"/>
                <a:cs typeface="Arial" panose="020B0604020202020204" pitchFamily="34" charset="0"/>
              </a:rPr>
              <a:t>Mannau gwaith tawel;</a:t>
            </a:r>
          </a:p>
          <a:p>
            <a:r>
              <a:rPr lang="cy-GB" noProof="0" dirty="0">
                <a:latin typeface="Arial" panose="020B0604020202020204" pitchFamily="34" charset="0"/>
                <a:cs typeface="Arial" panose="020B0604020202020204" pitchFamily="34" charset="0"/>
              </a:rPr>
              <a:t>Dulliau cyfathrebu amgen;</a:t>
            </a:r>
          </a:p>
          <a:p>
            <a:r>
              <a:rPr lang="cy-GB" noProof="0" dirty="0">
                <a:latin typeface="Arial" panose="020B0604020202020204" pitchFamily="34" charset="0"/>
                <a:cs typeface="Arial" panose="020B0604020202020204" pitchFamily="34" charset="0"/>
              </a:rPr>
              <a:t>Trefniadau rhagweladwy.</a:t>
            </a:r>
          </a:p>
        </p:txBody>
      </p:sp>
      <p:sp>
        <p:nvSpPr>
          <p:cNvPr id="4" name="Content Placeholder 3">
            <a:extLst>
              <a:ext uri="{FF2B5EF4-FFF2-40B4-BE49-F238E27FC236}">
                <a16:creationId xmlns:a16="http://schemas.microsoft.com/office/drawing/2014/main" id="{0287AF25-0EE8-66EE-A592-DAA2DBE07834}"/>
              </a:ext>
            </a:extLst>
          </p:cNvPr>
          <p:cNvSpPr>
            <a:spLocks noGrp="1"/>
          </p:cNvSpPr>
          <p:nvPr>
            <p:ph sz="half" idx="2"/>
          </p:nvPr>
        </p:nvSpPr>
        <p:spPr>
          <a:xfrm>
            <a:off x="4648199" y="1932039"/>
            <a:ext cx="4160949" cy="3914968"/>
          </a:xfrm>
        </p:spPr>
        <p:txBody>
          <a:bodyPr>
            <a:normAutofit lnSpcReduction="10000"/>
          </a:bodyPr>
          <a:lstStyle/>
          <a:p>
            <a:r>
              <a:rPr lang="en-GB" dirty="0">
                <a:solidFill>
                  <a:srgbClr val="0070C0"/>
                </a:solidFill>
                <a:latin typeface="Arial" panose="020B0604020202020204" pitchFamily="34" charset="0"/>
                <a:cs typeface="Arial" panose="020B0604020202020204" pitchFamily="34" charset="0"/>
              </a:rPr>
              <a:t>Visual supports;</a:t>
            </a:r>
          </a:p>
          <a:p>
            <a:r>
              <a:rPr lang="en-GB" dirty="0">
                <a:solidFill>
                  <a:srgbClr val="0070C0"/>
                </a:solidFill>
                <a:latin typeface="Arial" panose="020B0604020202020204" pitchFamily="34" charset="0"/>
                <a:cs typeface="Arial" panose="020B0604020202020204" pitchFamily="34" charset="0"/>
              </a:rPr>
              <a:t>Sensory adaptations;</a:t>
            </a:r>
          </a:p>
          <a:p>
            <a:r>
              <a:rPr lang="en-GB" dirty="0">
                <a:solidFill>
                  <a:srgbClr val="0070C0"/>
                </a:solidFill>
                <a:latin typeface="Arial" panose="020B0604020202020204" pitchFamily="34" charset="0"/>
                <a:cs typeface="Arial" panose="020B0604020202020204" pitchFamily="34" charset="0"/>
              </a:rPr>
              <a:t>Flexible deadlines;</a:t>
            </a:r>
          </a:p>
          <a:p>
            <a:r>
              <a:rPr lang="en-GB" dirty="0">
                <a:solidFill>
                  <a:srgbClr val="0070C0"/>
                </a:solidFill>
                <a:latin typeface="Arial" panose="020B0604020202020204" pitchFamily="34" charset="0"/>
                <a:cs typeface="Arial" panose="020B0604020202020204" pitchFamily="34" charset="0"/>
              </a:rPr>
              <a:t>Quiet working spaces;</a:t>
            </a:r>
          </a:p>
          <a:p>
            <a:r>
              <a:rPr lang="en-GB" dirty="0">
                <a:solidFill>
                  <a:srgbClr val="0070C0"/>
                </a:solidFill>
                <a:latin typeface="Arial" panose="020B0604020202020204" pitchFamily="34" charset="0"/>
                <a:cs typeface="Arial" panose="020B0604020202020204" pitchFamily="34" charset="0"/>
              </a:rPr>
              <a:t>Alternative communication methods;</a:t>
            </a:r>
          </a:p>
          <a:p>
            <a:r>
              <a:rPr lang="en-GB" dirty="0">
                <a:solidFill>
                  <a:srgbClr val="0070C0"/>
                </a:solidFill>
                <a:latin typeface="Arial" panose="020B0604020202020204" pitchFamily="34" charset="0"/>
                <a:cs typeface="Arial" panose="020B0604020202020204" pitchFamily="34" charset="0"/>
              </a:rPr>
              <a:t>Predictable routines.</a:t>
            </a:r>
          </a:p>
        </p:txBody>
      </p:sp>
    </p:spTree>
    <p:extLst>
      <p:ext uri="{BB962C8B-B14F-4D97-AF65-F5344CB8AC3E}">
        <p14:creationId xmlns:p14="http://schemas.microsoft.com/office/powerpoint/2010/main" val="4073283752"/>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38B7E0-8736-814C-F91E-1510F6F9CBB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161E35B-52CC-A3E0-840A-2A93273A3276}"/>
              </a:ext>
            </a:extLst>
          </p:cNvPr>
          <p:cNvSpPr>
            <a:spLocks noGrp="1"/>
          </p:cNvSpPr>
          <p:nvPr>
            <p:ph type="title"/>
          </p:nvPr>
        </p:nvSpPr>
        <p:spPr>
          <a:xfrm>
            <a:off x="0" y="365125"/>
            <a:ext cx="9143999" cy="961399"/>
          </a:xfrm>
        </p:spPr>
        <p:txBody>
          <a:bodyPr>
            <a:noAutofit/>
          </a:bodyPr>
          <a:lstStyle/>
          <a:p>
            <a:pPr algn="ctr"/>
            <a:r>
              <a:rPr lang="cy-GB" sz="3200" noProof="0" dirty="0">
                <a:latin typeface="Arial" panose="020B0604020202020204" pitchFamily="34" charset="0"/>
                <a:cs typeface="Arial" panose="020B0604020202020204" pitchFamily="34" charset="0"/>
              </a:rPr>
              <a:t>Rolau a Chyfrifoldebau</a:t>
            </a:r>
            <a:br>
              <a:rPr lang="en-GB" sz="3200" dirty="0">
                <a:latin typeface="Arial" panose="020B0604020202020204" pitchFamily="34" charset="0"/>
                <a:cs typeface="Arial" panose="020B0604020202020204" pitchFamily="34" charset="0"/>
              </a:rPr>
            </a:br>
            <a:r>
              <a:rPr lang="en-GB" sz="3200" dirty="0">
                <a:solidFill>
                  <a:srgbClr val="0070C0"/>
                </a:solidFill>
                <a:latin typeface="Arial" panose="020B0604020202020204" pitchFamily="34" charset="0"/>
                <a:cs typeface="Arial" panose="020B0604020202020204" pitchFamily="34" charset="0"/>
              </a:rPr>
              <a:t>Roles and Responsibilities</a:t>
            </a:r>
          </a:p>
        </p:txBody>
      </p:sp>
      <p:sp>
        <p:nvSpPr>
          <p:cNvPr id="3" name="Content Placeholder 2">
            <a:extLst>
              <a:ext uri="{FF2B5EF4-FFF2-40B4-BE49-F238E27FC236}">
                <a16:creationId xmlns:a16="http://schemas.microsoft.com/office/drawing/2014/main" id="{A7163552-1347-2723-0C42-53C972489B3F}"/>
              </a:ext>
            </a:extLst>
          </p:cNvPr>
          <p:cNvSpPr>
            <a:spLocks noGrp="1"/>
          </p:cNvSpPr>
          <p:nvPr>
            <p:ph sz="half" idx="1"/>
          </p:nvPr>
        </p:nvSpPr>
        <p:spPr>
          <a:xfrm>
            <a:off x="604683" y="1548580"/>
            <a:ext cx="3891117" cy="4468761"/>
          </a:xfrm>
        </p:spPr>
        <p:txBody>
          <a:bodyPr>
            <a:normAutofit fontScale="47500" lnSpcReduction="20000"/>
          </a:bodyPr>
          <a:lstStyle/>
          <a:p>
            <a:pPr marL="0" indent="0">
              <a:buNone/>
            </a:pPr>
            <a:r>
              <a:rPr lang="cy-GB" b="1" noProof="0" dirty="0">
                <a:latin typeface="Arial" panose="020B0604020202020204" pitchFamily="34" charset="0"/>
                <a:cs typeface="Arial" panose="020B0604020202020204" pitchFamily="34" charset="0"/>
              </a:rPr>
              <a:t>Addysg</a:t>
            </a:r>
          </a:p>
          <a:p>
            <a:r>
              <a:rPr lang="cy-GB" noProof="0" dirty="0">
                <a:latin typeface="Arial" panose="020B0604020202020204" pitchFamily="34" charset="0"/>
                <a:cs typeface="Arial" panose="020B0604020202020204" pitchFamily="34" charset="0"/>
              </a:rPr>
              <a:t>Athrawon;</a:t>
            </a:r>
          </a:p>
          <a:p>
            <a:r>
              <a:rPr lang="cy-GB" noProof="0" dirty="0">
                <a:latin typeface="Arial" panose="020B0604020202020204" pitchFamily="34" charset="0"/>
                <a:cs typeface="Arial" panose="020B0604020202020204" pitchFamily="34" charset="0"/>
              </a:rPr>
              <a:t>Cynorthwywyr Addysgu;</a:t>
            </a:r>
          </a:p>
          <a:p>
            <a:r>
              <a:rPr lang="cy-GB" noProof="0" dirty="0">
                <a:latin typeface="Arial" panose="020B0604020202020204" pitchFamily="34" charset="0"/>
                <a:cs typeface="Arial" panose="020B0604020202020204" pitchFamily="34" charset="0"/>
              </a:rPr>
              <a:t>CADY;</a:t>
            </a:r>
          </a:p>
          <a:p>
            <a:r>
              <a:rPr lang="cy-GB" noProof="0" dirty="0">
                <a:latin typeface="Arial" panose="020B0604020202020204" pitchFamily="34" charset="0"/>
                <a:cs typeface="Arial" panose="020B0604020202020204" pitchFamily="34" charset="0"/>
              </a:rPr>
              <a:t>Uwch Arweinwyr.</a:t>
            </a:r>
          </a:p>
          <a:p>
            <a:endParaRPr lang="cy-GB" dirty="0">
              <a:latin typeface="Arial" panose="020B0604020202020204" pitchFamily="34" charset="0"/>
              <a:cs typeface="Arial" panose="020B0604020202020204" pitchFamily="34" charset="0"/>
            </a:endParaRPr>
          </a:p>
          <a:p>
            <a:pPr marL="0" indent="0">
              <a:buNone/>
            </a:pPr>
            <a:r>
              <a:rPr lang="cy-GB" b="1" noProof="0" dirty="0">
                <a:latin typeface="Arial" panose="020B0604020202020204" pitchFamily="34" charset="0"/>
                <a:cs typeface="Arial" panose="020B0604020202020204" pitchFamily="34" charset="0"/>
              </a:rPr>
              <a:t>Bugeiliol</a:t>
            </a:r>
          </a:p>
          <a:p>
            <a:r>
              <a:rPr lang="cy-GB" noProof="0" dirty="0">
                <a:latin typeface="Arial" panose="020B0604020202020204" pitchFamily="34" charset="0"/>
                <a:cs typeface="Arial" panose="020B0604020202020204" pitchFamily="34" charset="0"/>
              </a:rPr>
              <a:t>Arweinwyr Llesiant;</a:t>
            </a:r>
          </a:p>
          <a:p>
            <a:r>
              <a:rPr lang="cy-GB" noProof="0" dirty="0">
                <a:latin typeface="Arial" panose="020B0604020202020204" pitchFamily="34" charset="0"/>
                <a:cs typeface="Arial" panose="020B0604020202020204" pitchFamily="34" charset="0"/>
              </a:rPr>
              <a:t>Swyddogion Presenoldeb;</a:t>
            </a:r>
          </a:p>
          <a:p>
            <a:r>
              <a:rPr lang="cy-GB" noProof="0" dirty="0" err="1">
                <a:latin typeface="Arial" panose="020B0604020202020204" pitchFamily="34" charset="0"/>
                <a:cs typeface="Arial" panose="020B0604020202020204" pitchFamily="34" charset="0"/>
              </a:rPr>
              <a:t>Cwnselwyr</a:t>
            </a:r>
            <a:r>
              <a:rPr lang="cy-GB" noProof="0" dirty="0">
                <a:latin typeface="Arial" panose="020B0604020202020204" pitchFamily="34" charset="0"/>
                <a:cs typeface="Arial" panose="020B0604020202020204" pitchFamily="34" charset="0"/>
              </a:rPr>
              <a:t> Ysgol.</a:t>
            </a:r>
          </a:p>
          <a:p>
            <a:endParaRPr lang="cy-GB" dirty="0">
              <a:latin typeface="Arial" panose="020B0604020202020204" pitchFamily="34" charset="0"/>
              <a:cs typeface="Arial" panose="020B0604020202020204" pitchFamily="34" charset="0"/>
            </a:endParaRPr>
          </a:p>
          <a:p>
            <a:pPr marL="0" indent="0">
              <a:buNone/>
            </a:pPr>
            <a:r>
              <a:rPr lang="cy-GB" b="1" noProof="0" dirty="0">
                <a:latin typeface="Arial" panose="020B0604020202020204" pitchFamily="34" charset="0"/>
                <a:cs typeface="Arial" panose="020B0604020202020204" pitchFamily="34" charset="0"/>
              </a:rPr>
              <a:t>Clinigol</a:t>
            </a:r>
          </a:p>
          <a:p>
            <a:r>
              <a:rPr lang="cy-GB" noProof="0" dirty="0">
                <a:latin typeface="Arial" panose="020B0604020202020204" pitchFamily="34" charset="0"/>
                <a:cs typeface="Arial" panose="020B0604020202020204" pitchFamily="34" charset="0"/>
              </a:rPr>
              <a:t>GCIAP;</a:t>
            </a:r>
          </a:p>
          <a:p>
            <a:r>
              <a:rPr lang="cy-GB" noProof="0" dirty="0">
                <a:latin typeface="Arial" panose="020B0604020202020204" pitchFamily="34" charset="0"/>
                <a:cs typeface="Arial" panose="020B0604020202020204" pitchFamily="34" charset="0"/>
              </a:rPr>
              <a:t>Seicolegwyr Addysgol;</a:t>
            </a:r>
          </a:p>
          <a:p>
            <a:r>
              <a:rPr lang="cy-GB" noProof="0" dirty="0">
                <a:latin typeface="Arial" panose="020B0604020202020204" pitchFamily="34" charset="0"/>
                <a:cs typeface="Arial" panose="020B0604020202020204" pitchFamily="34" charset="0"/>
              </a:rPr>
              <a:t>Therapyddion Iaith a Lleferydd;</a:t>
            </a:r>
          </a:p>
          <a:p>
            <a:r>
              <a:rPr lang="cy-GB" noProof="0" dirty="0">
                <a:latin typeface="Arial" panose="020B0604020202020204" pitchFamily="34" charset="0"/>
                <a:cs typeface="Arial" panose="020B0604020202020204" pitchFamily="34" charset="0"/>
              </a:rPr>
              <a:t>Therapyddion Galwedigaethol.</a:t>
            </a:r>
          </a:p>
        </p:txBody>
      </p:sp>
      <p:sp>
        <p:nvSpPr>
          <p:cNvPr id="4" name="Content Placeholder 3">
            <a:extLst>
              <a:ext uri="{FF2B5EF4-FFF2-40B4-BE49-F238E27FC236}">
                <a16:creationId xmlns:a16="http://schemas.microsoft.com/office/drawing/2014/main" id="{6B224DBC-523B-9EA1-A853-54A9D90D4E3B}"/>
              </a:ext>
            </a:extLst>
          </p:cNvPr>
          <p:cNvSpPr>
            <a:spLocks noGrp="1"/>
          </p:cNvSpPr>
          <p:nvPr>
            <p:ph sz="half" idx="2"/>
          </p:nvPr>
        </p:nvSpPr>
        <p:spPr>
          <a:xfrm>
            <a:off x="4648199" y="1548580"/>
            <a:ext cx="3330678" cy="4468761"/>
          </a:xfrm>
        </p:spPr>
        <p:txBody>
          <a:bodyPr>
            <a:normAutofit fontScale="47500" lnSpcReduction="20000"/>
          </a:bodyPr>
          <a:lstStyle/>
          <a:p>
            <a:pPr marL="0" indent="0">
              <a:buNone/>
            </a:pPr>
            <a:r>
              <a:rPr lang="en-GB" b="1" dirty="0">
                <a:solidFill>
                  <a:srgbClr val="0070C0"/>
                </a:solidFill>
                <a:latin typeface="Arial" panose="020B0604020202020204" pitchFamily="34" charset="0"/>
                <a:cs typeface="Arial" panose="020B0604020202020204" pitchFamily="34" charset="0"/>
              </a:rPr>
              <a:t>Education</a:t>
            </a:r>
          </a:p>
          <a:p>
            <a:r>
              <a:rPr lang="en-GB" dirty="0">
                <a:solidFill>
                  <a:srgbClr val="0070C0"/>
                </a:solidFill>
                <a:latin typeface="Arial" panose="020B0604020202020204" pitchFamily="34" charset="0"/>
                <a:cs typeface="Arial" panose="020B0604020202020204" pitchFamily="34" charset="0"/>
              </a:rPr>
              <a:t>Teachers;</a:t>
            </a:r>
          </a:p>
          <a:p>
            <a:r>
              <a:rPr lang="en-GB" dirty="0">
                <a:solidFill>
                  <a:srgbClr val="0070C0"/>
                </a:solidFill>
                <a:latin typeface="Arial" panose="020B0604020202020204" pitchFamily="34" charset="0"/>
                <a:cs typeface="Arial" panose="020B0604020202020204" pitchFamily="34" charset="0"/>
              </a:rPr>
              <a:t>Teaching Assistants;</a:t>
            </a:r>
          </a:p>
          <a:p>
            <a:r>
              <a:rPr lang="en-GB" dirty="0">
                <a:solidFill>
                  <a:srgbClr val="0070C0"/>
                </a:solidFill>
                <a:latin typeface="Arial" panose="020B0604020202020204" pitchFamily="34" charset="0"/>
                <a:cs typeface="Arial" panose="020B0604020202020204" pitchFamily="34" charset="0"/>
              </a:rPr>
              <a:t> ALNCo;</a:t>
            </a:r>
          </a:p>
          <a:p>
            <a:r>
              <a:rPr lang="en-GB" dirty="0">
                <a:solidFill>
                  <a:srgbClr val="0070C0"/>
                </a:solidFill>
                <a:latin typeface="Arial" panose="020B0604020202020204" pitchFamily="34" charset="0"/>
                <a:cs typeface="Arial" panose="020B0604020202020204" pitchFamily="34" charset="0"/>
              </a:rPr>
              <a:t>Senior Leaders.</a:t>
            </a:r>
          </a:p>
          <a:p>
            <a:pPr marL="0" indent="0">
              <a:buNone/>
            </a:pPr>
            <a:endParaRPr lang="en-GB" dirty="0">
              <a:solidFill>
                <a:srgbClr val="0070C0"/>
              </a:solidFill>
              <a:latin typeface="Arial" panose="020B0604020202020204" pitchFamily="34" charset="0"/>
              <a:cs typeface="Arial" panose="020B0604020202020204" pitchFamily="34" charset="0"/>
            </a:endParaRPr>
          </a:p>
          <a:p>
            <a:pPr marL="0" indent="0">
              <a:buNone/>
            </a:pPr>
            <a:r>
              <a:rPr lang="en-GB" b="1" dirty="0">
                <a:solidFill>
                  <a:srgbClr val="0070C0"/>
                </a:solidFill>
                <a:latin typeface="Arial" panose="020B0604020202020204" pitchFamily="34" charset="0"/>
                <a:cs typeface="Arial" panose="020B0604020202020204" pitchFamily="34" charset="0"/>
              </a:rPr>
              <a:t>Pastoral </a:t>
            </a:r>
          </a:p>
          <a:p>
            <a:r>
              <a:rPr lang="en-GB" dirty="0">
                <a:solidFill>
                  <a:srgbClr val="0070C0"/>
                </a:solidFill>
                <a:latin typeface="Arial" panose="020B0604020202020204" pitchFamily="34" charset="0"/>
                <a:cs typeface="Arial" panose="020B0604020202020204" pitchFamily="34" charset="0"/>
              </a:rPr>
              <a:t>Wellbeing Leads;</a:t>
            </a:r>
          </a:p>
          <a:p>
            <a:r>
              <a:rPr lang="en-GB" dirty="0">
                <a:solidFill>
                  <a:srgbClr val="0070C0"/>
                </a:solidFill>
                <a:latin typeface="Arial" panose="020B0604020202020204" pitchFamily="34" charset="0"/>
                <a:cs typeface="Arial" panose="020B0604020202020204" pitchFamily="34" charset="0"/>
              </a:rPr>
              <a:t> Attendance Officers;</a:t>
            </a:r>
          </a:p>
          <a:p>
            <a:r>
              <a:rPr lang="en-GB" dirty="0">
                <a:solidFill>
                  <a:srgbClr val="0070C0"/>
                </a:solidFill>
                <a:latin typeface="Arial" panose="020B0604020202020204" pitchFamily="34" charset="0"/>
                <a:cs typeface="Arial" panose="020B0604020202020204" pitchFamily="34" charset="0"/>
              </a:rPr>
              <a:t> School Counsellors.</a:t>
            </a:r>
          </a:p>
          <a:p>
            <a:endParaRPr lang="en-GB" dirty="0">
              <a:solidFill>
                <a:srgbClr val="0070C0"/>
              </a:solidFill>
              <a:latin typeface="Arial" panose="020B0604020202020204" pitchFamily="34" charset="0"/>
              <a:cs typeface="Arial" panose="020B0604020202020204" pitchFamily="34" charset="0"/>
            </a:endParaRPr>
          </a:p>
          <a:p>
            <a:pPr marL="0" indent="0">
              <a:buNone/>
            </a:pPr>
            <a:r>
              <a:rPr lang="en-GB" b="1" dirty="0">
                <a:solidFill>
                  <a:srgbClr val="0070C0"/>
                </a:solidFill>
                <a:latin typeface="Arial" panose="020B0604020202020204" pitchFamily="34" charset="0"/>
                <a:cs typeface="Arial" panose="020B0604020202020204" pitchFamily="34" charset="0"/>
              </a:rPr>
              <a:t>Clinical </a:t>
            </a:r>
          </a:p>
          <a:p>
            <a:r>
              <a:rPr lang="en-GB" dirty="0">
                <a:solidFill>
                  <a:srgbClr val="0070C0"/>
                </a:solidFill>
                <a:latin typeface="Arial" panose="020B0604020202020204" pitchFamily="34" charset="0"/>
                <a:cs typeface="Arial" panose="020B0604020202020204" pitchFamily="34" charset="0"/>
              </a:rPr>
              <a:t>CAMHS;</a:t>
            </a:r>
          </a:p>
          <a:p>
            <a:r>
              <a:rPr lang="en-GB" dirty="0">
                <a:solidFill>
                  <a:srgbClr val="0070C0"/>
                </a:solidFill>
                <a:latin typeface="Arial" panose="020B0604020202020204" pitchFamily="34" charset="0"/>
                <a:cs typeface="Arial" panose="020B0604020202020204" pitchFamily="34" charset="0"/>
              </a:rPr>
              <a:t>Educational Psychologists;</a:t>
            </a:r>
          </a:p>
          <a:p>
            <a:r>
              <a:rPr lang="en-GB" dirty="0">
                <a:solidFill>
                  <a:srgbClr val="0070C0"/>
                </a:solidFill>
                <a:latin typeface="Arial" panose="020B0604020202020204" pitchFamily="34" charset="0"/>
                <a:cs typeface="Arial" panose="020B0604020202020204" pitchFamily="34" charset="0"/>
              </a:rPr>
              <a:t>Speech and Language Therapists;</a:t>
            </a:r>
          </a:p>
          <a:p>
            <a:r>
              <a:rPr lang="en-GB" dirty="0">
                <a:solidFill>
                  <a:srgbClr val="0070C0"/>
                </a:solidFill>
                <a:latin typeface="Arial" panose="020B0604020202020204" pitchFamily="34" charset="0"/>
                <a:cs typeface="Arial" panose="020B0604020202020204" pitchFamily="34" charset="0"/>
              </a:rPr>
              <a:t>Occupational Therapists.</a:t>
            </a:r>
          </a:p>
        </p:txBody>
      </p:sp>
    </p:spTree>
    <p:extLst>
      <p:ext uri="{BB962C8B-B14F-4D97-AF65-F5344CB8AC3E}">
        <p14:creationId xmlns:p14="http://schemas.microsoft.com/office/powerpoint/2010/main" val="253405625"/>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B02C7-1BC4-A9AD-B87C-F73F4C8D7274}"/>
              </a:ext>
            </a:extLst>
          </p:cNvPr>
          <p:cNvSpPr>
            <a:spLocks noGrp="1"/>
          </p:cNvSpPr>
          <p:nvPr>
            <p:ph type="title"/>
          </p:nvPr>
        </p:nvSpPr>
        <p:spPr>
          <a:xfrm>
            <a:off x="628650" y="365126"/>
            <a:ext cx="7886700" cy="829494"/>
          </a:xfrm>
        </p:spPr>
        <p:txBody>
          <a:bodyPr>
            <a:normAutofit fontScale="90000"/>
          </a:bodyPr>
          <a:lstStyle/>
          <a:p>
            <a:pPr algn="ctr"/>
            <a:r>
              <a:rPr lang="en-GB" sz="3600" dirty="0" err="1">
                <a:latin typeface="Arial" panose="020B0604020202020204" pitchFamily="34" charset="0"/>
                <a:cs typeface="Arial" panose="020B0604020202020204" pitchFamily="34" charset="0"/>
              </a:rPr>
              <a:t>Damcaniaeth</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Systemau</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Ecolegol</a:t>
            </a:r>
            <a:br>
              <a:rPr lang="en-GB" sz="3600" dirty="0">
                <a:latin typeface="Arial" panose="020B0604020202020204" pitchFamily="34" charset="0"/>
                <a:cs typeface="Arial" panose="020B0604020202020204" pitchFamily="34" charset="0"/>
              </a:rPr>
            </a:br>
            <a:r>
              <a:rPr lang="en-GB" sz="3600" dirty="0">
                <a:solidFill>
                  <a:srgbClr val="0070C0"/>
                </a:solidFill>
                <a:latin typeface="Arial" panose="020B0604020202020204" pitchFamily="34" charset="0"/>
                <a:cs typeface="Arial" panose="020B0604020202020204" pitchFamily="34" charset="0"/>
              </a:rPr>
              <a:t>Ecological Systems Theory</a:t>
            </a:r>
          </a:p>
        </p:txBody>
      </p:sp>
      <p:pic>
        <p:nvPicPr>
          <p:cNvPr id="7" name="Content Placeholder 6">
            <a:extLst>
              <a:ext uri="{FF2B5EF4-FFF2-40B4-BE49-F238E27FC236}">
                <a16:creationId xmlns:a16="http://schemas.microsoft.com/office/drawing/2014/main" id="{AFE29F04-CFD7-08A0-5877-5676F860D276}"/>
              </a:ext>
            </a:extLst>
          </p:cNvPr>
          <p:cNvPicPr>
            <a:picLocks noGrp="1" noChangeAspect="1"/>
          </p:cNvPicPr>
          <p:nvPr>
            <p:ph idx="1"/>
          </p:nvPr>
        </p:nvPicPr>
        <p:blipFill>
          <a:blip r:embed="rId3"/>
          <a:stretch>
            <a:fillRect/>
          </a:stretch>
        </p:blipFill>
        <p:spPr>
          <a:xfrm>
            <a:off x="0" y="1415844"/>
            <a:ext cx="9144000" cy="5277325"/>
          </a:xfrm>
          <a:prstGeom prst="rect">
            <a:avLst/>
          </a:prstGeom>
        </p:spPr>
      </p:pic>
      <p:sp>
        <p:nvSpPr>
          <p:cNvPr id="8" name="TextBox 7">
            <a:extLst>
              <a:ext uri="{FF2B5EF4-FFF2-40B4-BE49-F238E27FC236}">
                <a16:creationId xmlns:a16="http://schemas.microsoft.com/office/drawing/2014/main" id="{77918CB3-516F-EAFE-0CC9-28C938222710}"/>
              </a:ext>
            </a:extLst>
          </p:cNvPr>
          <p:cNvSpPr txBox="1"/>
          <p:nvPr/>
        </p:nvSpPr>
        <p:spPr>
          <a:xfrm>
            <a:off x="206477" y="6046839"/>
            <a:ext cx="3701845" cy="646331"/>
          </a:xfrm>
          <a:prstGeom prst="rect">
            <a:avLst/>
          </a:prstGeom>
          <a:noFill/>
        </p:spPr>
        <p:txBody>
          <a:bodyPr wrap="square" rtlCol="0">
            <a:spAutoFit/>
          </a:bodyPr>
          <a:lstStyle/>
          <a:p>
            <a:r>
              <a:rPr lang="en-GB" dirty="0"/>
              <a:t>(Source: Scholarly Community</a:t>
            </a:r>
          </a:p>
          <a:p>
            <a:r>
              <a:rPr lang="en-GB" dirty="0"/>
              <a:t> </a:t>
            </a:r>
            <a:r>
              <a:rPr lang="en-GB" dirty="0" err="1"/>
              <a:t>Encyclopediad</a:t>
            </a:r>
            <a:r>
              <a:rPr lang="en-GB" dirty="0"/>
              <a:t>, 2023).</a:t>
            </a:r>
          </a:p>
        </p:txBody>
      </p:sp>
    </p:spTree>
    <p:extLst>
      <p:ext uri="{BB962C8B-B14F-4D97-AF65-F5344CB8AC3E}">
        <p14:creationId xmlns:p14="http://schemas.microsoft.com/office/powerpoint/2010/main" val="2666730478"/>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1B758F-534F-4F5A-BCF7-EBBAEAF4793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48FE0F7-F93A-C75E-866C-2DAF3BC90BA7}"/>
              </a:ext>
            </a:extLst>
          </p:cNvPr>
          <p:cNvSpPr>
            <a:spLocks noGrp="1"/>
          </p:cNvSpPr>
          <p:nvPr>
            <p:ph type="title"/>
          </p:nvPr>
        </p:nvSpPr>
        <p:spPr>
          <a:xfrm>
            <a:off x="628650" y="365126"/>
            <a:ext cx="7886700" cy="600076"/>
          </a:xfrm>
        </p:spPr>
        <p:txBody>
          <a:bodyPr>
            <a:normAutofit fontScale="90000"/>
          </a:bodyPr>
          <a:lstStyle/>
          <a:p>
            <a:pPr algn="ctr"/>
            <a:r>
              <a:rPr lang="en-GB" sz="4000" dirty="0" err="1">
                <a:latin typeface="Arial" panose="020B0604020202020204" pitchFamily="34" charset="0"/>
                <a:cs typeface="Arial" panose="020B0604020202020204" pitchFamily="34" charset="0"/>
              </a:rPr>
              <a:t>Gweithgaredd</a:t>
            </a:r>
            <a:endParaRPr lang="en-GB" sz="4000"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FB1540E9-762F-F9F0-A263-EDFEAB84FD11}"/>
              </a:ext>
            </a:extLst>
          </p:cNvPr>
          <p:cNvSpPr>
            <a:spLocks noGrp="1"/>
          </p:cNvSpPr>
          <p:nvPr>
            <p:ph sz="half" idx="2"/>
          </p:nvPr>
        </p:nvSpPr>
        <p:spPr>
          <a:xfrm>
            <a:off x="4648200" y="1106129"/>
            <a:ext cx="4495800" cy="4940709"/>
          </a:xfrm>
        </p:spPr>
        <p:txBody>
          <a:bodyPr>
            <a:normAutofit fontScale="70000" lnSpcReduction="20000"/>
          </a:bodyPr>
          <a:lstStyle/>
          <a:p>
            <a:pPr marL="0" indent="0">
              <a:buNone/>
            </a:pPr>
            <a:r>
              <a:rPr lang="cy-GB" noProof="0" dirty="0">
                <a:latin typeface="Arial" panose="020B0604020202020204" pitchFamily="34" charset="0"/>
                <a:cs typeface="Arial" panose="020B0604020202020204" pitchFamily="34" charset="0"/>
              </a:rPr>
              <a:t>Mae dysgwr awtistig 13 oed wedi dod yn fwyfwy gorbryderus, mae presenoldeb wedi lleihau, mae gwaith cartref yn aml yn anghyflawn, ac mae athrawon yn adrodd am gyfranogiad cyfyngedig yn y dosbarth. Mae'r dysgwr yn gadael gwersi'n aml ac yn adrodd ei fod yn teimlo wedi'i lethu. </a:t>
            </a:r>
          </a:p>
          <a:p>
            <a:pPr marL="0" indent="0">
              <a:buNone/>
            </a:pPr>
            <a:endParaRPr lang="cy-GB" noProof="0" dirty="0">
              <a:latin typeface="Arial" panose="020B0604020202020204" pitchFamily="34" charset="0"/>
              <a:cs typeface="Arial" panose="020B0604020202020204" pitchFamily="34" charset="0"/>
            </a:endParaRPr>
          </a:p>
          <a:p>
            <a:pPr marL="0" indent="0">
              <a:buNone/>
            </a:pPr>
            <a:r>
              <a:rPr lang="cy-GB" b="1" noProof="0" dirty="0">
                <a:latin typeface="Arial" panose="020B0604020202020204" pitchFamily="34" charset="0"/>
                <a:cs typeface="Arial" panose="020B0604020202020204" pitchFamily="34" charset="0"/>
              </a:rPr>
              <a:t>Nodwch:</a:t>
            </a:r>
          </a:p>
          <a:p>
            <a:r>
              <a:rPr lang="cy-GB" noProof="0" dirty="0">
                <a:latin typeface="Arial" panose="020B0604020202020204" pitchFamily="34" charset="0"/>
                <a:cs typeface="Arial" panose="020B0604020202020204" pitchFamily="34" charset="0"/>
              </a:rPr>
              <a:t>Rhwystrau posibl;</a:t>
            </a:r>
          </a:p>
          <a:p>
            <a:r>
              <a:rPr lang="cy-GB" noProof="0" dirty="0">
                <a:latin typeface="Arial" panose="020B0604020202020204" pitchFamily="34" charset="0"/>
                <a:cs typeface="Arial" panose="020B0604020202020204" pitchFamily="34" charset="0"/>
              </a:rPr>
              <a:t>Ystyriaethau iechyd meddwl;</a:t>
            </a:r>
          </a:p>
          <a:p>
            <a:r>
              <a:rPr lang="cy-GB" noProof="0" dirty="0">
                <a:latin typeface="Arial" panose="020B0604020202020204" pitchFamily="34" charset="0"/>
                <a:cs typeface="Arial" panose="020B0604020202020204" pitchFamily="34" charset="0"/>
              </a:rPr>
              <a:t>Addasiadau rhesymol;</a:t>
            </a:r>
          </a:p>
          <a:p>
            <a:r>
              <a:rPr lang="cy-GB" noProof="0" dirty="0">
                <a:latin typeface="Arial" panose="020B0604020202020204" pitchFamily="34" charset="0"/>
                <a:cs typeface="Arial" panose="020B0604020202020204" pitchFamily="34" charset="0"/>
              </a:rPr>
              <a:t>Gweithwyr proffesiynol perthnasol;</a:t>
            </a:r>
          </a:p>
          <a:p>
            <a:r>
              <a:rPr lang="cy-GB" noProof="0" dirty="0">
                <a:latin typeface="Arial" panose="020B0604020202020204" pitchFamily="34" charset="0"/>
                <a:cs typeface="Arial" panose="020B0604020202020204" pitchFamily="34" charset="0"/>
              </a:rPr>
              <a:t>Cymorth uniongyrchol a thymor hwy</a:t>
            </a:r>
          </a:p>
        </p:txBody>
      </p:sp>
      <p:pic>
        <p:nvPicPr>
          <p:cNvPr id="8" name="Content Placeholder 7">
            <a:extLst>
              <a:ext uri="{FF2B5EF4-FFF2-40B4-BE49-F238E27FC236}">
                <a16:creationId xmlns:a16="http://schemas.microsoft.com/office/drawing/2014/main" id="{E27BD0C7-9E54-4C5D-43F4-655E697D352B}"/>
              </a:ext>
            </a:extLst>
          </p:cNvPr>
          <p:cNvPicPr>
            <a:picLocks noGrp="1" noChangeAspect="1"/>
          </p:cNvPicPr>
          <p:nvPr>
            <p:ph sz="half" idx="1"/>
          </p:nvPr>
        </p:nvPicPr>
        <p:blipFill>
          <a:blip r:embed="rId3"/>
          <a:stretch>
            <a:fillRect/>
          </a:stretch>
        </p:blipFill>
        <p:spPr>
          <a:xfrm>
            <a:off x="510663" y="1513528"/>
            <a:ext cx="3867150" cy="2900362"/>
          </a:xfrm>
          <a:prstGeom prst="rect">
            <a:avLst/>
          </a:prstGeom>
        </p:spPr>
      </p:pic>
      <p:sp>
        <p:nvSpPr>
          <p:cNvPr id="9" name="TextBox 8">
            <a:extLst>
              <a:ext uri="{FF2B5EF4-FFF2-40B4-BE49-F238E27FC236}">
                <a16:creationId xmlns:a16="http://schemas.microsoft.com/office/drawing/2014/main" id="{03BC6B16-84D6-CC80-C489-F39CD8C2EBF2}"/>
              </a:ext>
            </a:extLst>
          </p:cNvPr>
          <p:cNvSpPr txBox="1"/>
          <p:nvPr/>
        </p:nvSpPr>
        <p:spPr>
          <a:xfrm>
            <a:off x="737419" y="4763729"/>
            <a:ext cx="2999667" cy="646331"/>
          </a:xfrm>
          <a:prstGeom prst="rect">
            <a:avLst/>
          </a:prstGeom>
          <a:noFill/>
        </p:spPr>
        <p:txBody>
          <a:bodyPr wrap="none" rtlCol="0">
            <a:spAutoFit/>
          </a:bodyPr>
          <a:lstStyle/>
          <a:p>
            <a:r>
              <a:rPr lang="en-GB" dirty="0"/>
              <a:t>(Source: Attwood and Garnett</a:t>
            </a:r>
          </a:p>
          <a:p>
            <a:r>
              <a:rPr lang="en-GB" dirty="0"/>
              <a:t>Events, 2023).</a:t>
            </a:r>
          </a:p>
        </p:txBody>
      </p:sp>
    </p:spTree>
    <p:extLst>
      <p:ext uri="{BB962C8B-B14F-4D97-AF65-F5344CB8AC3E}">
        <p14:creationId xmlns:p14="http://schemas.microsoft.com/office/powerpoint/2010/main" val="670728347"/>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7CD9FF-9171-4E15-6E44-6D7DD8E462A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29D49BF-C857-19C3-D3D5-743E2AB89930}"/>
              </a:ext>
            </a:extLst>
          </p:cNvPr>
          <p:cNvSpPr>
            <a:spLocks noGrp="1"/>
          </p:cNvSpPr>
          <p:nvPr>
            <p:ph type="title"/>
          </p:nvPr>
        </p:nvSpPr>
        <p:spPr>
          <a:xfrm>
            <a:off x="628650" y="365126"/>
            <a:ext cx="7886700" cy="600076"/>
          </a:xfrm>
        </p:spPr>
        <p:txBody>
          <a:bodyPr>
            <a:normAutofit fontScale="90000"/>
          </a:bodyPr>
          <a:lstStyle/>
          <a:p>
            <a:pPr algn="ctr"/>
            <a:r>
              <a:rPr lang="en-GB" sz="4000" dirty="0">
                <a:solidFill>
                  <a:srgbClr val="0070C0"/>
                </a:solidFill>
                <a:latin typeface="Arial" panose="020B0604020202020204" pitchFamily="34" charset="0"/>
                <a:cs typeface="Arial" panose="020B0604020202020204" pitchFamily="34" charset="0"/>
              </a:rPr>
              <a:t>Activity</a:t>
            </a:r>
          </a:p>
        </p:txBody>
      </p:sp>
      <p:sp>
        <p:nvSpPr>
          <p:cNvPr id="4" name="Content Placeholder 3">
            <a:extLst>
              <a:ext uri="{FF2B5EF4-FFF2-40B4-BE49-F238E27FC236}">
                <a16:creationId xmlns:a16="http://schemas.microsoft.com/office/drawing/2014/main" id="{FC76AACC-7DD6-BE2E-D9F5-5518109CBFA6}"/>
              </a:ext>
            </a:extLst>
          </p:cNvPr>
          <p:cNvSpPr>
            <a:spLocks noGrp="1"/>
          </p:cNvSpPr>
          <p:nvPr>
            <p:ph sz="half" idx="2"/>
          </p:nvPr>
        </p:nvSpPr>
        <p:spPr>
          <a:xfrm>
            <a:off x="4648200" y="1106130"/>
            <a:ext cx="4495800" cy="4786670"/>
          </a:xfrm>
        </p:spPr>
        <p:txBody>
          <a:bodyPr>
            <a:normAutofit fontScale="77500" lnSpcReduction="20000"/>
          </a:bodyPr>
          <a:lstStyle/>
          <a:p>
            <a:pPr marL="0" indent="0">
              <a:buNone/>
            </a:pPr>
            <a:r>
              <a:rPr lang="en-GB" dirty="0">
                <a:solidFill>
                  <a:srgbClr val="0070C0"/>
                </a:solidFill>
                <a:latin typeface="Arial" panose="020B0604020202020204" pitchFamily="34" charset="0"/>
                <a:cs typeface="Arial" panose="020B0604020202020204" pitchFamily="34" charset="0"/>
              </a:rPr>
              <a:t>A 13-year-old autistic learner has become increasingly anxious, attendance has reduced, homework is frequently incomplete, and teachers report limited classroom participation. The learner often leaves lessons and reports feeling overwhelmed.</a:t>
            </a:r>
          </a:p>
          <a:p>
            <a:pPr marL="0" indent="0">
              <a:buNone/>
            </a:pPr>
            <a:r>
              <a:rPr lang="en-GB" dirty="0">
                <a:solidFill>
                  <a:srgbClr val="0070C0"/>
                </a:solidFill>
                <a:latin typeface="Arial" panose="020B0604020202020204" pitchFamily="34" charset="0"/>
                <a:cs typeface="Arial" panose="020B0604020202020204" pitchFamily="34" charset="0"/>
              </a:rPr>
              <a:t> </a:t>
            </a:r>
          </a:p>
          <a:p>
            <a:pPr marL="0" indent="0">
              <a:buNone/>
            </a:pPr>
            <a:r>
              <a:rPr lang="en-GB" b="1" dirty="0">
                <a:solidFill>
                  <a:srgbClr val="0070C0"/>
                </a:solidFill>
                <a:latin typeface="Arial" panose="020B0604020202020204" pitchFamily="34" charset="0"/>
                <a:cs typeface="Arial" panose="020B0604020202020204" pitchFamily="34" charset="0"/>
              </a:rPr>
              <a:t>Identify:</a:t>
            </a:r>
          </a:p>
          <a:p>
            <a:r>
              <a:rPr lang="en-GB" dirty="0">
                <a:solidFill>
                  <a:srgbClr val="0070C0"/>
                </a:solidFill>
                <a:latin typeface="Arial" panose="020B0604020202020204" pitchFamily="34" charset="0"/>
                <a:cs typeface="Arial" panose="020B0604020202020204" pitchFamily="34" charset="0"/>
              </a:rPr>
              <a:t>Possible barriers;</a:t>
            </a:r>
          </a:p>
          <a:p>
            <a:r>
              <a:rPr lang="en-GB" dirty="0">
                <a:solidFill>
                  <a:srgbClr val="0070C0"/>
                </a:solidFill>
                <a:latin typeface="Arial" panose="020B0604020202020204" pitchFamily="34" charset="0"/>
                <a:cs typeface="Arial" panose="020B0604020202020204" pitchFamily="34" charset="0"/>
              </a:rPr>
              <a:t>Mental health considerations;</a:t>
            </a:r>
          </a:p>
          <a:p>
            <a:r>
              <a:rPr lang="en-GB" dirty="0">
                <a:solidFill>
                  <a:srgbClr val="0070C0"/>
                </a:solidFill>
                <a:latin typeface="Arial" panose="020B0604020202020204" pitchFamily="34" charset="0"/>
                <a:cs typeface="Arial" panose="020B0604020202020204" pitchFamily="34" charset="0"/>
              </a:rPr>
              <a:t>Reasonable adjustments;</a:t>
            </a:r>
          </a:p>
          <a:p>
            <a:r>
              <a:rPr lang="en-GB" dirty="0">
                <a:solidFill>
                  <a:srgbClr val="0070C0"/>
                </a:solidFill>
                <a:latin typeface="Arial" panose="020B0604020202020204" pitchFamily="34" charset="0"/>
                <a:cs typeface="Arial" panose="020B0604020202020204" pitchFamily="34" charset="0"/>
              </a:rPr>
              <a:t>Relevant professionals;</a:t>
            </a:r>
          </a:p>
          <a:p>
            <a:r>
              <a:rPr lang="en-GB" dirty="0">
                <a:solidFill>
                  <a:srgbClr val="0070C0"/>
                </a:solidFill>
                <a:latin typeface="Arial" panose="020B0604020202020204" pitchFamily="34" charset="0"/>
                <a:cs typeface="Arial" panose="020B0604020202020204" pitchFamily="34" charset="0"/>
              </a:rPr>
              <a:t>Immediate and longer-term support.</a:t>
            </a:r>
          </a:p>
        </p:txBody>
      </p:sp>
      <p:pic>
        <p:nvPicPr>
          <p:cNvPr id="8" name="Content Placeholder 7">
            <a:extLst>
              <a:ext uri="{FF2B5EF4-FFF2-40B4-BE49-F238E27FC236}">
                <a16:creationId xmlns:a16="http://schemas.microsoft.com/office/drawing/2014/main" id="{148AE3A3-001B-A71F-D01B-F7F59107B1EF}"/>
              </a:ext>
            </a:extLst>
          </p:cNvPr>
          <p:cNvPicPr>
            <a:picLocks noGrp="1" noChangeAspect="1"/>
          </p:cNvPicPr>
          <p:nvPr>
            <p:ph sz="half" idx="1"/>
          </p:nvPr>
        </p:nvPicPr>
        <p:blipFill>
          <a:blip r:embed="rId3"/>
          <a:stretch>
            <a:fillRect/>
          </a:stretch>
        </p:blipFill>
        <p:spPr>
          <a:xfrm>
            <a:off x="510663" y="1513528"/>
            <a:ext cx="3867150" cy="2900362"/>
          </a:xfrm>
          <a:prstGeom prst="rect">
            <a:avLst/>
          </a:prstGeom>
        </p:spPr>
      </p:pic>
      <p:sp>
        <p:nvSpPr>
          <p:cNvPr id="9" name="TextBox 8">
            <a:extLst>
              <a:ext uri="{FF2B5EF4-FFF2-40B4-BE49-F238E27FC236}">
                <a16:creationId xmlns:a16="http://schemas.microsoft.com/office/drawing/2014/main" id="{A39F139B-7902-A953-5843-27C96850AE34}"/>
              </a:ext>
            </a:extLst>
          </p:cNvPr>
          <p:cNvSpPr txBox="1"/>
          <p:nvPr/>
        </p:nvSpPr>
        <p:spPr>
          <a:xfrm>
            <a:off x="737419" y="4763729"/>
            <a:ext cx="2999667" cy="646331"/>
          </a:xfrm>
          <a:prstGeom prst="rect">
            <a:avLst/>
          </a:prstGeom>
          <a:noFill/>
        </p:spPr>
        <p:txBody>
          <a:bodyPr wrap="none" rtlCol="0">
            <a:spAutoFit/>
          </a:bodyPr>
          <a:lstStyle/>
          <a:p>
            <a:r>
              <a:rPr lang="en-GB" dirty="0"/>
              <a:t>(Source: Attwood and Garnett</a:t>
            </a:r>
          </a:p>
          <a:p>
            <a:r>
              <a:rPr lang="en-GB" dirty="0"/>
              <a:t>Events, 2023).</a:t>
            </a:r>
          </a:p>
        </p:txBody>
      </p:sp>
    </p:spTree>
    <p:extLst>
      <p:ext uri="{BB962C8B-B14F-4D97-AF65-F5344CB8AC3E}">
        <p14:creationId xmlns:p14="http://schemas.microsoft.com/office/powerpoint/2010/main" val="1941193166"/>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52194D-1FFA-4482-D631-4B0C633FC29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7131483-1FAD-0A75-C464-08DA61F11A98}"/>
              </a:ext>
            </a:extLst>
          </p:cNvPr>
          <p:cNvSpPr>
            <a:spLocks noGrp="1"/>
          </p:cNvSpPr>
          <p:nvPr>
            <p:ph type="title"/>
          </p:nvPr>
        </p:nvSpPr>
        <p:spPr>
          <a:xfrm>
            <a:off x="339214" y="457200"/>
            <a:ext cx="3240600" cy="855406"/>
          </a:xfrm>
        </p:spPr>
        <p:txBody>
          <a:bodyPr>
            <a:normAutofit fontScale="90000"/>
          </a:bodyPr>
          <a:lstStyle/>
          <a:p>
            <a:pPr algn="ctr"/>
            <a:r>
              <a:rPr lang="en-GB" sz="4000" dirty="0" err="1">
                <a:latin typeface="Arial" panose="020B0604020202020204" pitchFamily="34" charset="0"/>
                <a:cs typeface="Arial" panose="020B0604020202020204" pitchFamily="34" charset="0"/>
              </a:rPr>
              <a:t>Cwestiwn</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Question</a:t>
            </a:r>
          </a:p>
        </p:txBody>
      </p:sp>
      <p:pic>
        <p:nvPicPr>
          <p:cNvPr id="6" name="Content Placeholder 5" descr="Magnifying glass and question mark">
            <a:extLst>
              <a:ext uri="{FF2B5EF4-FFF2-40B4-BE49-F238E27FC236}">
                <a16:creationId xmlns:a16="http://schemas.microsoft.com/office/drawing/2014/main" id="{FAB31A64-31DE-BECE-492B-6628778820E7}"/>
              </a:ext>
            </a:extLst>
          </p:cNvPr>
          <p:cNvPicPr>
            <a:picLocks noGrp="1" noChangeAspect="1"/>
          </p:cNvPicPr>
          <p:nvPr>
            <p:ph type="pic" idx="1"/>
          </p:nvPr>
        </p:nvPicPr>
        <p:blipFill>
          <a:blip r:embed="rId3"/>
          <a:srcRect l="25906" r="25906"/>
          <a:stretch/>
        </p:blipFill>
        <p:spPr>
          <a:xfrm>
            <a:off x="589936" y="1892390"/>
            <a:ext cx="3053582" cy="3564608"/>
          </a:xfrm>
        </p:spPr>
      </p:pic>
      <p:sp>
        <p:nvSpPr>
          <p:cNvPr id="4" name="Content Placeholder 3">
            <a:extLst>
              <a:ext uri="{FF2B5EF4-FFF2-40B4-BE49-F238E27FC236}">
                <a16:creationId xmlns:a16="http://schemas.microsoft.com/office/drawing/2014/main" id="{F50761DF-6997-36DA-524F-EF1D5A0F5CF0}"/>
              </a:ext>
            </a:extLst>
          </p:cNvPr>
          <p:cNvSpPr>
            <a:spLocks noGrp="1"/>
          </p:cNvSpPr>
          <p:nvPr>
            <p:ph type="body" sz="half" idx="2"/>
          </p:nvPr>
        </p:nvSpPr>
        <p:spPr>
          <a:xfrm>
            <a:off x="4100052" y="457200"/>
            <a:ext cx="4822722" cy="5411788"/>
          </a:xfrm>
        </p:spPr>
        <p:txBody>
          <a:bodyPr>
            <a:normAutofit lnSpcReduction="10000"/>
          </a:bodyPr>
          <a:lstStyle/>
          <a:p>
            <a:pPr marL="0" indent="0">
              <a:buNone/>
            </a:pPr>
            <a:r>
              <a:rPr lang="cy-GB" b="1" dirty="0">
                <a:latin typeface="Arial" panose="020B0604020202020204" pitchFamily="34" charset="0"/>
                <a:cs typeface="Arial" panose="020B0604020202020204" pitchFamily="34" charset="0"/>
              </a:rPr>
              <a:t>A yw ysgolion yn creu anawsterau iechyd meddwl yn anfwriadol i rai dysgwyr awtistig?</a:t>
            </a:r>
          </a:p>
          <a:p>
            <a:pPr marL="0" indent="0">
              <a:buNone/>
            </a:pPr>
            <a:r>
              <a:rPr lang="cy-GB" b="1" dirty="0">
                <a:latin typeface="Arial" panose="020B0604020202020204" pitchFamily="34" charset="0"/>
                <a:cs typeface="Arial" panose="020B0604020202020204" pitchFamily="34" charset="0"/>
              </a:rPr>
              <a:t>Ystyriwch:</a:t>
            </a:r>
          </a:p>
          <a:p>
            <a:pPr marL="285750" indent="-285750">
              <a:buFont typeface="Arial" panose="020B0604020202020204" pitchFamily="34" charset="0"/>
              <a:buChar char="•"/>
            </a:pPr>
            <a:r>
              <a:rPr lang="cy-GB" dirty="0">
                <a:latin typeface="Arial" panose="020B0604020202020204" pitchFamily="34" charset="0"/>
                <a:cs typeface="Arial" panose="020B0604020202020204" pitchFamily="34" charset="0"/>
              </a:rPr>
              <a:t>Cynhwysiant yn erbyn perthyn;</a:t>
            </a:r>
          </a:p>
          <a:p>
            <a:pPr marL="285750" indent="-285750">
              <a:buFont typeface="Arial" panose="020B0604020202020204" pitchFamily="34" charset="0"/>
              <a:buChar char="•"/>
            </a:pPr>
            <a:r>
              <a:rPr lang="cy-GB" dirty="0">
                <a:latin typeface="Arial" panose="020B0604020202020204" pitchFamily="34" charset="0"/>
                <a:cs typeface="Arial" panose="020B0604020202020204" pitchFamily="34" charset="0"/>
              </a:rPr>
              <a:t>Addasu dysgwyr yn erbyn addasu amgylcheddau;</a:t>
            </a:r>
          </a:p>
          <a:p>
            <a:pPr marL="285750" indent="-285750">
              <a:buFont typeface="Arial" panose="020B0604020202020204" pitchFamily="34" charset="0"/>
              <a:buChar char="•"/>
            </a:pPr>
            <a:r>
              <a:rPr lang="cy-GB" dirty="0">
                <a:latin typeface="Arial" panose="020B0604020202020204" pitchFamily="34" charset="0"/>
                <a:cs typeface="Arial" panose="020B0604020202020204" pitchFamily="34" charset="0"/>
              </a:rPr>
              <a:t>Polisïau presenoldeb ac ymddygiad;</a:t>
            </a:r>
          </a:p>
          <a:p>
            <a:pPr marL="285750" indent="-285750">
              <a:buFont typeface="Arial" panose="020B0604020202020204" pitchFamily="34" charset="0"/>
              <a:buChar char="•"/>
            </a:pPr>
            <a:r>
              <a:rPr lang="cy-GB" dirty="0">
                <a:latin typeface="Arial" panose="020B0604020202020204" pitchFamily="34" charset="0"/>
                <a:cs typeface="Arial" panose="020B0604020202020204" pitchFamily="34" charset="0"/>
              </a:rPr>
              <a:t>Pwysau academaidd;</a:t>
            </a:r>
          </a:p>
          <a:p>
            <a:pPr marL="285750" indent="-285750">
              <a:buFont typeface="Arial" panose="020B0604020202020204" pitchFamily="34" charset="0"/>
              <a:buChar char="•"/>
            </a:pPr>
            <a:r>
              <a:rPr lang="cy-GB" dirty="0" err="1">
                <a:latin typeface="Arial" panose="020B0604020202020204" pitchFamily="34" charset="0"/>
                <a:cs typeface="Arial" panose="020B0604020202020204" pitchFamily="34" charset="0"/>
              </a:rPr>
              <a:t>Niwroamrywiaeth</a:t>
            </a:r>
            <a:r>
              <a:rPr lang="cy-GB" dirty="0">
                <a:latin typeface="Arial" panose="020B0604020202020204" pitchFamily="34" charset="0"/>
                <a:cs typeface="Arial" panose="020B0604020202020204" pitchFamily="34" charset="0"/>
              </a:rPr>
              <a:t> a thegwch.</a:t>
            </a:r>
          </a:p>
          <a:p>
            <a:pPr marL="0" indent="0">
              <a:buNone/>
            </a:pPr>
            <a:endParaRPr lang="en-GB" dirty="0">
              <a:latin typeface="Arial" panose="020B0604020202020204" pitchFamily="34" charset="0"/>
              <a:cs typeface="Arial" panose="020B0604020202020204" pitchFamily="34" charset="0"/>
            </a:endParaRPr>
          </a:p>
          <a:p>
            <a:pPr marL="0" indent="0">
              <a:buNone/>
            </a:pPr>
            <a:r>
              <a:rPr lang="en-GB" b="1" dirty="0">
                <a:solidFill>
                  <a:srgbClr val="0070C0"/>
                </a:solidFill>
                <a:latin typeface="Arial" panose="020B0604020202020204" pitchFamily="34" charset="0"/>
                <a:cs typeface="Arial" panose="020B0604020202020204" pitchFamily="34" charset="0"/>
              </a:rPr>
              <a:t>Are schools unintentionally creating mental health difficulties for some autistic learners?</a:t>
            </a:r>
          </a:p>
          <a:p>
            <a:pPr marL="0" indent="0">
              <a:buNone/>
            </a:pPr>
            <a:r>
              <a:rPr lang="en-GB" b="1" dirty="0">
                <a:solidFill>
                  <a:srgbClr val="0070C0"/>
                </a:solidFill>
                <a:latin typeface="Arial" panose="020B0604020202020204" pitchFamily="34" charset="0"/>
                <a:cs typeface="Arial" panose="020B0604020202020204" pitchFamily="34" charset="0"/>
              </a:rPr>
              <a:t>Consider:</a:t>
            </a:r>
          </a:p>
          <a:p>
            <a:pPr marL="285750" indent="-285750">
              <a:buFont typeface="Arial" panose="020B0604020202020204" pitchFamily="34" charset="0"/>
              <a:buChar char="•"/>
            </a:pPr>
            <a:r>
              <a:rPr lang="en-GB" dirty="0">
                <a:solidFill>
                  <a:srgbClr val="0070C0"/>
                </a:solidFill>
                <a:latin typeface="Arial" panose="020B0604020202020204" pitchFamily="34" charset="0"/>
                <a:cs typeface="Arial" panose="020B0604020202020204" pitchFamily="34" charset="0"/>
              </a:rPr>
              <a:t>Inclusion versus belonging;</a:t>
            </a:r>
          </a:p>
          <a:p>
            <a:pPr marL="285750" indent="-285750">
              <a:buFont typeface="Arial" panose="020B0604020202020204" pitchFamily="34" charset="0"/>
              <a:buChar char="•"/>
            </a:pPr>
            <a:r>
              <a:rPr lang="en-GB" dirty="0">
                <a:solidFill>
                  <a:srgbClr val="0070C0"/>
                </a:solidFill>
                <a:latin typeface="Arial" panose="020B0604020202020204" pitchFamily="34" charset="0"/>
                <a:cs typeface="Arial" panose="020B0604020202020204" pitchFamily="34" charset="0"/>
              </a:rPr>
              <a:t>Adaptation of learners versus environments;</a:t>
            </a:r>
          </a:p>
          <a:p>
            <a:pPr marL="285750" indent="-285750">
              <a:buFont typeface="Arial" panose="020B0604020202020204" pitchFamily="34" charset="0"/>
              <a:buChar char="•"/>
            </a:pPr>
            <a:r>
              <a:rPr lang="en-GB" dirty="0">
                <a:solidFill>
                  <a:srgbClr val="0070C0"/>
                </a:solidFill>
                <a:latin typeface="Arial" panose="020B0604020202020204" pitchFamily="34" charset="0"/>
                <a:cs typeface="Arial" panose="020B0604020202020204" pitchFamily="34" charset="0"/>
              </a:rPr>
              <a:t>Attendance and behaviour policies;</a:t>
            </a:r>
          </a:p>
          <a:p>
            <a:pPr marL="285750" indent="-285750">
              <a:buFont typeface="Arial" panose="020B0604020202020204" pitchFamily="34" charset="0"/>
              <a:buChar char="•"/>
            </a:pPr>
            <a:r>
              <a:rPr lang="en-GB" dirty="0">
                <a:solidFill>
                  <a:srgbClr val="0070C0"/>
                </a:solidFill>
                <a:latin typeface="Arial" panose="020B0604020202020204" pitchFamily="34" charset="0"/>
                <a:cs typeface="Arial" panose="020B0604020202020204" pitchFamily="34" charset="0"/>
              </a:rPr>
              <a:t>Academic pressures;</a:t>
            </a:r>
          </a:p>
          <a:p>
            <a:pPr marL="285750" indent="-285750">
              <a:buFont typeface="Arial" panose="020B0604020202020204" pitchFamily="34" charset="0"/>
              <a:buChar char="•"/>
            </a:pPr>
            <a:r>
              <a:rPr lang="en-GB">
                <a:solidFill>
                  <a:srgbClr val="0070C0"/>
                </a:solidFill>
                <a:latin typeface="Arial" panose="020B0604020202020204" pitchFamily="34" charset="0"/>
                <a:cs typeface="Arial" panose="020B0604020202020204" pitchFamily="34" charset="0"/>
              </a:rPr>
              <a:t>Neurodiversity and equity.</a:t>
            </a:r>
            <a:endParaRPr lang="en-GB"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76932632"/>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44542F-A352-C063-1F29-A62F4682EA4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8516AE0-A7B4-E882-9363-F7B7CBF4222E}"/>
              </a:ext>
            </a:extLst>
          </p:cNvPr>
          <p:cNvSpPr>
            <a:spLocks noGrp="1"/>
          </p:cNvSpPr>
          <p:nvPr>
            <p:ph type="title"/>
          </p:nvPr>
        </p:nvSpPr>
        <p:spPr>
          <a:xfrm>
            <a:off x="628650" y="365125"/>
            <a:ext cx="7886700" cy="961399"/>
          </a:xfrm>
        </p:spPr>
        <p:txBody>
          <a:bodyPr>
            <a:normAutofit fontScale="90000"/>
          </a:bodyPr>
          <a:lstStyle/>
          <a:p>
            <a:pPr algn="ctr"/>
            <a:r>
              <a:rPr lang="en-GB" sz="4000" dirty="0" err="1">
                <a:latin typeface="Arial" panose="020B0604020202020204" pitchFamily="34" charset="0"/>
                <a:cs typeface="Arial" panose="020B0604020202020204" pitchFamily="34" charset="0"/>
              </a:rPr>
              <a:t>Crynodeb</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Summary</a:t>
            </a:r>
          </a:p>
        </p:txBody>
      </p:sp>
      <p:sp>
        <p:nvSpPr>
          <p:cNvPr id="3" name="Content Placeholder 2">
            <a:extLst>
              <a:ext uri="{FF2B5EF4-FFF2-40B4-BE49-F238E27FC236}">
                <a16:creationId xmlns:a16="http://schemas.microsoft.com/office/drawing/2014/main" id="{1A8B5B05-B930-F197-4A36-930040B71313}"/>
              </a:ext>
            </a:extLst>
          </p:cNvPr>
          <p:cNvSpPr>
            <a:spLocks noGrp="1"/>
          </p:cNvSpPr>
          <p:nvPr>
            <p:ph sz="half" idx="1"/>
          </p:nvPr>
        </p:nvSpPr>
        <p:spPr>
          <a:xfrm>
            <a:off x="334851" y="1571222"/>
            <a:ext cx="4160949" cy="4446120"/>
          </a:xfrm>
        </p:spPr>
        <p:txBody>
          <a:bodyPr>
            <a:normAutofit fontScale="70000" lnSpcReduction="20000"/>
          </a:bodyPr>
          <a:lstStyle/>
          <a:p>
            <a:r>
              <a:rPr lang="cy-GB" noProof="0" dirty="0">
                <a:latin typeface="Arial" panose="020B0604020202020204" pitchFamily="34" charset="0"/>
                <a:cs typeface="Arial" panose="020B0604020202020204" pitchFamily="34" charset="0"/>
              </a:rPr>
              <a:t>Nid yw iechyd meddwl gwael yn ganlyniad anochel i awtistiaeth;</a:t>
            </a:r>
          </a:p>
          <a:p>
            <a:r>
              <a:rPr lang="cy-GB" noProof="0" dirty="0">
                <a:latin typeface="Arial" panose="020B0604020202020204" pitchFamily="34" charset="0"/>
                <a:cs typeface="Arial" panose="020B0604020202020204" pitchFamily="34" charset="0"/>
              </a:rPr>
              <a:t>Gall ffactorau cymdeithasol, addysgol ac amgylcheddol gynyddu risg;</a:t>
            </a:r>
          </a:p>
          <a:p>
            <a:r>
              <a:rPr lang="cy-GB" noProof="0" dirty="0">
                <a:latin typeface="Arial" panose="020B0604020202020204" pitchFamily="34" charset="0"/>
                <a:cs typeface="Arial" panose="020B0604020202020204" pitchFamily="34" charset="0"/>
              </a:rPr>
              <a:t>Mae perthyn, derbyniad a chynhwysiant yn ffactorau amddiffynnol pwysig;</a:t>
            </a:r>
          </a:p>
          <a:p>
            <a:r>
              <a:rPr lang="cy-GB" noProof="0" dirty="0">
                <a:latin typeface="Arial" panose="020B0604020202020204" pitchFamily="34" charset="0"/>
                <a:cs typeface="Arial" panose="020B0604020202020204" pitchFamily="34" charset="0"/>
              </a:rPr>
              <a:t>Gall masgio, </a:t>
            </a:r>
            <a:r>
              <a:rPr lang="cy-GB" noProof="0" dirty="0" err="1">
                <a:latin typeface="Arial" panose="020B0604020202020204" pitchFamily="34" charset="0"/>
                <a:cs typeface="Arial" panose="020B0604020202020204" pitchFamily="34" charset="0"/>
              </a:rPr>
              <a:t>allgáu</a:t>
            </a:r>
            <a:r>
              <a:rPr lang="cy-GB" noProof="0" dirty="0">
                <a:latin typeface="Arial" panose="020B0604020202020204" pitchFamily="34" charset="0"/>
                <a:cs typeface="Arial" panose="020B0604020202020204" pitchFamily="34" charset="0"/>
              </a:rPr>
              <a:t> a rhwystrau systemig effeithio'n negyddol ar lesiant;</a:t>
            </a:r>
          </a:p>
          <a:p>
            <a:r>
              <a:rPr lang="cy-GB" noProof="0" dirty="0">
                <a:latin typeface="Arial" panose="020B0604020202020204" pitchFamily="34" charset="0"/>
                <a:cs typeface="Arial" panose="020B0604020202020204" pitchFamily="34" charset="0"/>
              </a:rPr>
              <a:t>Mae gwasanaethau ac amgylcheddau yn rhannu'r cyfrifoldeb am addasu;</a:t>
            </a:r>
          </a:p>
          <a:p>
            <a:r>
              <a:rPr lang="cy-GB" noProof="0" dirty="0">
                <a:latin typeface="Arial" panose="020B0604020202020204" pitchFamily="34" charset="0"/>
                <a:cs typeface="Arial" panose="020B0604020202020204" pitchFamily="34" charset="0"/>
              </a:rPr>
              <a:t>Mae arfer sy'n cadarnhau </a:t>
            </a:r>
            <a:r>
              <a:rPr lang="cy-GB" noProof="0" dirty="0" err="1">
                <a:latin typeface="Arial" panose="020B0604020202020204" pitchFamily="34" charset="0"/>
                <a:cs typeface="Arial" panose="020B0604020202020204" pitchFamily="34" charset="0"/>
              </a:rPr>
              <a:t>niwroamrywiaeth</a:t>
            </a:r>
            <a:r>
              <a:rPr lang="cy-GB" noProof="0" dirty="0">
                <a:latin typeface="Arial" panose="020B0604020202020204" pitchFamily="34" charset="0"/>
                <a:cs typeface="Arial" panose="020B0604020202020204" pitchFamily="34" charset="0"/>
              </a:rPr>
              <a:t> yn herio modelau diffyg traddodiadol.</a:t>
            </a:r>
          </a:p>
        </p:txBody>
      </p:sp>
      <p:sp>
        <p:nvSpPr>
          <p:cNvPr id="4" name="Content Placeholder 3">
            <a:extLst>
              <a:ext uri="{FF2B5EF4-FFF2-40B4-BE49-F238E27FC236}">
                <a16:creationId xmlns:a16="http://schemas.microsoft.com/office/drawing/2014/main" id="{A5C4F0E4-D02A-CEA5-6E9E-C3C1EE8C77EA}"/>
              </a:ext>
            </a:extLst>
          </p:cNvPr>
          <p:cNvSpPr>
            <a:spLocks noGrp="1"/>
          </p:cNvSpPr>
          <p:nvPr>
            <p:ph sz="half" idx="2"/>
          </p:nvPr>
        </p:nvSpPr>
        <p:spPr>
          <a:xfrm>
            <a:off x="4648199" y="1571222"/>
            <a:ext cx="4333569" cy="4446120"/>
          </a:xfrm>
        </p:spPr>
        <p:txBody>
          <a:bodyPr>
            <a:normAutofit fontScale="70000" lnSpcReduction="20000"/>
          </a:bodyPr>
          <a:lstStyle/>
          <a:p>
            <a:r>
              <a:rPr lang="en-GB" dirty="0">
                <a:solidFill>
                  <a:srgbClr val="0070C0"/>
                </a:solidFill>
                <a:latin typeface="Arial" panose="020B0604020202020204" pitchFamily="34" charset="0"/>
                <a:cs typeface="Arial" panose="020B0604020202020204" pitchFamily="34" charset="0"/>
              </a:rPr>
              <a:t>Mental ill-health is not an inevitable consequence of autism;</a:t>
            </a:r>
          </a:p>
          <a:p>
            <a:r>
              <a:rPr lang="en-GB" dirty="0">
                <a:solidFill>
                  <a:srgbClr val="0070C0"/>
                </a:solidFill>
                <a:latin typeface="Arial" panose="020B0604020202020204" pitchFamily="34" charset="0"/>
                <a:cs typeface="Arial" panose="020B0604020202020204" pitchFamily="34" charset="0"/>
              </a:rPr>
              <a:t>Social, educational and environmental factors may increase risk;</a:t>
            </a:r>
          </a:p>
          <a:p>
            <a:r>
              <a:rPr lang="en-GB" dirty="0">
                <a:solidFill>
                  <a:srgbClr val="0070C0"/>
                </a:solidFill>
                <a:latin typeface="Arial" panose="020B0604020202020204" pitchFamily="34" charset="0"/>
                <a:cs typeface="Arial" panose="020B0604020202020204" pitchFamily="34" charset="0"/>
              </a:rPr>
              <a:t>Belonging, acceptance and inclusion are important protective factors;</a:t>
            </a:r>
          </a:p>
          <a:p>
            <a:r>
              <a:rPr lang="en-GB" dirty="0">
                <a:solidFill>
                  <a:srgbClr val="0070C0"/>
                </a:solidFill>
                <a:latin typeface="Arial" panose="020B0604020202020204" pitchFamily="34" charset="0"/>
                <a:cs typeface="Arial" panose="020B0604020202020204" pitchFamily="34" charset="0"/>
              </a:rPr>
              <a:t>Masking, exclusion and systemic barriers can negatively affect wellbeing;</a:t>
            </a:r>
          </a:p>
          <a:p>
            <a:r>
              <a:rPr lang="en-GB" dirty="0">
                <a:solidFill>
                  <a:srgbClr val="0070C0"/>
                </a:solidFill>
                <a:latin typeface="Arial" panose="020B0604020202020204" pitchFamily="34" charset="0"/>
                <a:cs typeface="Arial" panose="020B0604020202020204" pitchFamily="34" charset="0"/>
              </a:rPr>
              <a:t>Services and environments share responsibility for adaptation;</a:t>
            </a:r>
          </a:p>
          <a:p>
            <a:r>
              <a:rPr lang="en-GB" dirty="0">
                <a:solidFill>
                  <a:srgbClr val="0070C0"/>
                </a:solidFill>
                <a:latin typeface="Arial" panose="020B0604020202020204" pitchFamily="34" charset="0"/>
                <a:cs typeface="Arial" panose="020B0604020202020204" pitchFamily="34" charset="0"/>
              </a:rPr>
              <a:t>Neurodiversity-affirming practice challenges traditional deficit models.</a:t>
            </a:r>
          </a:p>
        </p:txBody>
      </p:sp>
    </p:spTree>
    <p:extLst>
      <p:ext uri="{BB962C8B-B14F-4D97-AF65-F5344CB8AC3E}">
        <p14:creationId xmlns:p14="http://schemas.microsoft.com/office/powerpoint/2010/main" val="639502540"/>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23128B7-E955-339C-3E3E-0F3FEB445DC0}"/>
              </a:ext>
            </a:extLst>
          </p:cNvPr>
          <p:cNvSpPr>
            <a:spLocks noGrp="1"/>
          </p:cNvSpPr>
          <p:nvPr>
            <p:ph type="title"/>
          </p:nvPr>
        </p:nvSpPr>
        <p:spPr>
          <a:xfrm>
            <a:off x="628650" y="365126"/>
            <a:ext cx="7886700" cy="460784"/>
          </a:xfrm>
        </p:spPr>
        <p:txBody>
          <a:bodyPr>
            <a:normAutofit fontScale="90000"/>
          </a:bodyPr>
          <a:lstStyle/>
          <a:p>
            <a:pPr algn="ctr"/>
            <a:r>
              <a:rPr lang="en-GB" sz="3600" dirty="0" err="1">
                <a:latin typeface="Arial" panose="020B0604020202020204" pitchFamily="34" charset="0"/>
                <a:cs typeface="Arial" panose="020B0604020202020204" pitchFamily="34" charset="0"/>
              </a:rPr>
              <a:t>Cyfeiriadau</a:t>
            </a:r>
            <a:br>
              <a:rPr lang="en-GB" sz="3600" dirty="0">
                <a:latin typeface="Arial" panose="020B0604020202020204" pitchFamily="34" charset="0"/>
                <a:cs typeface="Arial" panose="020B0604020202020204" pitchFamily="34" charset="0"/>
              </a:rPr>
            </a:br>
            <a:r>
              <a:rPr lang="en-GB" sz="3600" dirty="0">
                <a:solidFill>
                  <a:srgbClr val="0070C0"/>
                </a:solidFill>
                <a:latin typeface="Arial" panose="020B0604020202020204" pitchFamily="34" charset="0"/>
                <a:cs typeface="Arial" panose="020B0604020202020204" pitchFamily="34" charset="0"/>
              </a:rPr>
              <a:t>References</a:t>
            </a:r>
          </a:p>
        </p:txBody>
      </p:sp>
      <p:sp>
        <p:nvSpPr>
          <p:cNvPr id="6" name="Content Placeholder 5">
            <a:extLst>
              <a:ext uri="{FF2B5EF4-FFF2-40B4-BE49-F238E27FC236}">
                <a16:creationId xmlns:a16="http://schemas.microsoft.com/office/drawing/2014/main" id="{F39C71EE-838F-01AB-A732-ED5202A90649}"/>
              </a:ext>
            </a:extLst>
          </p:cNvPr>
          <p:cNvSpPr>
            <a:spLocks noGrp="1"/>
          </p:cNvSpPr>
          <p:nvPr>
            <p:ph idx="1"/>
          </p:nvPr>
        </p:nvSpPr>
        <p:spPr>
          <a:xfrm>
            <a:off x="1" y="1150375"/>
            <a:ext cx="9144000" cy="4881716"/>
          </a:xfrm>
        </p:spPr>
        <p:txBody>
          <a:bodyPr>
            <a:normAutofit fontScale="47500" lnSpcReduction="20000"/>
          </a:bodyPr>
          <a:lstStyle/>
          <a:p>
            <a:pPr marL="0" indent="0" algn="l">
              <a:buNone/>
            </a:pPr>
            <a:r>
              <a:rPr lang="en-GB" b="0" i="0" dirty="0">
                <a:solidFill>
                  <a:srgbClr val="333333"/>
                </a:solidFill>
                <a:effectLst/>
                <a:latin typeface="Arial" panose="020B0604020202020204" pitchFamily="34" charset="0"/>
                <a:cs typeface="Arial" panose="020B0604020202020204" pitchFamily="34" charset="0"/>
              </a:rPr>
              <a:t>Ali, D., </a:t>
            </a:r>
            <a:r>
              <a:rPr lang="en-GB" b="0" i="0" dirty="0" err="1">
                <a:solidFill>
                  <a:srgbClr val="333333"/>
                </a:solidFill>
                <a:effectLst/>
                <a:latin typeface="Arial" panose="020B0604020202020204" pitchFamily="34" charset="0"/>
                <a:cs typeface="Arial" panose="020B0604020202020204" pitchFamily="34" charset="0"/>
              </a:rPr>
              <a:t>Bougoure</a:t>
            </a:r>
            <a:r>
              <a:rPr lang="en-GB" b="0" i="0" dirty="0">
                <a:solidFill>
                  <a:srgbClr val="333333"/>
                </a:solidFill>
                <a:effectLst/>
                <a:latin typeface="Arial" panose="020B0604020202020204" pitchFamily="34" charset="0"/>
                <a:cs typeface="Arial" panose="020B0604020202020204" pitchFamily="34" charset="0"/>
              </a:rPr>
              <a:t>, M., Cooper, B., Quinton, A., Tan, D., Brett, J., Mandy, W., </a:t>
            </a:r>
            <a:r>
              <a:rPr lang="en-GB" b="0" i="0" dirty="0" err="1">
                <a:solidFill>
                  <a:srgbClr val="333333"/>
                </a:solidFill>
                <a:effectLst/>
                <a:latin typeface="Arial" panose="020B0604020202020204" pitchFamily="34" charset="0"/>
                <a:cs typeface="Arial" panose="020B0604020202020204" pitchFamily="34" charset="0"/>
              </a:rPr>
              <a:t>Maybery</a:t>
            </a:r>
            <a:r>
              <a:rPr lang="en-GB" b="0" i="0" dirty="0">
                <a:solidFill>
                  <a:srgbClr val="333333"/>
                </a:solidFill>
                <a:effectLst/>
                <a:latin typeface="Arial" panose="020B0604020202020204" pitchFamily="34" charset="0"/>
                <a:cs typeface="Arial" panose="020B0604020202020204" pitchFamily="34" charset="0"/>
              </a:rPr>
              <a:t>, M., </a:t>
            </a:r>
            <a:r>
              <a:rPr lang="en-GB" b="0" i="0" dirty="0" err="1">
                <a:solidFill>
                  <a:srgbClr val="333333"/>
                </a:solidFill>
                <a:effectLst/>
                <a:latin typeface="Arial" panose="020B0604020202020204" pitchFamily="34" charset="0"/>
                <a:cs typeface="Arial" panose="020B0604020202020204" pitchFamily="34" charset="0"/>
              </a:rPr>
              <a:t>Magiati</a:t>
            </a:r>
            <a:r>
              <a:rPr lang="en-GB" b="0" i="0" dirty="0">
                <a:solidFill>
                  <a:srgbClr val="333333"/>
                </a:solidFill>
                <a:effectLst/>
                <a:latin typeface="Arial" panose="020B0604020202020204" pitchFamily="34" charset="0"/>
                <a:cs typeface="Arial" panose="020B0604020202020204" pitchFamily="34" charset="0"/>
              </a:rPr>
              <a:t>, I. and </a:t>
            </a:r>
            <a:r>
              <a:rPr lang="en-GB" b="0" i="0" dirty="0" err="1">
                <a:solidFill>
                  <a:srgbClr val="333333"/>
                </a:solidFill>
                <a:effectLst/>
                <a:latin typeface="Arial" panose="020B0604020202020204" pitchFamily="34" charset="0"/>
                <a:cs typeface="Arial" panose="020B0604020202020204" pitchFamily="34" charset="0"/>
              </a:rPr>
              <a:t>Happé</a:t>
            </a:r>
            <a:r>
              <a:rPr lang="en-GB" b="0" i="0" dirty="0">
                <a:solidFill>
                  <a:srgbClr val="333333"/>
                </a:solidFill>
                <a:effectLst/>
                <a:latin typeface="Arial" panose="020B0604020202020204" pitchFamily="34" charset="0"/>
                <a:cs typeface="Arial" panose="020B0604020202020204" pitchFamily="34" charset="0"/>
              </a:rPr>
              <a:t>, F. (2025) ‘Burnout as experienced by autistic people: A systematic review’, </a:t>
            </a:r>
            <a:r>
              <a:rPr lang="en-GB" b="0" i="1" dirty="0">
                <a:solidFill>
                  <a:srgbClr val="333333"/>
                </a:solidFill>
                <a:effectLst/>
                <a:latin typeface="Arial" panose="020B0604020202020204" pitchFamily="34" charset="0"/>
                <a:cs typeface="Arial" panose="020B0604020202020204" pitchFamily="34" charset="0"/>
              </a:rPr>
              <a:t>Clinical Psychology Review,</a:t>
            </a:r>
            <a:r>
              <a:rPr lang="en-GB" b="0" i="0" dirty="0">
                <a:solidFill>
                  <a:srgbClr val="333333"/>
                </a:solidFill>
                <a:effectLst/>
                <a:latin typeface="Arial" panose="020B0604020202020204" pitchFamily="34" charset="0"/>
                <a:cs typeface="Arial" panose="020B0604020202020204" pitchFamily="34" charset="0"/>
              </a:rPr>
              <a:t> 122, 102669.</a:t>
            </a:r>
          </a:p>
          <a:p>
            <a:pPr marL="0" indent="0" algn="l">
              <a:buNone/>
            </a:pPr>
            <a:r>
              <a:rPr lang="en-GB" b="0" i="0" dirty="0">
                <a:solidFill>
                  <a:srgbClr val="333333"/>
                </a:solidFill>
                <a:effectLst/>
                <a:latin typeface="Arial" panose="020B0604020202020204" pitchFamily="34" charset="0"/>
                <a:cs typeface="Arial" panose="020B0604020202020204" pitchFamily="34" charset="0"/>
              </a:rPr>
              <a:t>Botha, M. and Frost, D.M. (2020) ‘Extending the minority stress model to understand mental health problems experienced by autistic people’, </a:t>
            </a:r>
            <a:r>
              <a:rPr lang="en-GB" b="0" i="1" dirty="0">
                <a:solidFill>
                  <a:srgbClr val="333333"/>
                </a:solidFill>
                <a:effectLst/>
                <a:latin typeface="Arial" panose="020B0604020202020204" pitchFamily="34" charset="0"/>
                <a:cs typeface="Arial" panose="020B0604020202020204" pitchFamily="34" charset="0"/>
              </a:rPr>
              <a:t>Society and Mental Health, </a:t>
            </a:r>
            <a:r>
              <a:rPr lang="en-GB" b="0" i="0" dirty="0">
                <a:solidFill>
                  <a:srgbClr val="333333"/>
                </a:solidFill>
                <a:effectLst/>
                <a:latin typeface="Arial" panose="020B0604020202020204" pitchFamily="34" charset="0"/>
                <a:cs typeface="Arial" panose="020B0604020202020204" pitchFamily="34" charset="0"/>
              </a:rPr>
              <a:t>10(1), pp. 20-34.</a:t>
            </a:r>
          </a:p>
          <a:p>
            <a:pPr marL="0" indent="0" algn="l">
              <a:buNone/>
            </a:pPr>
            <a:r>
              <a:rPr lang="en-GB" b="0" i="0" dirty="0">
                <a:solidFill>
                  <a:srgbClr val="333333"/>
                </a:solidFill>
                <a:effectLst/>
                <a:latin typeface="Arial" panose="020B0604020202020204" pitchFamily="34" charset="0"/>
                <a:cs typeface="Arial" panose="020B0604020202020204" pitchFamily="34" charset="0"/>
              </a:rPr>
              <a:t>Goodall, C. (2018) ‘I felt closed in and like I couldn’t breathe’: A qualitative study exploring the mainstream educational experiences of autistic young people’, </a:t>
            </a:r>
            <a:r>
              <a:rPr lang="en-GB" b="0" i="1" dirty="0">
                <a:solidFill>
                  <a:srgbClr val="333333"/>
                </a:solidFill>
                <a:effectLst/>
                <a:latin typeface="Arial" panose="020B0604020202020204" pitchFamily="34" charset="0"/>
                <a:cs typeface="Arial" panose="020B0604020202020204" pitchFamily="34" charset="0"/>
              </a:rPr>
              <a:t>Autism and Developmental Language Impairments,</a:t>
            </a:r>
            <a:r>
              <a:rPr lang="en-GB" b="0" i="0" dirty="0">
                <a:solidFill>
                  <a:srgbClr val="333333"/>
                </a:solidFill>
                <a:effectLst/>
                <a:latin typeface="Arial" panose="020B0604020202020204" pitchFamily="34" charset="0"/>
                <a:cs typeface="Arial" panose="020B0604020202020204" pitchFamily="34" charset="0"/>
              </a:rPr>
              <a:t> 3, pp. 1-16.</a:t>
            </a:r>
          </a:p>
          <a:p>
            <a:pPr marL="0" indent="0" algn="l">
              <a:buNone/>
            </a:pPr>
            <a:r>
              <a:rPr lang="en-GB" b="0" i="0" dirty="0">
                <a:solidFill>
                  <a:srgbClr val="333333"/>
                </a:solidFill>
                <a:effectLst/>
                <a:latin typeface="Arial" panose="020B0604020202020204" pitchFamily="34" charset="0"/>
                <a:cs typeface="Arial" panose="020B0604020202020204" pitchFamily="34" charset="0"/>
              </a:rPr>
              <a:t>Hull, L., Petrides, K.V., Allison, C., Smith, P., Baron-Cohen, S., Lai, M.-C. and Mandy, W. (2017) ‘Putting on my best normal: Social camouflaging in adults with autism spectrum conditions’, </a:t>
            </a:r>
            <a:r>
              <a:rPr lang="en-GB" b="0" i="1" dirty="0">
                <a:solidFill>
                  <a:srgbClr val="333333"/>
                </a:solidFill>
                <a:effectLst/>
                <a:latin typeface="Arial" panose="020B0604020202020204" pitchFamily="34" charset="0"/>
                <a:cs typeface="Arial" panose="020B0604020202020204" pitchFamily="34" charset="0"/>
              </a:rPr>
              <a:t>Journal of Autism and Developmental Disorders,</a:t>
            </a:r>
            <a:r>
              <a:rPr lang="en-GB" b="0" i="0" dirty="0">
                <a:solidFill>
                  <a:srgbClr val="333333"/>
                </a:solidFill>
                <a:effectLst/>
                <a:latin typeface="Arial" panose="020B0604020202020204" pitchFamily="34" charset="0"/>
                <a:cs typeface="Arial" panose="020B0604020202020204" pitchFamily="34" charset="0"/>
              </a:rPr>
              <a:t> 47(8), pp. 2519-2534.</a:t>
            </a:r>
          </a:p>
          <a:p>
            <a:pPr marL="0" indent="0" algn="l">
              <a:buNone/>
            </a:pPr>
            <a:r>
              <a:rPr lang="en-GB" b="0" i="0" dirty="0">
                <a:solidFill>
                  <a:srgbClr val="333333"/>
                </a:solidFill>
                <a:effectLst/>
                <a:latin typeface="Arial" panose="020B0604020202020204" pitchFamily="34" charset="0"/>
                <a:cs typeface="Arial" panose="020B0604020202020204" pitchFamily="34" charset="0"/>
              </a:rPr>
              <a:t>Lai, M.-C. (2023) ‘Mental health challenges faced by autistic people’, </a:t>
            </a:r>
            <a:r>
              <a:rPr lang="en-GB" b="0" i="1" dirty="0">
                <a:solidFill>
                  <a:srgbClr val="333333"/>
                </a:solidFill>
                <a:effectLst/>
                <a:latin typeface="Arial" panose="020B0604020202020204" pitchFamily="34" charset="0"/>
                <a:cs typeface="Arial" panose="020B0604020202020204" pitchFamily="34" charset="0"/>
              </a:rPr>
              <a:t>Nature Human Behaviour</a:t>
            </a:r>
            <a:r>
              <a:rPr lang="en-GB" b="0" i="0" dirty="0">
                <a:solidFill>
                  <a:srgbClr val="333333"/>
                </a:solidFill>
                <a:effectLst/>
                <a:latin typeface="Arial" panose="020B0604020202020204" pitchFamily="34" charset="0"/>
                <a:cs typeface="Arial" panose="020B0604020202020204" pitchFamily="34" charset="0"/>
              </a:rPr>
              <a:t>, 7(12), pp. 1997-2012.</a:t>
            </a:r>
          </a:p>
          <a:p>
            <a:pPr marL="0" indent="0" algn="l">
              <a:buNone/>
            </a:pPr>
            <a:r>
              <a:rPr lang="en-GB" b="0" i="0" dirty="0">
                <a:solidFill>
                  <a:srgbClr val="333333"/>
                </a:solidFill>
                <a:effectLst/>
                <a:latin typeface="Arial" panose="020B0604020202020204" pitchFamily="34" charset="0"/>
                <a:cs typeface="Arial" panose="020B0604020202020204" pitchFamily="34" charset="0"/>
              </a:rPr>
              <a:t>Najeeb, U. and Quandt, L.C. (2024) ‘Autistic wellbeing: A systematic review and meta-analysis’, </a:t>
            </a:r>
            <a:r>
              <a:rPr lang="en-GB" b="0" i="1" dirty="0">
                <a:solidFill>
                  <a:srgbClr val="333333"/>
                </a:solidFill>
                <a:effectLst/>
                <a:latin typeface="Arial" panose="020B0604020202020204" pitchFamily="34" charset="0"/>
                <a:cs typeface="Arial" panose="020B0604020202020204" pitchFamily="34" charset="0"/>
              </a:rPr>
              <a:t>Neurodiversity, </a:t>
            </a:r>
            <a:r>
              <a:rPr lang="en-GB" b="0" i="0" dirty="0">
                <a:solidFill>
                  <a:srgbClr val="333333"/>
                </a:solidFill>
                <a:effectLst/>
                <a:latin typeface="Arial" panose="020B0604020202020204" pitchFamily="34" charset="0"/>
                <a:cs typeface="Arial" panose="020B0604020202020204" pitchFamily="34" charset="0"/>
              </a:rPr>
              <a:t>2(1), pp. 1-25.</a:t>
            </a:r>
          </a:p>
          <a:p>
            <a:pPr marL="0" indent="0" algn="l">
              <a:buNone/>
            </a:pPr>
            <a:r>
              <a:rPr lang="en-GB" b="0" i="0" dirty="0">
                <a:solidFill>
                  <a:srgbClr val="333333"/>
                </a:solidFill>
                <a:effectLst/>
                <a:latin typeface="Arial" panose="020B0604020202020204" pitchFamily="34" charset="0"/>
                <a:cs typeface="Arial" panose="020B0604020202020204" pitchFamily="34" charset="0"/>
              </a:rPr>
              <a:t>National Institute for Health and Care Excellence (NICE) (2021) Autism spectrum disorder in under 19s: support and management (CG170). NICE. Available at: </a:t>
            </a:r>
            <a:r>
              <a:rPr lang="en-GB" b="0" i="0" dirty="0">
                <a:solidFill>
                  <a:srgbClr val="333333"/>
                </a:solidFill>
                <a:effectLst/>
                <a:latin typeface="Arial" panose="020B0604020202020204" pitchFamily="34" charset="0"/>
                <a:cs typeface="Arial" panose="020B0604020202020204" pitchFamily="34" charset="0"/>
                <a:hlinkClick r:id="rId3"/>
              </a:rPr>
              <a:t>https://www.nice.org.uk/guidance/cg170</a:t>
            </a:r>
            <a:r>
              <a:rPr lang="en-GB" b="0" i="0" dirty="0">
                <a:solidFill>
                  <a:srgbClr val="333333"/>
                </a:solidFill>
                <a:effectLst/>
                <a:latin typeface="Arial" panose="020B0604020202020204" pitchFamily="34" charset="0"/>
                <a:cs typeface="Arial" panose="020B0604020202020204" pitchFamily="34" charset="0"/>
              </a:rPr>
              <a:t>  (Accessed: 11 September 2026).</a:t>
            </a:r>
          </a:p>
          <a:p>
            <a:pPr marL="0" indent="0" algn="l">
              <a:buNone/>
            </a:pPr>
            <a:r>
              <a:rPr lang="en-GB" b="0" i="0" dirty="0">
                <a:solidFill>
                  <a:srgbClr val="333333"/>
                </a:solidFill>
                <a:effectLst/>
                <a:latin typeface="Arial" panose="020B0604020202020204" pitchFamily="34" charset="0"/>
                <a:cs typeface="Arial" panose="020B0604020202020204" pitchFamily="34" charset="0"/>
              </a:rPr>
              <a:t>Raymaker, D.M., Teo, A.R., Steckler, N.A., Lentz, B., Scharer, M., Delos Santos, A., Kapp, S.K., Hunter, M., Joyce, A. and Nicolaidis, C. (2020) ‘“Having all of your internal resources exhausted beyond measure and being left with no clean-up crew”: Defining autistic burnout’, </a:t>
            </a:r>
            <a:r>
              <a:rPr lang="en-GB" b="0" i="1" dirty="0">
                <a:solidFill>
                  <a:srgbClr val="333333"/>
                </a:solidFill>
                <a:effectLst/>
                <a:latin typeface="Arial" panose="020B0604020202020204" pitchFamily="34" charset="0"/>
                <a:cs typeface="Arial" panose="020B0604020202020204" pitchFamily="34" charset="0"/>
              </a:rPr>
              <a:t>Autism in Adulthood, </a:t>
            </a:r>
            <a:r>
              <a:rPr lang="en-GB" b="0" i="0" dirty="0">
                <a:solidFill>
                  <a:srgbClr val="333333"/>
                </a:solidFill>
                <a:effectLst/>
                <a:latin typeface="Arial" panose="020B0604020202020204" pitchFamily="34" charset="0"/>
                <a:cs typeface="Arial" panose="020B0604020202020204" pitchFamily="34" charset="0"/>
              </a:rPr>
              <a:t>2(2), pp. 132-143.</a:t>
            </a:r>
          </a:p>
          <a:p>
            <a:pPr marL="0" indent="0" algn="l">
              <a:buNone/>
            </a:pPr>
            <a:r>
              <a:rPr lang="en-GB" b="0" i="0" dirty="0">
                <a:solidFill>
                  <a:srgbClr val="333333"/>
                </a:solidFill>
                <a:effectLst/>
                <a:latin typeface="Arial" panose="020B0604020202020204" pitchFamily="34" charset="0"/>
                <a:cs typeface="Arial" panose="020B0604020202020204" pitchFamily="34" charset="0"/>
              </a:rPr>
              <a:t>Richdale, A.L., Lawson, L.P., Chalmers, A., </a:t>
            </a:r>
            <a:r>
              <a:rPr lang="en-GB" b="0" i="0" dirty="0" err="1">
                <a:solidFill>
                  <a:srgbClr val="333333"/>
                </a:solidFill>
                <a:effectLst/>
                <a:latin typeface="Arial" panose="020B0604020202020204" pitchFamily="34" charset="0"/>
                <a:cs typeface="Arial" panose="020B0604020202020204" pitchFamily="34" charset="0"/>
              </a:rPr>
              <a:t>Uljarević</a:t>
            </a:r>
            <a:r>
              <a:rPr lang="en-GB" b="0" i="0" dirty="0">
                <a:solidFill>
                  <a:srgbClr val="333333"/>
                </a:solidFill>
                <a:effectLst/>
                <a:latin typeface="Arial" panose="020B0604020202020204" pitchFamily="34" charset="0"/>
                <a:cs typeface="Arial" panose="020B0604020202020204" pitchFamily="34" charset="0"/>
              </a:rPr>
              <a:t>, M., Morris, E.M.J., Arnold, S.R.C. and </a:t>
            </a:r>
            <a:r>
              <a:rPr lang="en-GB" b="0" i="0" dirty="0" err="1">
                <a:solidFill>
                  <a:srgbClr val="333333"/>
                </a:solidFill>
                <a:effectLst/>
                <a:latin typeface="Arial" panose="020B0604020202020204" pitchFamily="34" charset="0"/>
                <a:cs typeface="Arial" panose="020B0604020202020204" pitchFamily="34" charset="0"/>
              </a:rPr>
              <a:t>Trollor</a:t>
            </a:r>
            <a:r>
              <a:rPr lang="en-GB" b="0" i="0" dirty="0">
                <a:solidFill>
                  <a:srgbClr val="333333"/>
                </a:solidFill>
                <a:effectLst/>
                <a:latin typeface="Arial" panose="020B0604020202020204" pitchFamily="34" charset="0"/>
                <a:cs typeface="Arial" panose="020B0604020202020204" pitchFamily="34" charset="0"/>
              </a:rPr>
              <a:t>, J. (2023) ‘Pathways to anxiety and depression in autistic adolescents and adults’, </a:t>
            </a:r>
            <a:r>
              <a:rPr lang="en-GB" b="0" i="1" dirty="0">
                <a:solidFill>
                  <a:srgbClr val="333333"/>
                </a:solidFill>
                <a:effectLst/>
                <a:latin typeface="Arial" panose="020B0604020202020204" pitchFamily="34" charset="0"/>
                <a:cs typeface="Arial" panose="020B0604020202020204" pitchFamily="34" charset="0"/>
              </a:rPr>
              <a:t>Depression and Anxiety</a:t>
            </a:r>
            <a:r>
              <a:rPr lang="en-GB" b="0" i="0" dirty="0">
                <a:solidFill>
                  <a:srgbClr val="333333"/>
                </a:solidFill>
                <a:effectLst/>
                <a:latin typeface="Arial" panose="020B0604020202020204" pitchFamily="34" charset="0"/>
                <a:cs typeface="Arial" panose="020B0604020202020204" pitchFamily="34" charset="0"/>
              </a:rPr>
              <a:t>, 2023, Article 5575932.</a:t>
            </a:r>
          </a:p>
          <a:p>
            <a:pPr marL="0" indent="0" algn="l">
              <a:buNone/>
            </a:pPr>
            <a:r>
              <a:rPr lang="en-GB" b="0" i="0" dirty="0">
                <a:solidFill>
                  <a:srgbClr val="333333"/>
                </a:solidFill>
                <a:effectLst/>
                <a:latin typeface="Arial" panose="020B0604020202020204" pitchFamily="34" charset="0"/>
                <a:cs typeface="Arial" panose="020B0604020202020204" pitchFamily="34" charset="0"/>
              </a:rPr>
              <a:t>South, M. and Rodgers, J. (2017) ‘Sensory, emotional and cognitive contributions to anxiety in autism spectrum disorders’, </a:t>
            </a:r>
            <a:r>
              <a:rPr lang="en-GB" b="0" i="1" dirty="0">
                <a:solidFill>
                  <a:srgbClr val="333333"/>
                </a:solidFill>
                <a:effectLst/>
                <a:latin typeface="Arial" panose="020B0604020202020204" pitchFamily="34" charset="0"/>
                <a:cs typeface="Arial" panose="020B0604020202020204" pitchFamily="34" charset="0"/>
              </a:rPr>
              <a:t>Frontiers in Human Neuroscience</a:t>
            </a:r>
            <a:r>
              <a:rPr lang="en-GB" b="0" i="0" dirty="0">
                <a:solidFill>
                  <a:srgbClr val="333333"/>
                </a:solidFill>
                <a:effectLst/>
                <a:latin typeface="Arial" panose="020B0604020202020204" pitchFamily="34" charset="0"/>
                <a:cs typeface="Arial" panose="020B0604020202020204" pitchFamily="34" charset="0"/>
              </a:rPr>
              <a:t>, 11, Article 20.</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46470116"/>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VEVOX.CONNECTED.SESSION" val="{&quot;access_code&quot;:&quot;152273649&quot;,&quot;project_id&quot;:944427}"/>
</p:tagLst>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0">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76F10E08-897B-497F-AD98-A6E502850E46}">
  <we:reference id="3e0fcce7-415c-4081-926c-b4e449c650e4" version="1.1.0.2" store="EXCatalog" storeType="EXCatalog"/>
  <we:alternateReferences>
    <we:reference id="WA200004709" version="1.1.0.2" store="en-US"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emplate>Office Theme</Template>
  <TotalTime>0</TotalTime>
  <Words>5655</Words>
  <Application>Microsoft Office PowerPoint</Application>
  <PresentationFormat>On-screen Show (4:3)</PresentationFormat>
  <Paragraphs>994</Paragraphs>
  <Slides>77</Slides>
  <Notes>77</Notes>
  <HiddenSlides>0</HiddenSlides>
  <MMClips>3</MMClips>
  <ScaleCrop>false</ScaleCrop>
  <HeadingPairs>
    <vt:vector size="6" baseType="variant">
      <vt:variant>
        <vt:lpstr>Fonts Used</vt:lpstr>
      </vt:variant>
      <vt:variant>
        <vt:i4>3</vt:i4>
      </vt:variant>
      <vt:variant>
        <vt:lpstr>Theme</vt:lpstr>
      </vt:variant>
      <vt:variant>
        <vt:i4>5</vt:i4>
      </vt:variant>
      <vt:variant>
        <vt:lpstr>Slide Titles</vt:lpstr>
      </vt:variant>
      <vt:variant>
        <vt:i4>77</vt:i4>
      </vt:variant>
    </vt:vector>
  </HeadingPairs>
  <TitlesOfParts>
    <vt:vector size="85" baseType="lpstr">
      <vt:lpstr>Arial</vt:lpstr>
      <vt:lpstr>Calibri</vt:lpstr>
      <vt:lpstr>Calibri Light</vt:lpstr>
      <vt:lpstr>Title Slide 1</vt:lpstr>
      <vt:lpstr>Title Slide 2</vt:lpstr>
      <vt:lpstr>Title Slide 4</vt:lpstr>
      <vt:lpstr>Sub Title 1</vt:lpstr>
      <vt:lpstr>Accessible 2</vt:lpstr>
      <vt:lpstr> Awtistiaeth ac Iechyd Meddwl   Autism and Mental Health   </vt:lpstr>
      <vt:lpstr>Adran 1 Section 1</vt:lpstr>
      <vt:lpstr>Cynnwys Content</vt:lpstr>
      <vt:lpstr>Beth yw iechyd meddwl? What is mental health?</vt:lpstr>
      <vt:lpstr>Beth yw llesiant? What is wellbeing?</vt:lpstr>
      <vt:lpstr>Awtistiaeth ac Iechyd Meddwl Autism and Mental Health</vt:lpstr>
      <vt:lpstr>Damcaniaeth Straen Lleiafrifol Minority Stress Theory</vt:lpstr>
      <vt:lpstr>Damcaniaeth Straen Lleiafrifol Minority Stress Theory</vt:lpstr>
      <vt:lpstr>Damcaniaeth Straen Lleiafrifol Minority Stress Theory</vt:lpstr>
      <vt:lpstr>Gwerthusiad Beirniadol Critical Evaluation</vt:lpstr>
      <vt:lpstr>Trafodwch Discuss</vt:lpstr>
      <vt:lpstr>Adran 2 Section 2</vt:lpstr>
      <vt:lpstr>Pryder ac Awtistiaeth Anxiety and Autism</vt:lpstr>
      <vt:lpstr>Mathau o Bryder Types of Anxiety</vt:lpstr>
      <vt:lpstr>Pryder sy’n Gysylltiedig â’r Ysgol School-Related Anxiety</vt:lpstr>
      <vt:lpstr>Anoddefgarwch o Ansicrwydd Intolerance of Uncertainty</vt:lpstr>
      <vt:lpstr>Gwahaniaethau Synhwyraidd a Phryder Sensory Contributions to Anxiety</vt:lpstr>
      <vt:lpstr>Astudiaeth achos Case study</vt:lpstr>
      <vt:lpstr>Cwestiwn Question</vt:lpstr>
      <vt:lpstr>Pa ddamcaniaeth sy’n esbonio anawsterau iechyd meddwl orau?</vt:lpstr>
      <vt:lpstr>Which theory best explains mental health difficulties?</vt:lpstr>
      <vt:lpstr>PowerPoint Presentation</vt:lpstr>
      <vt:lpstr>Adran 3 Section 3</vt:lpstr>
      <vt:lpstr>Iselder ag Awtistiaeth Depression and Autism</vt:lpstr>
      <vt:lpstr>Ymdeimlad o Berthyn Social Belonging</vt:lpstr>
      <vt:lpstr>Hunan-gysyniad a Ffurfio Hunaniaeth Self-concept and Identity Formation</vt:lpstr>
      <vt:lpstr>Perthnasoedd â Chyfoedion Peer Relationships</vt:lpstr>
      <vt:lpstr>Unigrwydd ac Arwahanrwydd Isolation and Loneliness</vt:lpstr>
      <vt:lpstr>Cwestiwn Question</vt:lpstr>
      <vt:lpstr>Adran 4 Section 4</vt:lpstr>
      <vt:lpstr>PowerPoint Presentation</vt:lpstr>
      <vt:lpstr>Pam masgio? Why mask?</vt:lpstr>
      <vt:lpstr>Goblygiadau Iechyd Meddwl Mental Health Consequences</vt:lpstr>
      <vt:lpstr>Gwahaniaethau rhywedd ac oediad diagnosis Gender differences and delayed diagnosis</vt:lpstr>
      <vt:lpstr>Llosgi Allan Awtistig Autistic Burnout</vt:lpstr>
      <vt:lpstr>Dadansoddi Profiad Byw Lived Experience Analysis</vt:lpstr>
      <vt:lpstr>Cwestiwn Question</vt:lpstr>
      <vt:lpstr>Adran 5 Section 5</vt:lpstr>
      <vt:lpstr>Gwahaniaethau Prosesu Synhwyraidd Sensory Processing Differences</vt:lpstr>
      <vt:lpstr>Gorlwytho synhwyraidd Sensory overload</vt:lpstr>
      <vt:lpstr>Rheoleiddio Emosiynol ac Interocepsiwn Emotional regulation and Interoception</vt:lpstr>
      <vt:lpstr>Chwalfeydd ac Ymadaelion Meltdowns and Shutdowns</vt:lpstr>
      <vt:lpstr>Ymatebion Ffisiolegol i Straen Physiological Stress Responses</vt:lpstr>
      <vt:lpstr>Gweithgaredd</vt:lpstr>
      <vt:lpstr>Activity</vt:lpstr>
      <vt:lpstr>Trafodwch Discuss</vt:lpstr>
      <vt:lpstr>Adran 6 Section 6</vt:lpstr>
      <vt:lpstr>Asesu Assessment</vt:lpstr>
      <vt:lpstr>Cysgod Diagnostig Diagnostic Overshadowing</vt:lpstr>
      <vt:lpstr>Awtistiaeth neu Gyflwr Iechyd Meddwl? Autism or Mental Health Condition?</vt:lpstr>
      <vt:lpstr>Sgrinio Iechyd Meddwl ac Asesu Risg Mental Health Screening and Risk Assessment </vt:lpstr>
      <vt:lpstr>Llais y Plentyn The Child’s Voice </vt:lpstr>
      <vt:lpstr>Safbwyntiau Teuluoedd Family Perspectives</vt:lpstr>
      <vt:lpstr>Rolau Amlasiantaethol Multi-Agency Roles</vt:lpstr>
      <vt:lpstr>Trafodwch Discuss</vt:lpstr>
      <vt:lpstr>Adran 7 Section 7</vt:lpstr>
      <vt:lpstr>Mynediad Access</vt:lpstr>
      <vt:lpstr>Anghydraddoldebau Inequalities</vt:lpstr>
      <vt:lpstr>GCIAP CAMHS</vt:lpstr>
      <vt:lpstr>Niwroamrywiaeth / Meddygoleiddiedig Neurodiversity / Medicalised</vt:lpstr>
      <vt:lpstr>Rhestrau Aros, Porthgadw ac Iechyd Meddwl Waiting Lists, Gatekeeping and Mental Health</vt:lpstr>
      <vt:lpstr>Cwestiwn Question</vt:lpstr>
      <vt:lpstr>Adran 8 Section 8</vt:lpstr>
      <vt:lpstr>ASA, ADY a'r Ystafell Ddosbarth ASD, ALN and the Classroom</vt:lpstr>
      <vt:lpstr>Effaith Iechyd Meddwl ar Ddysgu Impact of Mental Health on Learning</vt:lpstr>
      <vt:lpstr>Presenoldeb ac Osgoi'r Ysgol ar Sail Emosiynol Attendance and Emotionally Based School Avoidance</vt:lpstr>
      <vt:lpstr>A Yw Ysgolion yn Cyfrannu at Ofid? Are Schools Contributing to Distress?</vt:lpstr>
      <vt:lpstr>Cyfranogiad yn y Dosbarth ac Addysgeg Gynhwysol Classroom Participation and Inclusive Pedagogy</vt:lpstr>
      <vt:lpstr>Dylunio Cyffredinol ar gyfer Dysgu (UDL) Universal Design for Learning (UDL)</vt:lpstr>
      <vt:lpstr>Addasiadau Rhesymol Reasonable Adjustments</vt:lpstr>
      <vt:lpstr>Rolau a Chyfrifoldebau Roles and Responsibilities</vt:lpstr>
      <vt:lpstr>Damcaniaeth Systemau Ecolegol Ecological Systems Theory</vt:lpstr>
      <vt:lpstr>Gweithgaredd</vt:lpstr>
      <vt:lpstr>Activity</vt:lpstr>
      <vt:lpstr>Cwestiwn Question</vt:lpstr>
      <vt:lpstr>Crynodeb Summary</vt:lpstr>
      <vt:lpstr>Cyfeiriadau 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Alison Rees-Edwards</cp:lastModifiedBy>
  <cp:revision>14</cp:revision>
  <cp:lastPrinted>2023-09-06T07:03:10Z</cp:lastPrinted>
  <dcterms:created xsi:type="dcterms:W3CDTF">2021-03-10T12:10:47Z</dcterms:created>
  <dcterms:modified xsi:type="dcterms:W3CDTF">2026-09-17T11:10:39Z</dcterms:modified>
</cp:coreProperties>
</file>