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70" r:id="rId6"/>
    <p:sldId id="271" r:id="rId7"/>
    <p:sldId id="272" r:id="rId8"/>
    <p:sldId id="273" r:id="rId9"/>
    <p:sldId id="260" r:id="rId10"/>
    <p:sldId id="261" r:id="rId11"/>
    <p:sldId id="262" r:id="rId12"/>
    <p:sldId id="263" r:id="rId13"/>
    <p:sldId id="264" r:id="rId14"/>
    <p:sldId id="265" r:id="rId15"/>
    <p:sldId id="266" r:id="rId16"/>
    <p:sldId id="267" r:id="rId17"/>
    <p:sldId id="268"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A65F2D-242F-885C-006F-F98FCCD7207E}" v="17" dt="2026-07-03T19:14:11.8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125" d="100"/>
          <a:sy n="125" d="100"/>
        </p:scale>
        <p:origin x="90" y="-11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800" b="0" i="0" u="none" strike="noStrike">
                <a:solidFill>
                  <a:srgbClr val="000000"/>
                </a:solidFill>
                <a:latin typeface="Arial"/>
              </a:defRPr>
            </a:pPr>
            <a:r>
              <a:rPr lang="en-US" sz="1800" b="0" i="0" u="none" strike="noStrike">
                <a:solidFill>
                  <a:srgbClr val="000000"/>
                </a:solidFill>
                <a:latin typeface="Arial"/>
              </a:rPr>
              <a:t>NHS App Growth: Registered Users 2018–2023 (millions)</a:t>
            </a:r>
          </a:p>
        </c:rich>
      </c:tx>
      <c:overlay val="0"/>
    </c:title>
    <c:autoTitleDeleted val="0"/>
    <c:plotArea>
      <c:layout/>
      <c:barChart>
        <c:barDir val="col"/>
        <c:grouping val="clustered"/>
        <c:varyColors val="0"/>
        <c:ser>
          <c:idx val="0"/>
          <c:order val="0"/>
          <c:tx>
            <c:strRef>
              <c:f>Sheet1!$B$1</c:f>
              <c:strCache>
                <c:ptCount val="1"/>
                <c:pt idx="0">
                  <c:v>NHS App Registered Users (millions)</c:v>
                </c:pt>
              </c:strCache>
            </c:strRef>
          </c:tx>
          <c:spPr>
            <a:solidFill>
              <a:srgbClr val="00808A"/>
            </a:solidFill>
            <a:effectLst/>
          </c:spPr>
          <c:invertIfNegative val="0"/>
          <c:dLbls>
            <c:numFmt formatCode="#,##0" sourceLinked="0"/>
            <c:spPr>
              <a:noFill/>
              <a:ln>
                <a:noFill/>
              </a:ln>
              <a:effectLst/>
            </c:spPr>
            <c:txPr>
              <a:bodyPr/>
              <a:lstStyle/>
              <a:p>
                <a:pPr>
                  <a:defRPr sz="1200" b="0" i="0" u="none" strike="noStrike">
                    <a:solidFill>
                      <a:srgbClr val="005B5C"/>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2018</c:v>
                </c:pt>
                <c:pt idx="1">
                  <c:v>2019</c:v>
                </c:pt>
                <c:pt idx="2">
                  <c:v>2020</c:v>
                </c:pt>
                <c:pt idx="3">
                  <c:v>2021</c:v>
                </c:pt>
                <c:pt idx="4">
                  <c:v>2022</c:v>
                </c:pt>
                <c:pt idx="5">
                  <c:v>Mar 2023</c:v>
                </c:pt>
              </c:strCache>
            </c:strRef>
          </c:cat>
          <c:val>
            <c:numRef>
              <c:f>Sheet1!$B$2:$B$7</c:f>
              <c:numCache>
                <c:formatCode>General</c:formatCode>
                <c:ptCount val="6"/>
                <c:pt idx="0">
                  <c:v>1</c:v>
                </c:pt>
                <c:pt idx="1">
                  <c:v>5.5</c:v>
                </c:pt>
                <c:pt idx="2">
                  <c:v>10.199999999999999</c:v>
                </c:pt>
                <c:pt idx="3">
                  <c:v>18.5</c:v>
                </c:pt>
                <c:pt idx="4">
                  <c:v>25</c:v>
                </c:pt>
                <c:pt idx="5">
                  <c:v>30</c:v>
                </c:pt>
              </c:numCache>
            </c:numRef>
          </c:val>
          <c:extLst>
            <c:ext xmlns:c16="http://schemas.microsoft.com/office/drawing/2014/chart" uri="{C3380CC4-5D6E-409C-BE32-E72D297353CC}">
              <c16:uniqueId val="{00000000-F5A8-49F8-A4AA-D11BE8FCF35C}"/>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4A6A6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4A6A6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74738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5B5C"/>
        </a:solidFill>
        <a:effectLst/>
      </p:bgPr>
    </p:bg>
    <p:spTree>
      <p:nvGrpSpPr>
        <p:cNvPr id="1" name=""/>
        <p:cNvGrpSpPr/>
        <p:nvPr/>
      </p:nvGrpSpPr>
      <p:grpSpPr>
        <a:xfrm>
          <a:off x="0" y="0"/>
          <a:ext cx="0" cy="0"/>
          <a:chOff x="0" y="0"/>
          <a:chExt cx="0" cy="0"/>
        </a:xfrm>
      </p:grpSpPr>
      <p:sp>
        <p:nvSpPr>
          <p:cNvPr id="2" name="Shape 0"/>
          <p:cNvSpPr/>
          <p:nvPr/>
        </p:nvSpPr>
        <p:spPr>
          <a:xfrm>
            <a:off x="0" y="3474720"/>
            <a:ext cx="9144000" cy="1668780"/>
          </a:xfrm>
          <a:prstGeom prst="rect">
            <a:avLst/>
          </a:prstGeom>
          <a:solidFill>
            <a:srgbClr val="00808A"/>
          </a:solidFill>
          <a:ln w="12700">
            <a:solidFill>
              <a:srgbClr val="00808A"/>
            </a:solidFill>
            <a:prstDash val="solid"/>
          </a:ln>
        </p:spPr>
        <p:txBody>
          <a:bodyPr/>
          <a:lstStyle/>
          <a:p>
            <a:endParaRPr lang="en-US" dirty="0"/>
          </a:p>
        </p:txBody>
      </p:sp>
      <p:sp>
        <p:nvSpPr>
          <p:cNvPr id="3" name="Shape 1"/>
          <p:cNvSpPr/>
          <p:nvPr/>
        </p:nvSpPr>
        <p:spPr>
          <a:xfrm>
            <a:off x="0" y="0"/>
            <a:ext cx="274320" cy="5143500"/>
          </a:xfrm>
          <a:prstGeom prst="rect">
            <a:avLst/>
          </a:prstGeom>
          <a:solidFill>
            <a:srgbClr val="41C7C8"/>
          </a:solidFill>
          <a:ln w="12700">
            <a:solidFill>
              <a:srgbClr val="41C7C8"/>
            </a:solidFill>
            <a:prstDash val="solid"/>
          </a:ln>
        </p:spPr>
        <p:txBody>
          <a:bodyPr/>
          <a:lstStyle/>
          <a:p>
            <a:endParaRPr lang="en-GB"/>
          </a:p>
        </p:txBody>
      </p:sp>
      <p:sp>
        <p:nvSpPr>
          <p:cNvPr id="4" name="Text 2"/>
          <p:cNvSpPr/>
          <p:nvPr/>
        </p:nvSpPr>
        <p:spPr>
          <a:xfrm>
            <a:off x="548640" y="548640"/>
            <a:ext cx="8229600" cy="914400"/>
          </a:xfrm>
          <a:prstGeom prst="rect">
            <a:avLst/>
          </a:prstGeom>
          <a:noFill/>
          <a:ln/>
        </p:spPr>
        <p:txBody>
          <a:bodyPr wrap="square" rtlCol="0" anchor="ctr"/>
          <a:lstStyle/>
          <a:p>
            <a:pPr marL="0" indent="0">
              <a:buNone/>
            </a:pPr>
            <a:r>
              <a:rPr lang="en-US" sz="4400" b="1" dirty="0">
                <a:solidFill>
                  <a:srgbClr val="FFFFFF"/>
                </a:solidFill>
                <a:latin typeface="Trebuchet MS" pitchFamily="34" charset="0"/>
                <a:ea typeface="Trebuchet MS" pitchFamily="34" charset="-122"/>
                <a:cs typeface="Trebuchet MS" pitchFamily="34" charset="-120"/>
              </a:rPr>
              <a:t>The NHS App</a:t>
            </a:r>
            <a:endParaRPr lang="en-US" sz="4400" dirty="0"/>
          </a:p>
        </p:txBody>
      </p:sp>
      <p:sp>
        <p:nvSpPr>
          <p:cNvPr id="5" name="Text 3"/>
          <p:cNvSpPr/>
          <p:nvPr/>
        </p:nvSpPr>
        <p:spPr>
          <a:xfrm>
            <a:off x="548640" y="1600200"/>
            <a:ext cx="8229600" cy="868680"/>
          </a:xfrm>
          <a:prstGeom prst="rect">
            <a:avLst/>
          </a:prstGeom>
          <a:noFill/>
          <a:ln/>
        </p:spPr>
        <p:txBody>
          <a:bodyPr wrap="square" rtlCol="0" anchor="ctr"/>
          <a:lstStyle/>
          <a:p>
            <a:pPr marL="0" indent="0">
              <a:buNone/>
            </a:pPr>
            <a:r>
              <a:rPr lang="en-US" sz="1800" i="1" dirty="0">
                <a:solidFill>
                  <a:srgbClr val="41C7C8"/>
                </a:solidFill>
                <a:latin typeface="Calibri" pitchFamily="34" charset="0"/>
                <a:ea typeface="Calibri" pitchFamily="34" charset="-122"/>
                <a:cs typeface="Calibri" pitchFamily="34" charset="-120"/>
              </a:rPr>
              <a:t>A Critical Evaluation of Its Impact on Patient Experience</a:t>
            </a:r>
            <a:endParaRPr lang="en-US" sz="1800" dirty="0"/>
          </a:p>
          <a:p>
            <a:pPr marL="0" indent="0">
              <a:buNone/>
            </a:pPr>
            <a:r>
              <a:rPr lang="en-US" sz="1800" i="1" dirty="0">
                <a:solidFill>
                  <a:srgbClr val="41C7C8"/>
                </a:solidFill>
                <a:latin typeface="Calibri" pitchFamily="34" charset="0"/>
                <a:ea typeface="Calibri" pitchFamily="34" charset="-122"/>
                <a:cs typeface="Calibri" pitchFamily="34" charset="-120"/>
              </a:rPr>
              <a:t>and Community Health in UK Health and Social Care</a:t>
            </a:r>
            <a:endParaRPr lang="en-US" sz="1800" dirty="0"/>
          </a:p>
        </p:txBody>
      </p:sp>
      <p:sp>
        <p:nvSpPr>
          <p:cNvPr id="6" name="Shape 4"/>
          <p:cNvSpPr/>
          <p:nvPr/>
        </p:nvSpPr>
        <p:spPr>
          <a:xfrm>
            <a:off x="548640" y="2606040"/>
            <a:ext cx="8046720" cy="0"/>
          </a:xfrm>
          <a:prstGeom prst="line">
            <a:avLst/>
          </a:prstGeom>
          <a:noFill/>
          <a:ln w="19050">
            <a:solidFill>
              <a:srgbClr val="41C7C8"/>
            </a:solidFill>
            <a:prstDash val="dash"/>
          </a:ln>
        </p:spPr>
        <p:txBody>
          <a:bodyPr/>
          <a:lstStyle/>
          <a:p>
            <a:endParaRPr lang="en-GB"/>
          </a:p>
        </p:txBody>
      </p:sp>
      <p:sp>
        <p:nvSpPr>
          <p:cNvPr id="7" name="Text 5"/>
          <p:cNvSpPr/>
          <p:nvPr/>
        </p:nvSpPr>
        <p:spPr>
          <a:xfrm>
            <a:off x="548640" y="2743200"/>
            <a:ext cx="8229600" cy="411480"/>
          </a:xfrm>
          <a:prstGeom prst="rect">
            <a:avLst/>
          </a:prstGeom>
          <a:noFill/>
          <a:ln/>
        </p:spPr>
        <p:txBody>
          <a:bodyPr wrap="square" rtlCol="0" anchor="ctr"/>
          <a:lstStyle/>
          <a:p>
            <a:pPr marL="0" indent="0">
              <a:buNone/>
            </a:pPr>
            <a:r>
              <a:rPr lang="en-US" sz="1300" dirty="0">
                <a:solidFill>
                  <a:srgbClr val="D4F0F0"/>
                </a:solidFill>
                <a:latin typeface="Calibri" pitchFamily="34" charset="0"/>
                <a:ea typeface="Calibri" pitchFamily="34" charset="-122"/>
                <a:cs typeface="Calibri" pitchFamily="34" charset="-120"/>
              </a:rPr>
              <a:t>Digital Transformation in the Health and Care Professions</a:t>
            </a:r>
            <a:endParaRPr lang="en-US" sz="1300" dirty="0"/>
          </a:p>
        </p:txBody>
      </p:sp>
      <p:sp>
        <p:nvSpPr>
          <p:cNvPr id="8" name="Text 6"/>
          <p:cNvSpPr/>
          <p:nvPr/>
        </p:nvSpPr>
        <p:spPr>
          <a:xfrm>
            <a:off x="548640" y="3566160"/>
            <a:ext cx="7315200" cy="347472"/>
          </a:xfrm>
          <a:prstGeom prst="rect">
            <a:avLst/>
          </a:prstGeom>
          <a:noFill/>
          <a:ln/>
        </p:spPr>
        <p:txBody>
          <a:bodyPr wrap="square" rtlCol="0" anchor="ctr"/>
          <a:lstStyle/>
          <a:p>
            <a:pPr marL="0" indent="0">
              <a:buNone/>
            </a:pPr>
            <a:endParaRPr lang="en-US" sz="1400" dirty="0"/>
          </a:p>
        </p:txBody>
      </p:sp>
      <p:sp>
        <p:nvSpPr>
          <p:cNvPr id="9" name="Text 7"/>
          <p:cNvSpPr/>
          <p:nvPr/>
        </p:nvSpPr>
        <p:spPr>
          <a:xfrm>
            <a:off x="548640" y="3863339"/>
            <a:ext cx="8229600" cy="320040"/>
          </a:xfrm>
          <a:prstGeom prst="rect">
            <a:avLst/>
          </a:prstGeom>
          <a:noFill/>
          <a:ln/>
        </p:spPr>
        <p:txBody>
          <a:bodyPr wrap="square" rtlCol="0" anchor="ctr"/>
          <a:lstStyle/>
          <a:p>
            <a:pPr marL="0" indent="0">
              <a:buNone/>
            </a:pPr>
            <a:r>
              <a:rPr lang="en-US" sz="1100" dirty="0">
                <a:solidFill>
                  <a:srgbClr val="D4F0F0"/>
                </a:solidFill>
                <a:latin typeface="Calibri" pitchFamily="34" charset="0"/>
                <a:ea typeface="Calibri" pitchFamily="34" charset="-122"/>
                <a:cs typeface="Calibri" pitchFamily="34" charset="-120"/>
              </a:rPr>
              <a:t>Salma Rashid </a:t>
            </a:r>
          </a:p>
          <a:p>
            <a:pPr marL="0" indent="0">
              <a:buNone/>
            </a:pPr>
            <a:r>
              <a:rPr lang="en-US" sz="1100" dirty="0">
                <a:solidFill>
                  <a:srgbClr val="D4F0F0"/>
                </a:solidFill>
                <a:latin typeface="Calibri" pitchFamily="34" charset="0"/>
                <a:ea typeface="Calibri" pitchFamily="34" charset="-122"/>
                <a:cs typeface="Calibri" pitchFamily="34" charset="-120"/>
              </a:rPr>
              <a:t>2332571</a:t>
            </a:r>
          </a:p>
          <a:p>
            <a:pPr marL="0" indent="0">
              <a:buNone/>
            </a:pPr>
            <a:r>
              <a:rPr lang="en-US" sz="1100" dirty="0">
                <a:solidFill>
                  <a:srgbClr val="D4F0F0"/>
                </a:solidFill>
                <a:latin typeface="Calibri" pitchFamily="34" charset="0"/>
                <a:ea typeface="Calibri" pitchFamily="34" charset="-122"/>
                <a:cs typeface="Calibri" pitchFamily="34" charset="-120"/>
              </a:rPr>
              <a:t>BMHP6026</a:t>
            </a:r>
          </a:p>
          <a:p>
            <a:pPr marL="0" indent="0">
              <a:buNone/>
            </a:pPr>
            <a:r>
              <a:rPr lang="en-US" sz="1100" dirty="0">
                <a:solidFill>
                  <a:srgbClr val="D4F0F0"/>
                </a:solidFill>
                <a:latin typeface="Calibri" pitchFamily="34" charset="0"/>
                <a:ea typeface="Calibri" pitchFamily="34" charset="-122"/>
                <a:cs typeface="Calibri" pitchFamily="34" charset="-120"/>
              </a:rPr>
              <a:t>Lecturer: Tomy </a:t>
            </a:r>
            <a:r>
              <a:rPr lang="en-US" sz="1100" dirty="0" err="1">
                <a:solidFill>
                  <a:srgbClr val="D4F0F0"/>
                </a:solidFill>
                <a:latin typeface="Calibri" pitchFamily="34" charset="0"/>
                <a:ea typeface="Calibri" pitchFamily="34" charset="-122"/>
                <a:cs typeface="Calibri" pitchFamily="34" charset="-120"/>
              </a:rPr>
              <a:t>Adattu</a:t>
            </a:r>
            <a:r>
              <a:rPr lang="en-US" sz="1100" dirty="0">
                <a:solidFill>
                  <a:srgbClr val="D4F0F0"/>
                </a:solidFill>
                <a:latin typeface="Calibri" pitchFamily="34" charset="0"/>
                <a:ea typeface="Calibri" pitchFamily="34" charset="-122"/>
                <a:cs typeface="Calibri" pitchFamily="34" charset="-120"/>
              </a:rPr>
              <a:t> Chacko </a:t>
            </a:r>
            <a:endParaRPr lang="en-US" sz="1100" dirty="0"/>
          </a:p>
        </p:txBody>
      </p:sp>
      <p:sp>
        <p:nvSpPr>
          <p:cNvPr id="10" name="Text 8"/>
          <p:cNvSpPr/>
          <p:nvPr/>
        </p:nvSpPr>
        <p:spPr>
          <a:xfrm>
            <a:off x="548640" y="4389120"/>
            <a:ext cx="8229600" cy="320040"/>
          </a:xfrm>
          <a:prstGeom prst="rect">
            <a:avLst/>
          </a:prstGeom>
          <a:noFill/>
          <a:ln/>
        </p:spPr>
        <p:txBody>
          <a:bodyPr wrap="square" rtlCol="0" anchor="ctr"/>
          <a:lstStyle/>
          <a:p>
            <a:pPr marL="0" indent="0">
              <a:buNone/>
            </a:pPr>
            <a:r>
              <a:rPr lang="en-US" sz="1100" b="1" dirty="0">
                <a:solidFill>
                  <a:srgbClr val="41C7C8"/>
                </a:solidFill>
                <a:latin typeface="Calibri" pitchFamily="34" charset="0"/>
                <a:ea typeface="Calibri" pitchFamily="34" charset="-122"/>
                <a:cs typeface="Calibri" pitchFamily="34" charset="-120"/>
              </a:rPr>
              <a:t>Component 2: Viva Voce Presentation</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Introduction: What is the NHS App?</a:t>
            </a:r>
            <a:endParaRPr lang="en-US" sz="2200" dirty="0"/>
          </a:p>
        </p:txBody>
      </p:sp>
      <p:sp>
        <p:nvSpPr>
          <p:cNvPr id="4" name="Text 2"/>
          <p:cNvSpPr/>
          <p:nvPr/>
        </p:nvSpPr>
        <p:spPr>
          <a:xfrm>
            <a:off x="365760" y="777240"/>
            <a:ext cx="5486400" cy="822960"/>
          </a:xfrm>
          <a:prstGeom prst="rect">
            <a:avLst/>
          </a:prstGeom>
          <a:noFill/>
          <a:ln/>
        </p:spPr>
        <p:txBody>
          <a:bodyPr wrap="square" rtlCol="0" anchor="t"/>
          <a:lstStyle/>
          <a:p>
            <a:pPr marL="0" indent="0">
              <a:buNone/>
            </a:pPr>
            <a:r>
              <a:rPr lang="en-US" sz="1300" dirty="0">
                <a:solidFill>
                  <a:srgbClr val="1C1C3A"/>
                </a:solidFill>
              </a:rPr>
              <a:t>The NHS App is a patient-facing digital platform providing integrated access to NHS primary care services via smartphone. Launched in November 2018, it has become a cornerstone of NHS England's digital-first primary care strategy.</a:t>
            </a:r>
            <a:endParaRPr lang="en-US" sz="1300" dirty="0"/>
          </a:p>
        </p:txBody>
      </p:sp>
      <p:sp>
        <p:nvSpPr>
          <p:cNvPr id="5" name="Text 3"/>
          <p:cNvSpPr/>
          <p:nvPr/>
        </p:nvSpPr>
        <p:spPr>
          <a:xfrm>
            <a:off x="365760" y="1645920"/>
            <a:ext cx="5303520" cy="2651760"/>
          </a:xfrm>
          <a:prstGeom prst="rect">
            <a:avLst/>
          </a:prstGeom>
          <a:noFill/>
          <a:ln/>
        </p:spPr>
        <p:txBody>
          <a:bodyPr wrap="square" rtlCol="0" anchor="ctr"/>
          <a:lstStyle/>
          <a:p>
            <a:pPr marL="342900" indent="-342900">
              <a:buSzPct val="100000"/>
              <a:buChar char="•"/>
            </a:pPr>
            <a:r>
              <a:rPr lang="en-US" sz="1250" dirty="0">
                <a:solidFill>
                  <a:srgbClr val="1C1C3A"/>
                </a:solidFill>
              </a:rPr>
              <a:t>Launched November 2018; significantly expanded 2019–2023</a:t>
            </a:r>
            <a:endParaRPr lang="en-US" sz="1250" dirty="0"/>
          </a:p>
          <a:p>
            <a:pPr marL="342900" indent="-342900">
              <a:buSzPct val="100000"/>
              <a:buChar char="•"/>
            </a:pPr>
            <a:r>
              <a:rPr lang="en-US" sz="1250" dirty="0">
                <a:solidFill>
                  <a:srgbClr val="1C1C3A"/>
                </a:solidFill>
              </a:rPr>
              <a:t>32M+ downloads; ~30M registered users (NHS England, 2023)</a:t>
            </a:r>
            <a:endParaRPr lang="en-US" sz="1250" dirty="0"/>
          </a:p>
          <a:p>
            <a:pPr marL="342900" indent="-342900">
              <a:buSzPct val="100000"/>
              <a:buChar char="•"/>
            </a:pPr>
            <a:r>
              <a:rPr lang="en-US" sz="1250" dirty="0">
                <a:solidFill>
                  <a:srgbClr val="1C1C3A"/>
                </a:solidFill>
              </a:rPr>
              <a:t>Functions: GP bookings, repeat prescriptions, health records, 111</a:t>
            </a:r>
            <a:endParaRPr lang="en-US" sz="1250" dirty="0"/>
          </a:p>
          <a:p>
            <a:pPr marL="342900" indent="-342900">
              <a:buSzPct val="100000"/>
              <a:buChar char="•"/>
            </a:pPr>
            <a:r>
              <a:rPr lang="en-US" sz="1250" dirty="0">
                <a:solidFill>
                  <a:srgbClr val="1C1C3A"/>
                </a:solidFill>
              </a:rPr>
              <a:t>Key COVID-19 public health infrastructure (vaccination records, COVID Pass)</a:t>
            </a:r>
            <a:endParaRPr lang="en-US" sz="1250" dirty="0"/>
          </a:p>
          <a:p>
            <a:pPr marL="342900" indent="-342900">
              <a:buSzPct val="100000"/>
              <a:buChar char="•"/>
            </a:pPr>
            <a:r>
              <a:rPr lang="en-US" sz="1250" dirty="0">
                <a:solidFill>
                  <a:srgbClr val="1C1C3A"/>
                </a:solidFill>
              </a:rPr>
              <a:t>Available on iOS and Android across England</a:t>
            </a:r>
            <a:endParaRPr lang="en-US" sz="1250" dirty="0"/>
          </a:p>
        </p:txBody>
      </p:sp>
      <p:sp>
        <p:nvSpPr>
          <p:cNvPr id="6" name="Shape 4"/>
          <p:cNvSpPr/>
          <p:nvPr/>
        </p:nvSpPr>
        <p:spPr>
          <a:xfrm>
            <a:off x="6035040" y="777240"/>
            <a:ext cx="2743200" cy="4023360"/>
          </a:xfrm>
          <a:prstGeom prst="rect">
            <a:avLst/>
          </a:prstGeom>
          <a:solidFill>
            <a:srgbClr val="D4F0F0"/>
          </a:solidFill>
          <a:ln w="12700">
            <a:solidFill>
              <a:srgbClr val="00808A"/>
            </a:solidFill>
            <a:prstDash val="solid"/>
          </a:ln>
        </p:spPr>
        <p:txBody>
          <a:bodyPr/>
          <a:lstStyle/>
          <a:p>
            <a:endParaRPr lang="en-GB"/>
          </a:p>
        </p:txBody>
      </p:sp>
      <p:sp>
        <p:nvSpPr>
          <p:cNvPr id="7" name="Text 5"/>
          <p:cNvSpPr/>
          <p:nvPr/>
        </p:nvSpPr>
        <p:spPr>
          <a:xfrm>
            <a:off x="6172200" y="914400"/>
            <a:ext cx="2468880" cy="411480"/>
          </a:xfrm>
          <a:prstGeom prst="rect">
            <a:avLst/>
          </a:prstGeom>
          <a:noFill/>
          <a:ln/>
        </p:spPr>
        <p:txBody>
          <a:bodyPr wrap="square" rtlCol="0" anchor="ctr"/>
          <a:lstStyle/>
          <a:p>
            <a:pPr marL="0" indent="0" algn="ctr">
              <a:buNone/>
            </a:pPr>
            <a:r>
              <a:rPr lang="en-US" sz="1300" b="1" dirty="0">
                <a:solidFill>
                  <a:srgbClr val="005B5C"/>
                </a:solidFill>
              </a:rPr>
              <a:t>Presentation Focus</a:t>
            </a:r>
            <a:endParaRPr lang="en-US" sz="1300" dirty="0"/>
          </a:p>
        </p:txBody>
      </p:sp>
      <p:sp>
        <p:nvSpPr>
          <p:cNvPr id="8" name="Text 6"/>
          <p:cNvSpPr/>
          <p:nvPr/>
        </p:nvSpPr>
        <p:spPr>
          <a:xfrm>
            <a:off x="6172200" y="1417320"/>
            <a:ext cx="2468880" cy="2560320"/>
          </a:xfrm>
          <a:prstGeom prst="rect">
            <a:avLst/>
          </a:prstGeom>
          <a:noFill/>
          <a:ln/>
        </p:spPr>
        <p:txBody>
          <a:bodyPr wrap="square" rtlCol="0" anchor="ctr"/>
          <a:lstStyle/>
          <a:p>
            <a:pPr marL="342900" indent="-342900">
              <a:buSzPct val="100000"/>
              <a:buChar char="•"/>
            </a:pPr>
            <a:r>
              <a:rPr lang="en-US" sz="1100" dirty="0">
                <a:solidFill>
                  <a:srgbClr val="1C1C3A"/>
                </a:solidFill>
              </a:rPr>
              <a:t>1. Patient/Service User</a:t>
            </a:r>
            <a:endParaRPr lang="en-US" sz="1100" dirty="0"/>
          </a:p>
          <a:p>
            <a:pPr marL="342900" indent="-342900">
              <a:buSzPct val="100000"/>
              <a:buChar char="•"/>
            </a:pPr>
            <a:r>
              <a:rPr lang="en-US" sz="1100" dirty="0">
                <a:solidFill>
                  <a:srgbClr val="1C1C3A"/>
                </a:solidFill>
              </a:rPr>
              <a:t>   Access, convenience, digital exclusion, data privacy</a:t>
            </a:r>
            <a:endParaRPr lang="en-US" sz="1100" dirty="0"/>
          </a:p>
          <a:p>
            <a:pPr marL="342900" indent="-342900">
              <a:buSzPct val="100000"/>
              <a:buChar char="•"/>
            </a:pPr>
            <a:r>
              <a:rPr lang="en-US" sz="1100" dirty="0">
                <a:solidFill>
                  <a:srgbClr val="1C1C3A"/>
                </a:solidFill>
              </a:rPr>
              <a:t>2. Community</a:t>
            </a:r>
            <a:endParaRPr lang="en-US" sz="1100" dirty="0"/>
          </a:p>
          <a:p>
            <a:pPr marL="342900" indent="-342900">
              <a:buSzPct val="100000"/>
              <a:buChar char="•"/>
            </a:pPr>
            <a:r>
              <a:rPr lang="en-US" sz="1100" dirty="0">
                <a:solidFill>
                  <a:srgbClr val="1C1C3A"/>
                </a:solidFill>
              </a:rPr>
              <a:t>   Public health impact, digital divide, carer burden, demand</a:t>
            </a:r>
            <a:endParaRPr lang="en-US" sz="1100" dirty="0"/>
          </a:p>
        </p:txBody>
      </p:sp>
      <p:sp>
        <p:nvSpPr>
          <p:cNvPr id="9" name="Text 7"/>
          <p:cNvSpPr/>
          <p:nvPr/>
        </p:nvSpPr>
        <p:spPr>
          <a:xfrm>
            <a:off x="6172200" y="4023360"/>
            <a:ext cx="2468880" cy="594360"/>
          </a:xfrm>
          <a:prstGeom prst="rect">
            <a:avLst/>
          </a:prstGeom>
          <a:noFill/>
          <a:ln/>
        </p:spPr>
        <p:txBody>
          <a:bodyPr wrap="square" rtlCol="0" anchor="ctr"/>
          <a:lstStyle/>
          <a:p>
            <a:pPr marL="0" indent="0">
              <a:buNone/>
            </a:pPr>
            <a:r>
              <a:rPr lang="en-US" sz="950" i="1" dirty="0">
                <a:solidFill>
                  <a:srgbClr val="4A6A6B"/>
                </a:solidFill>
              </a:rPr>
              <a:t>Policy: A Plan for Digital Health</a:t>
            </a:r>
            <a:endParaRPr lang="en-US" sz="950" dirty="0"/>
          </a:p>
          <a:p>
            <a:pPr marL="0" indent="0">
              <a:buNone/>
            </a:pPr>
            <a:r>
              <a:rPr lang="en-US" sz="950" i="1" dirty="0">
                <a:solidFill>
                  <a:srgbClr val="4A6A6B"/>
                </a:solidFill>
              </a:rPr>
              <a:t>&amp; Social Care (DHSC, 2022),</a:t>
            </a:r>
            <a:endParaRPr lang="en-US" sz="950" dirty="0"/>
          </a:p>
          <a:p>
            <a:pPr marL="0" indent="0">
              <a:buNone/>
            </a:pPr>
            <a:r>
              <a:rPr lang="en-US" sz="950" i="1" dirty="0">
                <a:solidFill>
                  <a:srgbClr val="4A6A6B"/>
                </a:solidFill>
              </a:rPr>
              <a:t>WGLL (NHS England, 2021),</a:t>
            </a:r>
            <a:endParaRPr lang="en-US" sz="950" dirty="0"/>
          </a:p>
          <a:p>
            <a:pPr marL="0" indent="0">
              <a:buNone/>
            </a:pPr>
            <a:r>
              <a:rPr lang="en-US" sz="950" i="1" dirty="0">
                <a:solidFill>
                  <a:srgbClr val="4A6A6B"/>
                </a:solidFill>
              </a:rPr>
              <a:t>GDPR (ICO, 2018)</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0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NHS App: Key Features &amp; Functionality</a:t>
            </a:r>
            <a:endParaRPr lang="en-US" sz="2200" dirty="0"/>
          </a:p>
        </p:txBody>
      </p:sp>
      <p:sp>
        <p:nvSpPr>
          <p:cNvPr id="4" name="Shape 2"/>
          <p:cNvSpPr/>
          <p:nvPr/>
        </p:nvSpPr>
        <p:spPr>
          <a:xfrm>
            <a:off x="181792" y="822960"/>
            <a:ext cx="1691640" cy="3931920"/>
          </a:xfrm>
          <a:prstGeom prst="rect">
            <a:avLst/>
          </a:prstGeom>
          <a:solidFill>
            <a:srgbClr val="005B5C"/>
          </a:solidFill>
          <a:ln w="12700">
            <a:solidFill>
              <a:srgbClr val="005B5C"/>
            </a:solidFill>
            <a:prstDash val="solid"/>
          </a:ln>
          <a:effectLst>
            <a:outerShdw blurRad="50800" dist="25400" dir="8100000" algn="bl" rotWithShape="0">
              <a:srgbClr val="000000">
                <a:alpha val="10000"/>
              </a:srgbClr>
            </a:outerShdw>
          </a:effectLst>
        </p:spPr>
        <p:txBody>
          <a:bodyPr/>
          <a:lstStyle/>
          <a:p>
            <a:endParaRPr lang="en-GB"/>
          </a:p>
        </p:txBody>
      </p:sp>
      <p:sp>
        <p:nvSpPr>
          <p:cNvPr id="5" name="Text 3"/>
          <p:cNvSpPr/>
          <p:nvPr/>
        </p:nvSpPr>
        <p:spPr>
          <a:xfrm>
            <a:off x="295003" y="1188720"/>
            <a:ext cx="1508760" cy="640080"/>
          </a:xfrm>
          <a:prstGeom prst="rect">
            <a:avLst/>
          </a:prstGeom>
          <a:noFill/>
          <a:ln/>
        </p:spPr>
        <p:txBody>
          <a:bodyPr wrap="square" lIns="0" tIns="0" rIns="0" bIns="0" rtlCol="0" anchor="ctr"/>
          <a:lstStyle/>
          <a:p>
            <a:pPr marL="0" indent="0" algn="ctr">
              <a:buNone/>
            </a:pPr>
            <a:r>
              <a:rPr lang="en-US" sz="1200" b="1" dirty="0">
                <a:solidFill>
                  <a:srgbClr val="FFFFFF"/>
                </a:solidFill>
              </a:rPr>
              <a:t>GP Appointment Booking</a:t>
            </a:r>
            <a:endParaRPr lang="en-US" sz="1200" dirty="0"/>
          </a:p>
        </p:txBody>
      </p:sp>
      <p:sp>
        <p:nvSpPr>
          <p:cNvPr id="6" name="Text 4"/>
          <p:cNvSpPr/>
          <p:nvPr/>
        </p:nvSpPr>
        <p:spPr>
          <a:xfrm>
            <a:off x="273231" y="1920240"/>
            <a:ext cx="1508760" cy="2651760"/>
          </a:xfrm>
          <a:prstGeom prst="rect">
            <a:avLst/>
          </a:prstGeom>
          <a:noFill/>
          <a:ln/>
        </p:spPr>
        <p:txBody>
          <a:bodyPr wrap="square" lIns="0" tIns="0" rIns="0" bIns="0" rtlCol="0" anchor="ctr"/>
          <a:lstStyle/>
          <a:p>
            <a:pPr marL="0" indent="0" algn="ctr">
              <a:buNone/>
            </a:pPr>
            <a:r>
              <a:rPr lang="en-US" sz="1050" dirty="0">
                <a:solidFill>
                  <a:srgbClr val="FFFFFF"/>
                </a:solidFill>
              </a:rPr>
              <a:t>Book, cancel &amp; view appointments in real time without telephone queues</a:t>
            </a:r>
            <a:endParaRPr lang="en-US" sz="1050" dirty="0"/>
          </a:p>
        </p:txBody>
      </p:sp>
      <p:sp>
        <p:nvSpPr>
          <p:cNvPr id="7" name="Shape 5"/>
          <p:cNvSpPr/>
          <p:nvPr/>
        </p:nvSpPr>
        <p:spPr>
          <a:xfrm>
            <a:off x="1928949" y="822960"/>
            <a:ext cx="1691640" cy="3931920"/>
          </a:xfrm>
          <a:prstGeom prst="rect">
            <a:avLst/>
          </a:prstGeom>
          <a:solidFill>
            <a:srgbClr val="00808A"/>
          </a:solidFill>
          <a:ln w="12700">
            <a:solidFill>
              <a:srgbClr val="00808A"/>
            </a:solidFill>
            <a:prstDash val="solid"/>
          </a:ln>
          <a:effectLst>
            <a:outerShdw blurRad="50800" dist="25400" dir="8100000" algn="bl" rotWithShape="0">
              <a:srgbClr val="000000">
                <a:alpha val="10000"/>
              </a:srgbClr>
            </a:outerShdw>
          </a:effectLst>
        </p:spPr>
        <p:txBody>
          <a:bodyPr/>
          <a:lstStyle/>
          <a:p>
            <a:endParaRPr lang="en-GB"/>
          </a:p>
        </p:txBody>
      </p:sp>
      <p:sp>
        <p:nvSpPr>
          <p:cNvPr id="8" name="Text 6"/>
          <p:cNvSpPr/>
          <p:nvPr/>
        </p:nvSpPr>
        <p:spPr>
          <a:xfrm>
            <a:off x="2020389" y="1188720"/>
            <a:ext cx="1508760" cy="640080"/>
          </a:xfrm>
          <a:prstGeom prst="rect">
            <a:avLst/>
          </a:prstGeom>
          <a:noFill/>
          <a:ln/>
        </p:spPr>
        <p:txBody>
          <a:bodyPr wrap="square" lIns="0" tIns="0" rIns="0" bIns="0" rtlCol="0" anchor="ctr"/>
          <a:lstStyle/>
          <a:p>
            <a:pPr marL="0" indent="0" algn="ctr">
              <a:buNone/>
            </a:pPr>
            <a:r>
              <a:rPr lang="en-US" sz="1200" b="1" dirty="0">
                <a:solidFill>
                  <a:srgbClr val="FFFFFF"/>
                </a:solidFill>
              </a:rPr>
              <a:t>Repeat Prescription Ordering</a:t>
            </a:r>
            <a:endParaRPr lang="en-US" sz="1200" dirty="0"/>
          </a:p>
        </p:txBody>
      </p:sp>
      <p:sp>
        <p:nvSpPr>
          <p:cNvPr id="9" name="Text 7"/>
          <p:cNvSpPr/>
          <p:nvPr/>
        </p:nvSpPr>
        <p:spPr>
          <a:xfrm>
            <a:off x="2020389" y="1920240"/>
            <a:ext cx="1508760" cy="2651760"/>
          </a:xfrm>
          <a:prstGeom prst="rect">
            <a:avLst/>
          </a:prstGeom>
          <a:noFill/>
          <a:ln/>
        </p:spPr>
        <p:txBody>
          <a:bodyPr wrap="square" lIns="0" tIns="0" rIns="0" bIns="0" rtlCol="0" anchor="ctr"/>
          <a:lstStyle/>
          <a:p>
            <a:pPr marL="0" indent="0" algn="ctr">
              <a:buNone/>
            </a:pPr>
            <a:r>
              <a:rPr lang="en-US" sz="1050" dirty="0">
                <a:solidFill>
                  <a:srgbClr val="FFFFFF"/>
                </a:solidFill>
              </a:rPr>
              <a:t>Digital requests for long-term condition medications, reducing paper/in-person visits</a:t>
            </a:r>
            <a:endParaRPr lang="en-US" sz="1050" dirty="0"/>
          </a:p>
        </p:txBody>
      </p:sp>
      <p:sp>
        <p:nvSpPr>
          <p:cNvPr id="10" name="Shape 8"/>
          <p:cNvSpPr/>
          <p:nvPr/>
        </p:nvSpPr>
        <p:spPr>
          <a:xfrm>
            <a:off x="3757749" y="822960"/>
            <a:ext cx="1691640" cy="3931920"/>
          </a:xfrm>
          <a:prstGeom prst="rect">
            <a:avLst/>
          </a:prstGeom>
          <a:solidFill>
            <a:srgbClr val="41C7C8"/>
          </a:solidFill>
          <a:ln w="12700">
            <a:solidFill>
              <a:srgbClr val="41C7C8"/>
            </a:solidFill>
            <a:prstDash val="solid"/>
          </a:ln>
          <a:effectLst>
            <a:outerShdw blurRad="50800" dist="25400" dir="8100000" algn="bl" rotWithShape="0">
              <a:srgbClr val="000000">
                <a:alpha val="10000"/>
              </a:srgbClr>
            </a:outerShdw>
          </a:effectLst>
        </p:spPr>
        <p:txBody>
          <a:bodyPr/>
          <a:lstStyle/>
          <a:p>
            <a:endParaRPr lang="en-GB"/>
          </a:p>
        </p:txBody>
      </p:sp>
      <p:sp>
        <p:nvSpPr>
          <p:cNvPr id="11" name="Text 9"/>
          <p:cNvSpPr/>
          <p:nvPr/>
        </p:nvSpPr>
        <p:spPr>
          <a:xfrm>
            <a:off x="3849189" y="1188720"/>
            <a:ext cx="1508760" cy="640080"/>
          </a:xfrm>
          <a:prstGeom prst="rect">
            <a:avLst/>
          </a:prstGeom>
          <a:noFill/>
          <a:ln/>
        </p:spPr>
        <p:txBody>
          <a:bodyPr wrap="square" lIns="0" tIns="0" rIns="0" bIns="0" rtlCol="0" anchor="ctr"/>
          <a:lstStyle/>
          <a:p>
            <a:pPr marL="0" indent="0" algn="ctr">
              <a:buNone/>
            </a:pPr>
            <a:r>
              <a:rPr lang="en-US" sz="1200" b="1" dirty="0">
                <a:solidFill>
                  <a:srgbClr val="FFFFFF"/>
                </a:solidFill>
              </a:rPr>
              <a:t>GP Health Record Access</a:t>
            </a:r>
            <a:endParaRPr lang="en-US" sz="1200" dirty="0"/>
          </a:p>
        </p:txBody>
      </p:sp>
      <p:sp>
        <p:nvSpPr>
          <p:cNvPr id="12" name="Text 10"/>
          <p:cNvSpPr/>
          <p:nvPr/>
        </p:nvSpPr>
        <p:spPr>
          <a:xfrm>
            <a:off x="3849189" y="1920240"/>
            <a:ext cx="1508760" cy="2651760"/>
          </a:xfrm>
          <a:prstGeom prst="rect">
            <a:avLst/>
          </a:prstGeom>
          <a:noFill/>
          <a:ln/>
        </p:spPr>
        <p:txBody>
          <a:bodyPr wrap="square" lIns="0" tIns="0" rIns="0" bIns="0" rtlCol="0" anchor="ctr"/>
          <a:lstStyle/>
          <a:p>
            <a:pPr marL="0" indent="0" algn="ctr">
              <a:buNone/>
            </a:pPr>
            <a:r>
              <a:rPr lang="en-US" sz="1050" dirty="0">
                <a:solidFill>
                  <a:srgbClr val="FFFFFF"/>
                </a:solidFill>
              </a:rPr>
              <a:t>View consultation summaries, test results and coded health information</a:t>
            </a:r>
            <a:endParaRPr lang="en-US" sz="1050" dirty="0"/>
          </a:p>
        </p:txBody>
      </p:sp>
      <p:sp>
        <p:nvSpPr>
          <p:cNvPr id="13" name="Shape 11"/>
          <p:cNvSpPr/>
          <p:nvPr/>
        </p:nvSpPr>
        <p:spPr>
          <a:xfrm>
            <a:off x="5586549" y="822960"/>
            <a:ext cx="1691640" cy="3931920"/>
          </a:xfrm>
          <a:prstGeom prst="rect">
            <a:avLst/>
          </a:prstGeom>
          <a:solidFill>
            <a:srgbClr val="1A7A4A"/>
          </a:solidFill>
          <a:ln w="12700">
            <a:solidFill>
              <a:srgbClr val="1A7A4A"/>
            </a:solidFill>
            <a:prstDash val="solid"/>
          </a:ln>
          <a:effectLst>
            <a:outerShdw blurRad="50800" dist="25400" dir="8100000" algn="bl" rotWithShape="0">
              <a:srgbClr val="000000">
                <a:alpha val="10000"/>
              </a:srgbClr>
            </a:outerShdw>
          </a:effectLst>
        </p:spPr>
        <p:txBody>
          <a:bodyPr/>
          <a:lstStyle/>
          <a:p>
            <a:endParaRPr lang="en-GB"/>
          </a:p>
        </p:txBody>
      </p:sp>
      <p:sp>
        <p:nvSpPr>
          <p:cNvPr id="14" name="Text 12"/>
          <p:cNvSpPr/>
          <p:nvPr/>
        </p:nvSpPr>
        <p:spPr>
          <a:xfrm>
            <a:off x="5677989" y="1188720"/>
            <a:ext cx="1508760" cy="640080"/>
          </a:xfrm>
          <a:prstGeom prst="rect">
            <a:avLst/>
          </a:prstGeom>
          <a:noFill/>
          <a:ln/>
        </p:spPr>
        <p:txBody>
          <a:bodyPr wrap="square" lIns="0" tIns="0" rIns="0" bIns="0" rtlCol="0" anchor="ctr"/>
          <a:lstStyle/>
          <a:p>
            <a:pPr marL="0" indent="0" algn="ctr">
              <a:buNone/>
            </a:pPr>
            <a:r>
              <a:rPr lang="en-US" sz="1200" b="1" dirty="0">
                <a:solidFill>
                  <a:srgbClr val="FFFFFF"/>
                </a:solidFill>
              </a:rPr>
              <a:t>NHS 111 Online</a:t>
            </a:r>
            <a:endParaRPr lang="en-US" sz="1200" dirty="0"/>
          </a:p>
        </p:txBody>
      </p:sp>
      <p:sp>
        <p:nvSpPr>
          <p:cNvPr id="15" name="Text 13"/>
          <p:cNvSpPr/>
          <p:nvPr/>
        </p:nvSpPr>
        <p:spPr>
          <a:xfrm>
            <a:off x="5677989" y="1920240"/>
            <a:ext cx="1508760" cy="2651760"/>
          </a:xfrm>
          <a:prstGeom prst="rect">
            <a:avLst/>
          </a:prstGeom>
          <a:noFill/>
          <a:ln/>
        </p:spPr>
        <p:txBody>
          <a:bodyPr wrap="square" lIns="0" tIns="0" rIns="0" bIns="0" rtlCol="0" anchor="ctr"/>
          <a:lstStyle/>
          <a:p>
            <a:pPr marL="0" indent="0" algn="ctr">
              <a:buNone/>
            </a:pPr>
            <a:r>
              <a:rPr lang="en-US" sz="1050" dirty="0">
                <a:solidFill>
                  <a:srgbClr val="FFFFFF"/>
                </a:solidFill>
              </a:rPr>
              <a:t>Evidence-based symptom checker and urgent care advice without calling</a:t>
            </a:r>
            <a:endParaRPr lang="en-US" sz="1050" dirty="0"/>
          </a:p>
        </p:txBody>
      </p:sp>
      <p:sp>
        <p:nvSpPr>
          <p:cNvPr id="16" name="Shape 14"/>
          <p:cNvSpPr/>
          <p:nvPr/>
        </p:nvSpPr>
        <p:spPr>
          <a:xfrm>
            <a:off x="7388135" y="822960"/>
            <a:ext cx="1691640" cy="3931920"/>
          </a:xfrm>
          <a:prstGeom prst="rect">
            <a:avLst/>
          </a:prstGeom>
          <a:solidFill>
            <a:srgbClr val="003087"/>
          </a:solidFill>
          <a:ln w="12700">
            <a:solidFill>
              <a:srgbClr val="003087"/>
            </a:solidFill>
            <a:prstDash val="solid"/>
          </a:ln>
          <a:effectLst>
            <a:outerShdw blurRad="50800" dist="25400" dir="8100000" algn="bl" rotWithShape="0">
              <a:srgbClr val="000000">
                <a:alpha val="10000"/>
              </a:srgbClr>
            </a:outerShdw>
          </a:effectLst>
        </p:spPr>
        <p:txBody>
          <a:bodyPr/>
          <a:lstStyle/>
          <a:p>
            <a:endParaRPr lang="en-GB"/>
          </a:p>
        </p:txBody>
      </p:sp>
      <p:sp>
        <p:nvSpPr>
          <p:cNvPr id="17" name="Text 15"/>
          <p:cNvSpPr/>
          <p:nvPr/>
        </p:nvSpPr>
        <p:spPr>
          <a:xfrm>
            <a:off x="7506789" y="1188720"/>
            <a:ext cx="1508760" cy="640080"/>
          </a:xfrm>
          <a:prstGeom prst="rect">
            <a:avLst/>
          </a:prstGeom>
          <a:noFill/>
          <a:ln/>
        </p:spPr>
        <p:txBody>
          <a:bodyPr wrap="square" lIns="0" tIns="0" rIns="0" bIns="0" rtlCol="0" anchor="ctr"/>
          <a:lstStyle/>
          <a:p>
            <a:pPr marL="0" indent="0" algn="ctr">
              <a:buNone/>
            </a:pPr>
            <a:r>
              <a:rPr lang="en-US" sz="1200" b="1" dirty="0">
                <a:solidFill>
                  <a:srgbClr val="FFFFFF"/>
                </a:solidFill>
              </a:rPr>
              <a:t>COVID Pass / Vaccination Records</a:t>
            </a:r>
            <a:endParaRPr lang="en-US" sz="1200" dirty="0"/>
          </a:p>
        </p:txBody>
      </p:sp>
      <p:sp>
        <p:nvSpPr>
          <p:cNvPr id="18" name="Text 16"/>
          <p:cNvSpPr/>
          <p:nvPr/>
        </p:nvSpPr>
        <p:spPr>
          <a:xfrm>
            <a:off x="7506789" y="1920240"/>
            <a:ext cx="1508760" cy="2651760"/>
          </a:xfrm>
          <a:prstGeom prst="rect">
            <a:avLst/>
          </a:prstGeom>
          <a:noFill/>
          <a:ln/>
        </p:spPr>
        <p:txBody>
          <a:bodyPr wrap="square" lIns="0" tIns="0" rIns="0" bIns="0" rtlCol="0" anchor="ctr"/>
          <a:lstStyle/>
          <a:p>
            <a:pPr marL="0" indent="0" algn="ctr">
              <a:buNone/>
            </a:pPr>
            <a:r>
              <a:rPr lang="en-US" sz="1050" dirty="0">
                <a:solidFill>
                  <a:srgbClr val="FFFFFF"/>
                </a:solidFill>
              </a:rPr>
              <a:t>Critical COVID-19 infrastructure role from 2021; verified health credentials</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0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Policy and Legislative Framework</a:t>
            </a:r>
            <a:endParaRPr lang="en-US" sz="2200" dirty="0"/>
          </a:p>
        </p:txBody>
      </p:sp>
      <p:sp>
        <p:nvSpPr>
          <p:cNvPr id="4" name="Shape 2"/>
          <p:cNvSpPr/>
          <p:nvPr/>
        </p:nvSpPr>
        <p:spPr>
          <a:xfrm>
            <a:off x="274320" y="777240"/>
            <a:ext cx="2834640" cy="4069080"/>
          </a:xfrm>
          <a:prstGeom prst="rect">
            <a:avLst/>
          </a:prstGeom>
          <a:solidFill>
            <a:srgbClr val="005B5C"/>
          </a:solidFill>
          <a:ln w="12700">
            <a:solidFill>
              <a:srgbClr val="005B5C"/>
            </a:solidFill>
            <a:prstDash val="solid"/>
          </a:ln>
          <a:effectLst>
            <a:outerShdw blurRad="63500" dist="25400" dir="8100000" algn="bl" rotWithShape="0">
              <a:srgbClr val="000000">
                <a:alpha val="12000"/>
              </a:srgbClr>
            </a:outerShdw>
          </a:effectLst>
        </p:spPr>
        <p:txBody>
          <a:bodyPr/>
          <a:lstStyle/>
          <a:p>
            <a:endParaRPr lang="en-GB"/>
          </a:p>
        </p:txBody>
      </p:sp>
      <p:sp>
        <p:nvSpPr>
          <p:cNvPr id="5" name="Text 3"/>
          <p:cNvSpPr/>
          <p:nvPr/>
        </p:nvSpPr>
        <p:spPr>
          <a:xfrm>
            <a:off x="411480" y="868680"/>
            <a:ext cx="2560320" cy="731520"/>
          </a:xfrm>
          <a:prstGeom prst="rect">
            <a:avLst/>
          </a:prstGeom>
          <a:noFill/>
          <a:ln/>
        </p:spPr>
        <p:txBody>
          <a:bodyPr wrap="square" lIns="0" tIns="0" rIns="0" bIns="0" rtlCol="0" anchor="ctr"/>
          <a:lstStyle/>
          <a:p>
            <a:pPr marL="0" indent="0">
              <a:buNone/>
            </a:pPr>
            <a:r>
              <a:rPr lang="en-US" sz="1300" b="1" dirty="0">
                <a:solidFill>
                  <a:srgbClr val="FFFFFF"/>
                </a:solidFill>
              </a:rPr>
              <a:t>A Plan for Digital Health &amp; Social Care</a:t>
            </a:r>
            <a:endParaRPr lang="en-US" sz="1300" dirty="0"/>
          </a:p>
        </p:txBody>
      </p:sp>
      <p:sp>
        <p:nvSpPr>
          <p:cNvPr id="6" name="Text 4"/>
          <p:cNvSpPr/>
          <p:nvPr/>
        </p:nvSpPr>
        <p:spPr>
          <a:xfrm>
            <a:off x="411480" y="1664208"/>
            <a:ext cx="2560320" cy="292608"/>
          </a:xfrm>
          <a:prstGeom prst="rect">
            <a:avLst/>
          </a:prstGeom>
          <a:noFill/>
          <a:ln/>
        </p:spPr>
        <p:txBody>
          <a:bodyPr wrap="square" lIns="0" tIns="0" rIns="0" bIns="0" rtlCol="0" anchor="ctr"/>
          <a:lstStyle/>
          <a:p>
            <a:pPr marL="0" indent="0">
              <a:buNone/>
            </a:pPr>
            <a:r>
              <a:rPr lang="en-US" sz="1100" i="1" dirty="0">
                <a:solidFill>
                  <a:srgbClr val="FFFFFF"/>
                </a:solidFill>
              </a:rPr>
              <a:t>DHSC, 2022</a:t>
            </a:r>
            <a:endParaRPr lang="en-US" sz="1100" dirty="0"/>
          </a:p>
        </p:txBody>
      </p:sp>
      <p:sp>
        <p:nvSpPr>
          <p:cNvPr id="7" name="Text 5"/>
          <p:cNvSpPr/>
          <p:nvPr/>
        </p:nvSpPr>
        <p:spPr>
          <a:xfrm>
            <a:off x="411480" y="2029968"/>
            <a:ext cx="2560320" cy="2560320"/>
          </a:xfrm>
          <a:prstGeom prst="rect">
            <a:avLst/>
          </a:prstGeom>
          <a:noFill/>
          <a:ln/>
        </p:spPr>
        <p:txBody>
          <a:bodyPr wrap="square" lIns="0" tIns="0" rIns="0" bIns="0" rtlCol="0" anchor="ctr"/>
          <a:lstStyle/>
          <a:p>
            <a:pPr marL="342900" indent="-342900">
              <a:buSzPct val="100000"/>
              <a:buChar char="•"/>
            </a:pPr>
            <a:r>
              <a:rPr lang="en-US" sz="1100" dirty="0">
                <a:solidFill>
                  <a:srgbClr val="FFFFFF"/>
                </a:solidFill>
              </a:rPr>
              <a:t>NHS App is central to citizen digital health access strategy</a:t>
            </a:r>
            <a:endParaRPr lang="en-US" sz="1100" dirty="0"/>
          </a:p>
          <a:p>
            <a:pPr marL="342900" indent="-342900">
              <a:buSzPct val="100000"/>
              <a:buChar char="•"/>
            </a:pPr>
            <a:r>
              <a:rPr lang="en-US" sz="1100" dirty="0">
                <a:solidFill>
                  <a:srgbClr val="FFFFFF"/>
                </a:solidFill>
              </a:rPr>
              <a:t>Commits to expanding app functionality toward a whole-health platform</a:t>
            </a:r>
            <a:endParaRPr lang="en-US" sz="1100" dirty="0"/>
          </a:p>
          <a:p>
            <a:pPr marL="342900" indent="-342900">
              <a:buSzPct val="100000"/>
              <a:buChar char="•"/>
            </a:pPr>
            <a:r>
              <a:rPr lang="en-US" sz="1100" dirty="0">
                <a:solidFill>
                  <a:srgbClr val="FFFFFF"/>
                </a:solidFill>
              </a:rPr>
              <a:t>Citizens positioned as co-designers of digital services</a:t>
            </a:r>
            <a:endParaRPr lang="en-US" sz="1100" dirty="0"/>
          </a:p>
        </p:txBody>
      </p:sp>
      <p:sp>
        <p:nvSpPr>
          <p:cNvPr id="8" name="Shape 6"/>
          <p:cNvSpPr/>
          <p:nvPr/>
        </p:nvSpPr>
        <p:spPr>
          <a:xfrm>
            <a:off x="3246120" y="777240"/>
            <a:ext cx="2834640" cy="4069080"/>
          </a:xfrm>
          <a:prstGeom prst="rect">
            <a:avLst/>
          </a:prstGeom>
          <a:solidFill>
            <a:srgbClr val="00808A"/>
          </a:solidFill>
          <a:ln w="12700">
            <a:solidFill>
              <a:srgbClr val="00808A"/>
            </a:solidFill>
            <a:prstDash val="solid"/>
          </a:ln>
          <a:effectLst>
            <a:outerShdw blurRad="63500" dist="25400" dir="8100000" algn="bl" rotWithShape="0">
              <a:srgbClr val="000000">
                <a:alpha val="12000"/>
              </a:srgbClr>
            </a:outerShdw>
          </a:effectLst>
        </p:spPr>
        <p:txBody>
          <a:bodyPr/>
          <a:lstStyle/>
          <a:p>
            <a:endParaRPr lang="en-GB"/>
          </a:p>
        </p:txBody>
      </p:sp>
      <p:sp>
        <p:nvSpPr>
          <p:cNvPr id="9" name="Text 7"/>
          <p:cNvSpPr/>
          <p:nvPr/>
        </p:nvSpPr>
        <p:spPr>
          <a:xfrm>
            <a:off x="3383280" y="868680"/>
            <a:ext cx="2560320" cy="731520"/>
          </a:xfrm>
          <a:prstGeom prst="rect">
            <a:avLst/>
          </a:prstGeom>
          <a:noFill/>
          <a:ln/>
        </p:spPr>
        <p:txBody>
          <a:bodyPr wrap="square" lIns="0" tIns="0" rIns="0" bIns="0" rtlCol="0" anchor="ctr"/>
          <a:lstStyle/>
          <a:p>
            <a:pPr marL="0" indent="0">
              <a:buNone/>
            </a:pPr>
            <a:r>
              <a:rPr lang="en-US" sz="1300" b="1" dirty="0">
                <a:solidFill>
                  <a:srgbClr val="FFFFFF"/>
                </a:solidFill>
              </a:rPr>
              <a:t>What Good Looks Like (WGLL) Framework</a:t>
            </a:r>
            <a:endParaRPr lang="en-US" sz="1300" dirty="0"/>
          </a:p>
        </p:txBody>
      </p:sp>
      <p:sp>
        <p:nvSpPr>
          <p:cNvPr id="10" name="Text 8"/>
          <p:cNvSpPr/>
          <p:nvPr/>
        </p:nvSpPr>
        <p:spPr>
          <a:xfrm>
            <a:off x="3383280" y="1664208"/>
            <a:ext cx="2560320" cy="292608"/>
          </a:xfrm>
          <a:prstGeom prst="rect">
            <a:avLst/>
          </a:prstGeom>
          <a:noFill/>
          <a:ln/>
        </p:spPr>
        <p:txBody>
          <a:bodyPr wrap="square" lIns="0" tIns="0" rIns="0" bIns="0" rtlCol="0" anchor="ctr"/>
          <a:lstStyle/>
          <a:p>
            <a:pPr marL="0" indent="0">
              <a:buNone/>
            </a:pPr>
            <a:r>
              <a:rPr lang="en-US" sz="1100" i="1" dirty="0">
                <a:solidFill>
                  <a:srgbClr val="FFFFFF"/>
                </a:solidFill>
              </a:rPr>
              <a:t>NHS England, 2021</a:t>
            </a:r>
            <a:endParaRPr lang="en-US" sz="1100" dirty="0"/>
          </a:p>
        </p:txBody>
      </p:sp>
      <p:sp>
        <p:nvSpPr>
          <p:cNvPr id="11" name="Text 9"/>
          <p:cNvSpPr/>
          <p:nvPr/>
        </p:nvSpPr>
        <p:spPr>
          <a:xfrm>
            <a:off x="3383280" y="2029968"/>
            <a:ext cx="2560320" cy="2560320"/>
          </a:xfrm>
          <a:prstGeom prst="rect">
            <a:avLst/>
          </a:prstGeom>
          <a:noFill/>
          <a:ln/>
        </p:spPr>
        <p:txBody>
          <a:bodyPr wrap="square" lIns="0" tIns="0" rIns="0" bIns="0" rtlCol="0" anchor="ctr"/>
          <a:lstStyle/>
          <a:p>
            <a:pPr marL="342900" indent="-342900">
              <a:buSzPct val="100000"/>
              <a:buChar char="•"/>
            </a:pPr>
            <a:r>
              <a:rPr lang="en-US" sz="1100" dirty="0">
                <a:solidFill>
                  <a:srgbClr val="FFFFFF"/>
                </a:solidFill>
              </a:rPr>
              <a:t>Patient-facing digital access = marker of organisational maturity</a:t>
            </a:r>
            <a:endParaRPr lang="en-US" sz="1100" dirty="0"/>
          </a:p>
          <a:p>
            <a:pPr marL="342900" indent="-342900">
              <a:buSzPct val="100000"/>
              <a:buChar char="•"/>
            </a:pPr>
            <a:r>
              <a:rPr lang="en-US" sz="1100" dirty="0">
                <a:solidFill>
                  <a:srgbClr val="FFFFFF"/>
                </a:solidFill>
              </a:rPr>
              <a:t>Expects NHS organisations to enable supported self-management digitally</a:t>
            </a:r>
            <a:endParaRPr lang="en-US" sz="1100" dirty="0"/>
          </a:p>
          <a:p>
            <a:pPr marL="342900" indent="-342900">
              <a:buSzPct val="100000"/>
              <a:buChar char="•"/>
            </a:pPr>
            <a:r>
              <a:rPr lang="en-US" sz="1100" dirty="0">
                <a:solidFill>
                  <a:srgbClr val="FFFFFF"/>
                </a:solidFill>
              </a:rPr>
              <a:t>Co-production of digital tools with patients and communities</a:t>
            </a:r>
            <a:endParaRPr lang="en-US" sz="1100" dirty="0"/>
          </a:p>
        </p:txBody>
      </p:sp>
      <p:sp>
        <p:nvSpPr>
          <p:cNvPr id="12" name="Shape 10"/>
          <p:cNvSpPr/>
          <p:nvPr/>
        </p:nvSpPr>
        <p:spPr>
          <a:xfrm>
            <a:off x="6217920" y="777240"/>
            <a:ext cx="2834640" cy="4069080"/>
          </a:xfrm>
          <a:prstGeom prst="rect">
            <a:avLst/>
          </a:prstGeom>
          <a:solidFill>
            <a:srgbClr val="003087"/>
          </a:solidFill>
          <a:ln w="12700">
            <a:solidFill>
              <a:srgbClr val="003087"/>
            </a:solidFill>
            <a:prstDash val="solid"/>
          </a:ln>
          <a:effectLst>
            <a:outerShdw blurRad="63500" dist="25400" dir="8100000" algn="bl" rotWithShape="0">
              <a:srgbClr val="000000">
                <a:alpha val="12000"/>
              </a:srgbClr>
            </a:outerShdw>
          </a:effectLst>
        </p:spPr>
        <p:txBody>
          <a:bodyPr/>
          <a:lstStyle/>
          <a:p>
            <a:endParaRPr lang="en-GB"/>
          </a:p>
        </p:txBody>
      </p:sp>
      <p:sp>
        <p:nvSpPr>
          <p:cNvPr id="13" name="Text 11"/>
          <p:cNvSpPr/>
          <p:nvPr/>
        </p:nvSpPr>
        <p:spPr>
          <a:xfrm>
            <a:off x="6355080" y="868680"/>
            <a:ext cx="2560320" cy="731520"/>
          </a:xfrm>
          <a:prstGeom prst="rect">
            <a:avLst/>
          </a:prstGeom>
          <a:noFill/>
          <a:ln/>
        </p:spPr>
        <p:txBody>
          <a:bodyPr wrap="square" lIns="0" tIns="0" rIns="0" bIns="0" rtlCol="0" anchor="ctr"/>
          <a:lstStyle/>
          <a:p>
            <a:pPr marL="0" indent="0">
              <a:buNone/>
            </a:pPr>
            <a:r>
              <a:rPr lang="en-US" sz="1300" b="1" dirty="0">
                <a:solidFill>
                  <a:srgbClr val="FFFFFF"/>
                </a:solidFill>
              </a:rPr>
              <a:t>GDPR &amp; UK Data Protection Act 2018</a:t>
            </a:r>
            <a:endParaRPr lang="en-US" sz="1300" dirty="0"/>
          </a:p>
        </p:txBody>
      </p:sp>
      <p:sp>
        <p:nvSpPr>
          <p:cNvPr id="14" name="Text 12"/>
          <p:cNvSpPr/>
          <p:nvPr/>
        </p:nvSpPr>
        <p:spPr>
          <a:xfrm>
            <a:off x="6355080" y="1664208"/>
            <a:ext cx="2560320" cy="292608"/>
          </a:xfrm>
          <a:prstGeom prst="rect">
            <a:avLst/>
          </a:prstGeom>
          <a:noFill/>
          <a:ln/>
        </p:spPr>
        <p:txBody>
          <a:bodyPr wrap="square" lIns="0" tIns="0" rIns="0" bIns="0" rtlCol="0" anchor="ctr"/>
          <a:lstStyle/>
          <a:p>
            <a:pPr marL="0" indent="0">
              <a:buNone/>
            </a:pPr>
            <a:r>
              <a:rPr lang="en-US" sz="1100" i="1" dirty="0">
                <a:solidFill>
                  <a:srgbClr val="FFFFFF"/>
                </a:solidFill>
              </a:rPr>
              <a:t>ICO, 2018</a:t>
            </a:r>
            <a:endParaRPr lang="en-US" sz="1100" dirty="0"/>
          </a:p>
        </p:txBody>
      </p:sp>
      <p:sp>
        <p:nvSpPr>
          <p:cNvPr id="15" name="Text 13"/>
          <p:cNvSpPr/>
          <p:nvPr/>
        </p:nvSpPr>
        <p:spPr>
          <a:xfrm>
            <a:off x="6355080" y="2029968"/>
            <a:ext cx="2560320" cy="2560320"/>
          </a:xfrm>
          <a:prstGeom prst="rect">
            <a:avLst/>
          </a:prstGeom>
          <a:noFill/>
          <a:ln/>
        </p:spPr>
        <p:txBody>
          <a:bodyPr wrap="square" lIns="0" tIns="0" rIns="0" bIns="0" rtlCol="0" anchor="ctr"/>
          <a:lstStyle/>
          <a:p>
            <a:pPr marL="342900" indent="-342900">
              <a:buSzPct val="100000"/>
              <a:buChar char="•"/>
            </a:pPr>
            <a:r>
              <a:rPr lang="en-US" sz="1100" dirty="0">
                <a:solidFill>
                  <a:srgbClr val="FFFFFF"/>
                </a:solidFill>
              </a:rPr>
              <a:t>NHS App handles sensitive health data at scale</a:t>
            </a:r>
            <a:endParaRPr lang="en-US" sz="1100" dirty="0"/>
          </a:p>
          <a:p>
            <a:pPr marL="342900" indent="-342900">
              <a:buSzPct val="100000"/>
              <a:buChar char="•"/>
            </a:pPr>
            <a:r>
              <a:rPr lang="en-US" sz="1100" dirty="0">
                <a:solidFill>
                  <a:srgbClr val="FFFFFF"/>
                </a:solidFill>
              </a:rPr>
              <a:t>Informed consent and data governance obligations are substantial</a:t>
            </a:r>
            <a:endParaRPr lang="en-US" sz="1100" dirty="0"/>
          </a:p>
          <a:p>
            <a:pPr marL="342900" indent="-342900">
              <a:buSzPct val="100000"/>
              <a:buChar char="•"/>
            </a:pPr>
            <a:r>
              <a:rPr lang="en-US" sz="1100" dirty="0">
                <a:solidFill>
                  <a:srgbClr val="FFFFFF"/>
                </a:solidFill>
              </a:rPr>
              <a:t>2022 NHS data controversy highlighted systemic risks</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Workforce: Benefits of the NHS App</a:t>
            </a:r>
          </a:p>
        </p:txBody>
      </p:sp>
      <p:sp>
        <p:nvSpPr>
          <p:cNvPr id="4" name="Shape 2"/>
          <p:cNvSpPr/>
          <p:nvPr/>
        </p:nvSpPr>
        <p:spPr>
          <a:xfrm>
            <a:off x="274320" y="777240"/>
            <a:ext cx="73152" cy="4069080"/>
          </a:xfrm>
          <a:prstGeom prst="rect">
            <a:avLst/>
          </a:prstGeom>
          <a:solidFill>
            <a:srgbClr val="1A7A4A"/>
          </a:solidFill>
          <a:ln w="12700">
            <a:solidFill>
              <a:srgbClr val="1A7A4A"/>
            </a:solidFill>
            <a:prstDash val="solid"/>
          </a:ln>
        </p:spPr>
        <p:txBody>
          <a:bodyPr/>
          <a:lstStyle/>
          <a:p>
            <a:endParaRPr lang="en-GB"/>
          </a:p>
        </p:txBody>
      </p:sp>
      <p:sp>
        <p:nvSpPr>
          <p:cNvPr id="5" name="Text 3"/>
          <p:cNvSpPr/>
          <p:nvPr/>
        </p:nvSpPr>
        <p:spPr>
          <a:xfrm rot="16200000">
            <a:off x="457200" y="1051560"/>
            <a:ext cx="1005840" cy="2926080"/>
          </a:xfrm>
          <a:prstGeom prst="rect">
            <a:avLst/>
          </a:prstGeom>
          <a:noFill/>
          <a:ln/>
        </p:spPr>
        <p:txBody>
          <a:bodyPr wrap="square" rtlCol="0" anchor="ctr"/>
          <a:lstStyle/>
          <a:p>
            <a:pPr marL="0" indent="0" algn="ctr">
              <a:buNone/>
            </a:pPr>
            <a:r>
              <a:rPr lang="en-US" sz="1100" b="1" dirty="0">
                <a:solidFill>
                  <a:srgbClr val="1A7A4A"/>
                </a:solidFill>
              </a:rPr>
              <a:t>BENEFITS</a:t>
            </a:r>
          </a:p>
        </p:txBody>
      </p:sp>
      <p:sp>
        <p:nvSpPr>
          <p:cNvPr id="6" name="Shape 4"/>
          <p:cNvSpPr/>
          <p:nvPr/>
        </p:nvSpPr>
        <p:spPr>
          <a:xfrm>
            <a:off x="1371600" y="822960"/>
            <a:ext cx="7406640" cy="868680"/>
          </a:xfrm>
          <a:prstGeom prst="rect">
            <a:avLst/>
          </a:prstGeom>
          <a:solidFill>
            <a:srgbClr val="D4F0F0"/>
          </a:solidFill>
          <a:ln w="12700">
            <a:solidFill>
              <a:srgbClr val="00808A"/>
            </a:solidFill>
            <a:prstDash val="solid"/>
          </a:ln>
        </p:spPr>
        <p:txBody>
          <a:bodyPr/>
          <a:lstStyle/>
          <a:p>
            <a:endParaRPr lang="en-GB"/>
          </a:p>
        </p:txBody>
      </p:sp>
      <p:sp>
        <p:nvSpPr>
          <p:cNvPr id="7" name="Text 5"/>
          <p:cNvSpPr/>
          <p:nvPr/>
        </p:nvSpPr>
        <p:spPr>
          <a:xfrm>
            <a:off x="1508760" y="86868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Reduced Administrative Burden</a:t>
            </a:r>
          </a:p>
        </p:txBody>
      </p:sp>
      <p:sp>
        <p:nvSpPr>
          <p:cNvPr id="8" name="Text 6"/>
          <p:cNvSpPr/>
          <p:nvPr/>
        </p:nvSpPr>
        <p:spPr>
          <a:xfrm>
            <a:off x="1508760" y="1170432"/>
            <a:ext cx="7132320" cy="475488"/>
          </a:xfrm>
          <a:prstGeom prst="rect">
            <a:avLst/>
          </a:prstGeom>
          <a:noFill/>
          <a:ln/>
        </p:spPr>
        <p:txBody>
          <a:bodyPr wrap="square" lIns="0" tIns="0" rIns="0" bIns="0" rtlCol="0" anchor="ctr"/>
          <a:lstStyle/>
          <a:p>
            <a:pPr marL="0" indent="0">
              <a:buNone/>
            </a:pPr>
            <a:r>
              <a:rPr lang="en-US" sz="1050" dirty="0">
                <a:solidFill>
                  <a:srgbClr val="1C1C3A"/>
                </a:solidFill>
              </a:rPr>
              <a:t>NHS App appointment and prescription functions have significantly reduced inbound call volumes at GP practices, freeing reception staff for complex patient-facing tasks (NHS Digital, 2023).</a:t>
            </a:r>
          </a:p>
        </p:txBody>
      </p:sp>
      <p:sp>
        <p:nvSpPr>
          <p:cNvPr id="9" name="Shape 7"/>
          <p:cNvSpPr/>
          <p:nvPr/>
        </p:nvSpPr>
        <p:spPr>
          <a:xfrm>
            <a:off x="1371600" y="1828800"/>
            <a:ext cx="7406640" cy="868680"/>
          </a:xfrm>
          <a:prstGeom prst="rect">
            <a:avLst/>
          </a:prstGeom>
          <a:solidFill>
            <a:srgbClr val="EAF4EA"/>
          </a:solidFill>
          <a:ln w="12700">
            <a:solidFill>
              <a:srgbClr val="1A7A4A"/>
            </a:solidFill>
            <a:prstDash val="solid"/>
          </a:ln>
        </p:spPr>
        <p:txBody>
          <a:bodyPr/>
          <a:lstStyle/>
          <a:p>
            <a:endParaRPr lang="en-GB"/>
          </a:p>
        </p:txBody>
      </p:sp>
      <p:sp>
        <p:nvSpPr>
          <p:cNvPr id="10" name="Text 8"/>
          <p:cNvSpPr/>
          <p:nvPr/>
        </p:nvSpPr>
        <p:spPr>
          <a:xfrm>
            <a:off x="1508760" y="187452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Workforce Efficiency &amp; Reallocation of Capacity</a:t>
            </a:r>
          </a:p>
        </p:txBody>
      </p:sp>
      <p:sp>
        <p:nvSpPr>
          <p:cNvPr id="11" name="Text 9"/>
          <p:cNvSpPr/>
          <p:nvPr/>
        </p:nvSpPr>
        <p:spPr>
          <a:xfrm>
            <a:off x="1508760" y="2176272"/>
            <a:ext cx="7132320" cy="475488"/>
          </a:xfrm>
          <a:prstGeom prst="rect">
            <a:avLst/>
          </a:prstGeom>
          <a:noFill/>
          <a:ln/>
        </p:spPr>
        <p:txBody>
          <a:bodyPr wrap="square" lIns="0" tIns="0" rIns="0" bIns="0" rtlCol="0" anchor="ctr"/>
          <a:lstStyle/>
          <a:p>
            <a:pPr marL="0" indent="0">
              <a:buNone/>
            </a:pPr>
            <a:r>
              <a:rPr lang="en-US" sz="1050" dirty="0">
                <a:solidFill>
                  <a:srgbClr val="1C1C3A"/>
                </a:solidFill>
              </a:rPr>
              <a:t>Digital self-service shifts routine tasks to patients, reallocating staff time. Aligns with WGLL’s emphasis on optimising capacity through digital enablement (NHS England, 2021).</a:t>
            </a:r>
          </a:p>
        </p:txBody>
      </p:sp>
      <p:sp>
        <p:nvSpPr>
          <p:cNvPr id="12" name="Shape 10"/>
          <p:cNvSpPr/>
          <p:nvPr/>
        </p:nvSpPr>
        <p:spPr>
          <a:xfrm>
            <a:off x="1371600" y="2834640"/>
            <a:ext cx="7406640" cy="868680"/>
          </a:xfrm>
          <a:prstGeom prst="rect">
            <a:avLst/>
          </a:prstGeom>
          <a:solidFill>
            <a:srgbClr val="D4F0F0"/>
          </a:solidFill>
          <a:ln w="12700">
            <a:solidFill>
              <a:srgbClr val="00808A"/>
            </a:solidFill>
            <a:prstDash val="solid"/>
          </a:ln>
        </p:spPr>
        <p:txBody>
          <a:bodyPr/>
          <a:lstStyle/>
          <a:p>
            <a:endParaRPr lang="en-GB"/>
          </a:p>
        </p:txBody>
      </p:sp>
      <p:sp>
        <p:nvSpPr>
          <p:cNvPr id="13" name="Text 11"/>
          <p:cNvSpPr/>
          <p:nvPr/>
        </p:nvSpPr>
        <p:spPr>
          <a:xfrm>
            <a:off x="1508760" y="288036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Supports NHS Long Term Plan Workforce Goals</a:t>
            </a:r>
          </a:p>
        </p:txBody>
      </p:sp>
      <p:sp>
        <p:nvSpPr>
          <p:cNvPr id="14" name="Text 12"/>
          <p:cNvSpPr/>
          <p:nvPr/>
        </p:nvSpPr>
        <p:spPr>
          <a:xfrm>
            <a:off x="1508760" y="3182112"/>
            <a:ext cx="7132320" cy="475488"/>
          </a:xfrm>
          <a:prstGeom prst="rect">
            <a:avLst/>
          </a:prstGeom>
          <a:noFill/>
          <a:ln/>
        </p:spPr>
        <p:txBody>
          <a:bodyPr wrap="square" lIns="0" tIns="0" rIns="0" bIns="0" rtlCol="0" anchor="ctr"/>
          <a:lstStyle/>
          <a:p>
            <a:pPr marL="0" indent="0">
              <a:buNone/>
            </a:pPr>
            <a:r>
              <a:rPr lang="en-US" sz="1050" dirty="0">
                <a:solidFill>
                  <a:srgbClr val="1C1C3A"/>
                </a:solidFill>
              </a:rPr>
              <a:t>Freeing clinical time from administration directly fulfils the NHS Long Term Plan ambition to improve primary care efficiency and shift to preventative care (NHS England, 2019).</a:t>
            </a:r>
          </a:p>
        </p:txBody>
      </p:sp>
      <p:sp>
        <p:nvSpPr>
          <p:cNvPr id="15" name="Shape 13"/>
          <p:cNvSpPr/>
          <p:nvPr/>
        </p:nvSpPr>
        <p:spPr>
          <a:xfrm>
            <a:off x="1371600" y="3840480"/>
            <a:ext cx="7406640" cy="868680"/>
          </a:xfrm>
          <a:prstGeom prst="rect">
            <a:avLst/>
          </a:prstGeom>
          <a:solidFill>
            <a:srgbClr val="EAF4EA"/>
          </a:solidFill>
          <a:ln w="12700">
            <a:solidFill>
              <a:srgbClr val="1A7A4A"/>
            </a:solidFill>
            <a:prstDash val="solid"/>
          </a:ln>
        </p:spPr>
        <p:txBody>
          <a:bodyPr/>
          <a:lstStyle/>
          <a:p>
            <a:endParaRPr lang="en-GB"/>
          </a:p>
        </p:txBody>
      </p:sp>
      <p:sp>
        <p:nvSpPr>
          <p:cNvPr id="16" name="Text 14"/>
          <p:cNvSpPr/>
          <p:nvPr/>
        </p:nvSpPr>
        <p:spPr>
          <a:xfrm>
            <a:off x="1508760" y="388620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Digital Skills Advancement Across the Profession</a:t>
            </a:r>
          </a:p>
        </p:txBody>
      </p:sp>
      <p:sp>
        <p:nvSpPr>
          <p:cNvPr id="17" name="Text 15"/>
          <p:cNvSpPr/>
          <p:nvPr/>
        </p:nvSpPr>
        <p:spPr>
          <a:xfrm>
            <a:off x="1508760" y="4187952"/>
            <a:ext cx="7132320" cy="475488"/>
          </a:xfrm>
          <a:prstGeom prst="rect">
            <a:avLst/>
          </a:prstGeom>
          <a:noFill/>
          <a:ln/>
        </p:spPr>
        <p:txBody>
          <a:bodyPr wrap="square" lIns="0" tIns="0" rIns="0" bIns="0" rtlCol="0" anchor="ctr"/>
          <a:lstStyle/>
          <a:p>
            <a:pPr marL="0" indent="0">
              <a:buNone/>
            </a:pPr>
            <a:r>
              <a:rPr lang="en-US" sz="1050" dirty="0">
                <a:solidFill>
                  <a:srgbClr val="1C1C3A"/>
                </a:solidFill>
              </a:rPr>
              <a:t>Routine use of NHS App builds a baseline of digital competency across NHS primary care staff, supporting NHS England’s digital workforce ambitions (NHS England,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C0392B"/>
          </a:solidFill>
          <a:ln w="12700">
            <a:solidFill>
              <a:srgbClr val="C0392B"/>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Workforce: Challenges of the NHS App</a:t>
            </a:r>
          </a:p>
        </p:txBody>
      </p:sp>
      <p:sp>
        <p:nvSpPr>
          <p:cNvPr id="4" name="Shape 2"/>
          <p:cNvSpPr/>
          <p:nvPr/>
        </p:nvSpPr>
        <p:spPr>
          <a:xfrm>
            <a:off x="274320" y="777240"/>
            <a:ext cx="73152" cy="4069080"/>
          </a:xfrm>
          <a:prstGeom prst="rect">
            <a:avLst/>
          </a:prstGeom>
          <a:solidFill>
            <a:srgbClr val="C0392B"/>
          </a:solidFill>
          <a:ln w="12700">
            <a:solidFill>
              <a:srgbClr val="C0392B"/>
            </a:solidFill>
            <a:prstDash val="solid"/>
          </a:ln>
        </p:spPr>
        <p:txBody>
          <a:bodyPr/>
          <a:lstStyle/>
          <a:p>
            <a:endParaRPr lang="en-GB"/>
          </a:p>
        </p:txBody>
      </p:sp>
      <p:sp>
        <p:nvSpPr>
          <p:cNvPr id="5" name="Text 3"/>
          <p:cNvSpPr/>
          <p:nvPr/>
        </p:nvSpPr>
        <p:spPr>
          <a:xfrm rot="16200000">
            <a:off x="457200" y="1051560"/>
            <a:ext cx="1005840" cy="2926080"/>
          </a:xfrm>
          <a:prstGeom prst="rect">
            <a:avLst/>
          </a:prstGeom>
          <a:noFill/>
          <a:ln/>
        </p:spPr>
        <p:txBody>
          <a:bodyPr wrap="square" rtlCol="0" anchor="ctr"/>
          <a:lstStyle/>
          <a:p>
            <a:pPr marL="0" indent="0" algn="ctr">
              <a:buNone/>
            </a:pPr>
            <a:r>
              <a:rPr lang="en-US" sz="1100" b="1" dirty="0">
                <a:solidFill>
                  <a:srgbClr val="C0392B"/>
                </a:solidFill>
              </a:rPr>
              <a:t>CHALLENGES</a:t>
            </a:r>
          </a:p>
        </p:txBody>
      </p:sp>
      <p:sp>
        <p:nvSpPr>
          <p:cNvPr id="6" name="Shape 4"/>
          <p:cNvSpPr/>
          <p:nvPr/>
        </p:nvSpPr>
        <p:spPr>
          <a:xfrm>
            <a:off x="1371600" y="822960"/>
            <a:ext cx="7406640" cy="868680"/>
          </a:xfrm>
          <a:prstGeom prst="rect">
            <a:avLst/>
          </a:prstGeom>
          <a:solidFill>
            <a:srgbClr val="FAD7D7"/>
          </a:solidFill>
          <a:ln w="12700">
            <a:solidFill>
              <a:srgbClr val="C0392B"/>
            </a:solidFill>
            <a:prstDash val="solid"/>
          </a:ln>
        </p:spPr>
        <p:txBody>
          <a:bodyPr/>
          <a:lstStyle/>
          <a:p>
            <a:endParaRPr lang="en-GB"/>
          </a:p>
        </p:txBody>
      </p:sp>
      <p:sp>
        <p:nvSpPr>
          <p:cNvPr id="7" name="Text 5"/>
          <p:cNvSpPr/>
          <p:nvPr/>
        </p:nvSpPr>
        <p:spPr>
          <a:xfrm>
            <a:off x="1508760" y="868680"/>
            <a:ext cx="7132320" cy="292608"/>
          </a:xfrm>
          <a:prstGeom prst="rect">
            <a:avLst/>
          </a:prstGeom>
          <a:noFill/>
          <a:ln/>
        </p:spPr>
        <p:txBody>
          <a:bodyPr wrap="square" lIns="0" tIns="0" rIns="0" bIns="0" rtlCol="0" anchor="ctr"/>
          <a:lstStyle/>
          <a:p>
            <a:pPr marL="0" indent="0">
              <a:buNone/>
            </a:pPr>
            <a:r>
              <a:rPr lang="en-US" sz="1250" b="1" dirty="0">
                <a:solidFill>
                  <a:srgbClr val="7B241C"/>
                </a:solidFill>
              </a:rPr>
              <a:t>New Training Demands &amp; Digital Skills Gap</a:t>
            </a:r>
          </a:p>
        </p:txBody>
      </p:sp>
      <p:sp>
        <p:nvSpPr>
          <p:cNvPr id="8" name="Text 6"/>
          <p:cNvSpPr/>
          <p:nvPr/>
        </p:nvSpPr>
        <p:spPr>
          <a:xfrm>
            <a:off x="1508760" y="1170432"/>
            <a:ext cx="7132320" cy="475488"/>
          </a:xfrm>
          <a:prstGeom prst="rect">
            <a:avLst/>
          </a:prstGeom>
          <a:noFill/>
          <a:ln/>
        </p:spPr>
        <p:txBody>
          <a:bodyPr wrap="square" lIns="0" tIns="0" rIns="0" bIns="0" rtlCol="0" anchor="ctr"/>
          <a:lstStyle/>
          <a:p>
            <a:pPr marL="0" indent="0">
              <a:buNone/>
            </a:pPr>
            <a:r>
              <a:rPr lang="en-US" sz="1050" dirty="0">
                <a:solidFill>
                  <a:srgbClr val="1C1C3A"/>
                </a:solidFill>
              </a:rPr>
              <a:t>Staff must support digitally excluded patients and manage clinical system integrations. WGLL (NHS England, 2021) requires sustained digital skills investment and CPD provision.</a:t>
            </a:r>
          </a:p>
        </p:txBody>
      </p:sp>
      <p:sp>
        <p:nvSpPr>
          <p:cNvPr id="9" name="Shape 7"/>
          <p:cNvSpPr/>
          <p:nvPr/>
        </p:nvSpPr>
        <p:spPr>
          <a:xfrm>
            <a:off x="1371600" y="1828800"/>
            <a:ext cx="7406640" cy="868680"/>
          </a:xfrm>
          <a:prstGeom prst="rect">
            <a:avLst/>
          </a:prstGeom>
          <a:solidFill>
            <a:srgbClr val="F9EBEA"/>
          </a:solidFill>
          <a:ln w="12700">
            <a:solidFill>
              <a:srgbClr val="C0392B"/>
            </a:solidFill>
            <a:prstDash val="solid"/>
          </a:ln>
        </p:spPr>
        <p:txBody>
          <a:bodyPr/>
          <a:lstStyle/>
          <a:p>
            <a:endParaRPr lang="en-GB"/>
          </a:p>
        </p:txBody>
      </p:sp>
      <p:sp>
        <p:nvSpPr>
          <p:cNvPr id="10" name="Text 8"/>
          <p:cNvSpPr/>
          <p:nvPr/>
        </p:nvSpPr>
        <p:spPr>
          <a:xfrm>
            <a:off x="1508760" y="1874520"/>
            <a:ext cx="7132320" cy="292608"/>
          </a:xfrm>
          <a:prstGeom prst="rect">
            <a:avLst/>
          </a:prstGeom>
          <a:noFill/>
          <a:ln/>
        </p:spPr>
        <p:txBody>
          <a:bodyPr wrap="square" lIns="0" tIns="0" rIns="0" bIns="0" rtlCol="0" anchor="ctr"/>
          <a:lstStyle/>
          <a:p>
            <a:pPr marL="0" indent="0">
              <a:buNone/>
            </a:pPr>
            <a:r>
              <a:rPr lang="en-US" sz="1250" b="1" dirty="0">
                <a:solidFill>
                  <a:srgbClr val="7B241C"/>
                </a:solidFill>
              </a:rPr>
              <a:t>Risk of Added Burden Without Adequate Support</a:t>
            </a:r>
          </a:p>
        </p:txBody>
      </p:sp>
      <p:sp>
        <p:nvSpPr>
          <p:cNvPr id="11" name="Text 9"/>
          <p:cNvSpPr/>
          <p:nvPr/>
        </p:nvSpPr>
        <p:spPr>
          <a:xfrm>
            <a:off x="1508760" y="2176272"/>
            <a:ext cx="7132320" cy="475488"/>
          </a:xfrm>
          <a:prstGeom prst="rect">
            <a:avLst/>
          </a:prstGeom>
          <a:noFill/>
          <a:ln/>
        </p:spPr>
        <p:txBody>
          <a:bodyPr wrap="square" lIns="0" tIns="0" rIns="0" bIns="0" rtlCol="0" anchor="ctr"/>
          <a:lstStyle/>
          <a:p>
            <a:pPr marL="0" indent="0">
              <a:buNone/>
            </a:pPr>
            <a:r>
              <a:rPr lang="en-US" sz="1050" dirty="0">
                <a:solidFill>
                  <a:srgbClr val="1C1C3A"/>
                </a:solidFill>
              </a:rPr>
              <a:t>Supporting digitally excluded patients may offset efficiency gains and exacerbate staff stress, a critical NHS concern already identified in DHSC (2022) workforce analysis.</a:t>
            </a:r>
          </a:p>
        </p:txBody>
      </p:sp>
      <p:sp>
        <p:nvSpPr>
          <p:cNvPr id="12" name="Shape 10"/>
          <p:cNvSpPr/>
          <p:nvPr/>
        </p:nvSpPr>
        <p:spPr>
          <a:xfrm>
            <a:off x="1371600" y="2834640"/>
            <a:ext cx="7406640" cy="868680"/>
          </a:xfrm>
          <a:prstGeom prst="rect">
            <a:avLst/>
          </a:prstGeom>
          <a:solidFill>
            <a:srgbClr val="FAD7D7"/>
          </a:solidFill>
          <a:ln w="12700">
            <a:solidFill>
              <a:srgbClr val="C0392B"/>
            </a:solidFill>
            <a:prstDash val="solid"/>
          </a:ln>
        </p:spPr>
        <p:txBody>
          <a:bodyPr/>
          <a:lstStyle/>
          <a:p>
            <a:endParaRPr lang="en-GB"/>
          </a:p>
        </p:txBody>
      </p:sp>
      <p:sp>
        <p:nvSpPr>
          <p:cNvPr id="13" name="Text 11"/>
          <p:cNvSpPr/>
          <p:nvPr/>
        </p:nvSpPr>
        <p:spPr>
          <a:xfrm>
            <a:off x="1508760" y="2880360"/>
            <a:ext cx="7132320" cy="292608"/>
          </a:xfrm>
          <a:prstGeom prst="rect">
            <a:avLst/>
          </a:prstGeom>
          <a:noFill/>
          <a:ln/>
        </p:spPr>
        <p:txBody>
          <a:bodyPr wrap="square" lIns="0" tIns="0" rIns="0" bIns="0" rtlCol="0" anchor="ctr"/>
          <a:lstStyle/>
          <a:p>
            <a:pPr marL="0" indent="0">
              <a:buNone/>
            </a:pPr>
            <a:r>
              <a:rPr lang="en-US" sz="1250" b="1" dirty="0">
                <a:solidFill>
                  <a:srgbClr val="7B241C"/>
                </a:solidFill>
              </a:rPr>
              <a:t>New Data Governance Responsibilities for Staff</a:t>
            </a:r>
          </a:p>
        </p:txBody>
      </p:sp>
      <p:sp>
        <p:nvSpPr>
          <p:cNvPr id="14" name="Text 12"/>
          <p:cNvSpPr/>
          <p:nvPr/>
        </p:nvSpPr>
        <p:spPr>
          <a:xfrm>
            <a:off x="1508760" y="3182112"/>
            <a:ext cx="7132320" cy="475488"/>
          </a:xfrm>
          <a:prstGeom prst="rect">
            <a:avLst/>
          </a:prstGeom>
          <a:noFill/>
          <a:ln/>
        </p:spPr>
        <p:txBody>
          <a:bodyPr wrap="square" lIns="0" tIns="0" rIns="0" bIns="0" rtlCol="0" anchor="ctr"/>
          <a:lstStyle/>
          <a:p>
            <a:pPr marL="0" indent="0">
              <a:buNone/>
            </a:pPr>
            <a:r>
              <a:rPr lang="en-US" sz="1050" dirty="0">
                <a:solidFill>
                  <a:srgbClr val="1C1C3A"/>
                </a:solidFill>
              </a:rPr>
              <a:t>Staff must ensure accuracy and security of App-accessible health records. GDPR and the UK Data Protection Act 2018 create new compliance obligations for frontline teams (ICO, 2018).</a:t>
            </a:r>
          </a:p>
        </p:txBody>
      </p:sp>
      <p:sp>
        <p:nvSpPr>
          <p:cNvPr id="15" name="Shape 13"/>
          <p:cNvSpPr/>
          <p:nvPr/>
        </p:nvSpPr>
        <p:spPr>
          <a:xfrm>
            <a:off x="1371600" y="3840480"/>
            <a:ext cx="7406640" cy="868680"/>
          </a:xfrm>
          <a:prstGeom prst="rect">
            <a:avLst/>
          </a:prstGeom>
          <a:solidFill>
            <a:srgbClr val="F9EBEA"/>
          </a:solidFill>
          <a:ln w="12700">
            <a:solidFill>
              <a:srgbClr val="C0392B"/>
            </a:solidFill>
            <a:prstDash val="solid"/>
          </a:ln>
        </p:spPr>
        <p:txBody>
          <a:bodyPr/>
          <a:lstStyle/>
          <a:p>
            <a:endParaRPr lang="en-GB"/>
          </a:p>
        </p:txBody>
      </p:sp>
      <p:sp>
        <p:nvSpPr>
          <p:cNvPr id="16" name="Text 14"/>
          <p:cNvSpPr/>
          <p:nvPr/>
        </p:nvSpPr>
        <p:spPr>
          <a:xfrm>
            <a:off x="1508760" y="3886200"/>
            <a:ext cx="7132320" cy="292608"/>
          </a:xfrm>
          <a:prstGeom prst="rect">
            <a:avLst/>
          </a:prstGeom>
          <a:noFill/>
          <a:ln/>
        </p:spPr>
        <p:txBody>
          <a:bodyPr wrap="square" lIns="0" tIns="0" rIns="0" bIns="0" rtlCol="0" anchor="ctr"/>
          <a:lstStyle/>
          <a:p>
            <a:pPr marL="0" indent="0">
              <a:buNone/>
            </a:pPr>
            <a:r>
              <a:rPr lang="en-US" sz="1250" b="1" dirty="0">
                <a:solidFill>
                  <a:srgbClr val="7B241C"/>
                </a:solidFill>
              </a:rPr>
              <a:t>No Binding Standards for Staff Training or Support</a:t>
            </a:r>
          </a:p>
        </p:txBody>
      </p:sp>
      <p:sp>
        <p:nvSpPr>
          <p:cNvPr id="17" name="Text 15"/>
          <p:cNvSpPr/>
          <p:nvPr/>
        </p:nvSpPr>
        <p:spPr>
          <a:xfrm>
            <a:off x="1508760" y="4187952"/>
            <a:ext cx="7132320" cy="475488"/>
          </a:xfrm>
          <a:prstGeom prst="rect">
            <a:avLst/>
          </a:prstGeom>
          <a:noFill/>
          <a:ln/>
        </p:spPr>
        <p:txBody>
          <a:bodyPr wrap="square" lIns="0" tIns="0" rIns="0" bIns="0" rtlCol="0" anchor="ctr"/>
          <a:lstStyle/>
          <a:p>
            <a:pPr marL="0" indent="0">
              <a:buNone/>
            </a:pPr>
            <a:r>
              <a:rPr lang="en-US" sz="1050" dirty="0">
                <a:solidFill>
                  <a:srgbClr val="1C1C3A"/>
                </a:solidFill>
              </a:rPr>
              <a:t>Without employer-supported training and change management, digital tools risk increasing workload without benefit. Investment in workforce development is essential (DHSC,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Service Delivery: Benefits of the NHS App</a:t>
            </a:r>
          </a:p>
        </p:txBody>
      </p:sp>
      <p:sp>
        <p:nvSpPr>
          <p:cNvPr id="4" name="Shape 2"/>
          <p:cNvSpPr/>
          <p:nvPr/>
        </p:nvSpPr>
        <p:spPr>
          <a:xfrm>
            <a:off x="274320" y="777240"/>
            <a:ext cx="73152" cy="4069080"/>
          </a:xfrm>
          <a:prstGeom prst="rect">
            <a:avLst/>
          </a:prstGeom>
          <a:solidFill>
            <a:srgbClr val="1A7A4A"/>
          </a:solidFill>
          <a:ln w="12700">
            <a:solidFill>
              <a:srgbClr val="1A7A4A"/>
            </a:solidFill>
            <a:prstDash val="solid"/>
          </a:ln>
        </p:spPr>
        <p:txBody>
          <a:bodyPr/>
          <a:lstStyle/>
          <a:p>
            <a:endParaRPr lang="en-GB"/>
          </a:p>
        </p:txBody>
      </p:sp>
      <p:sp>
        <p:nvSpPr>
          <p:cNvPr id="5" name="Text 3"/>
          <p:cNvSpPr/>
          <p:nvPr/>
        </p:nvSpPr>
        <p:spPr>
          <a:xfrm rot="16200000">
            <a:off x="457200" y="1051560"/>
            <a:ext cx="1005840" cy="2926080"/>
          </a:xfrm>
          <a:prstGeom prst="rect">
            <a:avLst/>
          </a:prstGeom>
          <a:noFill/>
          <a:ln/>
        </p:spPr>
        <p:txBody>
          <a:bodyPr wrap="square" rtlCol="0" anchor="ctr"/>
          <a:lstStyle/>
          <a:p>
            <a:pPr marL="0" indent="0" algn="ctr">
              <a:buNone/>
            </a:pPr>
            <a:r>
              <a:rPr lang="en-US" sz="1100" b="1" dirty="0">
                <a:solidFill>
                  <a:srgbClr val="1A7A4A"/>
                </a:solidFill>
              </a:rPr>
              <a:t>BENEFITS</a:t>
            </a:r>
          </a:p>
        </p:txBody>
      </p:sp>
      <p:sp>
        <p:nvSpPr>
          <p:cNvPr id="6" name="Shape 4"/>
          <p:cNvSpPr/>
          <p:nvPr/>
        </p:nvSpPr>
        <p:spPr>
          <a:xfrm>
            <a:off x="1371600" y="822960"/>
            <a:ext cx="7406640" cy="868680"/>
          </a:xfrm>
          <a:prstGeom prst="rect">
            <a:avLst/>
          </a:prstGeom>
          <a:solidFill>
            <a:srgbClr val="D4F0F0"/>
          </a:solidFill>
          <a:ln w="12700">
            <a:solidFill>
              <a:srgbClr val="00808A"/>
            </a:solidFill>
            <a:prstDash val="solid"/>
          </a:ln>
        </p:spPr>
        <p:txBody>
          <a:bodyPr/>
          <a:lstStyle/>
          <a:p>
            <a:endParaRPr lang="en-GB"/>
          </a:p>
        </p:txBody>
      </p:sp>
      <p:sp>
        <p:nvSpPr>
          <p:cNvPr id="7" name="Text 5"/>
          <p:cNvSpPr/>
          <p:nvPr/>
        </p:nvSpPr>
        <p:spPr>
          <a:xfrm>
            <a:off x="1508760" y="86868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24/7 Remote Access to Primary Care Services</a:t>
            </a:r>
          </a:p>
        </p:txBody>
      </p:sp>
      <p:sp>
        <p:nvSpPr>
          <p:cNvPr id="8" name="Text 6"/>
          <p:cNvSpPr/>
          <p:nvPr/>
        </p:nvSpPr>
        <p:spPr>
          <a:xfrm>
            <a:off x="1508760" y="1170432"/>
            <a:ext cx="7132320" cy="475488"/>
          </a:xfrm>
          <a:prstGeom prst="rect">
            <a:avLst/>
          </a:prstGeom>
          <a:noFill/>
          <a:ln/>
        </p:spPr>
        <p:txBody>
          <a:bodyPr wrap="square" lIns="0" tIns="0" rIns="0" bIns="0" rtlCol="0" anchor="ctr"/>
          <a:lstStyle/>
          <a:p>
            <a:pPr marL="0" indent="0">
              <a:buNone/>
            </a:pPr>
            <a:r>
              <a:rPr lang="en-US" sz="1050" dirty="0">
                <a:solidFill>
                  <a:srgbClr val="1C1C3A"/>
                </a:solidFill>
              </a:rPr>
              <a:t>Appointments, prescriptions and health records accessible at any time, eliminating fixed surgery hours and reducing telephone demand on GP practices (NHS Digital, 2023).</a:t>
            </a:r>
          </a:p>
        </p:txBody>
      </p:sp>
      <p:sp>
        <p:nvSpPr>
          <p:cNvPr id="9" name="Shape 7"/>
          <p:cNvSpPr/>
          <p:nvPr/>
        </p:nvSpPr>
        <p:spPr>
          <a:xfrm>
            <a:off x="1371600" y="1828800"/>
            <a:ext cx="7406640" cy="868680"/>
          </a:xfrm>
          <a:prstGeom prst="rect">
            <a:avLst/>
          </a:prstGeom>
          <a:solidFill>
            <a:srgbClr val="EAF4EA"/>
          </a:solidFill>
          <a:ln w="12700">
            <a:solidFill>
              <a:srgbClr val="1A7A4A"/>
            </a:solidFill>
            <a:prstDash val="solid"/>
          </a:ln>
        </p:spPr>
        <p:txBody>
          <a:bodyPr/>
          <a:lstStyle/>
          <a:p>
            <a:endParaRPr lang="en-GB"/>
          </a:p>
        </p:txBody>
      </p:sp>
      <p:sp>
        <p:nvSpPr>
          <p:cNvPr id="10" name="Text 8"/>
          <p:cNvSpPr/>
          <p:nvPr/>
        </p:nvSpPr>
        <p:spPr>
          <a:xfrm>
            <a:off x="1508760" y="187452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Reduced Did Not Attend (DNA) Rates</a:t>
            </a:r>
          </a:p>
        </p:txBody>
      </p:sp>
      <p:sp>
        <p:nvSpPr>
          <p:cNvPr id="11" name="Text 9"/>
          <p:cNvSpPr/>
          <p:nvPr/>
        </p:nvSpPr>
        <p:spPr>
          <a:xfrm>
            <a:off x="1508760" y="2176272"/>
            <a:ext cx="7132320" cy="475488"/>
          </a:xfrm>
          <a:prstGeom prst="rect">
            <a:avLst/>
          </a:prstGeom>
          <a:noFill/>
          <a:ln/>
        </p:spPr>
        <p:txBody>
          <a:bodyPr wrap="square" lIns="0" tIns="0" rIns="0" bIns="0" rtlCol="0" anchor="ctr"/>
          <a:lstStyle/>
          <a:p>
            <a:pPr marL="0" indent="0">
              <a:buNone/>
            </a:pPr>
            <a:r>
              <a:rPr lang="en-US" sz="1050" dirty="0">
                <a:solidFill>
                  <a:srgbClr val="1C1C3A"/>
                </a:solidFill>
              </a:rPr>
              <a:t>In-App reminders and easy cancellation reduce missed appointments, supporting the DHSC Delivery Plan for Recovering Access to Primary Care (DHSC, 2023).</a:t>
            </a:r>
          </a:p>
        </p:txBody>
      </p:sp>
      <p:sp>
        <p:nvSpPr>
          <p:cNvPr id="12" name="Shape 10"/>
          <p:cNvSpPr/>
          <p:nvPr/>
        </p:nvSpPr>
        <p:spPr>
          <a:xfrm>
            <a:off x="1371600" y="2834640"/>
            <a:ext cx="7406640" cy="868680"/>
          </a:xfrm>
          <a:prstGeom prst="rect">
            <a:avLst/>
          </a:prstGeom>
          <a:solidFill>
            <a:srgbClr val="D4F0F0"/>
          </a:solidFill>
          <a:ln w="12700">
            <a:solidFill>
              <a:srgbClr val="00808A"/>
            </a:solidFill>
            <a:prstDash val="solid"/>
          </a:ln>
        </p:spPr>
        <p:txBody>
          <a:bodyPr/>
          <a:lstStyle/>
          <a:p>
            <a:endParaRPr lang="en-GB"/>
          </a:p>
        </p:txBody>
      </p:sp>
      <p:sp>
        <p:nvSpPr>
          <p:cNvPr id="13" name="Text 11"/>
          <p:cNvSpPr/>
          <p:nvPr/>
        </p:nvSpPr>
        <p:spPr>
          <a:xfrm>
            <a:off x="1508760" y="288036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NHS 111 Online Redirects Urgent Care Demand</a:t>
            </a:r>
          </a:p>
        </p:txBody>
      </p:sp>
      <p:sp>
        <p:nvSpPr>
          <p:cNvPr id="14" name="Text 12"/>
          <p:cNvSpPr/>
          <p:nvPr/>
        </p:nvSpPr>
        <p:spPr>
          <a:xfrm>
            <a:off x="1508760" y="3182112"/>
            <a:ext cx="7132320" cy="475488"/>
          </a:xfrm>
          <a:prstGeom prst="rect">
            <a:avLst/>
          </a:prstGeom>
          <a:noFill/>
          <a:ln/>
        </p:spPr>
        <p:txBody>
          <a:bodyPr wrap="square" lIns="0" tIns="0" rIns="0" bIns="0" rtlCol="0" anchor="ctr"/>
          <a:lstStyle/>
          <a:p>
            <a:pPr marL="0" indent="0">
              <a:buNone/>
            </a:pPr>
            <a:r>
              <a:rPr lang="en-US" sz="1050" dirty="0">
                <a:solidFill>
                  <a:srgbClr val="1C1C3A"/>
                </a:solidFill>
              </a:rPr>
              <a:t>Integrated 111 triage diverts non-emergency cases from A&amp;E, enabling more appropriate use of urgent care resources and improving care pathway efficiency (NHS England, 2021).</a:t>
            </a:r>
          </a:p>
        </p:txBody>
      </p:sp>
      <p:sp>
        <p:nvSpPr>
          <p:cNvPr id="15" name="Shape 13"/>
          <p:cNvSpPr/>
          <p:nvPr/>
        </p:nvSpPr>
        <p:spPr>
          <a:xfrm>
            <a:off x="1371600" y="3840480"/>
            <a:ext cx="7406640" cy="868680"/>
          </a:xfrm>
          <a:prstGeom prst="rect">
            <a:avLst/>
          </a:prstGeom>
          <a:solidFill>
            <a:srgbClr val="EAF4EA"/>
          </a:solidFill>
          <a:ln w="12700">
            <a:solidFill>
              <a:srgbClr val="1A7A4A"/>
            </a:solidFill>
            <a:prstDash val="solid"/>
          </a:ln>
        </p:spPr>
        <p:txBody>
          <a:bodyPr/>
          <a:lstStyle/>
          <a:p>
            <a:endParaRPr lang="en-GB"/>
          </a:p>
        </p:txBody>
      </p:sp>
      <p:sp>
        <p:nvSpPr>
          <p:cNvPr id="16" name="Text 14"/>
          <p:cNvSpPr/>
          <p:nvPr/>
        </p:nvSpPr>
        <p:spPr>
          <a:xfrm>
            <a:off x="1508760" y="388620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Streamlined Medication Adherence &amp; Prescription Pathways</a:t>
            </a:r>
          </a:p>
        </p:txBody>
      </p:sp>
      <p:sp>
        <p:nvSpPr>
          <p:cNvPr id="17" name="Text 15"/>
          <p:cNvSpPr/>
          <p:nvPr/>
        </p:nvSpPr>
        <p:spPr>
          <a:xfrm>
            <a:off x="1508760" y="4187952"/>
            <a:ext cx="7132320" cy="475488"/>
          </a:xfrm>
          <a:prstGeom prst="rect">
            <a:avLst/>
          </a:prstGeom>
          <a:noFill/>
          <a:ln/>
        </p:spPr>
        <p:txBody>
          <a:bodyPr wrap="square" lIns="0" tIns="0" rIns="0" bIns="0" rtlCol="0" anchor="ctr"/>
          <a:lstStyle/>
          <a:p>
            <a:pPr marL="0" indent="0">
              <a:buNone/>
            </a:pPr>
            <a:r>
              <a:rPr lang="en-US" sz="1050" dirty="0">
                <a:solidFill>
                  <a:srgbClr val="1C1C3A"/>
                </a:solidFill>
              </a:rPr>
              <a:t>Digital prescriptions reduce transcription errors and improve medication adherence for patients with long-term conditions, enhancing continuity of care (NHS Digital,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C0392B"/>
          </a:solidFill>
          <a:ln w="12700">
            <a:solidFill>
              <a:srgbClr val="C0392B"/>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Service Delivery: Challenges of the NHS App</a:t>
            </a:r>
          </a:p>
        </p:txBody>
      </p:sp>
      <p:sp>
        <p:nvSpPr>
          <p:cNvPr id="4" name="Shape 2"/>
          <p:cNvSpPr/>
          <p:nvPr/>
        </p:nvSpPr>
        <p:spPr>
          <a:xfrm>
            <a:off x="274320" y="777240"/>
            <a:ext cx="73152" cy="4069080"/>
          </a:xfrm>
          <a:prstGeom prst="rect">
            <a:avLst/>
          </a:prstGeom>
          <a:solidFill>
            <a:srgbClr val="C0392B"/>
          </a:solidFill>
          <a:ln w="12700">
            <a:solidFill>
              <a:srgbClr val="C0392B"/>
            </a:solidFill>
            <a:prstDash val="solid"/>
          </a:ln>
        </p:spPr>
        <p:txBody>
          <a:bodyPr/>
          <a:lstStyle/>
          <a:p>
            <a:endParaRPr lang="en-GB"/>
          </a:p>
        </p:txBody>
      </p:sp>
      <p:sp>
        <p:nvSpPr>
          <p:cNvPr id="5" name="Text 3"/>
          <p:cNvSpPr/>
          <p:nvPr/>
        </p:nvSpPr>
        <p:spPr>
          <a:xfrm rot="16200000">
            <a:off x="457200" y="1051560"/>
            <a:ext cx="1005840" cy="2926080"/>
          </a:xfrm>
          <a:prstGeom prst="rect">
            <a:avLst/>
          </a:prstGeom>
          <a:noFill/>
          <a:ln/>
        </p:spPr>
        <p:txBody>
          <a:bodyPr wrap="square" rtlCol="0" anchor="ctr"/>
          <a:lstStyle/>
          <a:p>
            <a:pPr marL="0" indent="0" algn="ctr">
              <a:buNone/>
            </a:pPr>
            <a:r>
              <a:rPr lang="en-US" sz="1100" b="1" dirty="0">
                <a:solidFill>
                  <a:srgbClr val="C0392B"/>
                </a:solidFill>
              </a:rPr>
              <a:t>CHALLENGES</a:t>
            </a:r>
          </a:p>
        </p:txBody>
      </p:sp>
      <p:sp>
        <p:nvSpPr>
          <p:cNvPr id="6" name="Shape 4"/>
          <p:cNvSpPr/>
          <p:nvPr/>
        </p:nvSpPr>
        <p:spPr>
          <a:xfrm>
            <a:off x="1371600" y="822960"/>
            <a:ext cx="7406640" cy="868680"/>
          </a:xfrm>
          <a:prstGeom prst="rect">
            <a:avLst/>
          </a:prstGeom>
          <a:solidFill>
            <a:srgbClr val="FAD7D7"/>
          </a:solidFill>
          <a:ln w="12700">
            <a:solidFill>
              <a:srgbClr val="C0392B"/>
            </a:solidFill>
            <a:prstDash val="solid"/>
          </a:ln>
        </p:spPr>
        <p:txBody>
          <a:bodyPr/>
          <a:lstStyle/>
          <a:p>
            <a:endParaRPr lang="en-GB"/>
          </a:p>
        </p:txBody>
      </p:sp>
      <p:sp>
        <p:nvSpPr>
          <p:cNvPr id="7" name="Text 5"/>
          <p:cNvSpPr/>
          <p:nvPr/>
        </p:nvSpPr>
        <p:spPr>
          <a:xfrm>
            <a:off x="1508760" y="868680"/>
            <a:ext cx="7132320" cy="292608"/>
          </a:xfrm>
          <a:prstGeom prst="rect">
            <a:avLst/>
          </a:prstGeom>
          <a:noFill/>
          <a:ln/>
        </p:spPr>
        <p:txBody>
          <a:bodyPr wrap="square" lIns="0" tIns="0" rIns="0" bIns="0" rtlCol="0" anchor="ctr"/>
          <a:lstStyle/>
          <a:p>
            <a:pPr marL="0" indent="0">
              <a:buNone/>
            </a:pPr>
            <a:r>
              <a:rPr lang="en-US" sz="1250" b="1" dirty="0">
                <a:solidFill>
                  <a:srgbClr val="7B241C"/>
                </a:solidFill>
              </a:rPr>
              <a:t>Technical Interoperability Gaps</a:t>
            </a:r>
          </a:p>
        </p:txBody>
      </p:sp>
      <p:sp>
        <p:nvSpPr>
          <p:cNvPr id="8" name="Text 6"/>
          <p:cNvSpPr/>
          <p:nvPr/>
        </p:nvSpPr>
        <p:spPr>
          <a:xfrm>
            <a:off x="1508760" y="1170432"/>
            <a:ext cx="7132320" cy="475488"/>
          </a:xfrm>
          <a:prstGeom prst="rect">
            <a:avLst/>
          </a:prstGeom>
          <a:noFill/>
          <a:ln/>
        </p:spPr>
        <p:txBody>
          <a:bodyPr wrap="square" lIns="0" tIns="0" rIns="0" bIns="0" rtlCol="0" anchor="ctr"/>
          <a:lstStyle/>
          <a:p>
            <a:pPr marL="0" indent="0">
              <a:buNone/>
            </a:pPr>
            <a:r>
              <a:rPr lang="en-US" sz="1050" dirty="0">
                <a:solidFill>
                  <a:srgbClr val="1C1C3A"/>
                </a:solidFill>
              </a:rPr>
              <a:t>Not all GP practices have fully integrated NHS App functions with EMIS/SystmOne systems, creating inconsistent patient experiences that conflict with WGLL standards (NHS England, 2021).</a:t>
            </a:r>
          </a:p>
        </p:txBody>
      </p:sp>
      <p:sp>
        <p:nvSpPr>
          <p:cNvPr id="9" name="Shape 7"/>
          <p:cNvSpPr/>
          <p:nvPr/>
        </p:nvSpPr>
        <p:spPr>
          <a:xfrm>
            <a:off x="1371600" y="1828800"/>
            <a:ext cx="7406640" cy="868680"/>
          </a:xfrm>
          <a:prstGeom prst="rect">
            <a:avLst/>
          </a:prstGeom>
          <a:solidFill>
            <a:srgbClr val="F9EBEA"/>
          </a:solidFill>
          <a:ln w="12700">
            <a:solidFill>
              <a:srgbClr val="C0392B"/>
            </a:solidFill>
            <a:prstDash val="solid"/>
          </a:ln>
        </p:spPr>
        <p:txBody>
          <a:bodyPr/>
          <a:lstStyle/>
          <a:p>
            <a:endParaRPr lang="en-GB"/>
          </a:p>
        </p:txBody>
      </p:sp>
      <p:sp>
        <p:nvSpPr>
          <p:cNvPr id="10" name="Text 8"/>
          <p:cNvSpPr/>
          <p:nvPr/>
        </p:nvSpPr>
        <p:spPr>
          <a:xfrm>
            <a:off x="1508760" y="1874520"/>
            <a:ext cx="7132320" cy="292608"/>
          </a:xfrm>
          <a:prstGeom prst="rect">
            <a:avLst/>
          </a:prstGeom>
          <a:noFill/>
          <a:ln/>
        </p:spPr>
        <p:txBody>
          <a:bodyPr wrap="square" lIns="0" tIns="0" rIns="0" bIns="0" rtlCol="0" anchor="ctr"/>
          <a:lstStyle/>
          <a:p>
            <a:pPr marL="0" indent="0">
              <a:buNone/>
            </a:pPr>
            <a:r>
              <a:rPr lang="en-US" sz="1250" b="1" dirty="0">
                <a:solidFill>
                  <a:srgbClr val="7B241C"/>
                </a:solidFill>
              </a:rPr>
              <a:t>Risk of Two-Tiered Service Access</a:t>
            </a:r>
          </a:p>
        </p:txBody>
      </p:sp>
      <p:sp>
        <p:nvSpPr>
          <p:cNvPr id="11" name="Text 9"/>
          <p:cNvSpPr/>
          <p:nvPr/>
        </p:nvSpPr>
        <p:spPr>
          <a:xfrm>
            <a:off x="1508760" y="2176272"/>
            <a:ext cx="7132320" cy="475488"/>
          </a:xfrm>
          <a:prstGeom prst="rect">
            <a:avLst/>
          </a:prstGeom>
          <a:noFill/>
          <a:ln/>
        </p:spPr>
        <p:txBody>
          <a:bodyPr wrap="square" lIns="0" tIns="0" rIns="0" bIns="0" rtlCol="0" anchor="ctr"/>
          <a:lstStyle/>
          <a:p>
            <a:pPr marL="0" indent="0">
              <a:buNone/>
            </a:pPr>
            <a:r>
              <a:rPr lang="en-US" sz="1050" dirty="0">
                <a:solidFill>
                  <a:srgbClr val="1C1C3A"/>
                </a:solidFill>
              </a:rPr>
              <a:t>Digitally capable patients access faster, more convenient services while excluded groups face longer waits. DHSC (2022) calls for a hybrid model but implementation is inconsistent.</a:t>
            </a:r>
          </a:p>
        </p:txBody>
      </p:sp>
      <p:sp>
        <p:nvSpPr>
          <p:cNvPr id="12" name="Shape 10"/>
          <p:cNvSpPr/>
          <p:nvPr/>
        </p:nvSpPr>
        <p:spPr>
          <a:xfrm>
            <a:off x="1371600" y="2834640"/>
            <a:ext cx="7406640" cy="868680"/>
          </a:xfrm>
          <a:prstGeom prst="rect">
            <a:avLst/>
          </a:prstGeom>
          <a:solidFill>
            <a:srgbClr val="FAD7D7"/>
          </a:solidFill>
          <a:ln w="12700">
            <a:solidFill>
              <a:srgbClr val="C0392B"/>
            </a:solidFill>
            <a:prstDash val="solid"/>
          </a:ln>
        </p:spPr>
        <p:txBody>
          <a:bodyPr/>
          <a:lstStyle/>
          <a:p>
            <a:endParaRPr lang="en-GB"/>
          </a:p>
        </p:txBody>
      </p:sp>
      <p:sp>
        <p:nvSpPr>
          <p:cNvPr id="13" name="Text 11"/>
          <p:cNvSpPr/>
          <p:nvPr/>
        </p:nvSpPr>
        <p:spPr>
          <a:xfrm>
            <a:off x="1508760" y="2880360"/>
            <a:ext cx="7132320" cy="292608"/>
          </a:xfrm>
          <a:prstGeom prst="rect">
            <a:avLst/>
          </a:prstGeom>
          <a:noFill/>
          <a:ln/>
        </p:spPr>
        <p:txBody>
          <a:bodyPr wrap="square" lIns="0" tIns="0" rIns="0" bIns="0" rtlCol="0" anchor="ctr"/>
          <a:lstStyle/>
          <a:p>
            <a:pPr marL="0" indent="0">
              <a:buNone/>
            </a:pPr>
            <a:r>
              <a:rPr lang="en-US" sz="1250" b="1" dirty="0">
                <a:solidFill>
                  <a:srgbClr val="7B241C"/>
                </a:solidFill>
              </a:rPr>
              <a:t>High Implementation Costs for Under-Resourced ICBs</a:t>
            </a:r>
          </a:p>
        </p:txBody>
      </p:sp>
      <p:sp>
        <p:nvSpPr>
          <p:cNvPr id="14" name="Text 12"/>
          <p:cNvSpPr/>
          <p:nvPr/>
        </p:nvSpPr>
        <p:spPr>
          <a:xfrm>
            <a:off x="1508760" y="3182112"/>
            <a:ext cx="7132320" cy="475488"/>
          </a:xfrm>
          <a:prstGeom prst="rect">
            <a:avLst/>
          </a:prstGeom>
          <a:noFill/>
          <a:ln/>
        </p:spPr>
        <p:txBody>
          <a:bodyPr wrap="square" lIns="0" tIns="0" rIns="0" bIns="0" rtlCol="0" anchor="ctr"/>
          <a:lstStyle/>
          <a:p>
            <a:pPr marL="0" indent="0">
              <a:buNone/>
            </a:pPr>
            <a:r>
              <a:rPr lang="en-US" sz="1050" dirty="0">
                <a:solidFill>
                  <a:srgbClr val="1C1C3A"/>
                </a:solidFill>
              </a:rPr>
              <a:t>Ongoing technical maintenance and system integration present significant resource demands, particularly for Integrated Care Boards in deprived or under-funded areas (DHSC, 2023).</a:t>
            </a:r>
          </a:p>
        </p:txBody>
      </p:sp>
      <p:sp>
        <p:nvSpPr>
          <p:cNvPr id="15" name="Shape 13"/>
          <p:cNvSpPr/>
          <p:nvPr/>
        </p:nvSpPr>
        <p:spPr>
          <a:xfrm>
            <a:off x="1371600" y="3840480"/>
            <a:ext cx="7406640" cy="868680"/>
          </a:xfrm>
          <a:prstGeom prst="rect">
            <a:avLst/>
          </a:prstGeom>
          <a:solidFill>
            <a:srgbClr val="F9EBEA"/>
          </a:solidFill>
          <a:ln w="12700">
            <a:solidFill>
              <a:srgbClr val="C0392B"/>
            </a:solidFill>
            <a:prstDash val="solid"/>
          </a:ln>
        </p:spPr>
        <p:txBody>
          <a:bodyPr/>
          <a:lstStyle/>
          <a:p>
            <a:endParaRPr lang="en-GB"/>
          </a:p>
        </p:txBody>
      </p:sp>
      <p:sp>
        <p:nvSpPr>
          <p:cNvPr id="16" name="Text 14"/>
          <p:cNvSpPr/>
          <p:nvPr/>
        </p:nvSpPr>
        <p:spPr>
          <a:xfrm>
            <a:off x="1508760" y="3886200"/>
            <a:ext cx="7132320" cy="292608"/>
          </a:xfrm>
          <a:prstGeom prst="rect">
            <a:avLst/>
          </a:prstGeom>
          <a:noFill/>
          <a:ln/>
        </p:spPr>
        <p:txBody>
          <a:bodyPr wrap="square" lIns="0" tIns="0" rIns="0" bIns="0" rtlCol="0" anchor="ctr"/>
          <a:lstStyle/>
          <a:p>
            <a:pPr marL="0" indent="0">
              <a:buNone/>
            </a:pPr>
            <a:r>
              <a:rPr lang="en-US" sz="1250" b="1" dirty="0">
                <a:solidFill>
                  <a:srgbClr val="7B241C"/>
                </a:solidFill>
              </a:rPr>
              <a:t>Erosion of Non-Digital Access Channels</a:t>
            </a:r>
          </a:p>
        </p:txBody>
      </p:sp>
      <p:sp>
        <p:nvSpPr>
          <p:cNvPr id="17" name="Text 15"/>
          <p:cNvSpPr/>
          <p:nvPr/>
        </p:nvSpPr>
        <p:spPr>
          <a:xfrm>
            <a:off x="1508760" y="4187952"/>
            <a:ext cx="7132320" cy="475488"/>
          </a:xfrm>
          <a:prstGeom prst="rect">
            <a:avLst/>
          </a:prstGeom>
          <a:noFill/>
          <a:ln/>
        </p:spPr>
        <p:txBody>
          <a:bodyPr wrap="square" lIns="0" tIns="0" rIns="0" bIns="0" rtlCol="0" anchor="ctr"/>
          <a:lstStyle/>
          <a:p>
            <a:pPr marL="0" indent="0">
              <a:buNone/>
            </a:pPr>
            <a:r>
              <a:rPr lang="en-US" sz="1050" dirty="0">
                <a:solidFill>
                  <a:srgbClr val="1C1C3A"/>
                </a:solidFill>
              </a:rPr>
              <a:t>Some GP practices have reduced telephone/in-person access without adequate alternatives, violating NHS universal access principles and undermining Core20PLUS5 equity goals (NHS England,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Patient &amp; Service User: Benefits of the NHS App</a:t>
            </a:r>
            <a:endParaRPr lang="en-US" sz="2200" dirty="0"/>
          </a:p>
        </p:txBody>
      </p:sp>
      <p:sp>
        <p:nvSpPr>
          <p:cNvPr id="4" name="Shape 2"/>
          <p:cNvSpPr/>
          <p:nvPr/>
        </p:nvSpPr>
        <p:spPr>
          <a:xfrm>
            <a:off x="274320" y="777240"/>
            <a:ext cx="73152" cy="4069080"/>
          </a:xfrm>
          <a:prstGeom prst="rect">
            <a:avLst/>
          </a:prstGeom>
          <a:solidFill>
            <a:srgbClr val="1A7A4A"/>
          </a:solidFill>
          <a:ln w="12700">
            <a:solidFill>
              <a:srgbClr val="1A7A4A"/>
            </a:solidFill>
            <a:prstDash val="solid"/>
          </a:ln>
        </p:spPr>
        <p:txBody>
          <a:bodyPr/>
          <a:lstStyle/>
          <a:p>
            <a:endParaRPr lang="en-GB"/>
          </a:p>
        </p:txBody>
      </p:sp>
      <p:sp>
        <p:nvSpPr>
          <p:cNvPr id="5" name="Text 3"/>
          <p:cNvSpPr/>
          <p:nvPr/>
        </p:nvSpPr>
        <p:spPr>
          <a:xfrm rot="16200000">
            <a:off x="457200" y="1051560"/>
            <a:ext cx="1005840" cy="2926080"/>
          </a:xfrm>
          <a:prstGeom prst="rect">
            <a:avLst/>
          </a:prstGeom>
          <a:noFill/>
          <a:ln/>
        </p:spPr>
        <p:txBody>
          <a:bodyPr wrap="square" rtlCol="0" anchor="ctr"/>
          <a:lstStyle/>
          <a:p>
            <a:pPr marL="0" indent="0" algn="ctr">
              <a:buNone/>
            </a:pPr>
            <a:r>
              <a:rPr lang="en-US" sz="1100" b="1" dirty="0">
                <a:solidFill>
                  <a:srgbClr val="1A7A4A"/>
                </a:solidFill>
              </a:rPr>
              <a:t>BENEFITS</a:t>
            </a:r>
            <a:endParaRPr lang="en-US" sz="1100" dirty="0"/>
          </a:p>
        </p:txBody>
      </p:sp>
      <p:sp>
        <p:nvSpPr>
          <p:cNvPr id="6" name="Shape 4"/>
          <p:cNvSpPr/>
          <p:nvPr/>
        </p:nvSpPr>
        <p:spPr>
          <a:xfrm>
            <a:off x="1371600" y="822960"/>
            <a:ext cx="7406640" cy="868680"/>
          </a:xfrm>
          <a:prstGeom prst="rect">
            <a:avLst/>
          </a:prstGeom>
          <a:solidFill>
            <a:srgbClr val="D4F0F0"/>
          </a:solidFill>
          <a:ln w="12700">
            <a:solidFill>
              <a:srgbClr val="00808A"/>
            </a:solidFill>
            <a:prstDash val="solid"/>
          </a:ln>
        </p:spPr>
        <p:txBody>
          <a:bodyPr/>
          <a:lstStyle/>
          <a:p>
            <a:endParaRPr lang="en-GB"/>
          </a:p>
        </p:txBody>
      </p:sp>
      <p:sp>
        <p:nvSpPr>
          <p:cNvPr id="7" name="Text 5"/>
          <p:cNvSpPr/>
          <p:nvPr/>
        </p:nvSpPr>
        <p:spPr>
          <a:xfrm>
            <a:off x="1508760" y="86868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Convenient Appointment Booking</a:t>
            </a:r>
            <a:endParaRPr lang="en-US" sz="1250" dirty="0"/>
          </a:p>
        </p:txBody>
      </p:sp>
      <p:sp>
        <p:nvSpPr>
          <p:cNvPr id="8" name="Text 6"/>
          <p:cNvSpPr/>
          <p:nvPr/>
        </p:nvSpPr>
        <p:spPr>
          <a:xfrm>
            <a:off x="1508760" y="1170432"/>
            <a:ext cx="7132320" cy="475488"/>
          </a:xfrm>
          <a:prstGeom prst="rect">
            <a:avLst/>
          </a:prstGeom>
          <a:noFill/>
          <a:ln/>
        </p:spPr>
        <p:txBody>
          <a:bodyPr wrap="square" lIns="0" tIns="0" rIns="0" bIns="0" rtlCol="0" anchor="ctr"/>
          <a:lstStyle/>
          <a:p>
            <a:pPr marL="0" indent="0">
              <a:buNone/>
            </a:pPr>
            <a:r>
              <a:rPr lang="en-US" sz="1050" dirty="0">
                <a:solidFill>
                  <a:srgbClr val="1C1C3A"/>
                </a:solidFill>
              </a:rPr>
              <a:t>Real-time slot selection without telephone queues. Shaw et al. (2020) found higher patient satisfaction and reduced time expenditure vs. telephone booking.</a:t>
            </a:r>
            <a:endParaRPr lang="en-US" sz="1050" dirty="0"/>
          </a:p>
        </p:txBody>
      </p:sp>
      <p:sp>
        <p:nvSpPr>
          <p:cNvPr id="9" name="Shape 7"/>
          <p:cNvSpPr/>
          <p:nvPr/>
        </p:nvSpPr>
        <p:spPr>
          <a:xfrm>
            <a:off x="1371600" y="1828800"/>
            <a:ext cx="7406640" cy="868680"/>
          </a:xfrm>
          <a:prstGeom prst="rect">
            <a:avLst/>
          </a:prstGeom>
          <a:solidFill>
            <a:srgbClr val="EAF4EA"/>
          </a:solidFill>
          <a:ln w="12700">
            <a:solidFill>
              <a:srgbClr val="1A7A4A"/>
            </a:solidFill>
            <a:prstDash val="solid"/>
          </a:ln>
        </p:spPr>
        <p:txBody>
          <a:bodyPr/>
          <a:lstStyle/>
          <a:p>
            <a:endParaRPr lang="en-GB"/>
          </a:p>
        </p:txBody>
      </p:sp>
      <p:sp>
        <p:nvSpPr>
          <p:cNvPr id="10" name="Text 8"/>
          <p:cNvSpPr/>
          <p:nvPr/>
        </p:nvSpPr>
        <p:spPr>
          <a:xfrm>
            <a:off x="1508760" y="187452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Digital Repeat Prescription Ordering</a:t>
            </a:r>
            <a:endParaRPr lang="en-US" sz="1250" dirty="0"/>
          </a:p>
        </p:txBody>
      </p:sp>
      <p:sp>
        <p:nvSpPr>
          <p:cNvPr id="11" name="Text 9"/>
          <p:cNvSpPr/>
          <p:nvPr/>
        </p:nvSpPr>
        <p:spPr>
          <a:xfrm>
            <a:off x="1508760" y="2176272"/>
            <a:ext cx="7132320" cy="475488"/>
          </a:xfrm>
          <a:prstGeom prst="rect">
            <a:avLst/>
          </a:prstGeom>
          <a:noFill/>
          <a:ln/>
        </p:spPr>
        <p:txBody>
          <a:bodyPr wrap="square" lIns="0" tIns="0" rIns="0" bIns="0" rtlCol="0" anchor="ctr"/>
          <a:lstStyle/>
          <a:p>
            <a:pPr marL="0" indent="0">
              <a:buNone/>
            </a:pPr>
            <a:r>
              <a:rPr lang="en-US" sz="1050" dirty="0">
                <a:solidFill>
                  <a:srgbClr val="1C1C3A"/>
                </a:solidFill>
              </a:rPr>
              <a:t>Streamlines medication requests for long-term conditions, improving adherence for diabetes, hypertension, asthma patients (NHS Digital, 2023).</a:t>
            </a:r>
            <a:endParaRPr lang="en-US" sz="1050" dirty="0"/>
          </a:p>
        </p:txBody>
      </p:sp>
      <p:sp>
        <p:nvSpPr>
          <p:cNvPr id="12" name="Shape 10"/>
          <p:cNvSpPr/>
          <p:nvPr/>
        </p:nvSpPr>
        <p:spPr>
          <a:xfrm>
            <a:off x="1371600" y="2834640"/>
            <a:ext cx="7406640" cy="868680"/>
          </a:xfrm>
          <a:prstGeom prst="rect">
            <a:avLst/>
          </a:prstGeom>
          <a:solidFill>
            <a:srgbClr val="D4F0F0"/>
          </a:solidFill>
          <a:ln w="12700">
            <a:solidFill>
              <a:srgbClr val="00808A"/>
            </a:solidFill>
            <a:prstDash val="solid"/>
          </a:ln>
        </p:spPr>
        <p:txBody>
          <a:bodyPr/>
          <a:lstStyle/>
          <a:p>
            <a:endParaRPr lang="en-GB"/>
          </a:p>
        </p:txBody>
      </p:sp>
      <p:sp>
        <p:nvSpPr>
          <p:cNvPr id="13" name="Text 11"/>
          <p:cNvSpPr/>
          <p:nvPr/>
        </p:nvSpPr>
        <p:spPr>
          <a:xfrm>
            <a:off x="1508760" y="288036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GP Health Record Access &amp; Self-Management</a:t>
            </a:r>
            <a:endParaRPr lang="en-US" sz="1250" dirty="0"/>
          </a:p>
        </p:txBody>
      </p:sp>
      <p:sp>
        <p:nvSpPr>
          <p:cNvPr id="14" name="Text 12"/>
          <p:cNvSpPr/>
          <p:nvPr/>
        </p:nvSpPr>
        <p:spPr>
          <a:xfrm>
            <a:off x="1508760" y="3182112"/>
            <a:ext cx="7132320" cy="475488"/>
          </a:xfrm>
          <a:prstGeom prst="rect">
            <a:avLst/>
          </a:prstGeom>
          <a:noFill/>
          <a:ln/>
        </p:spPr>
        <p:txBody>
          <a:bodyPr wrap="square" lIns="0" tIns="0" rIns="0" bIns="0" rtlCol="0" anchor="ctr"/>
          <a:lstStyle/>
          <a:p>
            <a:pPr marL="0" indent="0">
              <a:buNone/>
            </a:pPr>
            <a:r>
              <a:rPr lang="en-US" sz="1050" dirty="0">
                <a:solidFill>
                  <a:srgbClr val="1C1C3A"/>
                </a:solidFill>
              </a:rPr>
              <a:t>Patients can review consultation summaries and test results, supporting supported self-management advocated in WGLL (NHS England, 2021).</a:t>
            </a:r>
            <a:endParaRPr lang="en-US" sz="1050" dirty="0"/>
          </a:p>
        </p:txBody>
      </p:sp>
      <p:sp>
        <p:nvSpPr>
          <p:cNvPr id="15" name="Shape 13"/>
          <p:cNvSpPr/>
          <p:nvPr/>
        </p:nvSpPr>
        <p:spPr>
          <a:xfrm>
            <a:off x="1371600" y="3840480"/>
            <a:ext cx="7406640" cy="868680"/>
          </a:xfrm>
          <a:prstGeom prst="rect">
            <a:avLst/>
          </a:prstGeom>
          <a:solidFill>
            <a:srgbClr val="EAF4EA"/>
          </a:solidFill>
          <a:ln w="12700">
            <a:solidFill>
              <a:srgbClr val="1A7A4A"/>
            </a:solidFill>
            <a:prstDash val="solid"/>
          </a:ln>
        </p:spPr>
        <p:txBody>
          <a:bodyPr/>
          <a:lstStyle/>
          <a:p>
            <a:endParaRPr lang="en-GB"/>
          </a:p>
        </p:txBody>
      </p:sp>
      <p:sp>
        <p:nvSpPr>
          <p:cNvPr id="16" name="Text 14"/>
          <p:cNvSpPr/>
          <p:nvPr/>
        </p:nvSpPr>
        <p:spPr>
          <a:xfrm>
            <a:off x="1508760" y="388620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Reduced Burden on Primary Care Administration</a:t>
            </a:r>
            <a:endParaRPr lang="en-US" sz="1250" dirty="0"/>
          </a:p>
        </p:txBody>
      </p:sp>
      <p:sp>
        <p:nvSpPr>
          <p:cNvPr id="17" name="Text 15"/>
          <p:cNvSpPr/>
          <p:nvPr/>
        </p:nvSpPr>
        <p:spPr>
          <a:xfrm>
            <a:off x="1508760" y="4187952"/>
            <a:ext cx="7132320" cy="475488"/>
          </a:xfrm>
          <a:prstGeom prst="rect">
            <a:avLst/>
          </a:prstGeom>
          <a:noFill/>
          <a:ln/>
        </p:spPr>
        <p:txBody>
          <a:bodyPr wrap="square" lIns="0" tIns="0" rIns="0" bIns="0" rtlCol="0" anchor="ctr"/>
          <a:lstStyle/>
          <a:p>
            <a:pPr marL="0" indent="0">
              <a:buNone/>
            </a:pPr>
            <a:r>
              <a:rPr lang="en-US" sz="1050" dirty="0">
                <a:solidFill>
                  <a:srgbClr val="1C1C3A"/>
                </a:solidFill>
              </a:rPr>
              <a:t>Digital appointment booking and prescription ordering reduces routine demand on reception staff, freeing time for complex patient interactions (NHS Digital, 2023).</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Patient &amp; Service User: Challenges of the NHS App</a:t>
            </a:r>
            <a:endParaRPr lang="en-US" sz="2200" dirty="0"/>
          </a:p>
        </p:txBody>
      </p:sp>
      <p:sp>
        <p:nvSpPr>
          <p:cNvPr id="4" name="Shape 2"/>
          <p:cNvSpPr/>
          <p:nvPr/>
        </p:nvSpPr>
        <p:spPr>
          <a:xfrm>
            <a:off x="274320" y="777240"/>
            <a:ext cx="73152" cy="4069080"/>
          </a:xfrm>
          <a:prstGeom prst="rect">
            <a:avLst/>
          </a:prstGeom>
          <a:solidFill>
            <a:srgbClr val="C0392B"/>
          </a:solidFill>
          <a:ln w="12700">
            <a:solidFill>
              <a:srgbClr val="C0392B"/>
            </a:solidFill>
            <a:prstDash val="solid"/>
          </a:ln>
        </p:spPr>
        <p:txBody>
          <a:bodyPr/>
          <a:lstStyle/>
          <a:p>
            <a:endParaRPr lang="en-GB"/>
          </a:p>
        </p:txBody>
      </p:sp>
      <p:sp>
        <p:nvSpPr>
          <p:cNvPr id="5" name="Text 3"/>
          <p:cNvSpPr/>
          <p:nvPr/>
        </p:nvSpPr>
        <p:spPr>
          <a:xfrm rot="16200000">
            <a:off x="457200" y="777240"/>
            <a:ext cx="1005840" cy="4069080"/>
          </a:xfrm>
          <a:prstGeom prst="rect">
            <a:avLst/>
          </a:prstGeom>
          <a:noFill/>
          <a:ln/>
        </p:spPr>
        <p:txBody>
          <a:bodyPr wrap="square" rtlCol="0" anchor="ctr"/>
          <a:lstStyle/>
          <a:p>
            <a:pPr marL="0" indent="0" algn="ctr">
              <a:buNone/>
            </a:pPr>
            <a:r>
              <a:rPr lang="en-US" sz="1100" b="1" dirty="0">
                <a:solidFill>
                  <a:srgbClr val="C0392B"/>
                </a:solidFill>
              </a:rPr>
              <a:t>CHALLENGES</a:t>
            </a:r>
            <a:endParaRPr lang="en-US" sz="1100" dirty="0"/>
          </a:p>
        </p:txBody>
      </p:sp>
      <p:sp>
        <p:nvSpPr>
          <p:cNvPr id="6" name="Shape 4"/>
          <p:cNvSpPr/>
          <p:nvPr/>
        </p:nvSpPr>
        <p:spPr>
          <a:xfrm>
            <a:off x="1371600" y="822960"/>
            <a:ext cx="7406640" cy="868680"/>
          </a:xfrm>
          <a:prstGeom prst="rect">
            <a:avLst/>
          </a:prstGeom>
          <a:solidFill>
            <a:srgbClr val="FDF0EE"/>
          </a:solidFill>
          <a:ln w="12700">
            <a:solidFill>
              <a:srgbClr val="C0392B"/>
            </a:solidFill>
            <a:prstDash val="solid"/>
          </a:ln>
        </p:spPr>
        <p:txBody>
          <a:bodyPr/>
          <a:lstStyle/>
          <a:p>
            <a:endParaRPr lang="en-GB"/>
          </a:p>
        </p:txBody>
      </p:sp>
      <p:sp>
        <p:nvSpPr>
          <p:cNvPr id="7" name="Text 5"/>
          <p:cNvSpPr/>
          <p:nvPr/>
        </p:nvSpPr>
        <p:spPr>
          <a:xfrm>
            <a:off x="1508760" y="868680"/>
            <a:ext cx="7132320" cy="292608"/>
          </a:xfrm>
          <a:prstGeom prst="rect">
            <a:avLst/>
          </a:prstGeom>
          <a:noFill/>
          <a:ln/>
        </p:spPr>
        <p:txBody>
          <a:bodyPr wrap="square" lIns="0" tIns="0" rIns="0" bIns="0" rtlCol="0" anchor="ctr"/>
          <a:lstStyle/>
          <a:p>
            <a:pPr marL="0" indent="0">
              <a:buNone/>
            </a:pPr>
            <a:r>
              <a:rPr lang="en-US" sz="1250" b="1" dirty="0">
                <a:solidFill>
                  <a:srgbClr val="C0392B"/>
                </a:solidFill>
              </a:rPr>
              <a:t>Digital Literacy Barriers</a:t>
            </a:r>
            <a:endParaRPr lang="en-US" sz="1250" dirty="0"/>
          </a:p>
        </p:txBody>
      </p:sp>
      <p:sp>
        <p:nvSpPr>
          <p:cNvPr id="8" name="Text 6"/>
          <p:cNvSpPr/>
          <p:nvPr/>
        </p:nvSpPr>
        <p:spPr>
          <a:xfrm>
            <a:off x="1508760" y="1170432"/>
            <a:ext cx="7132320" cy="475488"/>
          </a:xfrm>
          <a:prstGeom prst="rect">
            <a:avLst/>
          </a:prstGeom>
          <a:noFill/>
          <a:ln/>
        </p:spPr>
        <p:txBody>
          <a:bodyPr wrap="square" lIns="0" tIns="0" rIns="0" bIns="0" rtlCol="0" anchor="ctr"/>
          <a:lstStyle/>
          <a:p>
            <a:r>
              <a:rPr lang="en-US" sz="1050" dirty="0">
                <a:solidFill>
                  <a:srgbClr val="1C1C3A"/>
                </a:solidFill>
              </a:rPr>
              <a:t>4.7 million people aged 65+ in England do not use the internet (Age UK, 2022). App benefits are not being used to the same extent for high-need patients as for others, which goes against the Core20PLUS5 equity principles (NHS England, 2022).</a:t>
            </a:r>
            <a:endParaRPr lang="en-US" sz="1050" dirty="0"/>
          </a:p>
        </p:txBody>
      </p:sp>
      <p:sp>
        <p:nvSpPr>
          <p:cNvPr id="9" name="Shape 7"/>
          <p:cNvSpPr/>
          <p:nvPr/>
        </p:nvSpPr>
        <p:spPr>
          <a:xfrm>
            <a:off x="1371600" y="1828800"/>
            <a:ext cx="7406640" cy="868680"/>
          </a:xfrm>
          <a:prstGeom prst="rect">
            <a:avLst/>
          </a:prstGeom>
          <a:solidFill>
            <a:srgbClr val="FEF9F9"/>
          </a:solidFill>
          <a:ln w="12700">
            <a:solidFill>
              <a:srgbClr val="C0392B"/>
            </a:solidFill>
            <a:prstDash val="solid"/>
          </a:ln>
        </p:spPr>
        <p:txBody>
          <a:bodyPr/>
          <a:lstStyle/>
          <a:p>
            <a:endParaRPr lang="en-GB"/>
          </a:p>
        </p:txBody>
      </p:sp>
      <p:sp>
        <p:nvSpPr>
          <p:cNvPr id="10" name="Text 8"/>
          <p:cNvSpPr/>
          <p:nvPr/>
        </p:nvSpPr>
        <p:spPr>
          <a:xfrm>
            <a:off x="1508760" y="1874520"/>
            <a:ext cx="7132320" cy="292608"/>
          </a:xfrm>
          <a:prstGeom prst="rect">
            <a:avLst/>
          </a:prstGeom>
          <a:noFill/>
          <a:ln/>
        </p:spPr>
        <p:txBody>
          <a:bodyPr wrap="square" lIns="0" tIns="0" rIns="0" bIns="0" rtlCol="0" anchor="ctr"/>
          <a:lstStyle/>
          <a:p>
            <a:pPr marL="0" indent="0">
              <a:buNone/>
            </a:pPr>
            <a:r>
              <a:rPr lang="en-US" sz="1250" b="1" dirty="0">
                <a:solidFill>
                  <a:srgbClr val="C0392B"/>
                </a:solidFill>
              </a:rPr>
              <a:t>Data Privacy &amp; Informed Consent</a:t>
            </a:r>
            <a:endParaRPr lang="en-US" sz="1250" dirty="0"/>
          </a:p>
        </p:txBody>
      </p:sp>
      <p:sp>
        <p:nvSpPr>
          <p:cNvPr id="11" name="Text 9"/>
          <p:cNvSpPr/>
          <p:nvPr/>
        </p:nvSpPr>
        <p:spPr>
          <a:xfrm>
            <a:off x="1508760" y="2176272"/>
            <a:ext cx="7132320" cy="475488"/>
          </a:xfrm>
          <a:prstGeom prst="rect">
            <a:avLst/>
          </a:prstGeom>
          <a:noFill/>
          <a:ln/>
        </p:spPr>
        <p:txBody>
          <a:bodyPr wrap="square" lIns="0" tIns="0" rIns="0" bIns="0" rtlCol="0" anchor="ctr"/>
          <a:lstStyle/>
          <a:p>
            <a:r>
              <a:rPr lang="en-US" sz="1050" dirty="0">
                <a:solidFill>
                  <a:srgbClr val="1C1C3A"/>
                </a:solidFill>
              </a:rPr>
              <a:t>NHS App handles sensitive personal health information, having GDPR obligations (ICO, 2018). Data sharing is not always clearly explained to patients, and the controversy over data sharing in the NHS in 2022 tarnished the trust.</a:t>
            </a:r>
            <a:endParaRPr lang="en-US" sz="1050" dirty="0"/>
          </a:p>
        </p:txBody>
      </p:sp>
      <p:sp>
        <p:nvSpPr>
          <p:cNvPr id="12" name="Shape 10"/>
          <p:cNvSpPr/>
          <p:nvPr/>
        </p:nvSpPr>
        <p:spPr>
          <a:xfrm>
            <a:off x="1371600" y="2834640"/>
            <a:ext cx="7406640" cy="868680"/>
          </a:xfrm>
          <a:prstGeom prst="rect">
            <a:avLst/>
          </a:prstGeom>
          <a:solidFill>
            <a:srgbClr val="FDF0EE"/>
          </a:solidFill>
          <a:ln w="12700">
            <a:solidFill>
              <a:srgbClr val="C0392B"/>
            </a:solidFill>
            <a:prstDash val="solid"/>
          </a:ln>
        </p:spPr>
        <p:txBody>
          <a:bodyPr/>
          <a:lstStyle/>
          <a:p>
            <a:endParaRPr lang="en-GB"/>
          </a:p>
        </p:txBody>
      </p:sp>
      <p:sp>
        <p:nvSpPr>
          <p:cNvPr id="13" name="Text 11"/>
          <p:cNvSpPr/>
          <p:nvPr/>
        </p:nvSpPr>
        <p:spPr>
          <a:xfrm>
            <a:off x="1508760" y="2880360"/>
            <a:ext cx="7132320" cy="292608"/>
          </a:xfrm>
          <a:prstGeom prst="rect">
            <a:avLst/>
          </a:prstGeom>
          <a:noFill/>
          <a:ln/>
        </p:spPr>
        <p:txBody>
          <a:bodyPr wrap="square" lIns="0" tIns="0" rIns="0" bIns="0" rtlCol="0" anchor="ctr"/>
          <a:lstStyle/>
          <a:p>
            <a:pPr marL="0" indent="0">
              <a:buNone/>
            </a:pPr>
            <a:r>
              <a:rPr lang="en-US" sz="1250" b="1" dirty="0">
                <a:solidFill>
                  <a:srgbClr val="C0392B"/>
                </a:solidFill>
              </a:rPr>
              <a:t>Connectivity &amp; Device Access</a:t>
            </a:r>
            <a:endParaRPr lang="en-US" sz="1250" dirty="0"/>
          </a:p>
        </p:txBody>
      </p:sp>
      <p:sp>
        <p:nvSpPr>
          <p:cNvPr id="14" name="Text 12"/>
          <p:cNvSpPr/>
          <p:nvPr/>
        </p:nvSpPr>
        <p:spPr>
          <a:xfrm>
            <a:off x="1508760" y="3182112"/>
            <a:ext cx="7132320" cy="475488"/>
          </a:xfrm>
          <a:prstGeom prst="rect">
            <a:avLst/>
          </a:prstGeom>
          <a:noFill/>
          <a:ln/>
        </p:spPr>
        <p:txBody>
          <a:bodyPr wrap="square" lIns="0" tIns="0" rIns="0" bIns="0" rtlCol="0" anchor="ctr"/>
          <a:lstStyle/>
          <a:p>
            <a:r>
              <a:rPr lang="en-US" sz="1050" dirty="0">
                <a:solidFill>
                  <a:srgbClr val="1C1C3A"/>
                </a:solidFill>
              </a:rPr>
              <a:t>In England, 7% of households do not have internet access (ONS, 2022), with this figure increasing rapidly in deprived areas. This introduces a second-tier patient experience if the app is the primary means to access the system.</a:t>
            </a:r>
            <a:endParaRPr lang="en-US" sz="1050" dirty="0"/>
          </a:p>
        </p:txBody>
      </p:sp>
      <p:sp>
        <p:nvSpPr>
          <p:cNvPr id="15" name="Shape 13"/>
          <p:cNvSpPr/>
          <p:nvPr/>
        </p:nvSpPr>
        <p:spPr>
          <a:xfrm>
            <a:off x="1371600" y="3840480"/>
            <a:ext cx="7406640" cy="868680"/>
          </a:xfrm>
          <a:prstGeom prst="rect">
            <a:avLst/>
          </a:prstGeom>
          <a:solidFill>
            <a:srgbClr val="FEF9F9"/>
          </a:solidFill>
          <a:ln w="12700">
            <a:solidFill>
              <a:srgbClr val="C0392B"/>
            </a:solidFill>
            <a:prstDash val="solid"/>
          </a:ln>
        </p:spPr>
        <p:txBody>
          <a:bodyPr/>
          <a:lstStyle/>
          <a:p>
            <a:endParaRPr lang="en-GB"/>
          </a:p>
        </p:txBody>
      </p:sp>
      <p:sp>
        <p:nvSpPr>
          <p:cNvPr id="16" name="Text 14"/>
          <p:cNvSpPr/>
          <p:nvPr/>
        </p:nvSpPr>
        <p:spPr>
          <a:xfrm>
            <a:off x="1508760" y="3886200"/>
            <a:ext cx="7132320" cy="292608"/>
          </a:xfrm>
          <a:prstGeom prst="rect">
            <a:avLst/>
          </a:prstGeom>
          <a:noFill/>
          <a:ln/>
        </p:spPr>
        <p:txBody>
          <a:bodyPr wrap="square" lIns="0" tIns="0" rIns="0" bIns="0" rtlCol="0" anchor="ctr"/>
          <a:lstStyle/>
          <a:p>
            <a:pPr marL="0" indent="0">
              <a:buNone/>
            </a:pPr>
            <a:r>
              <a:rPr lang="en-US" sz="1250" b="1" dirty="0">
                <a:solidFill>
                  <a:srgbClr val="C0392B"/>
                </a:solidFill>
              </a:rPr>
              <a:t>No Binding Standards for Non-Digital Alternatives</a:t>
            </a:r>
            <a:endParaRPr lang="en-US" sz="1250" dirty="0"/>
          </a:p>
        </p:txBody>
      </p:sp>
      <p:sp>
        <p:nvSpPr>
          <p:cNvPr id="17" name="Text 15"/>
          <p:cNvSpPr/>
          <p:nvPr/>
        </p:nvSpPr>
        <p:spPr>
          <a:xfrm>
            <a:off x="1508760" y="4187952"/>
            <a:ext cx="7132320" cy="475488"/>
          </a:xfrm>
          <a:prstGeom prst="rect">
            <a:avLst/>
          </a:prstGeom>
          <a:noFill/>
          <a:ln/>
        </p:spPr>
        <p:txBody>
          <a:bodyPr wrap="square" lIns="0" tIns="0" rIns="0" bIns="0" rtlCol="0" anchor="ctr"/>
          <a:lstStyle/>
          <a:p>
            <a:r>
              <a:rPr lang="en-US" sz="1050" dirty="0">
                <a:solidFill>
                  <a:srgbClr val="1C1C3A"/>
                </a:solidFill>
              </a:rPr>
              <a:t>DHSC (2022) recognizes the need for non-digital channels, there are no binding operational standards, and vulnerable patients are left at risk of de facto access barriers.</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Community: Benefits of the NHS App</a:t>
            </a:r>
            <a:endParaRPr lang="en-US" sz="2200" dirty="0"/>
          </a:p>
        </p:txBody>
      </p:sp>
      <p:sp>
        <p:nvSpPr>
          <p:cNvPr id="4" name="Shape 2"/>
          <p:cNvSpPr/>
          <p:nvPr/>
        </p:nvSpPr>
        <p:spPr>
          <a:xfrm>
            <a:off x="274320" y="777240"/>
            <a:ext cx="73152" cy="4069080"/>
          </a:xfrm>
          <a:prstGeom prst="rect">
            <a:avLst/>
          </a:prstGeom>
          <a:solidFill>
            <a:srgbClr val="1A7A4A"/>
          </a:solidFill>
          <a:ln w="12700">
            <a:solidFill>
              <a:srgbClr val="1A7A4A"/>
            </a:solidFill>
            <a:prstDash val="solid"/>
          </a:ln>
        </p:spPr>
        <p:txBody>
          <a:bodyPr/>
          <a:lstStyle/>
          <a:p>
            <a:endParaRPr lang="en-GB"/>
          </a:p>
        </p:txBody>
      </p:sp>
      <p:sp>
        <p:nvSpPr>
          <p:cNvPr id="5" name="Text 3"/>
          <p:cNvSpPr/>
          <p:nvPr/>
        </p:nvSpPr>
        <p:spPr>
          <a:xfrm rot="16200000">
            <a:off x="457200" y="1051560"/>
            <a:ext cx="1005840" cy="2926080"/>
          </a:xfrm>
          <a:prstGeom prst="rect">
            <a:avLst/>
          </a:prstGeom>
          <a:noFill/>
          <a:ln/>
        </p:spPr>
        <p:txBody>
          <a:bodyPr wrap="square" rtlCol="0" anchor="ctr"/>
          <a:lstStyle/>
          <a:p>
            <a:pPr marL="0" indent="0" algn="ctr">
              <a:buNone/>
            </a:pPr>
            <a:r>
              <a:rPr lang="en-US" sz="1100" b="1" dirty="0">
                <a:solidFill>
                  <a:srgbClr val="1A7A4A"/>
                </a:solidFill>
              </a:rPr>
              <a:t>BENEFITS</a:t>
            </a:r>
            <a:endParaRPr lang="en-US" sz="1100" dirty="0"/>
          </a:p>
        </p:txBody>
      </p:sp>
      <p:sp>
        <p:nvSpPr>
          <p:cNvPr id="6" name="Shape 4"/>
          <p:cNvSpPr/>
          <p:nvPr/>
        </p:nvSpPr>
        <p:spPr>
          <a:xfrm>
            <a:off x="1371600" y="822960"/>
            <a:ext cx="7406640" cy="868680"/>
          </a:xfrm>
          <a:prstGeom prst="rect">
            <a:avLst/>
          </a:prstGeom>
          <a:solidFill>
            <a:srgbClr val="D4F0F0"/>
          </a:solidFill>
          <a:ln w="12700">
            <a:solidFill>
              <a:srgbClr val="00808A"/>
            </a:solidFill>
            <a:prstDash val="solid"/>
          </a:ln>
        </p:spPr>
        <p:txBody>
          <a:bodyPr/>
          <a:lstStyle/>
          <a:p>
            <a:endParaRPr lang="en-GB"/>
          </a:p>
        </p:txBody>
      </p:sp>
      <p:sp>
        <p:nvSpPr>
          <p:cNvPr id="7" name="Text 5"/>
          <p:cNvSpPr/>
          <p:nvPr/>
        </p:nvSpPr>
        <p:spPr>
          <a:xfrm>
            <a:off x="1508760" y="86868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Critical COVID-19 Public Health Infrastructure</a:t>
            </a:r>
            <a:endParaRPr lang="en-US" sz="1250" dirty="0"/>
          </a:p>
        </p:txBody>
      </p:sp>
      <p:sp>
        <p:nvSpPr>
          <p:cNvPr id="8" name="Text 6"/>
          <p:cNvSpPr/>
          <p:nvPr/>
        </p:nvSpPr>
        <p:spPr>
          <a:xfrm>
            <a:off x="1508760" y="1170432"/>
            <a:ext cx="7132320" cy="475488"/>
          </a:xfrm>
          <a:prstGeom prst="rect">
            <a:avLst/>
          </a:prstGeom>
          <a:noFill/>
          <a:ln/>
        </p:spPr>
        <p:txBody>
          <a:bodyPr wrap="square" lIns="0" tIns="0" rIns="0" bIns="0" rtlCol="0" anchor="ctr"/>
          <a:lstStyle/>
          <a:p>
            <a:pPr marL="0" indent="0">
              <a:buNone/>
            </a:pPr>
            <a:r>
              <a:rPr lang="en-US" sz="1050" dirty="0">
                <a:solidFill>
                  <a:srgbClr val="1C1C3A"/>
                </a:solidFill>
              </a:rPr>
              <a:t>Served as the national COVID vaccination records and COVID Pass platform, accelerating adoption and demonstrating the app's population-scale health value (NHS England, 2023).</a:t>
            </a:r>
            <a:endParaRPr lang="en-US" sz="1050" dirty="0"/>
          </a:p>
        </p:txBody>
      </p:sp>
      <p:sp>
        <p:nvSpPr>
          <p:cNvPr id="9" name="Shape 7"/>
          <p:cNvSpPr/>
          <p:nvPr/>
        </p:nvSpPr>
        <p:spPr>
          <a:xfrm>
            <a:off x="1371600" y="1828800"/>
            <a:ext cx="7406640" cy="868680"/>
          </a:xfrm>
          <a:prstGeom prst="rect">
            <a:avLst/>
          </a:prstGeom>
          <a:solidFill>
            <a:srgbClr val="EAF4EA"/>
          </a:solidFill>
          <a:ln w="12700">
            <a:solidFill>
              <a:srgbClr val="1A7A4A"/>
            </a:solidFill>
            <a:prstDash val="solid"/>
          </a:ln>
        </p:spPr>
        <p:txBody>
          <a:bodyPr/>
          <a:lstStyle/>
          <a:p>
            <a:endParaRPr lang="en-GB"/>
          </a:p>
        </p:txBody>
      </p:sp>
      <p:sp>
        <p:nvSpPr>
          <p:cNvPr id="10" name="Text 8"/>
          <p:cNvSpPr/>
          <p:nvPr/>
        </p:nvSpPr>
        <p:spPr>
          <a:xfrm>
            <a:off x="1508760" y="187452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NHS 111 Online Reduces A&amp;E Pressure</a:t>
            </a:r>
            <a:endParaRPr lang="en-US" sz="1250" dirty="0"/>
          </a:p>
        </p:txBody>
      </p:sp>
      <p:sp>
        <p:nvSpPr>
          <p:cNvPr id="11" name="Text 9"/>
          <p:cNvSpPr/>
          <p:nvPr/>
        </p:nvSpPr>
        <p:spPr>
          <a:xfrm>
            <a:off x="1508760" y="2176272"/>
            <a:ext cx="7132320" cy="475488"/>
          </a:xfrm>
          <a:prstGeom prst="rect">
            <a:avLst/>
          </a:prstGeom>
          <a:noFill/>
          <a:ln/>
        </p:spPr>
        <p:txBody>
          <a:bodyPr wrap="square" lIns="0" tIns="0" rIns="0" bIns="0" rtlCol="0" anchor="ctr"/>
          <a:lstStyle/>
          <a:p>
            <a:pPr marL="0" indent="0">
              <a:buNone/>
            </a:pPr>
            <a:r>
              <a:rPr lang="en-US" sz="1050" dirty="0">
                <a:solidFill>
                  <a:srgbClr val="1C1C3A"/>
                </a:solidFill>
              </a:rPr>
              <a:t>In communities with restricted GP access, NHS 111 via the app provides trusted, evidence-based first point of contact, supporting more appropriate NHS utilisation (NHS England, 2021).</a:t>
            </a:r>
            <a:endParaRPr lang="en-US" sz="1050" dirty="0"/>
          </a:p>
        </p:txBody>
      </p:sp>
      <p:sp>
        <p:nvSpPr>
          <p:cNvPr id="12" name="Shape 10"/>
          <p:cNvSpPr/>
          <p:nvPr/>
        </p:nvSpPr>
        <p:spPr>
          <a:xfrm>
            <a:off x="1371600" y="2834640"/>
            <a:ext cx="7406640" cy="868680"/>
          </a:xfrm>
          <a:prstGeom prst="rect">
            <a:avLst/>
          </a:prstGeom>
          <a:solidFill>
            <a:srgbClr val="D4F0F0"/>
          </a:solidFill>
          <a:ln w="12700">
            <a:solidFill>
              <a:srgbClr val="00808A"/>
            </a:solidFill>
            <a:prstDash val="solid"/>
          </a:ln>
        </p:spPr>
        <p:txBody>
          <a:bodyPr/>
          <a:lstStyle/>
          <a:p>
            <a:endParaRPr lang="en-GB"/>
          </a:p>
        </p:txBody>
      </p:sp>
      <p:sp>
        <p:nvSpPr>
          <p:cNvPr id="13" name="Text 11"/>
          <p:cNvSpPr/>
          <p:nvPr/>
        </p:nvSpPr>
        <p:spPr>
          <a:xfrm>
            <a:off x="1508760" y="288036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Improved Community Health Literacy</a:t>
            </a:r>
            <a:endParaRPr lang="en-US" sz="1250" dirty="0"/>
          </a:p>
        </p:txBody>
      </p:sp>
      <p:sp>
        <p:nvSpPr>
          <p:cNvPr id="14" name="Text 12"/>
          <p:cNvSpPr/>
          <p:nvPr/>
        </p:nvSpPr>
        <p:spPr>
          <a:xfrm>
            <a:off x="1508760" y="3182112"/>
            <a:ext cx="7132320" cy="475488"/>
          </a:xfrm>
          <a:prstGeom prst="rect">
            <a:avLst/>
          </a:prstGeom>
          <a:noFill/>
          <a:ln/>
        </p:spPr>
        <p:txBody>
          <a:bodyPr wrap="square" lIns="0" tIns="0" rIns="0" bIns="0" rtlCol="0" anchor="ctr"/>
          <a:lstStyle/>
          <a:p>
            <a:pPr marL="0" indent="0">
              <a:buNone/>
            </a:pPr>
            <a:r>
              <a:rPr lang="en-US" sz="1050" dirty="0">
                <a:solidFill>
                  <a:srgbClr val="1C1C3A"/>
                </a:solidFill>
              </a:rPr>
              <a:t>NHS Health A-Z provides evidence-based health information accessible beyond the surgery, countering unreliable online sources (NHS England, 2023).</a:t>
            </a:r>
            <a:endParaRPr lang="en-US" sz="1050" dirty="0"/>
          </a:p>
        </p:txBody>
      </p:sp>
      <p:sp>
        <p:nvSpPr>
          <p:cNvPr id="15" name="Shape 13"/>
          <p:cNvSpPr/>
          <p:nvPr/>
        </p:nvSpPr>
        <p:spPr>
          <a:xfrm>
            <a:off x="1371600" y="3840480"/>
            <a:ext cx="7406640" cy="868680"/>
          </a:xfrm>
          <a:prstGeom prst="rect">
            <a:avLst/>
          </a:prstGeom>
          <a:solidFill>
            <a:srgbClr val="EAF4EA"/>
          </a:solidFill>
          <a:ln w="12700">
            <a:solidFill>
              <a:srgbClr val="1A7A4A"/>
            </a:solidFill>
            <a:prstDash val="solid"/>
          </a:ln>
        </p:spPr>
        <p:txBody>
          <a:bodyPr/>
          <a:lstStyle/>
          <a:p>
            <a:endParaRPr lang="en-GB"/>
          </a:p>
        </p:txBody>
      </p:sp>
      <p:sp>
        <p:nvSpPr>
          <p:cNvPr id="16" name="Text 14"/>
          <p:cNvSpPr/>
          <p:nvPr/>
        </p:nvSpPr>
        <p:spPr>
          <a:xfrm>
            <a:off x="1508760" y="3886200"/>
            <a:ext cx="7132320" cy="292608"/>
          </a:xfrm>
          <a:prstGeom prst="rect">
            <a:avLst/>
          </a:prstGeom>
          <a:noFill/>
          <a:ln/>
        </p:spPr>
        <p:txBody>
          <a:bodyPr wrap="square" lIns="0" tIns="0" rIns="0" bIns="0" rtlCol="0" anchor="ctr"/>
          <a:lstStyle/>
          <a:p>
            <a:pPr marL="0" indent="0">
              <a:buNone/>
            </a:pPr>
            <a:r>
              <a:rPr lang="en-US" sz="1250" b="1" dirty="0">
                <a:solidFill>
                  <a:srgbClr val="005B5C"/>
                </a:solidFill>
              </a:rPr>
              <a:t>Co-Production in Digital Service Design</a:t>
            </a:r>
            <a:endParaRPr lang="en-US" sz="1250" dirty="0"/>
          </a:p>
        </p:txBody>
      </p:sp>
      <p:sp>
        <p:nvSpPr>
          <p:cNvPr id="17" name="Text 15"/>
          <p:cNvSpPr/>
          <p:nvPr/>
        </p:nvSpPr>
        <p:spPr>
          <a:xfrm>
            <a:off x="1508760" y="4187952"/>
            <a:ext cx="7132320" cy="475488"/>
          </a:xfrm>
          <a:prstGeom prst="rect">
            <a:avLst/>
          </a:prstGeom>
          <a:noFill/>
          <a:ln/>
        </p:spPr>
        <p:txBody>
          <a:bodyPr wrap="square" lIns="0" tIns="0" rIns="0" bIns="0" rtlCol="0" anchor="ctr"/>
          <a:lstStyle/>
          <a:p>
            <a:pPr marL="0" indent="0">
              <a:buNone/>
            </a:pPr>
            <a:r>
              <a:rPr lang="en-US" sz="1050" dirty="0">
                <a:solidFill>
                  <a:srgbClr val="1C1C3A"/>
                </a:solidFill>
              </a:rPr>
              <a:t>NHS England's iterative development with patient feedback is consistent with A Plan for Digital Health &amp; Social Care's community empowerment principles (DHSC, 2022).</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Community: Challenges of the NHS App</a:t>
            </a:r>
            <a:endParaRPr lang="en-US" sz="2200" dirty="0"/>
          </a:p>
        </p:txBody>
      </p:sp>
      <p:sp>
        <p:nvSpPr>
          <p:cNvPr id="4" name="Shape 2"/>
          <p:cNvSpPr/>
          <p:nvPr/>
        </p:nvSpPr>
        <p:spPr>
          <a:xfrm>
            <a:off x="274320" y="777240"/>
            <a:ext cx="73152" cy="4069080"/>
          </a:xfrm>
          <a:prstGeom prst="rect">
            <a:avLst/>
          </a:prstGeom>
          <a:solidFill>
            <a:srgbClr val="C0392B"/>
          </a:solidFill>
          <a:ln w="12700">
            <a:solidFill>
              <a:srgbClr val="C0392B"/>
            </a:solidFill>
            <a:prstDash val="solid"/>
          </a:ln>
        </p:spPr>
        <p:txBody>
          <a:bodyPr/>
          <a:lstStyle/>
          <a:p>
            <a:endParaRPr lang="en-GB"/>
          </a:p>
        </p:txBody>
      </p:sp>
      <p:sp>
        <p:nvSpPr>
          <p:cNvPr id="5" name="Text 3"/>
          <p:cNvSpPr/>
          <p:nvPr/>
        </p:nvSpPr>
        <p:spPr>
          <a:xfrm rot="16200000">
            <a:off x="457200" y="777240"/>
            <a:ext cx="1005840" cy="4069080"/>
          </a:xfrm>
          <a:prstGeom prst="rect">
            <a:avLst/>
          </a:prstGeom>
          <a:noFill/>
          <a:ln/>
        </p:spPr>
        <p:txBody>
          <a:bodyPr wrap="square" rtlCol="0" anchor="ctr"/>
          <a:lstStyle/>
          <a:p>
            <a:pPr marL="0" indent="0" algn="ctr">
              <a:buNone/>
            </a:pPr>
            <a:r>
              <a:rPr lang="en-US" sz="1100" b="1" dirty="0">
                <a:solidFill>
                  <a:srgbClr val="C0392B"/>
                </a:solidFill>
              </a:rPr>
              <a:t>CHALLENGES</a:t>
            </a:r>
            <a:endParaRPr lang="en-US" sz="1100" dirty="0"/>
          </a:p>
        </p:txBody>
      </p:sp>
      <p:sp>
        <p:nvSpPr>
          <p:cNvPr id="6" name="Shape 4"/>
          <p:cNvSpPr/>
          <p:nvPr/>
        </p:nvSpPr>
        <p:spPr>
          <a:xfrm>
            <a:off x="1371600" y="822960"/>
            <a:ext cx="7406640" cy="868680"/>
          </a:xfrm>
          <a:prstGeom prst="rect">
            <a:avLst/>
          </a:prstGeom>
          <a:solidFill>
            <a:srgbClr val="FDF0EE"/>
          </a:solidFill>
          <a:ln w="12700">
            <a:solidFill>
              <a:srgbClr val="C0392B"/>
            </a:solidFill>
            <a:prstDash val="solid"/>
          </a:ln>
        </p:spPr>
        <p:txBody>
          <a:bodyPr/>
          <a:lstStyle/>
          <a:p>
            <a:endParaRPr lang="en-GB"/>
          </a:p>
        </p:txBody>
      </p:sp>
      <p:sp>
        <p:nvSpPr>
          <p:cNvPr id="7" name="Text 5"/>
          <p:cNvSpPr/>
          <p:nvPr/>
        </p:nvSpPr>
        <p:spPr>
          <a:xfrm>
            <a:off x="1508760" y="868680"/>
            <a:ext cx="7132320" cy="292608"/>
          </a:xfrm>
          <a:prstGeom prst="rect">
            <a:avLst/>
          </a:prstGeom>
          <a:noFill/>
          <a:ln/>
        </p:spPr>
        <p:txBody>
          <a:bodyPr wrap="square" lIns="0" tIns="0" rIns="0" bIns="0" rtlCol="0" anchor="ctr"/>
          <a:lstStyle/>
          <a:p>
            <a:pPr marL="0" indent="0">
              <a:buNone/>
            </a:pPr>
            <a:r>
              <a:rPr lang="en-US" sz="1250" b="1" dirty="0">
                <a:solidFill>
                  <a:srgbClr val="C0392B"/>
                </a:solidFill>
              </a:rPr>
              <a:t>Digital Divide Widens Inequalities</a:t>
            </a:r>
            <a:endParaRPr lang="en-US" sz="1250" dirty="0"/>
          </a:p>
        </p:txBody>
      </p:sp>
      <p:sp>
        <p:nvSpPr>
          <p:cNvPr id="8" name="Text 6"/>
          <p:cNvSpPr/>
          <p:nvPr/>
        </p:nvSpPr>
        <p:spPr>
          <a:xfrm>
            <a:off x="1508760" y="1170432"/>
            <a:ext cx="7132320" cy="475488"/>
          </a:xfrm>
          <a:prstGeom prst="rect">
            <a:avLst/>
          </a:prstGeom>
          <a:noFill/>
          <a:ln/>
        </p:spPr>
        <p:txBody>
          <a:bodyPr wrap="square" lIns="0" tIns="0" rIns="0" bIns="0" rtlCol="0" anchor="ctr"/>
          <a:lstStyle/>
          <a:p>
            <a:pPr marL="0" indent="0">
              <a:buNone/>
            </a:pPr>
            <a:r>
              <a:rPr lang="en-US" sz="1050" dirty="0">
                <a:solidFill>
                  <a:srgbClr val="1C1C3A"/>
                </a:solidFill>
              </a:rPr>
              <a:t>Internet non-use is concentrated in the oldest, most deprived and most health-impacted communities (ONS, 2022). Risk of NHS App exacerbating Core20PLUS5 inequalities rather than reducing them (NHS England, 2022).</a:t>
            </a:r>
            <a:endParaRPr lang="en-US" sz="1050" dirty="0"/>
          </a:p>
        </p:txBody>
      </p:sp>
      <p:sp>
        <p:nvSpPr>
          <p:cNvPr id="9" name="Shape 7"/>
          <p:cNvSpPr/>
          <p:nvPr/>
        </p:nvSpPr>
        <p:spPr>
          <a:xfrm>
            <a:off x="1371600" y="1828800"/>
            <a:ext cx="7406640" cy="868680"/>
          </a:xfrm>
          <a:prstGeom prst="rect">
            <a:avLst/>
          </a:prstGeom>
          <a:solidFill>
            <a:srgbClr val="FEF9F9"/>
          </a:solidFill>
          <a:ln w="12700">
            <a:solidFill>
              <a:srgbClr val="C0392B"/>
            </a:solidFill>
            <a:prstDash val="solid"/>
          </a:ln>
        </p:spPr>
        <p:txBody>
          <a:bodyPr/>
          <a:lstStyle/>
          <a:p>
            <a:endParaRPr lang="en-GB"/>
          </a:p>
        </p:txBody>
      </p:sp>
      <p:sp>
        <p:nvSpPr>
          <p:cNvPr id="10" name="Text 8"/>
          <p:cNvSpPr/>
          <p:nvPr/>
        </p:nvSpPr>
        <p:spPr>
          <a:xfrm>
            <a:off x="1508760" y="1874520"/>
            <a:ext cx="7132320" cy="292608"/>
          </a:xfrm>
          <a:prstGeom prst="rect">
            <a:avLst/>
          </a:prstGeom>
          <a:noFill/>
          <a:ln/>
        </p:spPr>
        <p:txBody>
          <a:bodyPr wrap="square" lIns="0" tIns="0" rIns="0" bIns="0" rtlCol="0" anchor="ctr"/>
          <a:lstStyle/>
          <a:p>
            <a:pPr marL="0" indent="0">
              <a:buNone/>
            </a:pPr>
            <a:r>
              <a:rPr lang="en-US" sz="1250" b="1" dirty="0">
                <a:solidFill>
                  <a:srgbClr val="C0392B"/>
                </a:solidFill>
              </a:rPr>
              <a:t>Carer Burden &amp; GDPR Risk</a:t>
            </a:r>
            <a:endParaRPr lang="en-US" sz="1250" dirty="0"/>
          </a:p>
        </p:txBody>
      </p:sp>
      <p:sp>
        <p:nvSpPr>
          <p:cNvPr id="11" name="Text 9"/>
          <p:cNvSpPr/>
          <p:nvPr/>
        </p:nvSpPr>
        <p:spPr>
          <a:xfrm>
            <a:off x="1508760" y="2176272"/>
            <a:ext cx="7132320" cy="475488"/>
          </a:xfrm>
          <a:prstGeom prst="rect">
            <a:avLst/>
          </a:prstGeom>
          <a:noFill/>
          <a:ln/>
        </p:spPr>
        <p:txBody>
          <a:bodyPr wrap="square" lIns="0" tIns="0" rIns="0" bIns="0" rtlCol="0" anchor="ctr"/>
          <a:lstStyle/>
          <a:p>
            <a:pPr marL="0" indent="0">
              <a:buNone/>
            </a:pPr>
            <a:r>
              <a:rPr lang="en-US" sz="1050" dirty="0">
                <a:solidFill>
                  <a:srgbClr val="1C1C3A"/>
                </a:solidFill>
              </a:rPr>
              <a:t>Carers of digitally excluded individuals may manage app access on their behalf without formal NHS guidance — risking consent violations and potential GDPR breaches (Age UK, 2022; ICO, 2018).</a:t>
            </a:r>
            <a:endParaRPr lang="en-US" sz="1050" dirty="0"/>
          </a:p>
        </p:txBody>
      </p:sp>
      <p:sp>
        <p:nvSpPr>
          <p:cNvPr id="12" name="Shape 10"/>
          <p:cNvSpPr/>
          <p:nvPr/>
        </p:nvSpPr>
        <p:spPr>
          <a:xfrm>
            <a:off x="1371600" y="2834640"/>
            <a:ext cx="7406640" cy="868680"/>
          </a:xfrm>
          <a:prstGeom prst="rect">
            <a:avLst/>
          </a:prstGeom>
          <a:solidFill>
            <a:srgbClr val="FDF0EE"/>
          </a:solidFill>
          <a:ln w="12700">
            <a:solidFill>
              <a:srgbClr val="C0392B"/>
            </a:solidFill>
            <a:prstDash val="solid"/>
          </a:ln>
        </p:spPr>
        <p:txBody>
          <a:bodyPr/>
          <a:lstStyle/>
          <a:p>
            <a:endParaRPr lang="en-GB"/>
          </a:p>
        </p:txBody>
      </p:sp>
      <p:sp>
        <p:nvSpPr>
          <p:cNvPr id="13" name="Text 11"/>
          <p:cNvSpPr/>
          <p:nvPr/>
        </p:nvSpPr>
        <p:spPr>
          <a:xfrm>
            <a:off x="1508760" y="2880360"/>
            <a:ext cx="7132320" cy="292608"/>
          </a:xfrm>
          <a:prstGeom prst="rect">
            <a:avLst/>
          </a:prstGeom>
          <a:noFill/>
          <a:ln/>
        </p:spPr>
        <p:txBody>
          <a:bodyPr wrap="square" lIns="0" tIns="0" rIns="0" bIns="0" rtlCol="0" anchor="ctr"/>
          <a:lstStyle/>
          <a:p>
            <a:pPr marL="0" indent="0">
              <a:buNone/>
            </a:pPr>
            <a:r>
              <a:rPr lang="en-US" sz="1250" b="1" dirty="0">
                <a:solidFill>
                  <a:srgbClr val="C0392B"/>
                </a:solidFill>
              </a:rPr>
              <a:t>Demand Stimulation Without Workforce Investment</a:t>
            </a:r>
            <a:endParaRPr lang="en-US" sz="1250" dirty="0"/>
          </a:p>
        </p:txBody>
      </p:sp>
      <p:sp>
        <p:nvSpPr>
          <p:cNvPr id="14" name="Text 12"/>
          <p:cNvSpPr/>
          <p:nvPr/>
        </p:nvSpPr>
        <p:spPr>
          <a:xfrm>
            <a:off x="1508760" y="3182112"/>
            <a:ext cx="7132320" cy="475488"/>
          </a:xfrm>
          <a:prstGeom prst="rect">
            <a:avLst/>
          </a:prstGeom>
          <a:noFill/>
          <a:ln/>
        </p:spPr>
        <p:txBody>
          <a:bodyPr wrap="square" lIns="0" tIns="0" rIns="0" bIns="0" rtlCol="0" anchor="ctr"/>
          <a:lstStyle/>
          <a:p>
            <a:pPr marL="0" indent="0">
              <a:buNone/>
            </a:pPr>
            <a:r>
              <a:rPr lang="en-US" sz="1050" dirty="0">
                <a:solidFill>
                  <a:srgbClr val="1C1C3A"/>
                </a:solidFill>
              </a:rPr>
              <a:t>Digital access may stimulate additional demand that the primary care workforce cannot absorb. NHS England (2023) acknowledges this paradox; DHSC (2023) identifies a significant workforce capacity gap.</a:t>
            </a:r>
            <a:endParaRPr lang="en-US" sz="1050" dirty="0"/>
          </a:p>
        </p:txBody>
      </p:sp>
      <p:sp>
        <p:nvSpPr>
          <p:cNvPr id="15" name="Shape 13"/>
          <p:cNvSpPr/>
          <p:nvPr/>
        </p:nvSpPr>
        <p:spPr>
          <a:xfrm>
            <a:off x="1371600" y="3840480"/>
            <a:ext cx="7406640" cy="868680"/>
          </a:xfrm>
          <a:prstGeom prst="rect">
            <a:avLst/>
          </a:prstGeom>
          <a:solidFill>
            <a:srgbClr val="FEF9F9"/>
          </a:solidFill>
          <a:ln w="12700">
            <a:solidFill>
              <a:srgbClr val="C0392B"/>
            </a:solidFill>
            <a:prstDash val="solid"/>
          </a:ln>
        </p:spPr>
        <p:txBody>
          <a:bodyPr/>
          <a:lstStyle/>
          <a:p>
            <a:endParaRPr lang="en-GB"/>
          </a:p>
        </p:txBody>
      </p:sp>
      <p:sp>
        <p:nvSpPr>
          <p:cNvPr id="16" name="Text 14"/>
          <p:cNvSpPr/>
          <p:nvPr/>
        </p:nvSpPr>
        <p:spPr>
          <a:xfrm>
            <a:off x="1508760" y="3886200"/>
            <a:ext cx="7132320" cy="292608"/>
          </a:xfrm>
          <a:prstGeom prst="rect">
            <a:avLst/>
          </a:prstGeom>
          <a:noFill/>
          <a:ln/>
        </p:spPr>
        <p:txBody>
          <a:bodyPr wrap="square" lIns="0" tIns="0" rIns="0" bIns="0" rtlCol="0" anchor="ctr"/>
          <a:lstStyle/>
          <a:p>
            <a:pPr marL="0" indent="0">
              <a:buNone/>
            </a:pPr>
            <a:r>
              <a:rPr lang="en-US" sz="1250" b="1" dirty="0">
                <a:solidFill>
                  <a:srgbClr val="C0392B"/>
                </a:solidFill>
              </a:rPr>
              <a:t>Rural and Deprived Community Access Gaps</a:t>
            </a:r>
            <a:endParaRPr lang="en-US" sz="1250" dirty="0"/>
          </a:p>
        </p:txBody>
      </p:sp>
      <p:sp>
        <p:nvSpPr>
          <p:cNvPr id="17" name="Text 15"/>
          <p:cNvSpPr/>
          <p:nvPr/>
        </p:nvSpPr>
        <p:spPr>
          <a:xfrm>
            <a:off x="1508760" y="4187952"/>
            <a:ext cx="7132320" cy="475488"/>
          </a:xfrm>
          <a:prstGeom prst="rect">
            <a:avLst/>
          </a:prstGeom>
          <a:noFill/>
          <a:ln/>
        </p:spPr>
        <p:txBody>
          <a:bodyPr wrap="square" lIns="0" tIns="0" rIns="0" bIns="0" rtlCol="0" anchor="ctr"/>
          <a:lstStyle/>
          <a:p>
            <a:pPr marL="0" indent="0">
              <a:buNone/>
            </a:pPr>
            <a:r>
              <a:rPr lang="en-US" sz="1050" dirty="0">
                <a:solidFill>
                  <a:srgbClr val="1C1C3A"/>
                </a:solidFill>
              </a:rPr>
              <a:t>Communities with the highest health burden and lowest digital access face the greatest risk of marginalisation as NHS digital-first provision expands (Core20PLUS5; NHS England, 2022).</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0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NHS App: Key Evidence &amp; Statistics</a:t>
            </a:r>
            <a:endParaRPr lang="en-US" sz="2200" dirty="0"/>
          </a:p>
        </p:txBody>
      </p:sp>
      <p:sp>
        <p:nvSpPr>
          <p:cNvPr id="4" name="Shape 2"/>
          <p:cNvSpPr/>
          <p:nvPr/>
        </p:nvSpPr>
        <p:spPr>
          <a:xfrm>
            <a:off x="274320" y="960120"/>
            <a:ext cx="1920240" cy="1280160"/>
          </a:xfrm>
          <a:prstGeom prst="rect">
            <a:avLst/>
          </a:prstGeom>
          <a:solidFill>
            <a:srgbClr val="005B5C"/>
          </a:solidFill>
          <a:ln w="12700">
            <a:solidFill>
              <a:srgbClr val="005B5C"/>
            </a:solidFill>
            <a:prstDash val="solid"/>
          </a:ln>
          <a:effectLst>
            <a:outerShdw blurRad="63500" dist="25400" dir="8100000" algn="bl" rotWithShape="0">
              <a:srgbClr val="000000">
                <a:alpha val="12000"/>
              </a:srgbClr>
            </a:outerShdw>
          </a:effectLst>
        </p:spPr>
        <p:txBody>
          <a:bodyPr/>
          <a:lstStyle/>
          <a:p>
            <a:endParaRPr lang="en-GB"/>
          </a:p>
        </p:txBody>
      </p:sp>
      <p:sp>
        <p:nvSpPr>
          <p:cNvPr id="5" name="Text 3"/>
          <p:cNvSpPr/>
          <p:nvPr/>
        </p:nvSpPr>
        <p:spPr>
          <a:xfrm>
            <a:off x="274320" y="1033272"/>
            <a:ext cx="1920240" cy="640080"/>
          </a:xfrm>
          <a:prstGeom prst="rect">
            <a:avLst/>
          </a:prstGeom>
          <a:noFill/>
          <a:ln/>
        </p:spPr>
        <p:txBody>
          <a:bodyPr wrap="square" lIns="0" tIns="0" rIns="0" bIns="0" rtlCol="0" anchor="ctr"/>
          <a:lstStyle/>
          <a:p>
            <a:pPr marL="0" indent="0" algn="ctr">
              <a:buNone/>
            </a:pPr>
            <a:r>
              <a:rPr lang="en-US" sz="3600" b="1" dirty="0">
                <a:solidFill>
                  <a:srgbClr val="FFFFFF"/>
                </a:solidFill>
              </a:rPr>
              <a:t>32M+</a:t>
            </a:r>
            <a:endParaRPr lang="en-US" sz="3600" dirty="0"/>
          </a:p>
        </p:txBody>
      </p:sp>
      <p:sp>
        <p:nvSpPr>
          <p:cNvPr id="6" name="Text 4"/>
          <p:cNvSpPr/>
          <p:nvPr/>
        </p:nvSpPr>
        <p:spPr>
          <a:xfrm>
            <a:off x="274320" y="1645920"/>
            <a:ext cx="1920240" cy="502920"/>
          </a:xfrm>
          <a:prstGeom prst="rect">
            <a:avLst/>
          </a:prstGeom>
          <a:noFill/>
          <a:ln/>
        </p:spPr>
        <p:txBody>
          <a:bodyPr wrap="square" lIns="0" tIns="0" rIns="0" bIns="0" rtlCol="0" anchor="ctr"/>
          <a:lstStyle/>
          <a:p>
            <a:pPr marL="0" indent="0" algn="ctr">
              <a:buNone/>
            </a:pPr>
            <a:r>
              <a:rPr lang="en-US" sz="1000" dirty="0">
                <a:solidFill>
                  <a:srgbClr val="FFFFFF"/>
                </a:solidFill>
              </a:rPr>
              <a:t>NHS App downloads</a:t>
            </a:r>
            <a:endParaRPr lang="en-US" sz="1000" dirty="0"/>
          </a:p>
          <a:p>
            <a:pPr marL="0" indent="0" algn="ctr">
              <a:buNone/>
            </a:pPr>
            <a:r>
              <a:rPr lang="en-US" sz="1000" dirty="0">
                <a:solidFill>
                  <a:srgbClr val="FFFFFF"/>
                </a:solidFill>
              </a:rPr>
              <a:t>(NHS England, 2023)</a:t>
            </a:r>
            <a:endParaRPr lang="en-US" sz="1000" dirty="0"/>
          </a:p>
        </p:txBody>
      </p:sp>
      <p:sp>
        <p:nvSpPr>
          <p:cNvPr id="7" name="Shape 5"/>
          <p:cNvSpPr/>
          <p:nvPr/>
        </p:nvSpPr>
        <p:spPr>
          <a:xfrm>
            <a:off x="2377440" y="960120"/>
            <a:ext cx="1920240" cy="1280160"/>
          </a:xfrm>
          <a:prstGeom prst="rect">
            <a:avLst/>
          </a:prstGeom>
          <a:solidFill>
            <a:srgbClr val="00808A"/>
          </a:solidFill>
          <a:ln w="12700">
            <a:solidFill>
              <a:srgbClr val="00808A"/>
            </a:solidFill>
            <a:prstDash val="solid"/>
          </a:ln>
          <a:effectLst>
            <a:outerShdw blurRad="63500" dist="25400" dir="8100000" algn="bl" rotWithShape="0">
              <a:srgbClr val="000000">
                <a:alpha val="12000"/>
              </a:srgbClr>
            </a:outerShdw>
          </a:effectLst>
        </p:spPr>
        <p:txBody>
          <a:bodyPr/>
          <a:lstStyle/>
          <a:p>
            <a:endParaRPr lang="en-GB"/>
          </a:p>
        </p:txBody>
      </p:sp>
      <p:sp>
        <p:nvSpPr>
          <p:cNvPr id="8" name="Text 6"/>
          <p:cNvSpPr/>
          <p:nvPr/>
        </p:nvSpPr>
        <p:spPr>
          <a:xfrm>
            <a:off x="2377440" y="1033272"/>
            <a:ext cx="1920240" cy="640080"/>
          </a:xfrm>
          <a:prstGeom prst="rect">
            <a:avLst/>
          </a:prstGeom>
          <a:noFill/>
          <a:ln/>
        </p:spPr>
        <p:txBody>
          <a:bodyPr wrap="square" lIns="0" tIns="0" rIns="0" bIns="0" rtlCol="0" anchor="ctr"/>
          <a:lstStyle/>
          <a:p>
            <a:pPr marL="0" indent="0" algn="ctr">
              <a:buNone/>
            </a:pPr>
            <a:r>
              <a:rPr lang="en-US" sz="3600" b="1" dirty="0">
                <a:solidFill>
                  <a:srgbClr val="FFFFFF"/>
                </a:solidFill>
              </a:rPr>
              <a:t>~30M</a:t>
            </a:r>
            <a:endParaRPr lang="en-US" sz="3600" dirty="0"/>
          </a:p>
        </p:txBody>
      </p:sp>
      <p:sp>
        <p:nvSpPr>
          <p:cNvPr id="9" name="Text 7"/>
          <p:cNvSpPr/>
          <p:nvPr/>
        </p:nvSpPr>
        <p:spPr>
          <a:xfrm>
            <a:off x="2377440" y="1645920"/>
            <a:ext cx="1920240" cy="502920"/>
          </a:xfrm>
          <a:prstGeom prst="rect">
            <a:avLst/>
          </a:prstGeom>
          <a:noFill/>
          <a:ln/>
        </p:spPr>
        <p:txBody>
          <a:bodyPr wrap="square" lIns="0" tIns="0" rIns="0" bIns="0" rtlCol="0" anchor="ctr"/>
          <a:lstStyle/>
          <a:p>
            <a:pPr marL="0" indent="0" algn="ctr">
              <a:buNone/>
            </a:pPr>
            <a:r>
              <a:rPr lang="en-US" sz="1000" dirty="0">
                <a:solidFill>
                  <a:srgbClr val="FFFFFF"/>
                </a:solidFill>
              </a:rPr>
              <a:t>Registered users in England</a:t>
            </a:r>
            <a:endParaRPr lang="en-US" sz="1000" dirty="0"/>
          </a:p>
          <a:p>
            <a:pPr marL="0" indent="0" algn="ctr">
              <a:buNone/>
            </a:pPr>
            <a:r>
              <a:rPr lang="en-US" sz="1000" dirty="0">
                <a:solidFill>
                  <a:srgbClr val="FFFFFF"/>
                </a:solidFill>
              </a:rPr>
              <a:t>(NHS England, 2023)</a:t>
            </a:r>
            <a:endParaRPr lang="en-US" sz="1000" dirty="0"/>
          </a:p>
        </p:txBody>
      </p:sp>
      <p:sp>
        <p:nvSpPr>
          <p:cNvPr id="10" name="Shape 8"/>
          <p:cNvSpPr/>
          <p:nvPr/>
        </p:nvSpPr>
        <p:spPr>
          <a:xfrm>
            <a:off x="4480560" y="960120"/>
            <a:ext cx="1920240" cy="1280160"/>
          </a:xfrm>
          <a:prstGeom prst="rect">
            <a:avLst/>
          </a:prstGeom>
          <a:solidFill>
            <a:srgbClr val="C0392B"/>
          </a:solidFill>
          <a:ln w="12700">
            <a:solidFill>
              <a:srgbClr val="C0392B"/>
            </a:solidFill>
            <a:prstDash val="solid"/>
          </a:ln>
          <a:effectLst>
            <a:outerShdw blurRad="63500" dist="25400" dir="8100000" algn="bl" rotWithShape="0">
              <a:srgbClr val="000000">
                <a:alpha val="12000"/>
              </a:srgbClr>
            </a:outerShdw>
          </a:effectLst>
        </p:spPr>
        <p:txBody>
          <a:bodyPr/>
          <a:lstStyle/>
          <a:p>
            <a:endParaRPr lang="en-GB"/>
          </a:p>
        </p:txBody>
      </p:sp>
      <p:sp>
        <p:nvSpPr>
          <p:cNvPr id="11" name="Text 9"/>
          <p:cNvSpPr/>
          <p:nvPr/>
        </p:nvSpPr>
        <p:spPr>
          <a:xfrm>
            <a:off x="4480560" y="1033272"/>
            <a:ext cx="1920240" cy="640080"/>
          </a:xfrm>
          <a:prstGeom prst="rect">
            <a:avLst/>
          </a:prstGeom>
          <a:noFill/>
          <a:ln/>
        </p:spPr>
        <p:txBody>
          <a:bodyPr wrap="square" lIns="0" tIns="0" rIns="0" bIns="0" rtlCol="0" anchor="ctr"/>
          <a:lstStyle/>
          <a:p>
            <a:pPr marL="0" indent="0" algn="ctr">
              <a:buNone/>
            </a:pPr>
            <a:r>
              <a:rPr lang="en-US" sz="3600" b="1" dirty="0">
                <a:solidFill>
                  <a:srgbClr val="FFFFFF"/>
                </a:solidFill>
              </a:rPr>
              <a:t>4.7M</a:t>
            </a:r>
            <a:endParaRPr lang="en-US" sz="3600" dirty="0"/>
          </a:p>
        </p:txBody>
      </p:sp>
      <p:sp>
        <p:nvSpPr>
          <p:cNvPr id="12" name="Text 10"/>
          <p:cNvSpPr/>
          <p:nvPr/>
        </p:nvSpPr>
        <p:spPr>
          <a:xfrm>
            <a:off x="4480560" y="1645920"/>
            <a:ext cx="1920240" cy="502920"/>
          </a:xfrm>
          <a:prstGeom prst="rect">
            <a:avLst/>
          </a:prstGeom>
          <a:noFill/>
          <a:ln/>
        </p:spPr>
        <p:txBody>
          <a:bodyPr wrap="square" lIns="0" tIns="0" rIns="0" bIns="0" rtlCol="0" anchor="ctr"/>
          <a:lstStyle/>
          <a:p>
            <a:pPr marL="0" indent="0" algn="ctr">
              <a:buNone/>
            </a:pPr>
            <a:r>
              <a:rPr lang="en-US" sz="1000" dirty="0">
                <a:solidFill>
                  <a:srgbClr val="FFFFFF"/>
                </a:solidFill>
              </a:rPr>
              <a:t>Older people not online</a:t>
            </a:r>
            <a:endParaRPr lang="en-US" sz="1000" dirty="0"/>
          </a:p>
          <a:p>
            <a:pPr marL="0" indent="0" algn="ctr">
              <a:buNone/>
            </a:pPr>
            <a:r>
              <a:rPr lang="en-US" sz="1000" dirty="0">
                <a:solidFill>
                  <a:srgbClr val="FFFFFF"/>
                </a:solidFill>
              </a:rPr>
              <a:t>(Age UK, 2022)</a:t>
            </a:r>
            <a:endParaRPr lang="en-US" sz="1000" dirty="0"/>
          </a:p>
        </p:txBody>
      </p:sp>
      <p:sp>
        <p:nvSpPr>
          <p:cNvPr id="13" name="Shape 11"/>
          <p:cNvSpPr/>
          <p:nvPr/>
        </p:nvSpPr>
        <p:spPr>
          <a:xfrm>
            <a:off x="6583680" y="960120"/>
            <a:ext cx="1920240" cy="1280160"/>
          </a:xfrm>
          <a:prstGeom prst="rect">
            <a:avLst/>
          </a:prstGeom>
          <a:solidFill>
            <a:srgbClr val="8B4513"/>
          </a:solidFill>
          <a:ln w="12700">
            <a:solidFill>
              <a:srgbClr val="8B4513"/>
            </a:solidFill>
            <a:prstDash val="solid"/>
          </a:ln>
          <a:effectLst>
            <a:outerShdw blurRad="63500" dist="25400" dir="8100000" algn="bl" rotWithShape="0">
              <a:srgbClr val="000000">
                <a:alpha val="12000"/>
              </a:srgbClr>
            </a:outerShdw>
          </a:effectLst>
        </p:spPr>
        <p:txBody>
          <a:bodyPr/>
          <a:lstStyle/>
          <a:p>
            <a:endParaRPr lang="en-GB"/>
          </a:p>
        </p:txBody>
      </p:sp>
      <p:sp>
        <p:nvSpPr>
          <p:cNvPr id="14" name="Text 12"/>
          <p:cNvSpPr/>
          <p:nvPr/>
        </p:nvSpPr>
        <p:spPr>
          <a:xfrm>
            <a:off x="6583680" y="1033272"/>
            <a:ext cx="1920240" cy="640080"/>
          </a:xfrm>
          <a:prstGeom prst="rect">
            <a:avLst/>
          </a:prstGeom>
          <a:noFill/>
          <a:ln/>
        </p:spPr>
        <p:txBody>
          <a:bodyPr wrap="square" lIns="0" tIns="0" rIns="0" bIns="0" rtlCol="0" anchor="ctr"/>
          <a:lstStyle/>
          <a:p>
            <a:pPr marL="0" indent="0" algn="ctr">
              <a:buNone/>
            </a:pPr>
            <a:r>
              <a:rPr lang="en-US" sz="3600" b="1" dirty="0">
                <a:solidFill>
                  <a:srgbClr val="FFFFFF"/>
                </a:solidFill>
              </a:rPr>
              <a:t>7%</a:t>
            </a:r>
            <a:endParaRPr lang="en-US" sz="3600" dirty="0"/>
          </a:p>
        </p:txBody>
      </p:sp>
      <p:sp>
        <p:nvSpPr>
          <p:cNvPr id="15" name="Text 13"/>
          <p:cNvSpPr/>
          <p:nvPr/>
        </p:nvSpPr>
        <p:spPr>
          <a:xfrm>
            <a:off x="6583680" y="1645920"/>
            <a:ext cx="1920240" cy="502920"/>
          </a:xfrm>
          <a:prstGeom prst="rect">
            <a:avLst/>
          </a:prstGeom>
          <a:noFill/>
          <a:ln/>
        </p:spPr>
        <p:txBody>
          <a:bodyPr wrap="square" lIns="0" tIns="0" rIns="0" bIns="0" rtlCol="0" anchor="ctr"/>
          <a:lstStyle/>
          <a:p>
            <a:pPr marL="0" indent="0" algn="ctr">
              <a:buNone/>
            </a:pPr>
            <a:r>
              <a:rPr lang="en-US" sz="1000" dirty="0">
                <a:solidFill>
                  <a:srgbClr val="FFFFFF"/>
                </a:solidFill>
              </a:rPr>
              <a:t>Households without internet</a:t>
            </a:r>
            <a:endParaRPr lang="en-US" sz="1000" dirty="0"/>
          </a:p>
          <a:p>
            <a:pPr marL="0" indent="0" algn="ctr">
              <a:buNone/>
            </a:pPr>
            <a:r>
              <a:rPr lang="en-US" sz="1000" dirty="0">
                <a:solidFill>
                  <a:srgbClr val="FFFFFF"/>
                </a:solidFill>
              </a:rPr>
              <a:t>(ONS, 2022)</a:t>
            </a:r>
            <a:endParaRPr lang="en-US" sz="1000" dirty="0"/>
          </a:p>
        </p:txBody>
      </p:sp>
      <p:graphicFrame>
        <p:nvGraphicFramePr>
          <p:cNvPr id="16" name="Chart 0"/>
          <p:cNvGraphicFramePr/>
          <p:nvPr/>
        </p:nvGraphicFramePr>
        <p:xfrm>
          <a:off x="274320" y="2514600"/>
          <a:ext cx="8595360" cy="237744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0">
    <p:bg>
      <p:bgPr>
        <a:solidFill>
          <a:srgbClr val="F0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Challenges &amp; Evidence-Based Recommendations</a:t>
            </a:r>
            <a:endParaRPr lang="en-US" sz="2200" dirty="0"/>
          </a:p>
        </p:txBody>
      </p:sp>
      <p:sp>
        <p:nvSpPr>
          <p:cNvPr id="4" name="Shape 2"/>
          <p:cNvSpPr/>
          <p:nvPr/>
        </p:nvSpPr>
        <p:spPr>
          <a:xfrm>
            <a:off x="365760" y="914400"/>
            <a:ext cx="2560320" cy="2926080"/>
          </a:xfrm>
          <a:prstGeom prst="rect">
            <a:avLst/>
          </a:prstGeom>
          <a:solidFill>
            <a:srgbClr val="D4F0F0"/>
          </a:solidFill>
          <a:ln w="19050">
            <a:solidFill>
              <a:srgbClr val="00808A"/>
            </a:solidFill>
            <a:prstDash val="solid"/>
          </a:ln>
        </p:spPr>
        <p:txBody>
          <a:bodyPr/>
          <a:lstStyle/>
          <a:p>
            <a:endParaRPr lang="en-GB"/>
          </a:p>
        </p:txBody>
      </p:sp>
      <p:sp>
        <p:nvSpPr>
          <p:cNvPr id="5" name="Shape 3"/>
          <p:cNvSpPr/>
          <p:nvPr/>
        </p:nvSpPr>
        <p:spPr>
          <a:xfrm>
            <a:off x="1371600" y="640080"/>
            <a:ext cx="548640" cy="548640"/>
          </a:xfrm>
          <a:prstGeom prst="ellipse">
            <a:avLst/>
          </a:prstGeom>
          <a:solidFill>
            <a:srgbClr val="00808A"/>
          </a:solidFill>
          <a:ln w="12700">
            <a:solidFill>
              <a:srgbClr val="00808A"/>
            </a:solidFill>
            <a:prstDash val="solid"/>
          </a:ln>
        </p:spPr>
        <p:txBody>
          <a:bodyPr/>
          <a:lstStyle/>
          <a:p>
            <a:endParaRPr lang="en-GB"/>
          </a:p>
        </p:txBody>
      </p:sp>
      <p:sp>
        <p:nvSpPr>
          <p:cNvPr id="6" name="Text 4"/>
          <p:cNvSpPr/>
          <p:nvPr/>
        </p:nvSpPr>
        <p:spPr>
          <a:xfrm>
            <a:off x="1371600" y="64008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rPr>
              <a:t>1</a:t>
            </a:r>
            <a:endParaRPr lang="en-US" sz="1800" dirty="0"/>
          </a:p>
        </p:txBody>
      </p:sp>
      <p:sp>
        <p:nvSpPr>
          <p:cNvPr id="7" name="Text 5"/>
          <p:cNvSpPr/>
          <p:nvPr/>
        </p:nvSpPr>
        <p:spPr>
          <a:xfrm>
            <a:off x="502920" y="1280160"/>
            <a:ext cx="2286000" cy="502920"/>
          </a:xfrm>
          <a:prstGeom prst="rect">
            <a:avLst/>
          </a:prstGeom>
          <a:noFill/>
          <a:ln/>
        </p:spPr>
        <p:txBody>
          <a:bodyPr wrap="square" lIns="0" tIns="0" rIns="0" bIns="0" rtlCol="0" anchor="ctr"/>
          <a:lstStyle/>
          <a:p>
            <a:pPr marL="0" indent="0" algn="ctr">
              <a:buNone/>
            </a:pPr>
            <a:r>
              <a:rPr lang="en-US" sz="1300" b="1" dirty="0">
                <a:solidFill>
                  <a:srgbClr val="005B5C"/>
                </a:solidFill>
              </a:rPr>
              <a:t>Community Digital Champions</a:t>
            </a:r>
            <a:endParaRPr lang="en-US" sz="1300" dirty="0"/>
          </a:p>
        </p:txBody>
      </p:sp>
      <p:sp>
        <p:nvSpPr>
          <p:cNvPr id="8" name="Text 6"/>
          <p:cNvSpPr/>
          <p:nvPr/>
        </p:nvSpPr>
        <p:spPr>
          <a:xfrm>
            <a:off x="502920" y="1828800"/>
            <a:ext cx="2286000" cy="1828800"/>
          </a:xfrm>
          <a:prstGeom prst="rect">
            <a:avLst/>
          </a:prstGeom>
          <a:noFill/>
          <a:ln/>
        </p:spPr>
        <p:txBody>
          <a:bodyPr wrap="square" lIns="0" tIns="0" rIns="0" bIns="0" rtlCol="0" anchor="t"/>
          <a:lstStyle/>
          <a:p>
            <a:pPr marL="0" indent="0" algn="l">
              <a:buNone/>
            </a:pPr>
            <a:r>
              <a:rPr lang="en-US" sz="1100" dirty="0">
                <a:solidFill>
                  <a:srgbClr val="1C1C3A"/>
                </a:solidFill>
              </a:rPr>
              <a:t>Fund and commission community-based digital champions programmes in the most deprived areas to support equitable NHS App engagement.</a:t>
            </a:r>
            <a:endParaRPr lang="en-US" sz="1100" dirty="0"/>
          </a:p>
          <a:p>
            <a:pPr marL="0" indent="0" algn="l">
              <a:buNone/>
            </a:pPr>
            <a:endParaRPr lang="en-US" sz="1100" dirty="0"/>
          </a:p>
          <a:p>
            <a:pPr marL="0" indent="0" algn="l">
              <a:buNone/>
            </a:pPr>
            <a:r>
              <a:rPr lang="en-US" sz="1100" dirty="0">
                <a:solidFill>
                  <a:srgbClr val="1C1C3A"/>
                </a:solidFill>
              </a:rPr>
              <a:t>Barrier: Funding and reach.</a:t>
            </a:r>
            <a:endParaRPr lang="en-US" sz="1100" dirty="0"/>
          </a:p>
          <a:p>
            <a:pPr marL="0" indent="0" algn="l">
              <a:buNone/>
            </a:pPr>
            <a:r>
              <a:rPr lang="en-US" sz="1100" dirty="0">
                <a:solidFill>
                  <a:srgbClr val="1C1C3A"/>
                </a:solidFill>
              </a:rPr>
              <a:t>Solution: Co-commission through ICBs and VCSE sector partners (NHS England, 2022).</a:t>
            </a:r>
            <a:endParaRPr lang="en-US" sz="1100" dirty="0"/>
          </a:p>
        </p:txBody>
      </p:sp>
      <p:sp>
        <p:nvSpPr>
          <p:cNvPr id="9" name="Shape 7"/>
          <p:cNvSpPr/>
          <p:nvPr/>
        </p:nvSpPr>
        <p:spPr>
          <a:xfrm>
            <a:off x="3291840" y="914400"/>
            <a:ext cx="2560320" cy="2926080"/>
          </a:xfrm>
          <a:prstGeom prst="rect">
            <a:avLst/>
          </a:prstGeom>
          <a:solidFill>
            <a:srgbClr val="D4F0F0"/>
          </a:solidFill>
          <a:ln w="19050">
            <a:solidFill>
              <a:srgbClr val="00808A"/>
            </a:solidFill>
            <a:prstDash val="solid"/>
          </a:ln>
        </p:spPr>
        <p:txBody>
          <a:bodyPr/>
          <a:lstStyle/>
          <a:p>
            <a:endParaRPr lang="en-GB"/>
          </a:p>
        </p:txBody>
      </p:sp>
      <p:sp>
        <p:nvSpPr>
          <p:cNvPr id="10" name="Shape 8"/>
          <p:cNvSpPr/>
          <p:nvPr/>
        </p:nvSpPr>
        <p:spPr>
          <a:xfrm>
            <a:off x="4297680" y="640080"/>
            <a:ext cx="548640" cy="548640"/>
          </a:xfrm>
          <a:prstGeom prst="ellipse">
            <a:avLst/>
          </a:prstGeom>
          <a:solidFill>
            <a:srgbClr val="00808A"/>
          </a:solidFill>
          <a:ln w="12700">
            <a:solidFill>
              <a:srgbClr val="00808A"/>
            </a:solidFill>
            <a:prstDash val="solid"/>
          </a:ln>
        </p:spPr>
        <p:txBody>
          <a:bodyPr/>
          <a:lstStyle/>
          <a:p>
            <a:endParaRPr lang="en-GB"/>
          </a:p>
        </p:txBody>
      </p:sp>
      <p:sp>
        <p:nvSpPr>
          <p:cNvPr id="11" name="Text 9"/>
          <p:cNvSpPr/>
          <p:nvPr/>
        </p:nvSpPr>
        <p:spPr>
          <a:xfrm>
            <a:off x="4297680" y="64008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rPr>
              <a:t>2</a:t>
            </a:r>
            <a:endParaRPr lang="en-US" sz="1800" dirty="0"/>
          </a:p>
        </p:txBody>
      </p:sp>
      <p:sp>
        <p:nvSpPr>
          <p:cNvPr id="12" name="Text 10"/>
          <p:cNvSpPr/>
          <p:nvPr/>
        </p:nvSpPr>
        <p:spPr>
          <a:xfrm>
            <a:off x="3429000" y="1280160"/>
            <a:ext cx="2286000" cy="502920"/>
          </a:xfrm>
          <a:prstGeom prst="rect">
            <a:avLst/>
          </a:prstGeom>
          <a:noFill/>
          <a:ln/>
        </p:spPr>
        <p:txBody>
          <a:bodyPr wrap="square" lIns="0" tIns="0" rIns="0" bIns="0" rtlCol="0" anchor="ctr"/>
          <a:lstStyle/>
          <a:p>
            <a:pPr marL="0" indent="0" algn="ctr">
              <a:buNone/>
            </a:pPr>
            <a:r>
              <a:rPr lang="en-US" sz="1300" b="1" dirty="0">
                <a:solidFill>
                  <a:srgbClr val="005B5C"/>
                </a:solidFill>
              </a:rPr>
              <a:t>Binding Non-Digital Standards</a:t>
            </a:r>
            <a:endParaRPr lang="en-US" sz="1300" dirty="0"/>
          </a:p>
        </p:txBody>
      </p:sp>
      <p:sp>
        <p:nvSpPr>
          <p:cNvPr id="13" name="Text 11"/>
          <p:cNvSpPr/>
          <p:nvPr/>
        </p:nvSpPr>
        <p:spPr>
          <a:xfrm>
            <a:off x="3429000" y="1828800"/>
            <a:ext cx="2286000" cy="1828800"/>
          </a:xfrm>
          <a:prstGeom prst="rect">
            <a:avLst/>
          </a:prstGeom>
          <a:noFill/>
          <a:ln/>
        </p:spPr>
        <p:txBody>
          <a:bodyPr wrap="square" lIns="0" tIns="0" rIns="0" bIns="0" rtlCol="0" anchor="t"/>
          <a:lstStyle/>
          <a:p>
            <a:pPr marL="0" indent="0" algn="l">
              <a:buNone/>
            </a:pPr>
            <a:r>
              <a:rPr lang="en-US" sz="1100" dirty="0">
                <a:solidFill>
                  <a:srgbClr val="1C1C3A"/>
                </a:solidFill>
              </a:rPr>
              <a:t>Introduce binding NHS operational standards to ensure non-digital alternatives for all essential App functions are preserved across all ICBs.</a:t>
            </a:r>
            <a:endParaRPr lang="en-US" sz="1100" dirty="0"/>
          </a:p>
          <a:p>
            <a:pPr marL="0" indent="0" algn="l">
              <a:buNone/>
            </a:pPr>
            <a:endParaRPr lang="en-US" sz="1100" dirty="0"/>
          </a:p>
          <a:p>
            <a:pPr marL="0" indent="0" algn="l">
              <a:buNone/>
            </a:pPr>
            <a:r>
              <a:rPr lang="en-US" sz="1100" dirty="0">
                <a:solidFill>
                  <a:srgbClr val="1C1C3A"/>
                </a:solidFill>
              </a:rPr>
              <a:t>Barrier: Digital-first pressure.</a:t>
            </a:r>
            <a:endParaRPr lang="en-US" sz="1100" dirty="0"/>
          </a:p>
          <a:p>
            <a:pPr marL="0" indent="0" algn="l">
              <a:buNone/>
            </a:pPr>
            <a:r>
              <a:rPr lang="en-US" sz="1100" dirty="0">
                <a:solidFill>
                  <a:srgbClr val="1C1C3A"/>
                </a:solidFill>
              </a:rPr>
              <a:t>Solution: Statutory duty for NHS providers (DHSC, 2022).</a:t>
            </a:r>
            <a:endParaRPr lang="en-US" sz="1100" dirty="0"/>
          </a:p>
        </p:txBody>
      </p:sp>
      <p:sp>
        <p:nvSpPr>
          <p:cNvPr id="14" name="Shape 12"/>
          <p:cNvSpPr/>
          <p:nvPr/>
        </p:nvSpPr>
        <p:spPr>
          <a:xfrm>
            <a:off x="6217920" y="914400"/>
            <a:ext cx="2560320" cy="2926080"/>
          </a:xfrm>
          <a:prstGeom prst="rect">
            <a:avLst/>
          </a:prstGeom>
          <a:solidFill>
            <a:srgbClr val="D4F0F0"/>
          </a:solidFill>
          <a:ln w="19050">
            <a:solidFill>
              <a:srgbClr val="00808A"/>
            </a:solidFill>
            <a:prstDash val="solid"/>
          </a:ln>
        </p:spPr>
        <p:txBody>
          <a:bodyPr/>
          <a:lstStyle/>
          <a:p>
            <a:endParaRPr lang="en-GB"/>
          </a:p>
        </p:txBody>
      </p:sp>
      <p:sp>
        <p:nvSpPr>
          <p:cNvPr id="15" name="Shape 13"/>
          <p:cNvSpPr/>
          <p:nvPr/>
        </p:nvSpPr>
        <p:spPr>
          <a:xfrm>
            <a:off x="7223760" y="640080"/>
            <a:ext cx="548640" cy="548640"/>
          </a:xfrm>
          <a:prstGeom prst="ellipse">
            <a:avLst/>
          </a:prstGeom>
          <a:solidFill>
            <a:srgbClr val="00808A"/>
          </a:solidFill>
          <a:ln w="12700">
            <a:solidFill>
              <a:srgbClr val="00808A"/>
            </a:solidFill>
            <a:prstDash val="solid"/>
          </a:ln>
        </p:spPr>
        <p:txBody>
          <a:bodyPr/>
          <a:lstStyle/>
          <a:p>
            <a:endParaRPr lang="en-GB"/>
          </a:p>
        </p:txBody>
      </p:sp>
      <p:sp>
        <p:nvSpPr>
          <p:cNvPr id="16" name="Text 14"/>
          <p:cNvSpPr/>
          <p:nvPr/>
        </p:nvSpPr>
        <p:spPr>
          <a:xfrm>
            <a:off x="7223760" y="64008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rPr>
              <a:t>3</a:t>
            </a:r>
            <a:endParaRPr lang="en-US" sz="1800" dirty="0"/>
          </a:p>
        </p:txBody>
      </p:sp>
      <p:sp>
        <p:nvSpPr>
          <p:cNvPr id="17" name="Text 15"/>
          <p:cNvSpPr/>
          <p:nvPr/>
        </p:nvSpPr>
        <p:spPr>
          <a:xfrm>
            <a:off x="6355080" y="1280160"/>
            <a:ext cx="2286000" cy="502920"/>
          </a:xfrm>
          <a:prstGeom prst="rect">
            <a:avLst/>
          </a:prstGeom>
          <a:noFill/>
          <a:ln/>
        </p:spPr>
        <p:txBody>
          <a:bodyPr wrap="square" lIns="0" tIns="0" rIns="0" bIns="0" rtlCol="0" anchor="ctr"/>
          <a:lstStyle/>
          <a:p>
            <a:pPr marL="0" indent="0" algn="ctr">
              <a:buNone/>
            </a:pPr>
            <a:r>
              <a:rPr lang="en-US" sz="1300" b="1" dirty="0">
                <a:solidFill>
                  <a:srgbClr val="005B5C"/>
                </a:solidFill>
              </a:rPr>
              <a:t>Carers' Access Framework</a:t>
            </a:r>
            <a:endParaRPr lang="en-US" sz="1300" dirty="0"/>
          </a:p>
        </p:txBody>
      </p:sp>
      <p:sp>
        <p:nvSpPr>
          <p:cNvPr id="18" name="Text 16"/>
          <p:cNvSpPr/>
          <p:nvPr/>
        </p:nvSpPr>
        <p:spPr>
          <a:xfrm>
            <a:off x="6355080" y="1828800"/>
            <a:ext cx="2286000" cy="1828800"/>
          </a:xfrm>
          <a:prstGeom prst="rect">
            <a:avLst/>
          </a:prstGeom>
          <a:noFill/>
          <a:ln/>
        </p:spPr>
        <p:txBody>
          <a:bodyPr wrap="square" lIns="0" tIns="0" rIns="0" bIns="0" rtlCol="0" anchor="t"/>
          <a:lstStyle/>
          <a:p>
            <a:pPr marL="0" indent="0" algn="l">
              <a:buNone/>
            </a:pPr>
            <a:r>
              <a:rPr lang="en-US" sz="1100" dirty="0">
                <a:solidFill>
                  <a:srgbClr val="1C1C3A"/>
                </a:solidFill>
              </a:rPr>
              <a:t>Develop a GDPR-compliant supported access framework for carers managing NHS App on behalf of digitally excluded individuals.</a:t>
            </a:r>
            <a:endParaRPr lang="en-US" sz="1100" dirty="0"/>
          </a:p>
          <a:p>
            <a:pPr marL="0" indent="0" algn="l">
              <a:buNone/>
            </a:pPr>
            <a:endParaRPr lang="en-US" sz="1100" dirty="0"/>
          </a:p>
          <a:p>
            <a:pPr marL="0" indent="0" algn="l">
              <a:buNone/>
            </a:pPr>
            <a:r>
              <a:rPr lang="en-US" sz="1100" dirty="0">
                <a:solidFill>
                  <a:srgbClr val="1C1C3A"/>
                </a:solidFill>
              </a:rPr>
              <a:t>Barrier: Lack of guidance.</a:t>
            </a:r>
            <a:endParaRPr lang="en-US" sz="1100" dirty="0"/>
          </a:p>
          <a:p>
            <a:pPr marL="0" indent="0" algn="l">
              <a:buNone/>
            </a:pPr>
            <a:r>
              <a:rPr lang="en-US" sz="1100" dirty="0">
                <a:solidFill>
                  <a:srgbClr val="1C1C3A"/>
                </a:solidFill>
              </a:rPr>
              <a:t>Solution: NHS England-led national framework (ICO, 2018; Age UK, 2022).</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1">
    <p:bg>
      <p:bgPr>
        <a:solidFill>
          <a:srgbClr val="005B5C"/>
        </a:solidFill>
        <a:effectLst/>
      </p:bgPr>
    </p:bg>
    <p:spTree>
      <p:nvGrpSpPr>
        <p:cNvPr id="1" name=""/>
        <p:cNvGrpSpPr/>
        <p:nvPr/>
      </p:nvGrpSpPr>
      <p:grpSpPr>
        <a:xfrm>
          <a:off x="0" y="0"/>
          <a:ext cx="0" cy="0"/>
          <a:chOff x="0" y="0"/>
          <a:chExt cx="0" cy="0"/>
        </a:xfrm>
      </p:grpSpPr>
      <p:sp>
        <p:nvSpPr>
          <p:cNvPr id="2" name="Shape 0"/>
          <p:cNvSpPr/>
          <p:nvPr/>
        </p:nvSpPr>
        <p:spPr>
          <a:xfrm>
            <a:off x="0" y="0"/>
            <a:ext cx="274320" cy="5143500"/>
          </a:xfrm>
          <a:prstGeom prst="rect">
            <a:avLst/>
          </a:prstGeom>
          <a:solidFill>
            <a:srgbClr val="41C7C8"/>
          </a:solidFill>
          <a:ln w="12700">
            <a:solidFill>
              <a:srgbClr val="41C7C8"/>
            </a:solidFill>
            <a:prstDash val="solid"/>
          </a:ln>
        </p:spPr>
        <p:txBody>
          <a:bodyPr/>
          <a:lstStyle/>
          <a:p>
            <a:endParaRPr lang="en-GB"/>
          </a:p>
        </p:txBody>
      </p:sp>
      <p:sp>
        <p:nvSpPr>
          <p:cNvPr id="3" name="Text 1"/>
          <p:cNvSpPr/>
          <p:nvPr/>
        </p:nvSpPr>
        <p:spPr>
          <a:xfrm>
            <a:off x="502920" y="274320"/>
            <a:ext cx="8229600" cy="548640"/>
          </a:xfrm>
          <a:prstGeom prst="rect">
            <a:avLst/>
          </a:prstGeom>
          <a:noFill/>
          <a:ln/>
        </p:spPr>
        <p:txBody>
          <a:bodyPr wrap="square" rtlCol="0" anchor="ctr"/>
          <a:lstStyle/>
          <a:p>
            <a:pPr marL="0" indent="0">
              <a:buNone/>
            </a:pPr>
            <a:r>
              <a:rPr lang="en-US" sz="3000" b="1" dirty="0">
                <a:solidFill>
                  <a:srgbClr val="FFFFFF"/>
                </a:solidFill>
                <a:latin typeface="Trebuchet MS" pitchFamily="34" charset="0"/>
                <a:ea typeface="Trebuchet MS" pitchFamily="34" charset="-122"/>
                <a:cs typeface="Trebuchet MS" pitchFamily="34" charset="-120"/>
              </a:rPr>
              <a:t>Conclusion</a:t>
            </a:r>
            <a:endParaRPr lang="en-US" sz="3000" dirty="0"/>
          </a:p>
        </p:txBody>
      </p:sp>
      <p:sp>
        <p:nvSpPr>
          <p:cNvPr id="4" name="Shape 2"/>
          <p:cNvSpPr/>
          <p:nvPr/>
        </p:nvSpPr>
        <p:spPr>
          <a:xfrm>
            <a:off x="502920" y="960120"/>
            <a:ext cx="8321040" cy="685800"/>
          </a:xfrm>
          <a:prstGeom prst="rect">
            <a:avLst/>
          </a:prstGeom>
          <a:solidFill>
            <a:srgbClr val="FFFFFF">
              <a:alpha val="12000"/>
            </a:srgbClr>
          </a:solidFill>
          <a:ln w="12700">
            <a:solidFill>
              <a:srgbClr val="FFFFFF">
                <a:alpha val="20000"/>
              </a:srgbClr>
            </a:solidFill>
            <a:prstDash val="solid"/>
          </a:ln>
        </p:spPr>
        <p:txBody>
          <a:bodyPr/>
          <a:lstStyle/>
          <a:p>
            <a:endParaRPr lang="en-GB"/>
          </a:p>
        </p:txBody>
      </p:sp>
      <p:sp>
        <p:nvSpPr>
          <p:cNvPr id="5" name="Text 3"/>
          <p:cNvSpPr/>
          <p:nvPr/>
        </p:nvSpPr>
        <p:spPr>
          <a:xfrm>
            <a:off x="594360" y="1051560"/>
            <a:ext cx="347472" cy="457200"/>
          </a:xfrm>
          <a:prstGeom prst="rect">
            <a:avLst/>
          </a:prstGeom>
          <a:noFill/>
          <a:ln/>
        </p:spPr>
        <p:txBody>
          <a:bodyPr wrap="square" lIns="0" tIns="0" rIns="0" bIns="0" rtlCol="0" anchor="ctr"/>
          <a:lstStyle/>
          <a:p>
            <a:pPr marL="0" indent="0" algn="ctr">
              <a:buNone/>
            </a:pPr>
            <a:r>
              <a:rPr lang="en-US" sz="1400" b="1" dirty="0">
                <a:solidFill>
                  <a:srgbClr val="41C7C8"/>
                </a:solidFill>
              </a:rPr>
              <a:t>✔</a:t>
            </a:r>
            <a:endParaRPr lang="en-US" sz="1400" dirty="0"/>
          </a:p>
        </p:txBody>
      </p:sp>
      <p:sp>
        <p:nvSpPr>
          <p:cNvPr id="6" name="Text 4"/>
          <p:cNvSpPr/>
          <p:nvPr/>
        </p:nvSpPr>
        <p:spPr>
          <a:xfrm>
            <a:off x="1005840" y="1005840"/>
            <a:ext cx="7680960" cy="594360"/>
          </a:xfrm>
          <a:prstGeom prst="rect">
            <a:avLst/>
          </a:prstGeom>
          <a:noFill/>
          <a:ln/>
        </p:spPr>
        <p:txBody>
          <a:bodyPr wrap="square" lIns="0" tIns="0" rIns="0" bIns="0" rtlCol="0" anchor="ctr"/>
          <a:lstStyle/>
          <a:p>
            <a:pPr marL="0" indent="0">
              <a:buNone/>
            </a:pPr>
            <a:r>
              <a:rPr lang="en-US" sz="1150" dirty="0">
                <a:solidFill>
                  <a:srgbClr val="FFFFFF"/>
                </a:solidFill>
              </a:rPr>
              <a:t>The NHS App has transformed primary care access, 32M+ users and its critical COVID-19 role demonstrate population-scale digital health capacity (NHS England, 2023).</a:t>
            </a:r>
            <a:endParaRPr lang="en-US" sz="1150" dirty="0"/>
          </a:p>
        </p:txBody>
      </p:sp>
      <p:sp>
        <p:nvSpPr>
          <p:cNvPr id="7" name="Shape 5"/>
          <p:cNvSpPr/>
          <p:nvPr/>
        </p:nvSpPr>
        <p:spPr>
          <a:xfrm>
            <a:off x="502920" y="1764792"/>
            <a:ext cx="8321040" cy="685800"/>
          </a:xfrm>
          <a:prstGeom prst="rect">
            <a:avLst/>
          </a:prstGeom>
          <a:solidFill>
            <a:srgbClr val="FFFFFF">
              <a:alpha val="12000"/>
            </a:srgbClr>
          </a:solidFill>
          <a:ln w="12700">
            <a:solidFill>
              <a:srgbClr val="FFFFFF">
                <a:alpha val="20000"/>
              </a:srgbClr>
            </a:solidFill>
            <a:prstDash val="solid"/>
          </a:ln>
        </p:spPr>
        <p:txBody>
          <a:bodyPr/>
          <a:lstStyle/>
          <a:p>
            <a:endParaRPr lang="en-GB"/>
          </a:p>
        </p:txBody>
      </p:sp>
      <p:sp>
        <p:nvSpPr>
          <p:cNvPr id="8" name="Text 6"/>
          <p:cNvSpPr/>
          <p:nvPr/>
        </p:nvSpPr>
        <p:spPr>
          <a:xfrm>
            <a:off x="594360" y="1856232"/>
            <a:ext cx="347472" cy="457200"/>
          </a:xfrm>
          <a:prstGeom prst="rect">
            <a:avLst/>
          </a:prstGeom>
          <a:noFill/>
          <a:ln/>
        </p:spPr>
        <p:txBody>
          <a:bodyPr wrap="square" lIns="0" tIns="0" rIns="0" bIns="0" rtlCol="0" anchor="ctr"/>
          <a:lstStyle/>
          <a:p>
            <a:pPr marL="0" indent="0" algn="ctr">
              <a:buNone/>
            </a:pPr>
            <a:r>
              <a:rPr lang="en-US" sz="1400" b="1" dirty="0">
                <a:solidFill>
                  <a:srgbClr val="41C7C8"/>
                </a:solidFill>
              </a:rPr>
              <a:t>✔</a:t>
            </a:r>
            <a:endParaRPr lang="en-US" sz="1400" dirty="0"/>
          </a:p>
        </p:txBody>
      </p:sp>
      <p:sp>
        <p:nvSpPr>
          <p:cNvPr id="9" name="Text 7"/>
          <p:cNvSpPr/>
          <p:nvPr/>
        </p:nvSpPr>
        <p:spPr>
          <a:xfrm>
            <a:off x="1005840" y="1810512"/>
            <a:ext cx="7680960" cy="594360"/>
          </a:xfrm>
          <a:prstGeom prst="rect">
            <a:avLst/>
          </a:prstGeom>
          <a:noFill/>
          <a:ln/>
        </p:spPr>
        <p:txBody>
          <a:bodyPr wrap="square" lIns="0" tIns="0" rIns="0" bIns="0" rtlCol="0" anchor="ctr"/>
          <a:lstStyle/>
          <a:p>
            <a:pPr marL="0" indent="0">
              <a:buNone/>
            </a:pPr>
            <a:r>
              <a:rPr lang="en-US" sz="1150" dirty="0">
                <a:solidFill>
                  <a:srgbClr val="FFFFFF"/>
                </a:solidFill>
              </a:rPr>
              <a:t>For digitally engaged patients, appointment booking, prescriptions and health records deliver measurable improvements to access and self-management (Shaw et al., 2020).</a:t>
            </a:r>
            <a:endParaRPr lang="en-US" sz="1150" dirty="0"/>
          </a:p>
        </p:txBody>
      </p:sp>
      <p:sp>
        <p:nvSpPr>
          <p:cNvPr id="10" name="Shape 8"/>
          <p:cNvSpPr/>
          <p:nvPr/>
        </p:nvSpPr>
        <p:spPr>
          <a:xfrm>
            <a:off x="502920" y="2569464"/>
            <a:ext cx="8321040" cy="685800"/>
          </a:xfrm>
          <a:prstGeom prst="rect">
            <a:avLst/>
          </a:prstGeom>
          <a:solidFill>
            <a:srgbClr val="FFFFFF">
              <a:alpha val="12000"/>
            </a:srgbClr>
          </a:solidFill>
          <a:ln w="12700">
            <a:solidFill>
              <a:srgbClr val="FFFFFF">
                <a:alpha val="20000"/>
              </a:srgbClr>
            </a:solidFill>
            <a:prstDash val="solid"/>
          </a:ln>
        </p:spPr>
        <p:txBody>
          <a:bodyPr/>
          <a:lstStyle/>
          <a:p>
            <a:endParaRPr lang="en-GB"/>
          </a:p>
        </p:txBody>
      </p:sp>
      <p:sp>
        <p:nvSpPr>
          <p:cNvPr id="11" name="Text 9"/>
          <p:cNvSpPr/>
          <p:nvPr/>
        </p:nvSpPr>
        <p:spPr>
          <a:xfrm>
            <a:off x="594360" y="2660904"/>
            <a:ext cx="347472" cy="457200"/>
          </a:xfrm>
          <a:prstGeom prst="rect">
            <a:avLst/>
          </a:prstGeom>
          <a:noFill/>
          <a:ln/>
        </p:spPr>
        <p:txBody>
          <a:bodyPr wrap="square" lIns="0" tIns="0" rIns="0" bIns="0" rtlCol="0" anchor="ctr"/>
          <a:lstStyle/>
          <a:p>
            <a:pPr marL="0" indent="0" algn="ctr">
              <a:buNone/>
            </a:pPr>
            <a:r>
              <a:rPr lang="en-US" sz="1400" b="1" dirty="0">
                <a:solidFill>
                  <a:srgbClr val="FFCC44"/>
                </a:solidFill>
              </a:rPr>
              <a:t>⚠</a:t>
            </a:r>
            <a:endParaRPr lang="en-US" sz="1400" dirty="0"/>
          </a:p>
        </p:txBody>
      </p:sp>
      <p:sp>
        <p:nvSpPr>
          <p:cNvPr id="12" name="Text 10"/>
          <p:cNvSpPr/>
          <p:nvPr/>
        </p:nvSpPr>
        <p:spPr>
          <a:xfrm>
            <a:off x="1005840" y="2615184"/>
            <a:ext cx="7680960" cy="594360"/>
          </a:xfrm>
          <a:prstGeom prst="rect">
            <a:avLst/>
          </a:prstGeom>
          <a:noFill/>
          <a:ln/>
        </p:spPr>
        <p:txBody>
          <a:bodyPr wrap="square" lIns="0" tIns="0" rIns="0" bIns="0" rtlCol="0" anchor="ctr"/>
          <a:lstStyle/>
          <a:p>
            <a:pPr marL="0" indent="0">
              <a:buNone/>
            </a:pPr>
            <a:r>
              <a:rPr lang="en-US" sz="1150" dirty="0">
                <a:solidFill>
                  <a:srgbClr val="FFFFFF"/>
                </a:solidFill>
              </a:rPr>
              <a:t>The digital divide remains a fundamental challenge: 4.7M older people excluded, 7% households offline, health inequalities risk being widened not reduced (Age UK, 2022; ONS, 2022).</a:t>
            </a:r>
            <a:endParaRPr lang="en-US" sz="1150" dirty="0"/>
          </a:p>
        </p:txBody>
      </p:sp>
      <p:sp>
        <p:nvSpPr>
          <p:cNvPr id="13" name="Shape 11"/>
          <p:cNvSpPr/>
          <p:nvPr/>
        </p:nvSpPr>
        <p:spPr>
          <a:xfrm>
            <a:off x="502920" y="3374136"/>
            <a:ext cx="8321040" cy="685800"/>
          </a:xfrm>
          <a:prstGeom prst="rect">
            <a:avLst/>
          </a:prstGeom>
          <a:solidFill>
            <a:srgbClr val="FFFFFF">
              <a:alpha val="12000"/>
            </a:srgbClr>
          </a:solidFill>
          <a:ln w="12700">
            <a:solidFill>
              <a:srgbClr val="FFFFFF">
                <a:alpha val="20000"/>
              </a:srgbClr>
            </a:solidFill>
            <a:prstDash val="solid"/>
          </a:ln>
        </p:spPr>
        <p:txBody>
          <a:bodyPr/>
          <a:lstStyle/>
          <a:p>
            <a:endParaRPr lang="en-GB"/>
          </a:p>
        </p:txBody>
      </p:sp>
      <p:sp>
        <p:nvSpPr>
          <p:cNvPr id="14" name="Text 12"/>
          <p:cNvSpPr/>
          <p:nvPr/>
        </p:nvSpPr>
        <p:spPr>
          <a:xfrm>
            <a:off x="594360" y="3465576"/>
            <a:ext cx="347472" cy="457200"/>
          </a:xfrm>
          <a:prstGeom prst="rect">
            <a:avLst/>
          </a:prstGeom>
          <a:noFill/>
          <a:ln/>
        </p:spPr>
        <p:txBody>
          <a:bodyPr wrap="square" lIns="0" tIns="0" rIns="0" bIns="0" rtlCol="0" anchor="ctr"/>
          <a:lstStyle/>
          <a:p>
            <a:pPr marL="0" indent="0" algn="ctr">
              <a:buNone/>
            </a:pPr>
            <a:r>
              <a:rPr lang="en-US" sz="1400" b="1" dirty="0">
                <a:solidFill>
                  <a:srgbClr val="FFCC44"/>
                </a:solidFill>
              </a:rPr>
              <a:t>⚠</a:t>
            </a:r>
            <a:endParaRPr lang="en-US" sz="1400" dirty="0"/>
          </a:p>
        </p:txBody>
      </p:sp>
      <p:sp>
        <p:nvSpPr>
          <p:cNvPr id="15" name="Text 13"/>
          <p:cNvSpPr/>
          <p:nvPr/>
        </p:nvSpPr>
        <p:spPr>
          <a:xfrm>
            <a:off x="1005840" y="3419856"/>
            <a:ext cx="7680960" cy="594360"/>
          </a:xfrm>
          <a:prstGeom prst="rect">
            <a:avLst/>
          </a:prstGeom>
          <a:noFill/>
          <a:ln/>
        </p:spPr>
        <p:txBody>
          <a:bodyPr wrap="square" lIns="0" tIns="0" rIns="0" bIns="0" rtlCol="0" anchor="ctr"/>
          <a:lstStyle/>
          <a:p>
            <a:pPr marL="0" indent="0">
              <a:buNone/>
            </a:pPr>
            <a:r>
              <a:rPr lang="en-US" sz="1150" dirty="0">
                <a:solidFill>
                  <a:srgbClr val="FFFFFF"/>
                </a:solidFill>
              </a:rPr>
              <a:t>Demand stimulation, carer burden and data privacy concerns require systemic, not digital, solutions aligned to Core20PLUS5 and WGLL frameworks.</a:t>
            </a:r>
            <a:endParaRPr lang="en-US" sz="1150" dirty="0"/>
          </a:p>
        </p:txBody>
      </p:sp>
      <p:sp>
        <p:nvSpPr>
          <p:cNvPr id="16" name="Shape 14"/>
          <p:cNvSpPr/>
          <p:nvPr/>
        </p:nvSpPr>
        <p:spPr>
          <a:xfrm>
            <a:off x="502920" y="4178808"/>
            <a:ext cx="8321040" cy="685800"/>
          </a:xfrm>
          <a:prstGeom prst="rect">
            <a:avLst/>
          </a:prstGeom>
          <a:solidFill>
            <a:srgbClr val="FFFFFF">
              <a:alpha val="12000"/>
            </a:srgbClr>
          </a:solidFill>
          <a:ln w="12700">
            <a:solidFill>
              <a:srgbClr val="FFFFFF">
                <a:alpha val="20000"/>
              </a:srgbClr>
            </a:solidFill>
            <a:prstDash val="solid"/>
          </a:ln>
        </p:spPr>
        <p:txBody>
          <a:bodyPr/>
          <a:lstStyle/>
          <a:p>
            <a:endParaRPr lang="en-GB"/>
          </a:p>
        </p:txBody>
      </p:sp>
      <p:sp>
        <p:nvSpPr>
          <p:cNvPr id="17" name="Text 15"/>
          <p:cNvSpPr/>
          <p:nvPr/>
        </p:nvSpPr>
        <p:spPr>
          <a:xfrm>
            <a:off x="594360" y="4270248"/>
            <a:ext cx="347472" cy="457200"/>
          </a:xfrm>
          <a:prstGeom prst="rect">
            <a:avLst/>
          </a:prstGeom>
          <a:noFill/>
          <a:ln/>
        </p:spPr>
        <p:txBody>
          <a:bodyPr wrap="square" lIns="0" tIns="0" rIns="0" bIns="0" rtlCol="0" anchor="ctr"/>
          <a:lstStyle/>
          <a:p>
            <a:pPr marL="0" indent="0" algn="ctr">
              <a:buNone/>
            </a:pPr>
            <a:r>
              <a:rPr lang="en-US" sz="1400" b="1" dirty="0">
                <a:solidFill>
                  <a:srgbClr val="41C7C8"/>
                </a:solidFill>
              </a:rPr>
              <a:t>➤</a:t>
            </a:r>
            <a:endParaRPr lang="en-US" sz="1400" dirty="0"/>
          </a:p>
        </p:txBody>
      </p:sp>
      <p:sp>
        <p:nvSpPr>
          <p:cNvPr id="18" name="Text 16"/>
          <p:cNvSpPr/>
          <p:nvPr/>
        </p:nvSpPr>
        <p:spPr>
          <a:xfrm>
            <a:off x="1005840" y="4224528"/>
            <a:ext cx="7680960" cy="594360"/>
          </a:xfrm>
          <a:prstGeom prst="rect">
            <a:avLst/>
          </a:prstGeom>
          <a:noFill/>
          <a:ln/>
        </p:spPr>
        <p:txBody>
          <a:bodyPr wrap="square" lIns="0" tIns="0" rIns="0" bIns="0" rtlCol="0" anchor="ctr"/>
          <a:lstStyle/>
          <a:p>
            <a:pPr marL="0" indent="0">
              <a:buNone/>
            </a:pPr>
            <a:r>
              <a:rPr lang="en-US" sz="1150" dirty="0">
                <a:solidFill>
                  <a:srgbClr val="FFFFFF"/>
                </a:solidFill>
              </a:rPr>
              <a:t>Digital champions, binding non-digital standards and a carers' GDPR framework, aligned to A Plan for Digital Health &amp; Social Care (DHSC, 2022), are the priority next steps.</a:t>
            </a:r>
            <a:endParaRPr lang="en-US" sz="11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bg>
      <p:bgPr>
        <a:solidFill>
          <a:srgbClr val="F0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References (1/2)</a:t>
            </a:r>
            <a:endParaRPr lang="en-US" sz="2200" dirty="0"/>
          </a:p>
        </p:txBody>
      </p:sp>
      <p:sp>
        <p:nvSpPr>
          <p:cNvPr id="4" name="Text 2"/>
          <p:cNvSpPr/>
          <p:nvPr/>
        </p:nvSpPr>
        <p:spPr>
          <a:xfrm>
            <a:off x="365760" y="777240"/>
            <a:ext cx="8412480" cy="548640"/>
          </a:xfrm>
          <a:prstGeom prst="rect">
            <a:avLst/>
          </a:prstGeom>
          <a:noFill/>
          <a:ln/>
        </p:spPr>
        <p:txBody>
          <a:bodyPr wrap="square" rtlCol="0" anchor="t"/>
          <a:lstStyle/>
          <a:p>
            <a:pPr marL="0" indent="0">
              <a:buNone/>
            </a:pPr>
            <a:r>
              <a:rPr lang="en-US" sz="1050" dirty="0">
                <a:solidFill>
                  <a:srgbClr val="1C1C3A"/>
                </a:solidFill>
              </a:rPr>
              <a:t>Age UK (2022) Digital inclusion and older people: how digital exclusion impacts older adults' access to health services. London: Age UK.</a:t>
            </a:r>
            <a:endParaRPr lang="en-US" sz="1050" dirty="0"/>
          </a:p>
        </p:txBody>
      </p:sp>
      <p:sp>
        <p:nvSpPr>
          <p:cNvPr id="5" name="Shape 3"/>
          <p:cNvSpPr/>
          <p:nvPr/>
        </p:nvSpPr>
        <p:spPr>
          <a:xfrm>
            <a:off x="365760" y="1261872"/>
            <a:ext cx="8412480" cy="0"/>
          </a:xfrm>
          <a:prstGeom prst="line">
            <a:avLst/>
          </a:prstGeom>
          <a:noFill/>
          <a:ln w="6350">
            <a:solidFill>
              <a:srgbClr val="DDDDDD"/>
            </a:solidFill>
            <a:prstDash val="solid"/>
          </a:ln>
        </p:spPr>
        <p:txBody>
          <a:bodyPr/>
          <a:lstStyle/>
          <a:p>
            <a:endParaRPr lang="en-GB"/>
          </a:p>
        </p:txBody>
      </p:sp>
      <p:sp>
        <p:nvSpPr>
          <p:cNvPr id="6" name="Text 4"/>
          <p:cNvSpPr/>
          <p:nvPr/>
        </p:nvSpPr>
        <p:spPr>
          <a:xfrm>
            <a:off x="365760" y="1380744"/>
            <a:ext cx="8412480" cy="548640"/>
          </a:xfrm>
          <a:prstGeom prst="rect">
            <a:avLst/>
          </a:prstGeom>
          <a:noFill/>
          <a:ln/>
        </p:spPr>
        <p:txBody>
          <a:bodyPr wrap="square" rtlCol="0" anchor="t"/>
          <a:lstStyle/>
          <a:p>
            <a:pPr marL="0" indent="0">
              <a:buNone/>
            </a:pPr>
            <a:r>
              <a:rPr lang="en-US" sz="1050" dirty="0">
                <a:solidFill>
                  <a:srgbClr val="1C1C3A"/>
                </a:solidFill>
              </a:rPr>
              <a:t>Department of Health and Social Care (2021) Data saves lives: reshaping health and social care with data. London: DHSC.</a:t>
            </a:r>
            <a:endParaRPr lang="en-US" sz="1050" dirty="0"/>
          </a:p>
        </p:txBody>
      </p:sp>
      <p:sp>
        <p:nvSpPr>
          <p:cNvPr id="7" name="Shape 5"/>
          <p:cNvSpPr/>
          <p:nvPr/>
        </p:nvSpPr>
        <p:spPr>
          <a:xfrm>
            <a:off x="365760" y="1865376"/>
            <a:ext cx="8412480" cy="0"/>
          </a:xfrm>
          <a:prstGeom prst="line">
            <a:avLst/>
          </a:prstGeom>
          <a:noFill/>
          <a:ln w="6350">
            <a:solidFill>
              <a:srgbClr val="DDDDDD"/>
            </a:solidFill>
            <a:prstDash val="solid"/>
          </a:ln>
        </p:spPr>
        <p:txBody>
          <a:bodyPr/>
          <a:lstStyle/>
          <a:p>
            <a:endParaRPr lang="en-GB"/>
          </a:p>
        </p:txBody>
      </p:sp>
      <p:sp>
        <p:nvSpPr>
          <p:cNvPr id="8" name="Text 6"/>
          <p:cNvSpPr/>
          <p:nvPr/>
        </p:nvSpPr>
        <p:spPr>
          <a:xfrm>
            <a:off x="365760" y="1984248"/>
            <a:ext cx="8412480" cy="548640"/>
          </a:xfrm>
          <a:prstGeom prst="rect">
            <a:avLst/>
          </a:prstGeom>
          <a:noFill/>
          <a:ln/>
        </p:spPr>
        <p:txBody>
          <a:bodyPr wrap="square" rtlCol="0" anchor="t"/>
          <a:lstStyle/>
          <a:p>
            <a:pPr marL="0" indent="0">
              <a:buNone/>
            </a:pPr>
            <a:r>
              <a:rPr lang="en-US" sz="1050" dirty="0">
                <a:solidFill>
                  <a:srgbClr val="1C1C3A"/>
                </a:solidFill>
              </a:rPr>
              <a:t>Department of Health and Social Care (2022) A plan for digital health and social care. London: DHSC.</a:t>
            </a:r>
            <a:endParaRPr lang="en-US" sz="1050" dirty="0"/>
          </a:p>
        </p:txBody>
      </p:sp>
      <p:sp>
        <p:nvSpPr>
          <p:cNvPr id="9" name="Shape 7"/>
          <p:cNvSpPr/>
          <p:nvPr/>
        </p:nvSpPr>
        <p:spPr>
          <a:xfrm>
            <a:off x="365760" y="2468880"/>
            <a:ext cx="8412480" cy="0"/>
          </a:xfrm>
          <a:prstGeom prst="line">
            <a:avLst/>
          </a:prstGeom>
          <a:noFill/>
          <a:ln w="6350">
            <a:solidFill>
              <a:srgbClr val="DDDDDD"/>
            </a:solidFill>
            <a:prstDash val="solid"/>
          </a:ln>
        </p:spPr>
        <p:txBody>
          <a:bodyPr/>
          <a:lstStyle/>
          <a:p>
            <a:endParaRPr lang="en-GB"/>
          </a:p>
        </p:txBody>
      </p:sp>
      <p:sp>
        <p:nvSpPr>
          <p:cNvPr id="10" name="Text 8"/>
          <p:cNvSpPr/>
          <p:nvPr/>
        </p:nvSpPr>
        <p:spPr>
          <a:xfrm>
            <a:off x="365760" y="2587752"/>
            <a:ext cx="8412480" cy="548640"/>
          </a:xfrm>
          <a:prstGeom prst="rect">
            <a:avLst/>
          </a:prstGeom>
          <a:noFill/>
          <a:ln/>
        </p:spPr>
        <p:txBody>
          <a:bodyPr wrap="square" rtlCol="0" anchor="t"/>
          <a:lstStyle/>
          <a:p>
            <a:pPr marL="0" indent="0">
              <a:buNone/>
            </a:pPr>
            <a:r>
              <a:rPr lang="en-US" sz="1050" dirty="0">
                <a:solidFill>
                  <a:srgbClr val="1C1C3A"/>
                </a:solidFill>
              </a:rPr>
              <a:t>Department of Health and Social Care (2023) Delivery plan for recovering access to primary care. London: DHSC.</a:t>
            </a:r>
            <a:endParaRPr lang="en-US" sz="1050" dirty="0"/>
          </a:p>
        </p:txBody>
      </p:sp>
      <p:sp>
        <p:nvSpPr>
          <p:cNvPr id="11" name="Shape 9"/>
          <p:cNvSpPr/>
          <p:nvPr/>
        </p:nvSpPr>
        <p:spPr>
          <a:xfrm>
            <a:off x="365760" y="3072384"/>
            <a:ext cx="8412480" cy="0"/>
          </a:xfrm>
          <a:prstGeom prst="line">
            <a:avLst/>
          </a:prstGeom>
          <a:noFill/>
          <a:ln w="6350">
            <a:solidFill>
              <a:srgbClr val="DDDDDD"/>
            </a:solidFill>
            <a:prstDash val="solid"/>
          </a:ln>
        </p:spPr>
        <p:txBody>
          <a:bodyPr/>
          <a:lstStyle/>
          <a:p>
            <a:endParaRPr lang="en-GB"/>
          </a:p>
        </p:txBody>
      </p:sp>
      <p:sp>
        <p:nvSpPr>
          <p:cNvPr id="12" name="Text 10"/>
          <p:cNvSpPr/>
          <p:nvPr/>
        </p:nvSpPr>
        <p:spPr>
          <a:xfrm>
            <a:off x="365760" y="3191256"/>
            <a:ext cx="8412480" cy="548640"/>
          </a:xfrm>
          <a:prstGeom prst="rect">
            <a:avLst/>
          </a:prstGeom>
          <a:noFill/>
          <a:ln/>
        </p:spPr>
        <p:txBody>
          <a:bodyPr wrap="square" rtlCol="0" anchor="t"/>
          <a:lstStyle/>
          <a:p>
            <a:pPr marL="0" indent="0">
              <a:buNone/>
            </a:pPr>
            <a:r>
              <a:rPr lang="en-US" sz="1050" dirty="0">
                <a:solidFill>
                  <a:srgbClr val="1C1C3A"/>
                </a:solidFill>
              </a:rPr>
              <a:t>Information Commissioner's Office (2018) Guide to the General Data Protection Regulation (GDPR). Wilmslow: ICO.</a:t>
            </a:r>
            <a:endParaRPr lang="en-US" sz="1050" dirty="0"/>
          </a:p>
        </p:txBody>
      </p:sp>
      <p:sp>
        <p:nvSpPr>
          <p:cNvPr id="13" name="Shape 11"/>
          <p:cNvSpPr/>
          <p:nvPr/>
        </p:nvSpPr>
        <p:spPr>
          <a:xfrm>
            <a:off x="365760" y="3675888"/>
            <a:ext cx="8412480" cy="0"/>
          </a:xfrm>
          <a:prstGeom prst="line">
            <a:avLst/>
          </a:prstGeom>
          <a:noFill/>
          <a:ln w="6350">
            <a:solidFill>
              <a:srgbClr val="DDDDDD"/>
            </a:solidFill>
            <a:prstDash val="solid"/>
          </a:ln>
        </p:spPr>
        <p:txBody>
          <a:bodyPr/>
          <a:lstStyle/>
          <a:p>
            <a:endParaRPr lang="en-GB"/>
          </a:p>
        </p:txBody>
      </p:sp>
      <p:sp>
        <p:nvSpPr>
          <p:cNvPr id="14" name="Text 12"/>
          <p:cNvSpPr/>
          <p:nvPr/>
        </p:nvSpPr>
        <p:spPr>
          <a:xfrm>
            <a:off x="365760" y="3794760"/>
            <a:ext cx="8412480" cy="548640"/>
          </a:xfrm>
          <a:prstGeom prst="rect">
            <a:avLst/>
          </a:prstGeom>
          <a:noFill/>
          <a:ln/>
        </p:spPr>
        <p:txBody>
          <a:bodyPr wrap="square" rtlCol="0" anchor="t"/>
          <a:lstStyle/>
          <a:p>
            <a:pPr marL="0" indent="0">
              <a:buNone/>
            </a:pPr>
            <a:r>
              <a:rPr lang="en-US" sz="1050" dirty="0">
                <a:solidFill>
                  <a:srgbClr val="1C1C3A"/>
                </a:solidFill>
              </a:rPr>
              <a:t>NHS Digital (2022) Data governance and health data: NHS Digital statement. Leeds: NHS Digital.</a:t>
            </a:r>
            <a:endParaRPr lang="en-US" sz="1050" dirty="0"/>
          </a:p>
        </p:txBody>
      </p:sp>
      <p:sp>
        <p:nvSpPr>
          <p:cNvPr id="15" name="Shape 13"/>
          <p:cNvSpPr/>
          <p:nvPr/>
        </p:nvSpPr>
        <p:spPr>
          <a:xfrm>
            <a:off x="365760" y="4279392"/>
            <a:ext cx="8412480" cy="0"/>
          </a:xfrm>
          <a:prstGeom prst="line">
            <a:avLst/>
          </a:prstGeom>
          <a:noFill/>
          <a:ln w="6350">
            <a:solidFill>
              <a:srgbClr val="DDDDDD"/>
            </a:solidFill>
            <a:prstDash val="solid"/>
          </a:ln>
        </p:spPr>
        <p:txBody>
          <a:bodyPr/>
          <a:lstStyle/>
          <a:p>
            <a:endParaRPr lang="en-GB"/>
          </a:p>
        </p:txBody>
      </p:sp>
      <p:sp>
        <p:nvSpPr>
          <p:cNvPr id="16" name="Text 14"/>
          <p:cNvSpPr/>
          <p:nvPr/>
        </p:nvSpPr>
        <p:spPr>
          <a:xfrm>
            <a:off x="365760" y="4398264"/>
            <a:ext cx="8412480" cy="548640"/>
          </a:xfrm>
          <a:prstGeom prst="rect">
            <a:avLst/>
          </a:prstGeom>
          <a:noFill/>
          <a:ln/>
        </p:spPr>
        <p:txBody>
          <a:bodyPr wrap="square" rtlCol="0" anchor="t"/>
          <a:lstStyle/>
          <a:p>
            <a:pPr marL="0" indent="0">
              <a:buNone/>
            </a:pPr>
            <a:r>
              <a:rPr lang="en-US" sz="1050" dirty="0">
                <a:solidFill>
                  <a:srgbClr val="1C1C3A"/>
                </a:solidFill>
              </a:rPr>
              <a:t>NHS Digital (2023) NHS App: statistics and usage data. Leeds: NHS Digital.</a:t>
            </a:r>
            <a:endParaRPr lang="en-US" sz="10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3">
    <p:bg>
      <p:bgPr>
        <a:solidFill>
          <a:srgbClr val="F0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00808A"/>
          </a:solidFill>
          <a:ln w="12700">
            <a:solidFill>
              <a:srgbClr val="00808A"/>
            </a:solidFill>
            <a:prstDash val="solid"/>
          </a:ln>
        </p:spPr>
        <p:txBody>
          <a:bodyPr/>
          <a:lstStyle/>
          <a:p>
            <a:endParaRPr lang="en-GB"/>
          </a:p>
        </p:txBody>
      </p:sp>
      <p:sp>
        <p:nvSpPr>
          <p:cNvPr id="3" name="Text 1"/>
          <p:cNvSpPr/>
          <p:nvPr/>
        </p:nvSpPr>
        <p:spPr>
          <a:xfrm>
            <a:off x="365760" y="0"/>
            <a:ext cx="8412480" cy="658368"/>
          </a:xfrm>
          <a:prstGeom prst="rect">
            <a:avLst/>
          </a:prstGeom>
          <a:noFill/>
          <a:ln/>
        </p:spPr>
        <p:txBody>
          <a:bodyPr wrap="square" lIns="0" tIns="0" rIns="0" bIns="0" rtlCol="0" anchor="ctr"/>
          <a:lstStyle/>
          <a:p>
            <a:pPr marL="0" indent="0">
              <a:buNone/>
            </a:pPr>
            <a:r>
              <a:rPr lang="en-US" sz="2200" b="1" dirty="0">
                <a:solidFill>
                  <a:srgbClr val="FFFFFF"/>
                </a:solidFill>
              </a:rPr>
              <a:t>References (2/2)</a:t>
            </a:r>
            <a:endParaRPr lang="en-US" sz="2200" dirty="0"/>
          </a:p>
        </p:txBody>
      </p:sp>
      <p:sp>
        <p:nvSpPr>
          <p:cNvPr id="4" name="Text 2"/>
          <p:cNvSpPr/>
          <p:nvPr/>
        </p:nvSpPr>
        <p:spPr>
          <a:xfrm>
            <a:off x="365760" y="777240"/>
            <a:ext cx="8412480" cy="594360"/>
          </a:xfrm>
          <a:prstGeom prst="rect">
            <a:avLst/>
          </a:prstGeom>
          <a:noFill/>
          <a:ln/>
        </p:spPr>
        <p:txBody>
          <a:bodyPr wrap="square" rtlCol="0" anchor="t"/>
          <a:lstStyle/>
          <a:p>
            <a:pPr marL="0" indent="0">
              <a:buNone/>
            </a:pPr>
            <a:r>
              <a:rPr lang="en-US" sz="1050" dirty="0">
                <a:solidFill>
                  <a:srgbClr val="1C1C3A"/>
                </a:solidFill>
              </a:rPr>
              <a:t>NHS England (2019) The NHS Long Term Plan. London: NHS England.</a:t>
            </a:r>
            <a:endParaRPr lang="en-US" sz="1050" dirty="0"/>
          </a:p>
        </p:txBody>
      </p:sp>
      <p:sp>
        <p:nvSpPr>
          <p:cNvPr id="5" name="Shape 3"/>
          <p:cNvSpPr/>
          <p:nvPr/>
        </p:nvSpPr>
        <p:spPr>
          <a:xfrm>
            <a:off x="365760" y="1307592"/>
            <a:ext cx="8412480" cy="0"/>
          </a:xfrm>
          <a:prstGeom prst="line">
            <a:avLst/>
          </a:prstGeom>
          <a:noFill/>
          <a:ln w="6350">
            <a:solidFill>
              <a:srgbClr val="DDDDDD"/>
            </a:solidFill>
            <a:prstDash val="solid"/>
          </a:ln>
        </p:spPr>
        <p:txBody>
          <a:bodyPr/>
          <a:lstStyle/>
          <a:p>
            <a:endParaRPr lang="en-GB"/>
          </a:p>
        </p:txBody>
      </p:sp>
      <p:sp>
        <p:nvSpPr>
          <p:cNvPr id="6" name="Text 4"/>
          <p:cNvSpPr/>
          <p:nvPr/>
        </p:nvSpPr>
        <p:spPr>
          <a:xfrm>
            <a:off x="365760" y="1435608"/>
            <a:ext cx="8412480" cy="594360"/>
          </a:xfrm>
          <a:prstGeom prst="rect">
            <a:avLst/>
          </a:prstGeom>
          <a:noFill/>
          <a:ln/>
        </p:spPr>
        <p:txBody>
          <a:bodyPr wrap="square" rtlCol="0" anchor="t"/>
          <a:lstStyle/>
          <a:p>
            <a:pPr marL="0" indent="0">
              <a:buNone/>
            </a:pPr>
            <a:r>
              <a:rPr lang="en-US" sz="1050" dirty="0">
                <a:solidFill>
                  <a:srgbClr val="1C1C3A"/>
                </a:solidFill>
              </a:rPr>
              <a:t>NHS England (2021) What Good Looks Like: the framework for digital health and social care. London: NHS England.</a:t>
            </a:r>
            <a:endParaRPr lang="en-US" sz="1050" dirty="0"/>
          </a:p>
        </p:txBody>
      </p:sp>
      <p:sp>
        <p:nvSpPr>
          <p:cNvPr id="7" name="Shape 5"/>
          <p:cNvSpPr/>
          <p:nvPr/>
        </p:nvSpPr>
        <p:spPr>
          <a:xfrm>
            <a:off x="365760" y="1965960"/>
            <a:ext cx="8412480" cy="0"/>
          </a:xfrm>
          <a:prstGeom prst="line">
            <a:avLst/>
          </a:prstGeom>
          <a:noFill/>
          <a:ln w="6350">
            <a:solidFill>
              <a:srgbClr val="DDDDDD"/>
            </a:solidFill>
            <a:prstDash val="solid"/>
          </a:ln>
        </p:spPr>
        <p:txBody>
          <a:bodyPr/>
          <a:lstStyle/>
          <a:p>
            <a:endParaRPr lang="en-GB"/>
          </a:p>
        </p:txBody>
      </p:sp>
      <p:sp>
        <p:nvSpPr>
          <p:cNvPr id="8" name="Text 6"/>
          <p:cNvSpPr/>
          <p:nvPr/>
        </p:nvSpPr>
        <p:spPr>
          <a:xfrm>
            <a:off x="365760" y="2093976"/>
            <a:ext cx="8412480" cy="594360"/>
          </a:xfrm>
          <a:prstGeom prst="rect">
            <a:avLst/>
          </a:prstGeom>
          <a:noFill/>
          <a:ln/>
        </p:spPr>
        <p:txBody>
          <a:bodyPr wrap="square" rtlCol="0" anchor="t"/>
          <a:lstStyle/>
          <a:p>
            <a:pPr marL="0" indent="0">
              <a:buNone/>
            </a:pPr>
            <a:r>
              <a:rPr lang="en-US" sz="1050" dirty="0">
                <a:solidFill>
                  <a:srgbClr val="1C1C3A"/>
                </a:solidFill>
              </a:rPr>
              <a:t>NHS England (2022) Core20PLUS5: reducing healthcare inequalities. London: NHS England.</a:t>
            </a:r>
            <a:endParaRPr lang="en-US" sz="1050" dirty="0"/>
          </a:p>
        </p:txBody>
      </p:sp>
      <p:sp>
        <p:nvSpPr>
          <p:cNvPr id="9" name="Shape 7"/>
          <p:cNvSpPr/>
          <p:nvPr/>
        </p:nvSpPr>
        <p:spPr>
          <a:xfrm>
            <a:off x="365760" y="2624328"/>
            <a:ext cx="8412480" cy="0"/>
          </a:xfrm>
          <a:prstGeom prst="line">
            <a:avLst/>
          </a:prstGeom>
          <a:noFill/>
          <a:ln w="6350">
            <a:solidFill>
              <a:srgbClr val="DDDDDD"/>
            </a:solidFill>
            <a:prstDash val="solid"/>
          </a:ln>
        </p:spPr>
        <p:txBody>
          <a:bodyPr/>
          <a:lstStyle/>
          <a:p>
            <a:endParaRPr lang="en-GB"/>
          </a:p>
        </p:txBody>
      </p:sp>
      <p:sp>
        <p:nvSpPr>
          <p:cNvPr id="10" name="Text 8"/>
          <p:cNvSpPr/>
          <p:nvPr/>
        </p:nvSpPr>
        <p:spPr>
          <a:xfrm>
            <a:off x="365760" y="2752344"/>
            <a:ext cx="8412480" cy="594360"/>
          </a:xfrm>
          <a:prstGeom prst="rect">
            <a:avLst/>
          </a:prstGeom>
          <a:noFill/>
          <a:ln/>
        </p:spPr>
        <p:txBody>
          <a:bodyPr wrap="square" rtlCol="0" anchor="t"/>
          <a:lstStyle/>
          <a:p>
            <a:pPr marL="0" indent="0">
              <a:buNone/>
            </a:pPr>
            <a:r>
              <a:rPr lang="en-US" sz="1050" dirty="0">
                <a:solidFill>
                  <a:srgbClr val="1C1C3A"/>
                </a:solidFill>
              </a:rPr>
              <a:t>NHS England (2023) NHS App: digital health platform updates and statistics. London: NHS England.</a:t>
            </a:r>
            <a:endParaRPr lang="en-US" sz="1050" dirty="0"/>
          </a:p>
        </p:txBody>
      </p:sp>
      <p:sp>
        <p:nvSpPr>
          <p:cNvPr id="11" name="Shape 9"/>
          <p:cNvSpPr/>
          <p:nvPr/>
        </p:nvSpPr>
        <p:spPr>
          <a:xfrm>
            <a:off x="365760" y="3282696"/>
            <a:ext cx="8412480" cy="0"/>
          </a:xfrm>
          <a:prstGeom prst="line">
            <a:avLst/>
          </a:prstGeom>
          <a:noFill/>
          <a:ln w="6350">
            <a:solidFill>
              <a:srgbClr val="DDDDDD"/>
            </a:solidFill>
            <a:prstDash val="solid"/>
          </a:ln>
        </p:spPr>
        <p:txBody>
          <a:bodyPr/>
          <a:lstStyle/>
          <a:p>
            <a:endParaRPr lang="en-GB"/>
          </a:p>
        </p:txBody>
      </p:sp>
      <p:sp>
        <p:nvSpPr>
          <p:cNvPr id="12" name="Text 10"/>
          <p:cNvSpPr/>
          <p:nvPr/>
        </p:nvSpPr>
        <p:spPr>
          <a:xfrm>
            <a:off x="365760" y="3410712"/>
            <a:ext cx="8412480" cy="594360"/>
          </a:xfrm>
          <a:prstGeom prst="rect">
            <a:avLst/>
          </a:prstGeom>
          <a:noFill/>
          <a:ln/>
        </p:spPr>
        <p:txBody>
          <a:bodyPr wrap="square" rtlCol="0" anchor="t"/>
          <a:lstStyle/>
          <a:p>
            <a:pPr marL="0" indent="0">
              <a:buNone/>
            </a:pPr>
            <a:r>
              <a:rPr lang="en-US" sz="1050" dirty="0">
                <a:solidFill>
                  <a:srgbClr val="1C1C3A"/>
                </a:solidFill>
              </a:rPr>
              <a:t>Office for National Statistics (2022) Internet access – households and individuals, Great Britain, 2022. Newport: ONS.</a:t>
            </a:r>
            <a:endParaRPr lang="en-US" sz="1050" dirty="0"/>
          </a:p>
        </p:txBody>
      </p:sp>
      <p:sp>
        <p:nvSpPr>
          <p:cNvPr id="13" name="Shape 11"/>
          <p:cNvSpPr/>
          <p:nvPr/>
        </p:nvSpPr>
        <p:spPr>
          <a:xfrm>
            <a:off x="365760" y="3941064"/>
            <a:ext cx="8412480" cy="0"/>
          </a:xfrm>
          <a:prstGeom prst="line">
            <a:avLst/>
          </a:prstGeom>
          <a:noFill/>
          <a:ln w="6350">
            <a:solidFill>
              <a:srgbClr val="DDDDDD"/>
            </a:solidFill>
            <a:prstDash val="solid"/>
          </a:ln>
        </p:spPr>
        <p:txBody>
          <a:bodyPr/>
          <a:lstStyle/>
          <a:p>
            <a:endParaRPr lang="en-GB"/>
          </a:p>
        </p:txBody>
      </p:sp>
      <p:sp>
        <p:nvSpPr>
          <p:cNvPr id="14" name="Text 12"/>
          <p:cNvSpPr/>
          <p:nvPr/>
        </p:nvSpPr>
        <p:spPr>
          <a:xfrm>
            <a:off x="365760" y="4069080"/>
            <a:ext cx="8412480" cy="594360"/>
          </a:xfrm>
          <a:prstGeom prst="rect">
            <a:avLst/>
          </a:prstGeom>
          <a:noFill/>
          <a:ln/>
        </p:spPr>
        <p:txBody>
          <a:bodyPr wrap="square" rtlCol="0" anchor="t"/>
          <a:lstStyle/>
          <a:p>
            <a:pPr marL="0" indent="0">
              <a:buNone/>
            </a:pPr>
            <a:r>
              <a:rPr lang="en-US" sz="1050" dirty="0">
                <a:solidFill>
                  <a:srgbClr val="1C1C3A"/>
                </a:solidFill>
              </a:rPr>
              <a:t>Shaw, J., Agarwal, P., Desveaux, L., Palma, D.C., Stanton, T. and Bhattacharyya, O. (2020) 'Beyond "implementation": digital health innovation and service design', npj Digital Medicine, 3(1), pp. 1–4.</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2262</Words>
  <Application>Microsoft Office PowerPoint</Application>
  <PresentationFormat>On-screen Show (16:9)</PresentationFormat>
  <Paragraphs>204</Paragraphs>
  <Slides>17</Slides>
  <Notes>13</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 C2 – NHS App</dc:title>
  <dc:subject>PptxGenJS Presentation</dc:subject>
  <dc:creator>PptxGenJS</dc:creator>
  <cp:lastModifiedBy>nazaqit ishaque</cp:lastModifiedBy>
  <cp:revision>10</cp:revision>
  <dcterms:created xsi:type="dcterms:W3CDTF">2026-06-06T12:22:44Z</dcterms:created>
  <dcterms:modified xsi:type="dcterms:W3CDTF">2026-07-03T19:29:34Z</dcterms:modified>
</cp:coreProperties>
</file>