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452" r:id="rId5"/>
    <p:sldId id="453" r:id="rId6"/>
    <p:sldId id="454" r:id="rId7"/>
    <p:sldId id="451" r:id="rId8"/>
    <p:sldId id="843" r:id="rId9"/>
    <p:sldId id="831" r:id="rId10"/>
    <p:sldId id="832" r:id="rId11"/>
    <p:sldId id="837" r:id="rId12"/>
    <p:sldId id="838" r:id="rId13"/>
    <p:sldId id="839" r:id="rId14"/>
    <p:sldId id="812" r:id="rId15"/>
    <p:sldId id="841" r:id="rId16"/>
    <p:sldId id="855" r:id="rId17"/>
    <p:sldId id="842" r:id="rId18"/>
    <p:sldId id="844" r:id="rId19"/>
    <p:sldId id="847" r:id="rId20"/>
    <p:sldId id="848" r:id="rId21"/>
    <p:sldId id="849" r:id="rId22"/>
    <p:sldId id="850" r:id="rId23"/>
    <p:sldId id="846" r:id="rId24"/>
    <p:sldId id="845" r:id="rId25"/>
    <p:sldId id="851" r:id="rId26"/>
    <p:sldId id="834" r:id="rId27"/>
    <p:sldId id="857" r:id="rId28"/>
    <p:sldId id="455" r:id="rId29"/>
    <p:sldId id="911" r:id="rId30"/>
    <p:sldId id="905" r:id="rId31"/>
    <p:sldId id="906" r:id="rId32"/>
    <p:sldId id="907" r:id="rId33"/>
    <p:sldId id="908" r:id="rId34"/>
    <p:sldId id="909" r:id="rId35"/>
    <p:sldId id="918" r:id="rId36"/>
    <p:sldId id="920" r:id="rId37"/>
    <p:sldId id="919" r:id="rId38"/>
    <p:sldId id="921" r:id="rId39"/>
    <p:sldId id="922" r:id="rId40"/>
    <p:sldId id="923" r:id="rId41"/>
    <p:sldId id="924" r:id="rId42"/>
    <p:sldId id="925" r:id="rId43"/>
    <p:sldId id="926" r:id="rId44"/>
    <p:sldId id="927" r:id="rId45"/>
    <p:sldId id="928" r:id="rId46"/>
    <p:sldId id="929" r:id="rId47"/>
    <p:sldId id="913" r:id="rId48"/>
    <p:sldId id="912" r:id="rId49"/>
    <p:sldId id="916" r:id="rId50"/>
    <p:sldId id="917"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0C5652E3-C537-476C-92C3-0F8DC27EC41A}"/>
    <pc:docChg chg="custSel delSld modSld">
      <pc:chgData name="Aishat Bakre" userId="839b68a6-4a2b-45ef-9a5a-14f954bfea5f" providerId="ADAL" clId="{0C5652E3-C537-476C-92C3-0F8DC27EC41A}" dt="2023-03-04T14:43:43.032" v="27" actId="313"/>
      <pc:docMkLst>
        <pc:docMk/>
      </pc:docMkLst>
      <pc:sldChg chg="modSp mod">
        <pc:chgData name="Aishat Bakre" userId="839b68a6-4a2b-45ef-9a5a-14f954bfea5f" providerId="ADAL" clId="{0C5652E3-C537-476C-92C3-0F8DC27EC41A}" dt="2023-03-04T14:43:43.032" v="27" actId="313"/>
        <pc:sldMkLst>
          <pc:docMk/>
          <pc:sldMk cId="1460264782" sldId="451"/>
        </pc:sldMkLst>
        <pc:spChg chg="mod">
          <ac:chgData name="Aishat Bakre" userId="839b68a6-4a2b-45ef-9a5a-14f954bfea5f" providerId="ADAL" clId="{0C5652E3-C537-476C-92C3-0F8DC27EC41A}" dt="2023-03-04T14:43:43.032" v="27" actId="313"/>
          <ac:spMkLst>
            <pc:docMk/>
            <pc:sldMk cId="1460264782" sldId="451"/>
            <ac:spMk id="3" creationId="{4B04E91D-47BD-D9CB-4F50-623E3026B562}"/>
          </ac:spMkLst>
        </pc:spChg>
      </pc:sldChg>
      <pc:sldChg chg="del">
        <pc:chgData name="Aishat Bakre" userId="839b68a6-4a2b-45ef-9a5a-14f954bfea5f" providerId="ADAL" clId="{0C5652E3-C537-476C-92C3-0F8DC27EC41A}" dt="2023-03-04T14:43:06.756" v="0" actId="2696"/>
        <pc:sldMkLst>
          <pc:docMk/>
          <pc:sldMk cId="3156060330" sldId="696"/>
        </pc:sldMkLst>
      </pc:sldChg>
      <pc:sldChg chg="del">
        <pc:chgData name="Aishat Bakre" userId="839b68a6-4a2b-45ef-9a5a-14f954bfea5f" providerId="ADAL" clId="{0C5652E3-C537-476C-92C3-0F8DC27EC41A}" dt="2023-03-04T14:43:11.574" v="1" actId="2696"/>
        <pc:sldMkLst>
          <pc:docMk/>
          <pc:sldMk cId="1033955940" sldId="91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04/03/2023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m/methodology/reliability-vs-validit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youtube.com/watch?v=VSwTvkTsOvI"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youtube.com/watch?v=xjHZsEcSqw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6</a:t>
            </a:fld>
            <a:endParaRPr lang="en-GB"/>
          </a:p>
        </p:txBody>
      </p:sp>
    </p:spTree>
    <p:extLst>
      <p:ext uri="{BB962C8B-B14F-4D97-AF65-F5344CB8AC3E}">
        <p14:creationId xmlns:p14="http://schemas.microsoft.com/office/powerpoint/2010/main" val="239649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8</a:t>
            </a:fld>
            <a:endParaRPr lang="en-GB"/>
          </a:p>
        </p:txBody>
      </p:sp>
    </p:spTree>
    <p:extLst>
      <p:ext uri="{BB962C8B-B14F-4D97-AF65-F5344CB8AC3E}">
        <p14:creationId xmlns:p14="http://schemas.microsoft.com/office/powerpoint/2010/main" val="2453967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10</a:t>
            </a:fld>
            <a:endParaRPr lang="en-GB"/>
          </a:p>
        </p:txBody>
      </p:sp>
    </p:spTree>
    <p:extLst>
      <p:ext uri="{BB962C8B-B14F-4D97-AF65-F5344CB8AC3E}">
        <p14:creationId xmlns:p14="http://schemas.microsoft.com/office/powerpoint/2010/main" val="2425844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Reliability vs Validity in Research | Differences, Types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15</a:t>
            </a:fld>
            <a:endParaRPr lang="en-GB"/>
          </a:p>
        </p:txBody>
      </p:sp>
    </p:spTree>
    <p:extLst>
      <p:ext uri="{BB962C8B-B14F-4D97-AF65-F5344CB8AC3E}">
        <p14:creationId xmlns:p14="http://schemas.microsoft.com/office/powerpoint/2010/main" val="739731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Choosing your Data Collection Methods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1428954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Planning your Data Collection Procedures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173802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normAutofit/>
          </a:bodyPr>
          <a:lstStyle/>
          <a:p>
            <a:pPr>
              <a:defRPr/>
            </a:pPr>
            <a:endParaRPr lang="en-GB"/>
          </a:p>
        </p:txBody>
      </p:sp>
    </p:spTree>
    <p:extLst>
      <p:ext uri="{BB962C8B-B14F-4D97-AF65-F5344CB8AC3E}">
        <p14:creationId xmlns:p14="http://schemas.microsoft.com/office/powerpoint/2010/main" val="154355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preferable for your participants not to know you or each other, to avoid bias of the results.</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113964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0D405F"/>
                </a:solidFill>
                <a:effectLst/>
                <a:latin typeface="Inter"/>
              </a:rPr>
              <a:t>An uncomfortable or awkward location may affect the mood or level of participation of your group members.</a:t>
            </a:r>
          </a:p>
          <a:p>
            <a:pPr algn="l">
              <a:buFont typeface="Arial" panose="020B0604020202020204" pitchFamily="34" charset="0"/>
              <a:buChar char="•"/>
            </a:pPr>
            <a:r>
              <a:rPr lang="en-GB" b="0" i="0">
                <a:solidFill>
                  <a:srgbClr val="0D405F"/>
                </a:solidFill>
                <a:effectLst/>
                <a:latin typeface="Inter"/>
              </a:rPr>
              <a:t>Online sessions are convenient, as participants can join from home, but they can also lessen the connection between participants.</a:t>
            </a:r>
          </a:p>
          <a:p>
            <a:pPr algn="l"/>
            <a:r>
              <a:rPr lang="en-GB" b="0" i="0">
                <a:solidFill>
                  <a:srgbClr val="0D405F"/>
                </a:solidFill>
                <a:effectLst/>
                <a:latin typeface="Inter"/>
              </a:rPr>
              <a:t>As a general rule, make sure you are in a noise-free environment that minimizes distractions and interruptions to your participants.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9205122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D405F"/>
                </a:solidFill>
                <a:effectLst/>
                <a:latin typeface="Inter"/>
              </a:rPr>
              <a:t>Participants should also sign a </a:t>
            </a:r>
            <a:r>
              <a:rPr lang="en-GB" b="1" i="0">
                <a:solidFill>
                  <a:srgbClr val="0D405F"/>
                </a:solidFill>
                <a:effectLst/>
                <a:latin typeface="Inter"/>
              </a:rPr>
              <a:t>release form</a:t>
            </a:r>
            <a:r>
              <a:rPr lang="en-GB" b="0" i="0">
                <a:solidFill>
                  <a:srgbClr val="0D405F"/>
                </a:solidFill>
                <a:effectLst/>
                <a:latin typeface="Inter"/>
              </a:rPr>
              <a:t> that states that they are comfortable with being audio- or video-recorded. While verbal consent may be sufficient, it is best to ask participants to sign a form.</a:t>
            </a:r>
          </a:p>
          <a:p>
            <a:pPr algn="l"/>
            <a:r>
              <a:rPr lang="en-GB" b="0" i="0">
                <a:solidFill>
                  <a:srgbClr val="0D405F"/>
                </a:solidFill>
                <a:effectLst/>
                <a:latin typeface="Inter"/>
              </a:rPr>
              <a:t>A disadvantage of focus groups is that they are too small to provide true </a:t>
            </a:r>
            <a:r>
              <a:rPr lang="en-GB" b="1" i="0">
                <a:solidFill>
                  <a:srgbClr val="0D405F"/>
                </a:solidFill>
                <a:effectLst/>
                <a:latin typeface="Inter"/>
              </a:rPr>
              <a:t>anonymity</a:t>
            </a:r>
            <a:r>
              <a:rPr lang="en-GB" b="0" i="0">
                <a:solidFill>
                  <a:srgbClr val="0D405F"/>
                </a:solidFill>
                <a:effectLst/>
                <a:latin typeface="Inter"/>
              </a:rPr>
              <a:t> to participants. Make sure that your participants know this prior to participating.</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461170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(1) How Focus Groups Can Help Your Research: Qualitative Research Methods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2239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Focus Groups Can Help Your Research: Qualitative Research Methods – YouTube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Preparing for Focus Groups: Qualitative Research Methods – YouTube</a:t>
            </a:r>
            <a:endParaRPr lang="en-GB" sz="1200" dirty="0"/>
          </a:p>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45</a:t>
            </a:fld>
            <a:endParaRPr lang="en-GB"/>
          </a:p>
        </p:txBody>
      </p:sp>
    </p:spTree>
    <p:extLst>
      <p:ext uri="{BB962C8B-B14F-4D97-AF65-F5344CB8AC3E}">
        <p14:creationId xmlns:p14="http://schemas.microsoft.com/office/powerpoint/2010/main" val="2075821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a:hlinkClick r:id="rId3"/>
              </a:rPr>
              <a:t>How To Run A Successful Focus Group in 5 Easy To Follow Steps – YouTube</a:t>
            </a:r>
            <a:endParaRPr lang="en-GB"/>
          </a:p>
          <a:p>
            <a:pPr marL="228600" indent="-228600">
              <a:buAutoNum type="arabicParenBoth"/>
            </a:pPr>
            <a:endParaRPr lang="en-GB"/>
          </a:p>
          <a:p>
            <a:pPr marL="228600" indent="-228600">
              <a:buAutoNum type="arabicParenBoth"/>
            </a:pPr>
            <a:endParaRPr lang="en-GB"/>
          </a:p>
          <a:p>
            <a:pPr marL="228600" indent="-228600">
              <a:buAutoNum type="arabicParenBoth"/>
            </a:pPr>
            <a:r>
              <a:rPr lang="en-GB">
                <a:hlinkClick r:id="rId4"/>
              </a:rPr>
              <a:t>(1) Moderating focus groups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628698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cribbr.com/methodology/quantitative-research/" TargetMode="External"/><Relationship Id="rId2" Type="http://schemas.openxmlformats.org/officeDocument/2006/relationships/hyperlink" Target="https://www.scribbr.com/methodology/research-desig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VSwTvkTsOvI"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xjHZsEcSqwo"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scribbr.com/methodology/focus-group/" TargetMode="External"/><Relationship Id="rId2" Type="http://schemas.openxmlformats.org/officeDocument/2006/relationships/hyperlink" Target="https://www.scribbr.com/methodology/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br>
              <a:rPr lang="en-GB" sz="3600" b="1">
                <a:solidFill>
                  <a:schemeClr val="bg1"/>
                </a:solidFill>
              </a:rPr>
            </a:br>
            <a:r>
              <a:rPr lang="en-GB" sz="3600" b="1">
                <a:solidFill>
                  <a:schemeClr val="bg1"/>
                </a:solidFill>
              </a:rPr>
              <a:t>Quantitative Research technique</a:t>
            </a:r>
            <a:br>
              <a:rPr lang="en-GB" sz="3600" b="1">
                <a:solidFill>
                  <a:schemeClr val="bg1"/>
                </a:solidFill>
              </a:rPr>
            </a:br>
            <a:r>
              <a:rPr lang="en-GB" sz="3600" b="1" i="1">
                <a:solidFill>
                  <a:schemeClr val="bg1"/>
                </a:solidFill>
              </a:rPr>
              <a:t>Focus Group Discussion</a:t>
            </a: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term data collection</a:t>
            </a:r>
          </a:p>
          <a:p>
            <a:r>
              <a:rPr lang="en-GB" sz="2400" dirty="0">
                <a:latin typeface="Arial" panose="020B0604020202020204" pitchFamily="34" charset="0"/>
                <a:cs typeface="Arial" panose="020B0604020202020204" pitchFamily="34" charset="0"/>
              </a:rPr>
              <a:t>Reliability and validity</a:t>
            </a:r>
          </a:p>
          <a:p>
            <a:r>
              <a:rPr lang="en-GB" sz="2400" dirty="0">
                <a:latin typeface="Arial" panose="020B0604020202020204" pitchFamily="34" charset="0"/>
                <a:cs typeface="Arial" panose="020B0604020202020204" pitchFamily="34" charset="0"/>
              </a:rPr>
              <a:t>Focus group discussion and</a:t>
            </a:r>
          </a:p>
          <a:p>
            <a:r>
              <a:rPr lang="en-GB" sz="2400" dirty="0">
                <a:latin typeface="Arial" panose="020B0604020202020204" pitchFamily="34" charset="0"/>
                <a:cs typeface="Arial" panose="020B0604020202020204" pitchFamily="34" charset="0"/>
              </a:rPr>
              <a:t>How to conduct a FGD</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is data collection?</a:t>
            </a:r>
          </a:p>
        </p:txBody>
      </p:sp>
    </p:spTree>
    <p:extLst>
      <p:ext uri="{BB962C8B-B14F-4D97-AF65-F5344CB8AC3E}">
        <p14:creationId xmlns:p14="http://schemas.microsoft.com/office/powerpoint/2010/main" val="2404351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BC8E-D4F8-496D-BC1E-780D68488A72}"/>
              </a:ext>
            </a:extLst>
          </p:cNvPr>
          <p:cNvSpPr>
            <a:spLocks noGrp="1"/>
          </p:cNvSpPr>
          <p:nvPr>
            <p:ph type="title"/>
          </p:nvPr>
        </p:nvSpPr>
        <p:spPr>
          <a:xfrm>
            <a:off x="611560" y="411205"/>
            <a:ext cx="8229600" cy="800100"/>
          </a:xfrm>
        </p:spPr>
        <p:txBody>
          <a:bodyPr/>
          <a:lstStyle/>
          <a:p>
            <a:r>
              <a:rPr lang="en-GB" b="1"/>
              <a:t>Data collection</a:t>
            </a:r>
          </a:p>
        </p:txBody>
      </p:sp>
      <p:sp>
        <p:nvSpPr>
          <p:cNvPr id="3" name="Content Placeholder 2">
            <a:extLst>
              <a:ext uri="{FF2B5EF4-FFF2-40B4-BE49-F238E27FC236}">
                <a16:creationId xmlns:a16="http://schemas.microsoft.com/office/drawing/2014/main" id="{5A53C749-287D-4D5E-B022-480B8B5D89DA}"/>
              </a:ext>
            </a:extLst>
          </p:cNvPr>
          <p:cNvSpPr>
            <a:spLocks noGrp="1"/>
          </p:cNvSpPr>
          <p:nvPr>
            <p:ph idx="1"/>
          </p:nvPr>
        </p:nvSpPr>
        <p:spPr>
          <a:xfrm>
            <a:off x="539552" y="1807083"/>
            <a:ext cx="8229600" cy="3243834"/>
          </a:xfrm>
        </p:spPr>
        <p:txBody>
          <a:bodyPr>
            <a:normAutofit fontScale="92500" lnSpcReduction="10000"/>
          </a:bodyPr>
          <a:lstStyle/>
          <a:p>
            <a:r>
              <a:rPr lang="en-GB"/>
              <a:t>Data collection is the systematic process by which observations or measurements are gathered in research. </a:t>
            </a:r>
          </a:p>
          <a:p>
            <a:endParaRPr lang="en-GB"/>
          </a:p>
          <a:p>
            <a:r>
              <a:rPr lang="en-GB"/>
              <a:t>It is used in many different contexts by academics, governments, businesses, and other organizations.</a:t>
            </a:r>
          </a:p>
        </p:txBody>
      </p:sp>
    </p:spTree>
    <p:extLst>
      <p:ext uri="{BB962C8B-B14F-4D97-AF65-F5344CB8AC3E}">
        <p14:creationId xmlns:p14="http://schemas.microsoft.com/office/powerpoint/2010/main" val="117024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0398-0B71-4EAE-945A-9A04AFFF56E6}"/>
              </a:ext>
            </a:extLst>
          </p:cNvPr>
          <p:cNvSpPr>
            <a:spLocks noGrp="1"/>
          </p:cNvSpPr>
          <p:nvPr>
            <p:ph type="title"/>
          </p:nvPr>
        </p:nvSpPr>
        <p:spPr>
          <a:xfrm>
            <a:off x="611560" y="332656"/>
            <a:ext cx="8210550" cy="751359"/>
          </a:xfrm>
        </p:spPr>
        <p:txBody>
          <a:bodyPr>
            <a:normAutofit fontScale="90000"/>
          </a:bodyPr>
          <a:lstStyle/>
          <a:p>
            <a:r>
              <a:rPr lang="en-GB" b="1"/>
              <a:t>Data collection</a:t>
            </a:r>
          </a:p>
        </p:txBody>
      </p:sp>
      <p:sp>
        <p:nvSpPr>
          <p:cNvPr id="3" name="Content Placeholder 2">
            <a:extLst>
              <a:ext uri="{FF2B5EF4-FFF2-40B4-BE49-F238E27FC236}">
                <a16:creationId xmlns:a16="http://schemas.microsoft.com/office/drawing/2014/main" id="{A363ED1E-C03F-481D-99F3-BFE93D5EB8C4}"/>
              </a:ext>
            </a:extLst>
          </p:cNvPr>
          <p:cNvSpPr>
            <a:spLocks noGrp="1"/>
          </p:cNvSpPr>
          <p:nvPr>
            <p:ph idx="1"/>
          </p:nvPr>
        </p:nvSpPr>
        <p:spPr>
          <a:xfrm>
            <a:off x="457200" y="1700808"/>
            <a:ext cx="8229600" cy="3243834"/>
          </a:xfrm>
        </p:spPr>
        <p:txBody>
          <a:bodyPr>
            <a:normAutofit fontScale="77500" lnSpcReduction="20000"/>
          </a:bodyPr>
          <a:lstStyle/>
          <a:p>
            <a:r>
              <a:rPr lang="en-GB"/>
              <a:t>While methods and aims may differ between fields, the overall process of data collection remains largely the same. Before you begin collecting data, you need to consider:</a:t>
            </a:r>
          </a:p>
          <a:p>
            <a:endParaRPr lang="en-GB"/>
          </a:p>
          <a:p>
            <a:r>
              <a:rPr lang="en-GB"/>
              <a:t>The </a:t>
            </a:r>
            <a:r>
              <a:rPr lang="en-GB" b="1"/>
              <a:t>aim</a:t>
            </a:r>
            <a:r>
              <a:rPr lang="en-GB"/>
              <a:t> of the research</a:t>
            </a:r>
          </a:p>
          <a:p>
            <a:r>
              <a:rPr lang="en-GB"/>
              <a:t>The </a:t>
            </a:r>
            <a:r>
              <a:rPr lang="en-GB" b="1"/>
              <a:t>type of data </a:t>
            </a:r>
            <a:r>
              <a:rPr lang="en-GB"/>
              <a:t>that you will collect</a:t>
            </a:r>
          </a:p>
          <a:p>
            <a:r>
              <a:rPr lang="en-GB"/>
              <a:t>The </a:t>
            </a:r>
            <a:r>
              <a:rPr lang="en-GB" b="1"/>
              <a:t>methods and procedures </a:t>
            </a:r>
            <a:r>
              <a:rPr lang="en-GB"/>
              <a:t>you will use to collect, store, and process the data</a:t>
            </a:r>
          </a:p>
        </p:txBody>
      </p:sp>
    </p:spTree>
    <p:extLst>
      <p:ext uri="{BB962C8B-B14F-4D97-AF65-F5344CB8AC3E}">
        <p14:creationId xmlns:p14="http://schemas.microsoft.com/office/powerpoint/2010/main" val="495536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BBF3-CA98-4EE4-A487-F399AF7F946D}"/>
              </a:ext>
            </a:extLst>
          </p:cNvPr>
          <p:cNvSpPr>
            <a:spLocks noGrp="1"/>
          </p:cNvSpPr>
          <p:nvPr>
            <p:ph type="title"/>
          </p:nvPr>
        </p:nvSpPr>
        <p:spPr>
          <a:xfrm>
            <a:off x="604950" y="260648"/>
            <a:ext cx="8229600" cy="800100"/>
          </a:xfrm>
        </p:spPr>
        <p:txBody>
          <a:bodyPr/>
          <a:lstStyle/>
          <a:p>
            <a:r>
              <a:rPr lang="en-GB" b="1"/>
              <a:t>Data collection</a:t>
            </a:r>
          </a:p>
        </p:txBody>
      </p:sp>
      <p:sp>
        <p:nvSpPr>
          <p:cNvPr id="3" name="Content Placeholder 2">
            <a:extLst>
              <a:ext uri="{FF2B5EF4-FFF2-40B4-BE49-F238E27FC236}">
                <a16:creationId xmlns:a16="http://schemas.microsoft.com/office/drawing/2014/main" id="{CB1CB240-38B4-4EE0-A0DE-14E302AB02E2}"/>
              </a:ext>
            </a:extLst>
          </p:cNvPr>
          <p:cNvSpPr>
            <a:spLocks noGrp="1"/>
          </p:cNvSpPr>
          <p:nvPr>
            <p:ph idx="1"/>
          </p:nvPr>
        </p:nvSpPr>
        <p:spPr>
          <a:xfrm>
            <a:off x="604950" y="1470484"/>
            <a:ext cx="8229600" cy="3917032"/>
          </a:xfrm>
        </p:spPr>
        <p:txBody>
          <a:bodyPr>
            <a:normAutofit fontScale="77500" lnSpcReduction="20000"/>
          </a:bodyPr>
          <a:lstStyle/>
          <a:p>
            <a:r>
              <a:rPr lang="en-GB" b="0" i="0">
                <a:effectLst/>
                <a:latin typeface="Georgia" panose="02040502050405020303" pitchFamily="18" charset="0"/>
              </a:rPr>
              <a:t>If your aim is to </a:t>
            </a:r>
            <a:r>
              <a:rPr lang="en-GB" b="1" i="1">
                <a:effectLst/>
                <a:latin typeface="Georgia" panose="02040502050405020303" pitchFamily="18" charset="0"/>
              </a:rPr>
              <a:t>test a hypothesis</a:t>
            </a:r>
            <a:r>
              <a:rPr lang="en-GB" b="0" i="0">
                <a:effectLst/>
                <a:latin typeface="Georgia" panose="02040502050405020303" pitchFamily="18" charset="0"/>
              </a:rPr>
              <a:t>, </a:t>
            </a:r>
            <a:r>
              <a:rPr lang="en-GB" b="1" i="1">
                <a:effectLst/>
                <a:latin typeface="Georgia" panose="02040502050405020303" pitchFamily="18" charset="0"/>
              </a:rPr>
              <a:t>measure something</a:t>
            </a:r>
            <a:r>
              <a:rPr lang="en-GB" b="0" i="0">
                <a:effectLst/>
                <a:latin typeface="Georgia" panose="02040502050405020303" pitchFamily="18" charset="0"/>
              </a:rPr>
              <a:t> precisely, or gain large-scale statistical insights, </a:t>
            </a:r>
            <a:r>
              <a:rPr lang="en-GB" b="1" i="0">
                <a:effectLst/>
                <a:latin typeface="Georgia" panose="02040502050405020303" pitchFamily="18" charset="0"/>
              </a:rPr>
              <a:t>collect quantitative data. </a:t>
            </a:r>
          </a:p>
          <a:p>
            <a:endParaRPr lang="en-GB">
              <a:latin typeface="Georgia" panose="02040502050405020303" pitchFamily="18" charset="0"/>
            </a:endParaRPr>
          </a:p>
          <a:p>
            <a:r>
              <a:rPr lang="en-GB" b="0" i="0">
                <a:effectLst/>
                <a:latin typeface="Georgia" panose="02040502050405020303" pitchFamily="18" charset="0"/>
              </a:rPr>
              <a:t>If your aim is to </a:t>
            </a:r>
            <a:r>
              <a:rPr lang="en-GB" b="1" i="1">
                <a:effectLst/>
                <a:latin typeface="Georgia" panose="02040502050405020303" pitchFamily="18" charset="0"/>
              </a:rPr>
              <a:t>explore ideas</a:t>
            </a:r>
            <a:r>
              <a:rPr lang="en-GB" b="0" i="0">
                <a:effectLst/>
                <a:latin typeface="Georgia" panose="02040502050405020303" pitchFamily="18" charset="0"/>
              </a:rPr>
              <a:t>, understand experiences, or gain detailed insights into a specific context, </a:t>
            </a:r>
            <a:r>
              <a:rPr lang="en-GB" b="1" i="0">
                <a:effectLst/>
                <a:latin typeface="Georgia" panose="02040502050405020303" pitchFamily="18" charset="0"/>
              </a:rPr>
              <a:t>collect qualitative data</a:t>
            </a:r>
            <a:r>
              <a:rPr lang="en-GB" b="0" i="0">
                <a:effectLst/>
                <a:latin typeface="Georgia" panose="02040502050405020303" pitchFamily="18" charset="0"/>
              </a:rPr>
              <a:t>.</a:t>
            </a:r>
          </a:p>
          <a:p>
            <a:endParaRPr lang="en-GB">
              <a:latin typeface="Georgia" panose="02040502050405020303" pitchFamily="18" charset="0"/>
            </a:endParaRPr>
          </a:p>
          <a:p>
            <a:r>
              <a:rPr lang="en-GB" b="0" i="0">
                <a:effectLst/>
                <a:latin typeface="Georgia" panose="02040502050405020303" pitchFamily="18" charset="0"/>
              </a:rPr>
              <a:t> If you have </a:t>
            </a:r>
            <a:r>
              <a:rPr lang="en-GB" b="1" i="1">
                <a:effectLst/>
                <a:latin typeface="Georgia" panose="02040502050405020303" pitchFamily="18" charset="0"/>
              </a:rPr>
              <a:t>several aims</a:t>
            </a:r>
            <a:r>
              <a:rPr lang="en-GB" b="0" i="0">
                <a:effectLst/>
                <a:latin typeface="Georgia" panose="02040502050405020303" pitchFamily="18" charset="0"/>
              </a:rPr>
              <a:t>, you can use a </a:t>
            </a:r>
            <a:r>
              <a:rPr lang="en-GB" b="1" i="1">
                <a:effectLst/>
                <a:latin typeface="Georgia" panose="02040502050405020303" pitchFamily="18" charset="0"/>
              </a:rPr>
              <a:t>mixed methods approach </a:t>
            </a:r>
            <a:r>
              <a:rPr lang="en-GB" b="0" i="0">
                <a:effectLst/>
                <a:latin typeface="Georgia" panose="02040502050405020303" pitchFamily="18" charset="0"/>
              </a:rPr>
              <a:t>that collects both types of data</a:t>
            </a:r>
            <a:r>
              <a:rPr lang="en-GB" b="0" i="0">
                <a:solidFill>
                  <a:srgbClr val="0D405F"/>
                </a:solidFill>
                <a:effectLst/>
                <a:latin typeface="Inter"/>
              </a:rPr>
              <a:t>.</a:t>
            </a:r>
            <a:endParaRPr lang="en-GB"/>
          </a:p>
        </p:txBody>
      </p:sp>
    </p:spTree>
    <p:extLst>
      <p:ext uri="{BB962C8B-B14F-4D97-AF65-F5344CB8AC3E}">
        <p14:creationId xmlns:p14="http://schemas.microsoft.com/office/powerpoint/2010/main" val="1936258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FECB-0DE7-4C7C-B751-F4D37B103CD4}"/>
              </a:ext>
            </a:extLst>
          </p:cNvPr>
          <p:cNvSpPr>
            <a:spLocks noGrp="1"/>
          </p:cNvSpPr>
          <p:nvPr>
            <p:ph type="title"/>
          </p:nvPr>
        </p:nvSpPr>
        <p:spPr>
          <a:xfrm>
            <a:off x="611560" y="332656"/>
            <a:ext cx="8229600" cy="800100"/>
          </a:xfrm>
        </p:spPr>
        <p:txBody>
          <a:bodyPr/>
          <a:lstStyle/>
          <a:p>
            <a:r>
              <a:rPr lang="en-GB" b="1"/>
              <a:t>Data collection</a:t>
            </a:r>
            <a:endParaRPr lang="en-GB"/>
          </a:p>
        </p:txBody>
      </p:sp>
      <p:sp>
        <p:nvSpPr>
          <p:cNvPr id="3" name="Content Placeholder 2">
            <a:extLst>
              <a:ext uri="{FF2B5EF4-FFF2-40B4-BE49-F238E27FC236}">
                <a16:creationId xmlns:a16="http://schemas.microsoft.com/office/drawing/2014/main" id="{F7CB6251-0FF7-4CDC-9EBC-D476A1E44C17}"/>
              </a:ext>
            </a:extLst>
          </p:cNvPr>
          <p:cNvSpPr>
            <a:spLocks noGrp="1"/>
          </p:cNvSpPr>
          <p:nvPr>
            <p:ph idx="1"/>
          </p:nvPr>
        </p:nvSpPr>
        <p:spPr>
          <a:xfrm>
            <a:off x="457200" y="1807083"/>
            <a:ext cx="8229600" cy="3243834"/>
          </a:xfrm>
        </p:spPr>
        <p:txBody>
          <a:bodyPr>
            <a:normAutofit fontScale="70000" lnSpcReduction="20000"/>
          </a:bodyPr>
          <a:lstStyle/>
          <a:p>
            <a:r>
              <a:rPr lang="en-GB"/>
              <a:t>Based on the data you want to collect, decide which method is best suitable for your research.</a:t>
            </a:r>
          </a:p>
          <a:p>
            <a:endParaRPr lang="en-GB"/>
          </a:p>
          <a:p>
            <a:r>
              <a:rPr lang="en-GB" i="1"/>
              <a:t>Experimental research </a:t>
            </a:r>
            <a:r>
              <a:rPr lang="en-GB"/>
              <a:t>is primarily a quantitative method.</a:t>
            </a:r>
          </a:p>
          <a:p>
            <a:r>
              <a:rPr lang="en-GB" i="1"/>
              <a:t>Interviews/focus groups </a:t>
            </a:r>
            <a:r>
              <a:rPr lang="en-GB"/>
              <a:t>are qualitative methods.</a:t>
            </a:r>
          </a:p>
          <a:p>
            <a:r>
              <a:rPr lang="en-GB" i="1"/>
              <a:t>Surveys, observations, archival </a:t>
            </a:r>
            <a:r>
              <a:rPr lang="en-GB"/>
              <a:t>research and secondary data collection can be quantitative or qualitative methods.</a:t>
            </a:r>
          </a:p>
          <a:p>
            <a:pPr marL="82296" indent="0">
              <a:buNone/>
            </a:pPr>
            <a:endParaRPr lang="en-GB"/>
          </a:p>
          <a:p>
            <a:r>
              <a:rPr lang="en-GB"/>
              <a:t>Carefully consider what method you will use to gather data that helps you directly answer your research questions.</a:t>
            </a:r>
          </a:p>
          <a:p>
            <a:endParaRPr lang="en-GB"/>
          </a:p>
          <a:p>
            <a:endParaRPr lang="en-GB"/>
          </a:p>
        </p:txBody>
      </p:sp>
    </p:spTree>
    <p:extLst>
      <p:ext uri="{BB962C8B-B14F-4D97-AF65-F5344CB8AC3E}">
        <p14:creationId xmlns:p14="http://schemas.microsoft.com/office/powerpoint/2010/main" val="1755604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2FD6-1414-4FCB-B5DC-0F82D89DD80A}"/>
              </a:ext>
            </a:extLst>
          </p:cNvPr>
          <p:cNvSpPr>
            <a:spLocks noGrp="1"/>
          </p:cNvSpPr>
          <p:nvPr>
            <p:ph type="title"/>
          </p:nvPr>
        </p:nvSpPr>
        <p:spPr>
          <a:xfrm>
            <a:off x="595425" y="188640"/>
            <a:ext cx="8229600" cy="800100"/>
          </a:xfrm>
        </p:spPr>
        <p:txBody>
          <a:bodyPr/>
          <a:lstStyle/>
          <a:p>
            <a:pPr algn="ctr"/>
            <a:r>
              <a:rPr lang="en-GB" b="1" i="0">
                <a:solidFill>
                  <a:srgbClr val="1B2B68"/>
                </a:solidFill>
                <a:effectLst/>
                <a:latin typeface="Inter"/>
              </a:rPr>
              <a:t>Data collection methods</a:t>
            </a:r>
            <a:endParaRPr lang="en-GB"/>
          </a:p>
        </p:txBody>
      </p:sp>
      <p:graphicFrame>
        <p:nvGraphicFramePr>
          <p:cNvPr id="4" name="Content Placeholder 3">
            <a:extLst>
              <a:ext uri="{FF2B5EF4-FFF2-40B4-BE49-F238E27FC236}">
                <a16:creationId xmlns:a16="http://schemas.microsoft.com/office/drawing/2014/main" id="{843A2F4E-BAE7-422E-99BC-BB9202FF66BF}"/>
              </a:ext>
            </a:extLst>
          </p:cNvPr>
          <p:cNvGraphicFramePr>
            <a:graphicFrameLocks noGrp="1"/>
          </p:cNvGraphicFramePr>
          <p:nvPr>
            <p:ph idx="1"/>
            <p:extLst>
              <p:ext uri="{D42A27DB-BD31-4B8C-83A1-F6EECF244321}">
                <p14:modId xmlns:p14="http://schemas.microsoft.com/office/powerpoint/2010/main" val="2619598586"/>
              </p:ext>
            </p:extLst>
          </p:nvPr>
        </p:nvGraphicFramePr>
        <p:xfrm>
          <a:off x="600300" y="1196752"/>
          <a:ext cx="7992888" cy="4392488"/>
        </p:xfrm>
        <a:graphic>
          <a:graphicData uri="http://schemas.openxmlformats.org/drawingml/2006/table">
            <a:tbl>
              <a:tblPr/>
              <a:tblGrid>
                <a:gridCol w="2664296">
                  <a:extLst>
                    <a:ext uri="{9D8B030D-6E8A-4147-A177-3AD203B41FA5}">
                      <a16:colId xmlns:a16="http://schemas.microsoft.com/office/drawing/2014/main" val="3102228280"/>
                    </a:ext>
                  </a:extLst>
                </a:gridCol>
                <a:gridCol w="2664296">
                  <a:extLst>
                    <a:ext uri="{9D8B030D-6E8A-4147-A177-3AD203B41FA5}">
                      <a16:colId xmlns:a16="http://schemas.microsoft.com/office/drawing/2014/main" val="3299576006"/>
                    </a:ext>
                  </a:extLst>
                </a:gridCol>
                <a:gridCol w="2664296">
                  <a:extLst>
                    <a:ext uri="{9D8B030D-6E8A-4147-A177-3AD203B41FA5}">
                      <a16:colId xmlns:a16="http://schemas.microsoft.com/office/drawing/2014/main" val="2835838546"/>
                    </a:ext>
                  </a:extLst>
                </a:gridCol>
              </a:tblGrid>
              <a:tr h="221332">
                <a:tc>
                  <a:txBody>
                    <a:bodyPr/>
                    <a:lstStyle/>
                    <a:p>
                      <a:pPr algn="l" fontAlgn="t"/>
                      <a:r>
                        <a:rPr lang="en-GB" sz="1200" b="1">
                          <a:effectLst/>
                        </a:rPr>
                        <a:t>Method</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When to use</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How to collect data</a:t>
                      </a:r>
                    </a:p>
                  </a:txBody>
                  <a:tcPr marL="17820" marR="17820" marT="8910" marB="8910">
                    <a:lnL>
                      <a:noFill/>
                    </a:lnL>
                    <a:lnR>
                      <a:noFill/>
                    </a:lnR>
                    <a:lnT>
                      <a:noFill/>
                    </a:lnT>
                    <a:lnB>
                      <a:noFill/>
                    </a:lnB>
                    <a:solidFill>
                      <a:srgbClr val="FFFFFF"/>
                    </a:solidFill>
                  </a:tcPr>
                </a:tc>
                <a:extLst>
                  <a:ext uri="{0D108BD9-81ED-4DB2-BD59-A6C34878D82A}">
                    <a16:rowId xmlns:a16="http://schemas.microsoft.com/office/drawing/2014/main" val="3118393417"/>
                  </a:ext>
                </a:extLst>
              </a:tr>
              <a:tr h="423011">
                <a:tc>
                  <a:txBody>
                    <a:bodyPr/>
                    <a:lstStyle/>
                    <a:p>
                      <a:pPr algn="l" fontAlgn="t"/>
                      <a:r>
                        <a:rPr lang="en-GB" sz="1200">
                          <a:effectLst/>
                        </a:rPr>
                        <a:t>Experiment</a:t>
                      </a:r>
                    </a:p>
                  </a:txBody>
                  <a:tcPr marL="17820" marR="17820" marT="8910" marB="891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test a causal relationship.</a:t>
                      </a:r>
                    </a:p>
                  </a:txBody>
                  <a:tcPr marL="17820" marR="17820" marT="8910" marB="891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Manipulate variables and measure their effects on others.</a:t>
                      </a:r>
                    </a:p>
                  </a:txBody>
                  <a:tcPr marL="17820" marR="17820" marT="8910" marB="8910">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551426411"/>
                  </a:ext>
                </a:extLst>
              </a:tr>
              <a:tr h="624691">
                <a:tc>
                  <a:txBody>
                    <a:bodyPr/>
                    <a:lstStyle/>
                    <a:p>
                      <a:pPr algn="l" fontAlgn="t"/>
                      <a:r>
                        <a:rPr lang="en-GB" sz="1200">
                          <a:effectLst/>
                        </a:rPr>
                        <a:t>Survey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the general characteristics or opinions of a group of people.</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Distribute a list of questions to a sample online, in person or over-the-phone.</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891474788"/>
                  </a:ext>
                </a:extLst>
              </a:tr>
              <a:tr h="624691">
                <a:tc>
                  <a:txBody>
                    <a:bodyPr/>
                    <a:lstStyle/>
                    <a:p>
                      <a:pPr algn="l" fontAlgn="t"/>
                      <a:r>
                        <a:rPr lang="en-GB" sz="1200">
                          <a:effectLst/>
                        </a:rPr>
                        <a:t>Interview/focus group</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gain an in-depth understanding of perceptions or opinions on a topic.</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Verbally ask participants open-ended questions in individual interviews or focus group discussions.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85841909"/>
                  </a:ext>
                </a:extLst>
              </a:tr>
              <a:tr h="423011">
                <a:tc>
                  <a:txBody>
                    <a:bodyPr/>
                    <a:lstStyle/>
                    <a:p>
                      <a:pPr algn="l" fontAlgn="t"/>
                      <a:r>
                        <a:rPr lang="en-GB" sz="1200">
                          <a:effectLst/>
                        </a:rPr>
                        <a:t>Observation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something in its natural setting.</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Measure or survey a sample without trying to affect them.</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2610036859"/>
                  </a:ext>
                </a:extLst>
              </a:tr>
              <a:tr h="624691">
                <a:tc>
                  <a:txBody>
                    <a:bodyPr/>
                    <a:lstStyle/>
                    <a:p>
                      <a:pPr algn="l" fontAlgn="t"/>
                      <a:r>
                        <a:rPr lang="en-GB" sz="1200">
                          <a:effectLst/>
                        </a:rPr>
                        <a:t>Ethnography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study the culture of a community or organization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Join and participate in a community and record your observations and reflections.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42002553"/>
                  </a:ext>
                </a:extLst>
              </a:tr>
              <a:tr h="624691">
                <a:tc>
                  <a:txBody>
                    <a:bodyPr/>
                    <a:lstStyle/>
                    <a:p>
                      <a:pPr algn="l" fontAlgn="t"/>
                      <a:r>
                        <a:rPr lang="en-GB" sz="1200">
                          <a:effectLst/>
                        </a:rPr>
                        <a:t>Archival research</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current or historical events, conditions or practices.</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Access manuscripts, documents or records from libraries, depositories or the internet.</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91747299"/>
                  </a:ext>
                </a:extLst>
              </a:tr>
              <a:tr h="826370">
                <a:tc>
                  <a:txBody>
                    <a:bodyPr/>
                    <a:lstStyle/>
                    <a:p>
                      <a:pPr algn="l" fontAlgn="t"/>
                      <a:r>
                        <a:rPr lang="en-GB" sz="1200">
                          <a:effectLst/>
                        </a:rPr>
                        <a:t>Secondary data collection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To </a:t>
                      </a:r>
                      <a:r>
                        <a:rPr lang="en-GB" sz="1200" err="1">
                          <a:effectLst/>
                        </a:rPr>
                        <a:t>analyze</a:t>
                      </a:r>
                      <a:r>
                        <a:rPr lang="en-GB" sz="1200">
                          <a:effectLst/>
                        </a:rPr>
                        <a:t> data from populations that you can’t access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Find existing datasets that have already been collected, from sources such as government agencies or research organizations.</a:t>
                      </a:r>
                    </a:p>
                  </a:txBody>
                  <a:tcPr marL="17820" marR="17820" marT="8910" marB="891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959528147"/>
                  </a:ext>
                </a:extLst>
              </a:tr>
            </a:tbl>
          </a:graphicData>
        </a:graphic>
      </p:graphicFrame>
    </p:spTree>
    <p:extLst>
      <p:ext uri="{BB962C8B-B14F-4D97-AF65-F5344CB8AC3E}">
        <p14:creationId xmlns:p14="http://schemas.microsoft.com/office/powerpoint/2010/main" val="165480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are the benefit of data collection?</a:t>
            </a:r>
          </a:p>
        </p:txBody>
      </p:sp>
    </p:spTree>
    <p:extLst>
      <p:ext uri="{BB962C8B-B14F-4D97-AF65-F5344CB8AC3E}">
        <p14:creationId xmlns:p14="http://schemas.microsoft.com/office/powerpoint/2010/main" val="360799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7D5A-A0D8-4A32-8D3C-055BB44346AE}"/>
              </a:ext>
            </a:extLst>
          </p:cNvPr>
          <p:cNvSpPr>
            <a:spLocks noGrp="1"/>
          </p:cNvSpPr>
          <p:nvPr>
            <p:ph type="title"/>
          </p:nvPr>
        </p:nvSpPr>
        <p:spPr>
          <a:xfrm>
            <a:off x="485775" y="620688"/>
            <a:ext cx="8229600" cy="800100"/>
          </a:xfrm>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650C0C10-EC54-4824-BFCB-DF6EBA7E26BE}"/>
              </a:ext>
            </a:extLst>
          </p:cNvPr>
          <p:cNvSpPr>
            <a:spLocks noGrp="1"/>
          </p:cNvSpPr>
          <p:nvPr>
            <p:ph idx="1"/>
          </p:nvPr>
        </p:nvSpPr>
        <p:spPr>
          <a:xfrm>
            <a:off x="462211" y="1844824"/>
            <a:ext cx="8229600" cy="3931890"/>
          </a:xfrm>
        </p:spPr>
        <p:txBody>
          <a:bodyPr>
            <a:normAutofit/>
          </a:bodyPr>
          <a:lstStyle/>
          <a:p>
            <a:pPr algn="l"/>
            <a:r>
              <a:rPr lang="en-GB" sz="2400">
                <a:latin typeface="Georgia" panose="02040502050405020303" pitchFamily="18" charset="0"/>
              </a:rPr>
              <a:t>When conducting research, collecting original data has significant advantages:</a:t>
            </a:r>
          </a:p>
          <a:p>
            <a:pPr algn="l">
              <a:buFont typeface="Arial" panose="020B0604020202020204" pitchFamily="34" charset="0"/>
              <a:buChar char="•"/>
            </a:pPr>
            <a:r>
              <a:rPr lang="en-GB" sz="2400">
                <a:latin typeface="Georgia" panose="02040502050405020303" pitchFamily="18" charset="0"/>
              </a:rPr>
              <a:t>You can tailor data collection to your specific research aims (e.g. understanding the needs of your consumers or user testing your website)</a:t>
            </a:r>
          </a:p>
          <a:p>
            <a:pPr algn="l">
              <a:buFont typeface="Arial" panose="020B0604020202020204" pitchFamily="34" charset="0"/>
              <a:buChar char="•"/>
            </a:pPr>
            <a:r>
              <a:rPr lang="en-GB" sz="2400">
                <a:latin typeface="Georgia" panose="02040502050405020303" pitchFamily="18" charset="0"/>
              </a:rPr>
              <a:t>You can control and standardize the process for high  reliability and validity  (e.g. choosing appropriate measurements and sampling methods )</a:t>
            </a:r>
          </a:p>
          <a:p>
            <a:endParaRPr lang="en-GB"/>
          </a:p>
        </p:txBody>
      </p:sp>
    </p:spTree>
    <p:extLst>
      <p:ext uri="{BB962C8B-B14F-4D97-AF65-F5344CB8AC3E}">
        <p14:creationId xmlns:p14="http://schemas.microsoft.com/office/powerpoint/2010/main" val="3863687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3CB6-64F5-4154-A2DA-9C5BE6547D6D}"/>
              </a:ext>
            </a:extLst>
          </p:cNvPr>
          <p:cNvSpPr>
            <a:spLocks noGrp="1"/>
          </p:cNvSpPr>
          <p:nvPr>
            <p:ph type="title"/>
          </p:nvPr>
        </p:nvSpPr>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E8456809-7FDE-4B03-8FF9-ED72B040A4FA}"/>
              </a:ext>
            </a:extLst>
          </p:cNvPr>
          <p:cNvSpPr>
            <a:spLocks noGrp="1"/>
          </p:cNvSpPr>
          <p:nvPr>
            <p:ph idx="1"/>
          </p:nvPr>
        </p:nvSpPr>
        <p:spPr/>
        <p:txBody>
          <a:bodyPr/>
          <a:lstStyle/>
          <a:p>
            <a:r>
              <a:rPr lang="en-GB" sz="2400">
                <a:latin typeface="Georgia" panose="02040502050405020303" pitchFamily="18" charset="0"/>
              </a:rPr>
              <a:t>However, there are also some drawbacks: data collection can be </a:t>
            </a:r>
            <a:r>
              <a:rPr lang="en-GB" sz="2400" b="1">
                <a:latin typeface="Georgia" panose="02040502050405020303" pitchFamily="18" charset="0"/>
              </a:rPr>
              <a:t>time-consuming, labour-intensive and expensive.</a:t>
            </a:r>
          </a:p>
          <a:p>
            <a:endParaRPr lang="en-GB" sz="2400">
              <a:latin typeface="Georgia" panose="02040502050405020303" pitchFamily="18" charset="0"/>
            </a:endParaRPr>
          </a:p>
          <a:p>
            <a:r>
              <a:rPr lang="en-GB" sz="2400">
                <a:latin typeface="Georgia" panose="02040502050405020303" pitchFamily="18" charset="0"/>
              </a:rPr>
              <a:t>In some cases, it is more efficient to use secondary data that has already been collected by someone else, but the data might be less reliable.</a:t>
            </a:r>
          </a:p>
          <a:p>
            <a:endParaRPr lang="en-GB"/>
          </a:p>
        </p:txBody>
      </p:sp>
    </p:spTree>
    <p:extLst>
      <p:ext uri="{BB962C8B-B14F-4D97-AF65-F5344CB8AC3E}">
        <p14:creationId xmlns:p14="http://schemas.microsoft.com/office/powerpoint/2010/main" val="856321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9665F-9778-45C8-934F-0030767A53E5}"/>
              </a:ext>
            </a:extLst>
          </p:cNvPr>
          <p:cNvSpPr>
            <a:spLocks noGrp="1"/>
          </p:cNvSpPr>
          <p:nvPr>
            <p:ph type="title"/>
          </p:nvPr>
        </p:nvSpPr>
        <p:spPr>
          <a:xfrm>
            <a:off x="507705" y="404664"/>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2F8D12AF-0ECC-4453-AE89-D0905718DDE3}"/>
              </a:ext>
            </a:extLst>
          </p:cNvPr>
          <p:cNvSpPr>
            <a:spLocks noGrp="1"/>
          </p:cNvSpPr>
          <p:nvPr>
            <p:ph idx="1"/>
          </p:nvPr>
        </p:nvSpPr>
        <p:spPr>
          <a:xfrm>
            <a:off x="611560" y="1628800"/>
            <a:ext cx="8229600" cy="3243834"/>
          </a:xfrm>
        </p:spPr>
        <p:txBody>
          <a:bodyPr>
            <a:normAutofit fontScale="92500" lnSpcReduction="20000"/>
          </a:bodyPr>
          <a:lstStyle/>
          <a:p>
            <a:r>
              <a:rPr lang="en-GB"/>
              <a:t>Working in groups research the term reliability and validity </a:t>
            </a:r>
            <a:endParaRPr lang="en-GB" b="1"/>
          </a:p>
          <a:p>
            <a:endParaRPr lang="en-GB"/>
          </a:p>
          <a:p>
            <a:endParaRPr lang="en-GB"/>
          </a:p>
          <a:p>
            <a:endParaRPr lang="en-GB"/>
          </a:p>
          <a:p>
            <a:endParaRPr lang="en-GB"/>
          </a:p>
          <a:p>
            <a:pPr marL="0" indent="0" algn="ctr">
              <a:buNone/>
            </a:pPr>
            <a:r>
              <a:rPr lang="en-GB" b="1"/>
              <a:t>Feedback your findings to the whole class</a:t>
            </a:r>
          </a:p>
          <a:p>
            <a:endParaRPr lang="en-GB"/>
          </a:p>
        </p:txBody>
      </p:sp>
    </p:spTree>
    <p:extLst>
      <p:ext uri="{BB962C8B-B14F-4D97-AF65-F5344CB8AC3E}">
        <p14:creationId xmlns:p14="http://schemas.microsoft.com/office/powerpoint/2010/main" val="347602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D4E-9DA8-44BE-B70E-933F96E6A2DC}"/>
              </a:ext>
            </a:extLst>
          </p:cNvPr>
          <p:cNvSpPr>
            <a:spLocks noGrp="1"/>
          </p:cNvSpPr>
          <p:nvPr>
            <p:ph type="title"/>
          </p:nvPr>
        </p:nvSpPr>
        <p:spPr>
          <a:xfrm>
            <a:off x="683568" y="404664"/>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F547EA41-4851-4AF9-92B8-94EA64F4A9B2}"/>
              </a:ext>
            </a:extLst>
          </p:cNvPr>
          <p:cNvSpPr>
            <a:spLocks noGrp="1"/>
          </p:cNvSpPr>
          <p:nvPr>
            <p:ph idx="1"/>
          </p:nvPr>
        </p:nvSpPr>
        <p:spPr>
          <a:xfrm>
            <a:off x="539552" y="1628800"/>
            <a:ext cx="8229600" cy="3243834"/>
          </a:xfrm>
        </p:spPr>
        <p:txBody>
          <a:bodyPr>
            <a:normAutofit fontScale="62500" lnSpcReduction="20000"/>
          </a:bodyPr>
          <a:lstStyle/>
          <a:p>
            <a:r>
              <a:rPr lang="en-GB" b="0" i="0">
                <a:effectLst/>
                <a:latin typeface="Georgia" panose="02040502050405020303" pitchFamily="18" charset="0"/>
              </a:rPr>
              <a:t>Reliability and validity are closely related, but they mean different things. </a:t>
            </a:r>
          </a:p>
          <a:p>
            <a:endParaRPr lang="en-GB" b="0" i="0">
              <a:effectLst/>
              <a:latin typeface="Georgia" panose="02040502050405020303" pitchFamily="18" charset="0"/>
            </a:endParaRPr>
          </a:p>
          <a:p>
            <a:r>
              <a:rPr lang="en-GB" b="0" i="0">
                <a:effectLst/>
                <a:latin typeface="Georgia" panose="02040502050405020303" pitchFamily="18" charset="0"/>
              </a:rPr>
              <a:t>A measurement can be reliable without being valid. However, if a measurement is valid, it is usually also reliable.</a:t>
            </a:r>
            <a:endParaRPr lang="en-GB">
              <a:latin typeface="Georgia" panose="02040502050405020303" pitchFamily="18" charset="0"/>
            </a:endParaRPr>
          </a:p>
          <a:p>
            <a:endParaRPr lang="en-GB">
              <a:latin typeface="Georgia" panose="02040502050405020303" pitchFamily="18" charset="0"/>
            </a:endParaRPr>
          </a:p>
          <a:p>
            <a:r>
              <a:rPr lang="en-GB" b="1">
                <a:latin typeface="Georgia" panose="02040502050405020303" pitchFamily="18" charset="0"/>
              </a:rPr>
              <a:t>Reliability and validity </a:t>
            </a:r>
            <a:r>
              <a:rPr lang="en-GB">
                <a:latin typeface="Georgia" panose="02040502050405020303" pitchFamily="18" charset="0"/>
              </a:rPr>
              <a:t>are concepts used to evaluate the </a:t>
            </a:r>
            <a:r>
              <a:rPr lang="en-GB" b="1">
                <a:latin typeface="Georgia" panose="02040502050405020303" pitchFamily="18" charset="0"/>
              </a:rPr>
              <a:t>quality of research. </a:t>
            </a:r>
          </a:p>
          <a:p>
            <a:pPr marL="82296" indent="0">
              <a:buNone/>
            </a:pPr>
            <a:endParaRPr lang="en-GB">
              <a:latin typeface="Georgia" panose="02040502050405020303" pitchFamily="18" charset="0"/>
            </a:endParaRPr>
          </a:p>
          <a:p>
            <a:r>
              <a:rPr lang="en-GB">
                <a:latin typeface="Georgia" panose="02040502050405020303" pitchFamily="18" charset="0"/>
              </a:rPr>
              <a:t>They indicate how well a method, technique or test measures something. </a:t>
            </a:r>
          </a:p>
          <a:p>
            <a:endParaRPr lang="en-GB"/>
          </a:p>
        </p:txBody>
      </p:sp>
    </p:spTree>
    <p:extLst>
      <p:ext uri="{BB962C8B-B14F-4D97-AF65-F5344CB8AC3E}">
        <p14:creationId xmlns:p14="http://schemas.microsoft.com/office/powerpoint/2010/main" val="507173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E2269-C972-4FA3-9D06-4D6EEBCA7777}"/>
              </a:ext>
            </a:extLst>
          </p:cNvPr>
          <p:cNvSpPr>
            <a:spLocks noGrp="1"/>
          </p:cNvSpPr>
          <p:nvPr>
            <p:ph type="title"/>
          </p:nvPr>
        </p:nvSpPr>
        <p:spPr>
          <a:xfrm>
            <a:off x="611560" y="386822"/>
            <a:ext cx="8229600" cy="800100"/>
          </a:xfrm>
        </p:spPr>
        <p:txBody>
          <a:bodyPr/>
          <a:lstStyle/>
          <a:p>
            <a:r>
              <a:rPr lang="en-GB" b="1"/>
              <a:t>Reliability</a:t>
            </a:r>
          </a:p>
        </p:txBody>
      </p:sp>
      <p:sp>
        <p:nvSpPr>
          <p:cNvPr id="3" name="Content Placeholder 2">
            <a:extLst>
              <a:ext uri="{FF2B5EF4-FFF2-40B4-BE49-F238E27FC236}">
                <a16:creationId xmlns:a16="http://schemas.microsoft.com/office/drawing/2014/main" id="{B30AFFCF-312D-46CD-847E-37DF5860994D}"/>
              </a:ext>
            </a:extLst>
          </p:cNvPr>
          <p:cNvSpPr>
            <a:spLocks noGrp="1"/>
          </p:cNvSpPr>
          <p:nvPr>
            <p:ph idx="1"/>
          </p:nvPr>
        </p:nvSpPr>
        <p:spPr>
          <a:xfrm>
            <a:off x="611560" y="1807083"/>
            <a:ext cx="8229600" cy="3243834"/>
          </a:xfrm>
        </p:spPr>
        <p:txBody>
          <a:bodyPr>
            <a:normAutofit fontScale="92500" lnSpcReduction="10000"/>
          </a:bodyPr>
          <a:lstStyle/>
          <a:p>
            <a:r>
              <a:rPr lang="en-GB" b="0" i="0">
                <a:effectLst/>
                <a:latin typeface="Georgia" panose="02040502050405020303" pitchFamily="18" charset="0"/>
              </a:rPr>
              <a:t>Reliability refers to how consistently a method measures something. </a:t>
            </a:r>
          </a:p>
          <a:p>
            <a:endParaRPr lang="en-GB">
              <a:latin typeface="Georgia" panose="02040502050405020303" pitchFamily="18" charset="0"/>
            </a:endParaRPr>
          </a:p>
          <a:p>
            <a:r>
              <a:rPr lang="en-GB" b="0" i="0">
                <a:effectLst/>
                <a:latin typeface="Georgia" panose="02040502050405020303" pitchFamily="18" charset="0"/>
              </a:rPr>
              <a:t>If the same result can be consistently achieved by using the same methods under the same circumstances, the measurement is considered reliable.</a:t>
            </a:r>
            <a:endParaRPr lang="en-GB">
              <a:latin typeface="Georgia" panose="02040502050405020303" pitchFamily="18" charset="0"/>
            </a:endParaRPr>
          </a:p>
        </p:txBody>
      </p:sp>
    </p:spTree>
    <p:extLst>
      <p:ext uri="{BB962C8B-B14F-4D97-AF65-F5344CB8AC3E}">
        <p14:creationId xmlns:p14="http://schemas.microsoft.com/office/powerpoint/2010/main" val="3881622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3967-6092-4AA5-8D04-181FA823CEDD}"/>
              </a:ext>
            </a:extLst>
          </p:cNvPr>
          <p:cNvSpPr>
            <a:spLocks noGrp="1"/>
          </p:cNvSpPr>
          <p:nvPr>
            <p:ph type="title"/>
          </p:nvPr>
        </p:nvSpPr>
        <p:spPr>
          <a:xfrm>
            <a:off x="611560" y="483120"/>
            <a:ext cx="8229600" cy="800100"/>
          </a:xfrm>
        </p:spPr>
        <p:txBody>
          <a:bodyPr/>
          <a:lstStyle/>
          <a:p>
            <a:r>
              <a:rPr lang="en-GB" b="1"/>
              <a:t>Reliability example</a:t>
            </a:r>
          </a:p>
        </p:txBody>
      </p:sp>
      <p:sp>
        <p:nvSpPr>
          <p:cNvPr id="3" name="Content Placeholder 2">
            <a:extLst>
              <a:ext uri="{FF2B5EF4-FFF2-40B4-BE49-F238E27FC236}">
                <a16:creationId xmlns:a16="http://schemas.microsoft.com/office/drawing/2014/main" id="{E90FAF8F-7455-44AB-A667-89D621EECABA}"/>
              </a:ext>
            </a:extLst>
          </p:cNvPr>
          <p:cNvSpPr>
            <a:spLocks noGrp="1"/>
          </p:cNvSpPr>
          <p:nvPr>
            <p:ph idx="1"/>
          </p:nvPr>
        </p:nvSpPr>
        <p:spPr>
          <a:xfrm>
            <a:off x="457200" y="1700808"/>
            <a:ext cx="8229600" cy="3816424"/>
          </a:xfrm>
        </p:spPr>
        <p:txBody>
          <a:bodyPr>
            <a:normAutofit fontScale="70000" lnSpcReduction="20000"/>
          </a:bodyPr>
          <a:lstStyle/>
          <a:p>
            <a:pPr algn="l"/>
            <a:r>
              <a:rPr lang="en-GB" sz="3400" b="0" i="0">
                <a:effectLst/>
                <a:latin typeface="Georgia" panose="02040502050405020303" pitchFamily="18" charset="0"/>
              </a:rPr>
              <a:t>You measure the temperature of a liquid sample several times under identical conditions. The thermometer displays the same temperature every time, so the results are </a:t>
            </a:r>
            <a:r>
              <a:rPr lang="en-GB" sz="3400" b="1" i="1">
                <a:effectLst/>
                <a:latin typeface="Georgia" panose="02040502050405020303" pitchFamily="18" charset="0"/>
              </a:rPr>
              <a:t>reliable</a:t>
            </a:r>
            <a:r>
              <a:rPr lang="en-GB" sz="3400" b="0" i="0">
                <a:effectLst/>
                <a:latin typeface="Georgia" panose="02040502050405020303" pitchFamily="18" charset="0"/>
              </a:rPr>
              <a:t>.</a:t>
            </a:r>
          </a:p>
          <a:p>
            <a:pPr algn="l"/>
            <a:endParaRPr lang="en-GB" sz="3400" b="0" i="0">
              <a:effectLst/>
              <a:latin typeface="Georgia" panose="02040502050405020303" pitchFamily="18" charset="0"/>
            </a:endParaRPr>
          </a:p>
          <a:p>
            <a:pPr algn="l"/>
            <a:r>
              <a:rPr lang="en-GB" sz="3400" b="0" i="0">
                <a:effectLst/>
                <a:latin typeface="Georgia" panose="02040502050405020303" pitchFamily="18" charset="0"/>
              </a:rPr>
              <a:t>A doctor uses a symptom questionnaire to diagnose a patient with a long-term medical condition. </a:t>
            </a:r>
          </a:p>
          <a:p>
            <a:pPr algn="l"/>
            <a:r>
              <a:rPr lang="en-GB" sz="3400" b="0" i="0">
                <a:effectLst/>
                <a:latin typeface="Georgia" panose="02040502050405020303" pitchFamily="18" charset="0"/>
              </a:rPr>
              <a:t>Several different doctors use the same questionnaire with the same patient but give different diagnoses. </a:t>
            </a:r>
          </a:p>
          <a:p>
            <a:pPr algn="l"/>
            <a:r>
              <a:rPr lang="en-GB" sz="3400" b="0" i="0">
                <a:effectLst/>
                <a:latin typeface="Georgia" panose="02040502050405020303" pitchFamily="18" charset="0"/>
              </a:rPr>
              <a:t>This indicates that the questionnaire has low reliability as a measure of the condition.</a:t>
            </a:r>
          </a:p>
          <a:p>
            <a:endParaRPr lang="en-GB"/>
          </a:p>
        </p:txBody>
      </p:sp>
    </p:spTree>
    <p:extLst>
      <p:ext uri="{BB962C8B-B14F-4D97-AF65-F5344CB8AC3E}">
        <p14:creationId xmlns:p14="http://schemas.microsoft.com/office/powerpoint/2010/main" val="1296739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71BD-53B4-4FF4-8FD1-D87E3AF80416}"/>
              </a:ext>
            </a:extLst>
          </p:cNvPr>
          <p:cNvSpPr>
            <a:spLocks noGrp="1"/>
          </p:cNvSpPr>
          <p:nvPr>
            <p:ph type="title"/>
          </p:nvPr>
        </p:nvSpPr>
        <p:spPr>
          <a:xfrm>
            <a:off x="539552" y="681210"/>
            <a:ext cx="8229600" cy="800100"/>
          </a:xfrm>
        </p:spPr>
        <p:txBody>
          <a:bodyPr/>
          <a:lstStyle/>
          <a:p>
            <a:r>
              <a:rPr lang="en-GB" b="1"/>
              <a:t>Validity</a:t>
            </a:r>
          </a:p>
        </p:txBody>
      </p:sp>
      <p:sp>
        <p:nvSpPr>
          <p:cNvPr id="3" name="Content Placeholder 2">
            <a:extLst>
              <a:ext uri="{FF2B5EF4-FFF2-40B4-BE49-F238E27FC236}">
                <a16:creationId xmlns:a16="http://schemas.microsoft.com/office/drawing/2014/main" id="{691FD48F-14F4-4DD4-A1D4-EFD86225DA69}"/>
              </a:ext>
            </a:extLst>
          </p:cNvPr>
          <p:cNvSpPr>
            <a:spLocks noGrp="1"/>
          </p:cNvSpPr>
          <p:nvPr>
            <p:ph idx="1"/>
          </p:nvPr>
        </p:nvSpPr>
        <p:spPr>
          <a:xfrm>
            <a:off x="539552" y="1916832"/>
            <a:ext cx="8229600" cy="3243834"/>
          </a:xfrm>
        </p:spPr>
        <p:txBody>
          <a:bodyPr>
            <a:normAutofit fontScale="92500" lnSpcReduction="10000"/>
          </a:bodyPr>
          <a:lstStyle/>
          <a:p>
            <a:pPr algn="l"/>
            <a:r>
              <a:rPr lang="en-GB" sz="2400">
                <a:latin typeface="Georgia" panose="02040502050405020303" pitchFamily="18" charset="0"/>
              </a:rPr>
              <a:t>Validity refers to how accurately a method measures what it is intended to measure.</a:t>
            </a:r>
          </a:p>
          <a:p>
            <a:pPr algn="l"/>
            <a:endParaRPr lang="en-GB" sz="2400">
              <a:latin typeface="Georgia" panose="02040502050405020303" pitchFamily="18" charset="0"/>
            </a:endParaRPr>
          </a:p>
          <a:p>
            <a:pPr algn="l"/>
            <a:r>
              <a:rPr lang="en-GB" sz="2400">
                <a:latin typeface="Georgia" panose="02040502050405020303" pitchFamily="18" charset="0"/>
              </a:rPr>
              <a:t> If research has high validity, that means it produces results that correspond to real properties, characteristics, and variations in the physical or social world.</a:t>
            </a:r>
          </a:p>
          <a:p>
            <a:pPr algn="l"/>
            <a:endParaRPr lang="en-GB" sz="2400">
              <a:latin typeface="Georgia" panose="02040502050405020303" pitchFamily="18" charset="0"/>
            </a:endParaRPr>
          </a:p>
          <a:p>
            <a:pPr algn="l"/>
            <a:r>
              <a:rPr lang="en-GB" sz="2400">
                <a:latin typeface="Georgia" panose="02040502050405020303" pitchFamily="18" charset="0"/>
              </a:rPr>
              <a:t>High reliability is one indicator that a measurement is valid. If a method is </a:t>
            </a:r>
            <a:r>
              <a:rPr lang="en-GB" sz="2400" b="1">
                <a:latin typeface="Georgia" panose="02040502050405020303" pitchFamily="18" charset="0"/>
              </a:rPr>
              <a:t>not reliable</a:t>
            </a:r>
            <a:r>
              <a:rPr lang="en-GB" sz="2400">
                <a:latin typeface="Georgia" panose="02040502050405020303" pitchFamily="18" charset="0"/>
              </a:rPr>
              <a:t>, it probably is </a:t>
            </a:r>
            <a:r>
              <a:rPr lang="en-GB" sz="2400" b="1">
                <a:latin typeface="Georgia" panose="02040502050405020303" pitchFamily="18" charset="0"/>
              </a:rPr>
              <a:t>not valid</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947330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14721-DC6B-41D3-A7ED-CC7C0B8770BC}"/>
              </a:ext>
            </a:extLst>
          </p:cNvPr>
          <p:cNvSpPr>
            <a:spLocks noGrp="1"/>
          </p:cNvSpPr>
          <p:nvPr>
            <p:ph type="title"/>
          </p:nvPr>
        </p:nvSpPr>
        <p:spPr>
          <a:xfrm>
            <a:off x="539552" y="547276"/>
            <a:ext cx="8229600" cy="800100"/>
          </a:xfrm>
        </p:spPr>
        <p:txBody>
          <a:bodyPr/>
          <a:lstStyle/>
          <a:p>
            <a:r>
              <a:rPr lang="en-GB" b="1"/>
              <a:t>Validity  Example</a:t>
            </a:r>
          </a:p>
        </p:txBody>
      </p:sp>
      <p:sp>
        <p:nvSpPr>
          <p:cNvPr id="3" name="Content Placeholder 2">
            <a:extLst>
              <a:ext uri="{FF2B5EF4-FFF2-40B4-BE49-F238E27FC236}">
                <a16:creationId xmlns:a16="http://schemas.microsoft.com/office/drawing/2014/main" id="{243B8517-82D3-4CD9-9BDA-479DFC848411}"/>
              </a:ext>
            </a:extLst>
          </p:cNvPr>
          <p:cNvSpPr>
            <a:spLocks noGrp="1"/>
          </p:cNvSpPr>
          <p:nvPr>
            <p:ph idx="1"/>
          </p:nvPr>
        </p:nvSpPr>
        <p:spPr>
          <a:xfrm>
            <a:off x="539552" y="1916832"/>
            <a:ext cx="8229600" cy="3243834"/>
          </a:xfrm>
        </p:spPr>
        <p:txBody>
          <a:bodyPr>
            <a:normAutofit fontScale="70000" lnSpcReduction="20000"/>
          </a:bodyPr>
          <a:lstStyle/>
          <a:p>
            <a:pPr algn="l"/>
            <a:r>
              <a:rPr lang="en-GB" b="0" i="0">
                <a:effectLst/>
                <a:latin typeface="Georgia" panose="02040502050405020303" pitchFamily="18" charset="0"/>
              </a:rPr>
              <a:t>If the thermometer shows different temperatures each time, even though you have carefully controlled conditions to ensure the sample’s temperature stays the same, the thermometer is probably malfunctioning, and therefore its measurements are not valid.</a:t>
            </a:r>
          </a:p>
          <a:p>
            <a:pPr algn="l"/>
            <a:endParaRPr lang="en-GB" b="0" i="0">
              <a:effectLst/>
              <a:latin typeface="Georgia" panose="02040502050405020303" pitchFamily="18" charset="0"/>
            </a:endParaRPr>
          </a:p>
          <a:p>
            <a:pPr algn="l"/>
            <a:r>
              <a:rPr lang="en-GB" b="0" i="0">
                <a:effectLst/>
                <a:latin typeface="Georgia" panose="02040502050405020303" pitchFamily="18" charset="0"/>
              </a:rPr>
              <a:t>If a symptom questionnaire results in a reliable diagnosis when answered at different times and with different doctors, this indicates that it has high validity as a measurement of the medical condition.</a:t>
            </a:r>
          </a:p>
          <a:p>
            <a:endParaRPr lang="en-GB"/>
          </a:p>
        </p:txBody>
      </p:sp>
    </p:spTree>
    <p:extLst>
      <p:ext uri="{BB962C8B-B14F-4D97-AF65-F5344CB8AC3E}">
        <p14:creationId xmlns:p14="http://schemas.microsoft.com/office/powerpoint/2010/main" val="300401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EBAF-45B5-43A3-A3D6-142CBACC3CE2}"/>
              </a:ext>
            </a:extLst>
          </p:cNvPr>
          <p:cNvSpPr>
            <a:spLocks noGrp="1"/>
          </p:cNvSpPr>
          <p:nvPr>
            <p:ph type="title"/>
          </p:nvPr>
        </p:nvSpPr>
        <p:spPr>
          <a:xfrm>
            <a:off x="499730" y="548680"/>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81E80805-8C78-4D1B-8534-65E258152374}"/>
              </a:ext>
            </a:extLst>
          </p:cNvPr>
          <p:cNvSpPr>
            <a:spLocks noGrp="1"/>
          </p:cNvSpPr>
          <p:nvPr>
            <p:ph idx="1"/>
          </p:nvPr>
        </p:nvSpPr>
        <p:spPr>
          <a:xfrm>
            <a:off x="499730" y="1916832"/>
            <a:ext cx="8229600" cy="3243834"/>
          </a:xfrm>
        </p:spPr>
        <p:txBody>
          <a:bodyPr/>
          <a:lstStyle/>
          <a:p>
            <a:r>
              <a:rPr lang="en-GB" sz="2400">
                <a:latin typeface="Georgia" panose="02040502050405020303" pitchFamily="18" charset="0"/>
              </a:rPr>
              <a:t>Reliability is about the consistency of a measure, and validity is about the accuracy of a measure.</a:t>
            </a:r>
          </a:p>
          <a:p>
            <a:endParaRPr lang="en-GB" sz="2400">
              <a:latin typeface="Georgia" panose="02040502050405020303" pitchFamily="18" charset="0"/>
            </a:endParaRPr>
          </a:p>
          <a:p>
            <a:r>
              <a:rPr lang="en-GB" sz="2400">
                <a:latin typeface="Georgia" panose="02040502050405020303" pitchFamily="18" charset="0"/>
              </a:rPr>
              <a:t>It is important to consider reliability and validity when you are creating your </a:t>
            </a:r>
            <a:r>
              <a:rPr lang="en-GB" sz="2400">
                <a:latin typeface="Georgia" panose="02040502050405020303" pitchFamily="18" charset="0"/>
                <a:hlinkClick r:id="rId2">
                  <a:extLst>
                    <a:ext uri="{A12FA001-AC4F-418D-AE19-62706E023703}">
                      <ahyp:hlinkClr xmlns:ahyp="http://schemas.microsoft.com/office/drawing/2018/hyperlinkcolor" val="tx"/>
                    </a:ext>
                  </a:extLst>
                </a:hlinkClick>
              </a:rPr>
              <a:t>research design</a:t>
            </a:r>
            <a:r>
              <a:rPr lang="en-GB" sz="2400">
                <a:latin typeface="Georgia" panose="02040502050405020303" pitchFamily="18" charset="0"/>
              </a:rPr>
              <a:t>, planning your methods, and writing up your results, especially in </a:t>
            </a:r>
            <a:r>
              <a:rPr lang="en-GB" sz="2400">
                <a:latin typeface="Georgia" panose="02040502050405020303" pitchFamily="18" charset="0"/>
                <a:hlinkClick r:id="rId3">
                  <a:extLst>
                    <a:ext uri="{A12FA001-AC4F-418D-AE19-62706E023703}">
                      <ahyp:hlinkClr xmlns:ahyp="http://schemas.microsoft.com/office/drawing/2018/hyperlinkcolor" val="tx"/>
                    </a:ext>
                  </a:extLst>
                </a:hlinkClick>
              </a:rPr>
              <a:t>quantitative research</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1690041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ACC3-7EAA-4A6B-8283-979A296EAFB0}"/>
              </a:ext>
            </a:extLst>
          </p:cNvPr>
          <p:cNvSpPr>
            <a:spLocks noGrp="1"/>
          </p:cNvSpPr>
          <p:nvPr>
            <p:ph type="title"/>
          </p:nvPr>
        </p:nvSpPr>
        <p:spPr>
          <a:xfrm>
            <a:off x="472060" y="548680"/>
            <a:ext cx="8229600" cy="800100"/>
          </a:xfrm>
        </p:spPr>
        <p:txBody>
          <a:bodyPr/>
          <a:lstStyle/>
          <a:p>
            <a:r>
              <a:rPr lang="en-GB" b="1" i="0">
                <a:solidFill>
                  <a:srgbClr val="1B2B68"/>
                </a:solidFill>
                <a:effectLst/>
                <a:latin typeface="Inter"/>
              </a:rPr>
              <a:t>Summary Reliability vs validity</a:t>
            </a:r>
            <a:endParaRPr lang="en-GB"/>
          </a:p>
        </p:txBody>
      </p:sp>
      <p:graphicFrame>
        <p:nvGraphicFramePr>
          <p:cNvPr id="4" name="Content Placeholder 3">
            <a:extLst>
              <a:ext uri="{FF2B5EF4-FFF2-40B4-BE49-F238E27FC236}">
                <a16:creationId xmlns:a16="http://schemas.microsoft.com/office/drawing/2014/main" id="{A736A9D0-543A-4BEC-9EE4-09ED850F069E}"/>
              </a:ext>
            </a:extLst>
          </p:cNvPr>
          <p:cNvGraphicFramePr>
            <a:graphicFrameLocks noGrp="1"/>
          </p:cNvGraphicFramePr>
          <p:nvPr>
            <p:ph idx="1"/>
            <p:extLst>
              <p:ext uri="{D42A27DB-BD31-4B8C-83A1-F6EECF244321}">
                <p14:modId xmlns:p14="http://schemas.microsoft.com/office/powerpoint/2010/main" val="2528809767"/>
              </p:ext>
            </p:extLst>
          </p:nvPr>
        </p:nvGraphicFramePr>
        <p:xfrm>
          <a:off x="755576" y="1619798"/>
          <a:ext cx="7830872" cy="3618403"/>
        </p:xfrm>
        <a:graphic>
          <a:graphicData uri="http://schemas.openxmlformats.org/drawingml/2006/table">
            <a:tbl>
              <a:tblPr/>
              <a:tblGrid>
                <a:gridCol w="1599263">
                  <a:extLst>
                    <a:ext uri="{9D8B030D-6E8A-4147-A177-3AD203B41FA5}">
                      <a16:colId xmlns:a16="http://schemas.microsoft.com/office/drawing/2014/main" val="3028536967"/>
                    </a:ext>
                  </a:extLst>
                </a:gridCol>
                <a:gridCol w="3202148">
                  <a:extLst>
                    <a:ext uri="{9D8B030D-6E8A-4147-A177-3AD203B41FA5}">
                      <a16:colId xmlns:a16="http://schemas.microsoft.com/office/drawing/2014/main" val="152306223"/>
                    </a:ext>
                  </a:extLst>
                </a:gridCol>
                <a:gridCol w="3029461">
                  <a:extLst>
                    <a:ext uri="{9D8B030D-6E8A-4147-A177-3AD203B41FA5}">
                      <a16:colId xmlns:a16="http://schemas.microsoft.com/office/drawing/2014/main" val="386638146"/>
                    </a:ext>
                  </a:extLst>
                </a:gridCol>
              </a:tblGrid>
              <a:tr h="507038">
                <a:tc>
                  <a:txBody>
                    <a:bodyPr/>
                    <a:lstStyle/>
                    <a:p>
                      <a:pPr algn="l" fontAlgn="t"/>
                      <a:br>
                        <a:rPr lang="en-GB" sz="1400">
                          <a:effectLst/>
                        </a:rPr>
                      </a:br>
                      <a:endParaRPr lang="en-GB" sz="1400">
                        <a:effectLst/>
                      </a:endParaRPr>
                    </a:p>
                  </a:txBody>
                  <a:tcPr marL="20658" marR="20658" marT="10329" marB="10329">
                    <a:lnL>
                      <a:noFill/>
                    </a:lnL>
                    <a:lnR>
                      <a:noFill/>
                    </a:lnR>
                    <a:lnT>
                      <a:noFill/>
                    </a:lnT>
                    <a:lnB>
                      <a:noFill/>
                    </a:lnB>
                  </a:tcPr>
                </a:tc>
                <a:tc>
                  <a:txBody>
                    <a:bodyPr/>
                    <a:lstStyle/>
                    <a:p>
                      <a:pPr algn="l" fontAlgn="t"/>
                      <a:r>
                        <a:rPr lang="en-GB" sz="1400" b="1">
                          <a:effectLst/>
                        </a:rPr>
                        <a:t>                                                                                      Reliability</a:t>
                      </a:r>
                    </a:p>
                  </a:txBody>
                  <a:tcPr marL="20658" marR="20658" marT="10329" marB="10329">
                    <a:lnL>
                      <a:noFill/>
                    </a:lnL>
                    <a:lnR>
                      <a:noFill/>
                    </a:lnR>
                    <a:lnT>
                      <a:noFill/>
                    </a:lnT>
                    <a:lnB>
                      <a:noFill/>
                    </a:lnB>
                  </a:tcPr>
                </a:tc>
                <a:tc>
                  <a:txBody>
                    <a:bodyPr/>
                    <a:lstStyle/>
                    <a:p>
                      <a:r>
                        <a:rPr lang="en-GB" sz="1400" b="1"/>
                        <a:t>Validity</a:t>
                      </a:r>
                    </a:p>
                  </a:txBody>
                  <a:tcPr marL="20658" marR="20658" marT="10329" marB="10329">
                    <a:lnL>
                      <a:noFill/>
                    </a:lnL>
                  </a:tcPr>
                </a:tc>
                <a:extLst>
                  <a:ext uri="{0D108BD9-81ED-4DB2-BD59-A6C34878D82A}">
                    <a16:rowId xmlns:a16="http://schemas.microsoft.com/office/drawing/2014/main" val="2459365484"/>
                  </a:ext>
                </a:extLst>
              </a:tr>
              <a:tr h="1060169">
                <a:tc>
                  <a:txBody>
                    <a:bodyPr/>
                    <a:lstStyle/>
                    <a:p>
                      <a:pPr algn="l" fontAlgn="t"/>
                      <a:r>
                        <a:rPr lang="en-GB" sz="1400">
                          <a:effectLst/>
                        </a:rPr>
                        <a:t>What does it tell you?</a:t>
                      </a:r>
                    </a:p>
                  </a:txBody>
                  <a:tcPr marL="20658" marR="20658" marT="10329" marB="1032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can be reproduced when the research is repeated under the same conditions.</a:t>
                      </a:r>
                    </a:p>
                  </a:txBody>
                  <a:tcPr marL="20658" marR="20658" marT="10329" marB="1032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really measure what they are supposed to measure.</a:t>
                      </a:r>
                    </a:p>
                  </a:txBody>
                  <a:tcPr marL="20658" marR="20658" marT="10329" marB="10329">
                    <a:lnL>
                      <a:noFill/>
                    </a:lnL>
                    <a:lnR>
                      <a:noFill/>
                    </a:lnR>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861933091"/>
                  </a:ext>
                </a:extLst>
              </a:tr>
              <a:tr h="1129310">
                <a:tc>
                  <a:txBody>
                    <a:bodyPr/>
                    <a:lstStyle/>
                    <a:p>
                      <a:pPr algn="l" fontAlgn="t"/>
                      <a:r>
                        <a:rPr lang="en-GB" sz="1400">
                          <a:effectLst/>
                        </a:rPr>
                        <a:t>How is it assessed?</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the consistency of results across time, across different observers, and across parts of the test itself.</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how well the results correspond to established theories and other measures of the same concept.</a:t>
                      </a:r>
                    </a:p>
                  </a:txBody>
                  <a:tcPr marL="20658" marR="20658" marT="10329" marB="1032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1312352032"/>
                  </a:ext>
                </a:extLst>
              </a:tr>
              <a:tr h="921886">
                <a:tc>
                  <a:txBody>
                    <a:bodyPr/>
                    <a:lstStyle/>
                    <a:p>
                      <a:pPr algn="l" fontAlgn="t"/>
                      <a:r>
                        <a:rPr lang="en-GB" sz="1400">
                          <a:effectLst/>
                        </a:rPr>
                        <a:t>How do they relate?</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reliable measurement is not always valid: the results might be reproducible, but they’re not necessarily correct.</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valid measurement is generally reliable: if a test produces accurate results, they should be reproducible.</a:t>
                      </a:r>
                    </a:p>
                  </a:txBody>
                  <a:tcPr marL="20658" marR="20658" marT="10329" marB="10329">
                    <a:lnL>
                      <a:noFill/>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891626354"/>
                  </a:ext>
                </a:extLst>
              </a:tr>
            </a:tbl>
          </a:graphicData>
        </a:graphic>
      </p:graphicFrame>
    </p:spTree>
    <p:extLst>
      <p:ext uri="{BB962C8B-B14F-4D97-AF65-F5344CB8AC3E}">
        <p14:creationId xmlns:p14="http://schemas.microsoft.com/office/powerpoint/2010/main" val="1858947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08F2-BE50-49AB-942F-FC4786931DBB}"/>
              </a:ext>
            </a:extLst>
          </p:cNvPr>
          <p:cNvSpPr>
            <a:spLocks noGrp="1"/>
          </p:cNvSpPr>
          <p:nvPr>
            <p:ph type="title"/>
          </p:nvPr>
        </p:nvSpPr>
        <p:spPr/>
        <p:txBody>
          <a:bodyPr/>
          <a:lstStyle/>
          <a:p>
            <a:r>
              <a:rPr lang="en-GB" b="1"/>
              <a:t>Reliability vs validity</a:t>
            </a:r>
          </a:p>
        </p:txBody>
      </p:sp>
      <p:sp>
        <p:nvSpPr>
          <p:cNvPr id="3" name="Content Placeholder 2">
            <a:extLst>
              <a:ext uri="{FF2B5EF4-FFF2-40B4-BE49-F238E27FC236}">
                <a16:creationId xmlns:a16="http://schemas.microsoft.com/office/drawing/2014/main" id="{4C09C94F-DEC2-4B80-8A31-78608B01CC78}"/>
              </a:ext>
            </a:extLst>
          </p:cNvPr>
          <p:cNvSpPr>
            <a:spLocks noGrp="1"/>
          </p:cNvSpPr>
          <p:nvPr>
            <p:ph idx="1"/>
          </p:nvPr>
        </p:nvSpPr>
        <p:spPr/>
        <p:txBody>
          <a:bodyPr/>
          <a:lstStyle/>
          <a:p>
            <a:r>
              <a:rPr lang="en-GB"/>
              <a:t>However, reliability on its own is not enough to ensure validity.</a:t>
            </a:r>
          </a:p>
          <a:p>
            <a:pPr marL="0" indent="0">
              <a:buNone/>
            </a:pPr>
            <a:endParaRPr lang="en-GB"/>
          </a:p>
          <a:p>
            <a:r>
              <a:rPr lang="en-GB"/>
              <a:t>Even if a test is reliable, it may not accurately reflect the real situation.</a:t>
            </a:r>
          </a:p>
        </p:txBody>
      </p:sp>
    </p:spTree>
    <p:extLst>
      <p:ext uri="{BB962C8B-B14F-4D97-AF65-F5344CB8AC3E}">
        <p14:creationId xmlns:p14="http://schemas.microsoft.com/office/powerpoint/2010/main" val="3689980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31190-6183-4BC3-882B-475687FE10F8}"/>
              </a:ext>
            </a:extLst>
          </p:cNvPr>
          <p:cNvSpPr>
            <a:spLocks noGrp="1"/>
          </p:cNvSpPr>
          <p:nvPr>
            <p:ph type="title"/>
          </p:nvPr>
        </p:nvSpPr>
        <p:spPr>
          <a:xfrm>
            <a:off x="499730" y="404664"/>
            <a:ext cx="8229600" cy="800100"/>
          </a:xfrm>
        </p:spPr>
        <p:txBody>
          <a:bodyPr/>
          <a:lstStyle/>
          <a:p>
            <a:pPr algn="ctr"/>
            <a:r>
              <a:rPr lang="en-GB" b="1"/>
              <a:t>Activity</a:t>
            </a:r>
          </a:p>
        </p:txBody>
      </p:sp>
      <p:sp>
        <p:nvSpPr>
          <p:cNvPr id="3" name="Content Placeholder 2">
            <a:extLst>
              <a:ext uri="{FF2B5EF4-FFF2-40B4-BE49-F238E27FC236}">
                <a16:creationId xmlns:a16="http://schemas.microsoft.com/office/drawing/2014/main" id="{665C545B-232A-4C29-BBE6-024B1666E7E1}"/>
              </a:ext>
            </a:extLst>
          </p:cNvPr>
          <p:cNvSpPr>
            <a:spLocks noGrp="1"/>
          </p:cNvSpPr>
          <p:nvPr>
            <p:ph idx="1"/>
          </p:nvPr>
        </p:nvSpPr>
        <p:spPr>
          <a:xfrm>
            <a:off x="499730" y="1807083"/>
            <a:ext cx="8229600" cy="3243834"/>
          </a:xfrm>
        </p:spPr>
        <p:txBody>
          <a:bodyPr>
            <a:normAutofit fontScale="85000" lnSpcReduction="10000"/>
          </a:bodyPr>
          <a:lstStyle/>
          <a:p>
            <a:pPr marL="82296" indent="0">
              <a:buNone/>
            </a:pPr>
            <a:r>
              <a:rPr lang="en-GB"/>
              <a:t>Watch the video below then discuss</a:t>
            </a:r>
          </a:p>
          <a:p>
            <a:endParaRPr lang="en-GB">
              <a:hlinkClick r:id="rId3"/>
            </a:endParaRPr>
          </a:p>
          <a:p>
            <a:endParaRPr lang="en-GB">
              <a:hlinkClick r:id="rId3"/>
            </a:endParaRPr>
          </a:p>
          <a:p>
            <a:r>
              <a:rPr lang="en-GB">
                <a:hlinkClick r:id="rId3"/>
              </a:rPr>
              <a:t>https://www.youtube.com/watch?v=q17s84ADGfA</a:t>
            </a:r>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3326972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D457-417F-4E0A-B909-60DE6039F237}"/>
              </a:ext>
            </a:extLst>
          </p:cNvPr>
          <p:cNvSpPr>
            <a:spLocks noGrp="1"/>
          </p:cNvSpPr>
          <p:nvPr>
            <p:ph type="title"/>
          </p:nvPr>
        </p:nvSpPr>
        <p:spPr>
          <a:xfrm>
            <a:off x="457200" y="411180"/>
            <a:ext cx="8229600" cy="800100"/>
          </a:xfrm>
        </p:spPr>
        <p:txBody>
          <a:bodyPr/>
          <a:lstStyle/>
          <a:p>
            <a:r>
              <a:rPr lang="en-GB" b="1">
                <a:solidFill>
                  <a:schemeClr val="tx1"/>
                </a:solidFill>
              </a:rPr>
              <a:t>Activity</a:t>
            </a:r>
          </a:p>
        </p:txBody>
      </p:sp>
      <p:sp>
        <p:nvSpPr>
          <p:cNvPr id="3" name="Content Placeholder 2">
            <a:extLst>
              <a:ext uri="{FF2B5EF4-FFF2-40B4-BE49-F238E27FC236}">
                <a16:creationId xmlns:a16="http://schemas.microsoft.com/office/drawing/2014/main" id="{2F2FF482-C1B8-43F3-83B6-2C832EB87B0B}"/>
              </a:ext>
            </a:extLst>
          </p:cNvPr>
          <p:cNvSpPr>
            <a:spLocks noGrp="1"/>
          </p:cNvSpPr>
          <p:nvPr>
            <p:ph idx="1"/>
          </p:nvPr>
        </p:nvSpPr>
        <p:spPr>
          <a:xfrm>
            <a:off x="485775" y="1807083"/>
            <a:ext cx="8229600" cy="3243834"/>
          </a:xfrm>
        </p:spPr>
        <p:txBody>
          <a:bodyPr>
            <a:normAutofit fontScale="85000" lnSpcReduction="10000"/>
          </a:bodyPr>
          <a:lstStyle/>
          <a:p>
            <a:pPr marL="82296" indent="0">
              <a:buNone/>
            </a:pPr>
            <a:r>
              <a:rPr lang="en-GB"/>
              <a:t>Watch the video below then discuss</a:t>
            </a:r>
          </a:p>
          <a:p>
            <a:endParaRPr lang="en-GB"/>
          </a:p>
          <a:p>
            <a:endParaRPr lang="en-GB"/>
          </a:p>
          <a:p>
            <a:r>
              <a:rPr lang="en-GB">
                <a:hlinkClick r:id="rId3"/>
              </a:rPr>
              <a:t>https://www.youtube.com/watch?v=Vwtxlgudc4s</a:t>
            </a:r>
            <a:endParaRPr lang="en-GB"/>
          </a:p>
          <a:p>
            <a:endParaRPr lang="en-GB"/>
          </a:p>
          <a:p>
            <a:endParaRPr lang="en-GB"/>
          </a:p>
          <a:p>
            <a:pPr algn="ctr"/>
            <a:r>
              <a:rPr lang="en-GB" b="1"/>
              <a:t>Feedback to the whole class</a:t>
            </a:r>
          </a:p>
          <a:p>
            <a:endParaRPr lang="en-GB"/>
          </a:p>
          <a:p>
            <a:endParaRPr lang="en-GB"/>
          </a:p>
        </p:txBody>
      </p:sp>
    </p:spTree>
    <p:extLst>
      <p:ext uri="{BB962C8B-B14F-4D97-AF65-F5344CB8AC3E}">
        <p14:creationId xmlns:p14="http://schemas.microsoft.com/office/powerpoint/2010/main" val="35665869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15"/>
          <p:cNvPicPr>
            <a:picLocks noChangeArrowheads="1"/>
          </p:cNvPicPr>
          <p:nvPr/>
        </p:nvPicPr>
        <p:blipFill>
          <a:blip r:embed="rId3" cstate="print"/>
          <a:srcRect/>
          <a:stretch>
            <a:fillRect/>
          </a:stretch>
        </p:blipFill>
        <p:spPr bwMode="auto">
          <a:xfrm>
            <a:off x="252053" y="1700808"/>
            <a:ext cx="8370930" cy="3994490"/>
          </a:xfrm>
          <a:prstGeom prst="rect">
            <a:avLst/>
          </a:prstGeom>
          <a:noFill/>
          <a:ln w="9525">
            <a:noFill/>
            <a:miter lim="800000"/>
            <a:headEnd/>
            <a:tailEnd/>
          </a:ln>
        </p:spPr>
      </p:pic>
      <p:pic>
        <p:nvPicPr>
          <p:cNvPr id="2050" name="Picture 2" descr="Image result for colour cray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93149" y="3835427"/>
            <a:ext cx="1059669" cy="9437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lack and white pencil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051"/>
          <a:stretch/>
        </p:blipFill>
        <p:spPr bwMode="auto">
          <a:xfrm flipH="1">
            <a:off x="17587" y="5167984"/>
            <a:ext cx="665981" cy="84089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1165405" y="201432"/>
            <a:ext cx="6813189" cy="745629"/>
          </a:xfrm>
        </p:spPr>
        <p:txBody>
          <a:bodyPr>
            <a:normAutofit/>
          </a:bodyPr>
          <a:lstStyle/>
          <a:p>
            <a:r>
              <a:rPr lang="en-GB" sz="2700" b="1">
                <a:latin typeface="Arial" panose="020B0604020202020204" pitchFamily="34" charset="0"/>
                <a:cs typeface="Arial" panose="020B0604020202020204" pitchFamily="34" charset="0"/>
              </a:rPr>
              <a:t>The Quanti/Quali Distinction: Summary</a:t>
            </a:r>
          </a:p>
        </p:txBody>
      </p:sp>
      <p:sp>
        <p:nvSpPr>
          <p:cNvPr id="6" name="Rectangle 5"/>
          <p:cNvSpPr/>
          <p:nvPr/>
        </p:nvSpPr>
        <p:spPr>
          <a:xfrm>
            <a:off x="252054" y="2779546"/>
            <a:ext cx="8262385" cy="541442"/>
          </a:xfrm>
          <a:prstGeom prst="rect">
            <a:avLst/>
          </a:prstGeom>
          <a:solidFill>
            <a:srgbClr val="FFCC00">
              <a:alpha val="30196"/>
            </a:srgb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864278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507116" y="2502694"/>
            <a:ext cx="7886700" cy="994172"/>
          </a:xfrm>
        </p:spPr>
        <p:txBody>
          <a:bodyPr/>
          <a:lstStyle/>
          <a:p>
            <a:pPr algn="ctr"/>
            <a:r>
              <a:rPr lang="en-GB" b="1" i="1">
                <a:solidFill>
                  <a:schemeClr val="bg1"/>
                </a:solidFill>
              </a:rPr>
              <a:t>What is a focus group?</a:t>
            </a:r>
          </a:p>
        </p:txBody>
      </p:sp>
    </p:spTree>
    <p:extLst>
      <p:ext uri="{BB962C8B-B14F-4D97-AF65-F5344CB8AC3E}">
        <p14:creationId xmlns:p14="http://schemas.microsoft.com/office/powerpoint/2010/main" val="496354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8D71-948F-4E52-934D-BAE81DF870C9}"/>
              </a:ext>
            </a:extLst>
          </p:cNvPr>
          <p:cNvSpPr>
            <a:spLocks noGrp="1"/>
          </p:cNvSpPr>
          <p:nvPr>
            <p:ph type="title"/>
          </p:nvPr>
        </p:nvSpPr>
        <p:spPr>
          <a:xfrm>
            <a:off x="457200" y="445020"/>
            <a:ext cx="8229600" cy="800100"/>
          </a:xfrm>
        </p:spPr>
        <p:txBody>
          <a:bodyPr/>
          <a:lstStyle/>
          <a:p>
            <a:r>
              <a:rPr lang="en-GB" b="1">
                <a:solidFill>
                  <a:schemeClr val="tx1"/>
                </a:solidFill>
              </a:rPr>
              <a:t>Focus Group</a:t>
            </a:r>
          </a:p>
        </p:txBody>
      </p:sp>
      <p:sp>
        <p:nvSpPr>
          <p:cNvPr id="3" name="Content Placeholder 2">
            <a:extLst>
              <a:ext uri="{FF2B5EF4-FFF2-40B4-BE49-F238E27FC236}">
                <a16:creationId xmlns:a16="http://schemas.microsoft.com/office/drawing/2014/main" id="{EF443D71-4E3D-4608-ABEE-3F9FB3B99376}"/>
              </a:ext>
            </a:extLst>
          </p:cNvPr>
          <p:cNvSpPr>
            <a:spLocks noGrp="1"/>
          </p:cNvSpPr>
          <p:nvPr>
            <p:ph idx="1"/>
          </p:nvPr>
        </p:nvSpPr>
        <p:spPr>
          <a:xfrm>
            <a:off x="463352" y="1807083"/>
            <a:ext cx="8229600" cy="3243834"/>
          </a:xfrm>
        </p:spPr>
        <p:txBody>
          <a:bodyPr>
            <a:normAutofit/>
          </a:bodyPr>
          <a:lstStyle/>
          <a:p>
            <a:r>
              <a:rPr lang="en-GB" sz="2100"/>
              <a:t>Focus group was defined as a form of informal discussion among designated group of people about a specific topic (Wilkinson, 2004). </a:t>
            </a:r>
          </a:p>
          <a:p>
            <a:r>
              <a:rPr lang="en-GB" sz="2100"/>
              <a:t>This method is primarily used to explore peoples’ views and perception through discussion among group members. </a:t>
            </a:r>
          </a:p>
          <a:p>
            <a:endParaRPr lang="en-GB" sz="2100"/>
          </a:p>
          <a:p>
            <a:r>
              <a:rPr lang="en-GB" sz="2100"/>
              <a:t>This method allows people to express their opinion and explore their knowledge and experiences about the topic of discourse (Kitzinger, 1995).</a:t>
            </a:r>
          </a:p>
        </p:txBody>
      </p:sp>
    </p:spTree>
    <p:extLst>
      <p:ext uri="{BB962C8B-B14F-4D97-AF65-F5344CB8AC3E}">
        <p14:creationId xmlns:p14="http://schemas.microsoft.com/office/powerpoint/2010/main" val="3332243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0D47-3AE4-495E-A9BD-AB2F8E822B87}"/>
              </a:ext>
            </a:extLst>
          </p:cNvPr>
          <p:cNvSpPr>
            <a:spLocks noGrp="1"/>
          </p:cNvSpPr>
          <p:nvPr>
            <p:ph type="title"/>
          </p:nvPr>
        </p:nvSpPr>
        <p:spPr>
          <a:xfrm>
            <a:off x="457200" y="260648"/>
            <a:ext cx="8229600" cy="800100"/>
          </a:xfrm>
        </p:spPr>
        <p:txBody>
          <a:bodyPr/>
          <a:lstStyle/>
          <a:p>
            <a:r>
              <a:rPr lang="en-GB" b="1"/>
              <a:t>Focus Group</a:t>
            </a:r>
          </a:p>
        </p:txBody>
      </p:sp>
      <p:sp>
        <p:nvSpPr>
          <p:cNvPr id="3" name="Content Placeholder 2">
            <a:extLst>
              <a:ext uri="{FF2B5EF4-FFF2-40B4-BE49-F238E27FC236}">
                <a16:creationId xmlns:a16="http://schemas.microsoft.com/office/drawing/2014/main" id="{CDF7D772-A7AC-477C-8557-C300F47BB5F7}"/>
              </a:ext>
            </a:extLst>
          </p:cNvPr>
          <p:cNvSpPr>
            <a:spLocks noGrp="1"/>
          </p:cNvSpPr>
          <p:nvPr>
            <p:ph idx="1"/>
          </p:nvPr>
        </p:nvSpPr>
        <p:spPr>
          <a:xfrm>
            <a:off x="469826" y="1340768"/>
            <a:ext cx="8229600" cy="3917032"/>
          </a:xfrm>
        </p:spPr>
        <p:txBody>
          <a:bodyPr>
            <a:noAutofit/>
          </a:bodyPr>
          <a:lstStyle/>
          <a:p>
            <a:r>
              <a:rPr lang="en-GB" sz="2400"/>
              <a:t>This study design uses words instead of numbers as a form of data collection through documenting people’s views.</a:t>
            </a:r>
          </a:p>
          <a:p>
            <a:pPr marL="82296" indent="0">
              <a:buNone/>
            </a:pPr>
            <a:endParaRPr lang="en-GB" sz="2400"/>
          </a:p>
          <a:p>
            <a:r>
              <a:rPr lang="en-GB" sz="2400"/>
              <a:t>FGD is a suitable method used for collecting sensitive information through the contribution of the participating members of the discussion group.</a:t>
            </a:r>
          </a:p>
          <a:p>
            <a:endParaRPr lang="en-GB" sz="2400"/>
          </a:p>
          <a:p>
            <a:r>
              <a:rPr lang="en-GB" sz="2400"/>
              <a:t> FGD encourages and enables contributions from all the participating members in the group</a:t>
            </a:r>
            <a:r>
              <a:rPr lang="en-GB" sz="2100"/>
              <a:t>. </a:t>
            </a:r>
          </a:p>
        </p:txBody>
      </p:sp>
    </p:spTree>
    <p:extLst>
      <p:ext uri="{BB962C8B-B14F-4D97-AF65-F5344CB8AC3E}">
        <p14:creationId xmlns:p14="http://schemas.microsoft.com/office/powerpoint/2010/main" val="3846487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0229-5967-4C69-B96D-3899E740E003}"/>
              </a:ext>
            </a:extLst>
          </p:cNvPr>
          <p:cNvSpPr>
            <a:spLocks noGrp="1"/>
          </p:cNvSpPr>
          <p:nvPr>
            <p:ph type="title"/>
          </p:nvPr>
        </p:nvSpPr>
        <p:spPr/>
        <p:txBody>
          <a:bodyPr/>
          <a:lstStyle/>
          <a:p>
            <a:r>
              <a:rPr lang="en-GB" b="1">
                <a:solidFill>
                  <a:schemeClr val="tx1"/>
                </a:solidFill>
              </a:rPr>
              <a:t>Focus Group</a:t>
            </a:r>
            <a:endParaRPr lang="en-GB">
              <a:solidFill>
                <a:schemeClr val="tx1"/>
              </a:solidFill>
            </a:endParaRPr>
          </a:p>
        </p:txBody>
      </p:sp>
      <p:sp>
        <p:nvSpPr>
          <p:cNvPr id="3" name="Content Placeholder 2">
            <a:extLst>
              <a:ext uri="{FF2B5EF4-FFF2-40B4-BE49-F238E27FC236}">
                <a16:creationId xmlns:a16="http://schemas.microsoft.com/office/drawing/2014/main" id="{672CA651-6466-47DA-ADB8-BA20515D2B12}"/>
              </a:ext>
            </a:extLst>
          </p:cNvPr>
          <p:cNvSpPr>
            <a:spLocks noGrp="1"/>
          </p:cNvSpPr>
          <p:nvPr>
            <p:ph idx="1"/>
          </p:nvPr>
        </p:nvSpPr>
        <p:spPr/>
        <p:txBody>
          <a:bodyPr>
            <a:normAutofit/>
          </a:bodyPr>
          <a:lstStyle/>
          <a:p>
            <a:r>
              <a:rPr lang="en-GB" sz="2400" dirty="0"/>
              <a:t>A standard FGD must include at least </a:t>
            </a:r>
            <a:r>
              <a:rPr lang="en-GB" sz="2400" b="1" dirty="0"/>
              <a:t>6 to 8 participants </a:t>
            </a:r>
            <a:r>
              <a:rPr lang="en-GB" sz="2400" dirty="0"/>
              <a:t>depending on the wealth of information required to be collected.</a:t>
            </a:r>
          </a:p>
          <a:p>
            <a:endParaRPr lang="en-GB" sz="2400" dirty="0"/>
          </a:p>
          <a:p>
            <a:r>
              <a:rPr lang="en-GB" sz="2400" dirty="0"/>
              <a:t>Likewise, Krueger and Casey (2014) emphasised that FGD must contain an optimum number of between </a:t>
            </a:r>
            <a:r>
              <a:rPr lang="en-GB" sz="2400" b="1" dirty="0"/>
              <a:t>5 to 10 participants</a:t>
            </a:r>
            <a:r>
              <a:rPr lang="en-GB" sz="2400" dirty="0"/>
              <a:t>, which is a recommended manageable number of participants that is required to avoid disorderliness,</a:t>
            </a:r>
          </a:p>
        </p:txBody>
      </p:sp>
    </p:spTree>
    <p:extLst>
      <p:ext uri="{BB962C8B-B14F-4D97-AF65-F5344CB8AC3E}">
        <p14:creationId xmlns:p14="http://schemas.microsoft.com/office/powerpoint/2010/main" val="1071604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ACBC-2866-4DDD-A359-C81D7DAF0E0A}"/>
              </a:ext>
            </a:extLst>
          </p:cNvPr>
          <p:cNvSpPr>
            <a:spLocks noGrp="1"/>
          </p:cNvSpPr>
          <p:nvPr>
            <p:ph type="title"/>
          </p:nvPr>
        </p:nvSpPr>
        <p:spPr>
          <a:xfrm>
            <a:off x="611560" y="380373"/>
            <a:ext cx="8229600" cy="800100"/>
          </a:xfrm>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D3C03AA9-DD87-44B6-A1D3-14A47A87F31D}"/>
              </a:ext>
            </a:extLst>
          </p:cNvPr>
          <p:cNvSpPr>
            <a:spLocks noGrp="1"/>
          </p:cNvSpPr>
          <p:nvPr>
            <p:ph idx="1"/>
          </p:nvPr>
        </p:nvSpPr>
        <p:spPr>
          <a:xfrm>
            <a:off x="611560" y="1628800"/>
            <a:ext cx="8229600" cy="3917032"/>
          </a:xfrm>
        </p:spPr>
        <p:txBody>
          <a:bodyPr>
            <a:normAutofit/>
          </a:bodyPr>
          <a:lstStyle/>
          <a:p>
            <a:r>
              <a:rPr lang="en-GB" sz="2400"/>
              <a:t>FGD allows data to be collected within a short period of time compared to the time required to conduct a one-to-one interview.</a:t>
            </a:r>
          </a:p>
          <a:p>
            <a:endParaRPr lang="en-GB" sz="2400"/>
          </a:p>
          <a:p>
            <a:r>
              <a:rPr lang="en-GB" sz="2400"/>
              <a:t>Also, it provides an opportunity for the participants to critically comments on the topic of discourse and allows group members to share common experiences and feelings, thus generating a deep and enriched data during the interactive session</a:t>
            </a:r>
          </a:p>
        </p:txBody>
      </p:sp>
    </p:spTree>
    <p:extLst>
      <p:ext uri="{BB962C8B-B14F-4D97-AF65-F5344CB8AC3E}">
        <p14:creationId xmlns:p14="http://schemas.microsoft.com/office/powerpoint/2010/main" val="3248118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6FF5-F8F9-4100-BAF0-B89915F5966F}"/>
              </a:ext>
            </a:extLst>
          </p:cNvPr>
          <p:cNvSpPr>
            <a:spLocks noGrp="1"/>
          </p:cNvSpPr>
          <p:nvPr>
            <p:ph type="title"/>
          </p:nvPr>
        </p:nvSpPr>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39111D50-1CB9-4346-8C2A-E778B962C65E}"/>
              </a:ext>
            </a:extLst>
          </p:cNvPr>
          <p:cNvSpPr>
            <a:spLocks noGrp="1"/>
          </p:cNvSpPr>
          <p:nvPr>
            <p:ph idx="1"/>
          </p:nvPr>
        </p:nvSpPr>
        <p:spPr/>
        <p:txBody>
          <a:bodyPr/>
          <a:lstStyle/>
          <a:p>
            <a:r>
              <a:rPr lang="en-GB" sz="2400"/>
              <a:t>On the other hand, FGD consume a lot of time, especially at the data transcription stage due to participants talking over one another and at the analyses stage.</a:t>
            </a:r>
          </a:p>
          <a:p>
            <a:endParaRPr lang="en-GB" sz="2400"/>
          </a:p>
          <a:p>
            <a:r>
              <a:rPr lang="en-GB" sz="2400"/>
              <a:t>There is also the tendency for some of the participants to dominate the conversation, by denying the shy ones the opportunity to contribute</a:t>
            </a:r>
            <a:r>
              <a:rPr lang="en-GB"/>
              <a:t>.</a:t>
            </a:r>
          </a:p>
        </p:txBody>
      </p:sp>
    </p:spTree>
    <p:extLst>
      <p:ext uri="{BB962C8B-B14F-4D97-AF65-F5344CB8AC3E}">
        <p14:creationId xmlns:p14="http://schemas.microsoft.com/office/powerpoint/2010/main" val="1389159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A0B-BD7E-1315-73D3-D01F97387136}"/>
              </a:ext>
            </a:extLst>
          </p:cNvPr>
          <p:cNvSpPr>
            <a:spLocks noGrp="1"/>
          </p:cNvSpPr>
          <p:nvPr>
            <p:ph type="title"/>
          </p:nvPr>
        </p:nvSpPr>
        <p:spPr/>
        <p:txBody>
          <a:bodyPr/>
          <a:lstStyle/>
          <a:p>
            <a:r>
              <a:rPr lang="en-GB" b="1">
                <a:solidFill>
                  <a:schemeClr val="tx1"/>
                </a:solidFill>
              </a:rPr>
              <a:t>Focus Group</a:t>
            </a:r>
            <a:endParaRPr lang="en-GB"/>
          </a:p>
        </p:txBody>
      </p:sp>
      <p:sp>
        <p:nvSpPr>
          <p:cNvPr id="3" name="Content Placeholder 2">
            <a:extLst>
              <a:ext uri="{FF2B5EF4-FFF2-40B4-BE49-F238E27FC236}">
                <a16:creationId xmlns:a16="http://schemas.microsoft.com/office/drawing/2014/main" id="{456550E9-142E-88AF-384B-14947D8C7CF3}"/>
              </a:ext>
            </a:extLst>
          </p:cNvPr>
          <p:cNvSpPr>
            <a:spLocks noGrp="1"/>
          </p:cNvSpPr>
          <p:nvPr>
            <p:ph idx="1"/>
          </p:nvPr>
        </p:nvSpPr>
        <p:spPr/>
        <p:txBody>
          <a:bodyPr>
            <a:normAutofit/>
          </a:bodyPr>
          <a:lstStyle/>
          <a:p>
            <a:r>
              <a:rPr lang="en-GB"/>
              <a:t>Focus</a:t>
            </a:r>
            <a:r>
              <a:rPr lang="en-GB" b="0" i="0">
                <a:effectLst/>
              </a:rPr>
              <a:t> group participants </a:t>
            </a:r>
            <a:r>
              <a:rPr lang="en-GB"/>
              <a:t>are</a:t>
            </a:r>
            <a:r>
              <a:rPr lang="en-GB" b="0" i="0">
                <a:effectLst/>
              </a:rPr>
              <a:t> chosen due to predefined demographic traits, and the questions are designed to shed light on a topic of interest.</a:t>
            </a:r>
          </a:p>
        </p:txBody>
      </p:sp>
    </p:spTree>
    <p:extLst>
      <p:ext uri="{BB962C8B-B14F-4D97-AF65-F5344CB8AC3E}">
        <p14:creationId xmlns:p14="http://schemas.microsoft.com/office/powerpoint/2010/main" val="1993769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B626-4862-7946-8635-9C28F2577592}"/>
              </a:ext>
            </a:extLst>
          </p:cNvPr>
          <p:cNvSpPr>
            <a:spLocks noGrp="1"/>
          </p:cNvSpPr>
          <p:nvPr>
            <p:ph type="ctrTitle"/>
          </p:nvPr>
        </p:nvSpPr>
        <p:spPr>
          <a:xfrm>
            <a:off x="827584" y="2420888"/>
            <a:ext cx="7772400" cy="1470025"/>
          </a:xfrm>
        </p:spPr>
        <p:txBody>
          <a:bodyPr/>
          <a:lstStyle/>
          <a:p>
            <a:r>
              <a:rPr lang="en-GB" sz="4400" b="1" i="1">
                <a:solidFill>
                  <a:schemeClr val="bg1"/>
                </a:solidFill>
                <a:latin typeface="+mn-lt"/>
              </a:rPr>
              <a:t>What are steps involved in conducting a FGD?</a:t>
            </a:r>
            <a:endParaRPr lang="en-GB"/>
          </a:p>
        </p:txBody>
      </p:sp>
    </p:spTree>
    <p:extLst>
      <p:ext uri="{BB962C8B-B14F-4D97-AF65-F5344CB8AC3E}">
        <p14:creationId xmlns:p14="http://schemas.microsoft.com/office/powerpoint/2010/main" val="28701118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AAFE5-CC5D-CCA1-77BA-C1210E2EAD37}"/>
              </a:ext>
            </a:extLst>
          </p:cNvPr>
          <p:cNvSpPr>
            <a:spLocks noGrp="1"/>
          </p:cNvSpPr>
          <p:nvPr>
            <p:ph type="title"/>
          </p:nvPr>
        </p:nvSpPr>
        <p:spPr/>
        <p:txBody>
          <a:bodyPr/>
          <a:lstStyle/>
          <a:p>
            <a:r>
              <a:rPr lang="en-GB" b="1"/>
              <a:t>Steps for conducting a FGD</a:t>
            </a:r>
          </a:p>
        </p:txBody>
      </p:sp>
      <p:sp>
        <p:nvSpPr>
          <p:cNvPr id="3" name="Content Placeholder 2">
            <a:extLst>
              <a:ext uri="{FF2B5EF4-FFF2-40B4-BE49-F238E27FC236}">
                <a16:creationId xmlns:a16="http://schemas.microsoft.com/office/drawing/2014/main" id="{86E6ECBA-3A76-27E0-F48C-BD9CB53668CD}"/>
              </a:ext>
            </a:extLst>
          </p:cNvPr>
          <p:cNvSpPr>
            <a:spLocks noGrp="1"/>
          </p:cNvSpPr>
          <p:nvPr>
            <p:ph idx="1"/>
          </p:nvPr>
        </p:nvSpPr>
        <p:spPr/>
        <p:txBody>
          <a:bodyPr>
            <a:normAutofit lnSpcReduction="10000"/>
          </a:bodyPr>
          <a:lstStyle/>
          <a:p>
            <a:pPr marL="0" indent="0">
              <a:buNone/>
            </a:pPr>
            <a:r>
              <a:rPr lang="en-GB" b="1" i="1">
                <a:effectLst/>
              </a:rPr>
              <a:t>Step 1: Choose your topic of interest</a:t>
            </a:r>
          </a:p>
          <a:p>
            <a:endParaRPr lang="en-GB" i="0">
              <a:effectLst/>
            </a:endParaRPr>
          </a:p>
          <a:p>
            <a:r>
              <a:rPr lang="en-GB"/>
              <a:t>As a rule of thumb, research topics related to thoughts, beliefs, perceptions and feelings work well in focus groups. </a:t>
            </a:r>
          </a:p>
          <a:p>
            <a:r>
              <a:rPr lang="en-GB"/>
              <a:t>If you are seeking direction, explanation, or in-depth dialogue, a focus group could be a good fit.</a:t>
            </a:r>
          </a:p>
          <a:p>
            <a:endParaRPr lang="en-GB"/>
          </a:p>
        </p:txBody>
      </p:sp>
    </p:spTree>
    <p:extLst>
      <p:ext uri="{BB962C8B-B14F-4D97-AF65-F5344CB8AC3E}">
        <p14:creationId xmlns:p14="http://schemas.microsoft.com/office/powerpoint/2010/main" val="804168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81CA-2823-E620-759F-A5954B99C7DC}"/>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D175CAE5-2DAC-134A-62BC-34C7F8A30AFC}"/>
              </a:ext>
            </a:extLst>
          </p:cNvPr>
          <p:cNvSpPr>
            <a:spLocks noGrp="1"/>
          </p:cNvSpPr>
          <p:nvPr>
            <p:ph idx="1"/>
          </p:nvPr>
        </p:nvSpPr>
        <p:spPr/>
        <p:txBody>
          <a:bodyPr>
            <a:normAutofit fontScale="77500" lnSpcReduction="20000"/>
          </a:bodyPr>
          <a:lstStyle/>
          <a:p>
            <a:pPr marL="0" indent="0">
              <a:buNone/>
            </a:pPr>
            <a:r>
              <a:rPr lang="en-GB" b="1" i="1"/>
              <a:t>Step 2: Define your research scope and hypotheses</a:t>
            </a:r>
          </a:p>
          <a:p>
            <a:pPr marL="0" indent="0">
              <a:buNone/>
            </a:pPr>
            <a:endParaRPr lang="en-GB" b="1" i="1"/>
          </a:p>
          <a:p>
            <a:pPr algn="l"/>
            <a:r>
              <a:rPr lang="en-GB" b="0" i="0">
                <a:effectLst/>
              </a:rPr>
              <a:t>Once you have determined that a focus group is the right choice for your topic, you can start thinking about what you expect the group discussion to yield.</a:t>
            </a:r>
          </a:p>
          <a:p>
            <a:pPr algn="l"/>
            <a:r>
              <a:rPr lang="en-GB" b="0" i="0">
                <a:effectLst/>
              </a:rPr>
              <a:t>Perhaps literature already exists on your subject or a sufficiently similar topic that you can use as a starting point. </a:t>
            </a:r>
          </a:p>
          <a:p>
            <a:pPr algn="l"/>
            <a:r>
              <a:rPr lang="en-GB" b="0" i="0">
                <a:effectLst/>
              </a:rPr>
              <a:t>If the topic is not well studied, use your instincts to determine what you think is most worthy of study.</a:t>
            </a:r>
          </a:p>
          <a:p>
            <a:pPr marL="0" indent="0">
              <a:buNone/>
            </a:pPr>
            <a:endParaRPr lang="en-GB" b="1" i="1"/>
          </a:p>
        </p:txBody>
      </p:sp>
    </p:spTree>
    <p:extLst>
      <p:ext uri="{BB962C8B-B14F-4D97-AF65-F5344CB8AC3E}">
        <p14:creationId xmlns:p14="http://schemas.microsoft.com/office/powerpoint/2010/main" val="1216550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813ED-726B-252C-D1F1-C07638F8903D}"/>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CF81D923-FBDE-B127-A0BE-20BA54F9DCBF}"/>
              </a:ext>
            </a:extLst>
          </p:cNvPr>
          <p:cNvSpPr>
            <a:spLocks noGrp="1"/>
          </p:cNvSpPr>
          <p:nvPr>
            <p:ph idx="1"/>
          </p:nvPr>
        </p:nvSpPr>
        <p:spPr>
          <a:xfrm>
            <a:off x="457200" y="1417638"/>
            <a:ext cx="8229600" cy="4243610"/>
          </a:xfrm>
        </p:spPr>
        <p:txBody>
          <a:bodyPr>
            <a:normAutofit fontScale="70000" lnSpcReduction="20000"/>
          </a:bodyPr>
          <a:lstStyle/>
          <a:p>
            <a:pPr marL="0" indent="0">
              <a:buNone/>
            </a:pPr>
            <a:r>
              <a:rPr lang="en-GB" sz="4000" b="1" i="1"/>
              <a:t>Step 3: Determine your focus group questions</a:t>
            </a:r>
          </a:p>
          <a:p>
            <a:pPr marL="0" indent="0">
              <a:buNone/>
            </a:pPr>
            <a:endParaRPr lang="en-GB" sz="4000" b="1" i="1"/>
          </a:p>
          <a:p>
            <a:pPr algn="l"/>
            <a:r>
              <a:rPr lang="en-GB" b="0" i="0">
                <a:effectLst/>
              </a:rPr>
              <a:t>The questions that you ask your focus group are crucially important to your analysis. Take your time formulating them, paying special attention to phrasing. Be careful to avoid </a:t>
            </a:r>
            <a:r>
              <a:rPr lang="en-GB" b="1" i="0">
                <a:effectLst/>
              </a:rPr>
              <a:t>leading questions</a:t>
            </a:r>
            <a:r>
              <a:rPr lang="en-GB" b="0" i="0">
                <a:effectLst/>
              </a:rPr>
              <a:t>, which can  affect your responses.</a:t>
            </a:r>
          </a:p>
          <a:p>
            <a:pPr algn="l"/>
            <a:r>
              <a:rPr lang="en-GB" b="0" i="0">
                <a:effectLst/>
              </a:rPr>
              <a:t>Overall, your focus group questions should be:</a:t>
            </a:r>
          </a:p>
          <a:p>
            <a:pPr algn="l">
              <a:buFont typeface="Arial" panose="020B0604020202020204" pitchFamily="34" charset="0"/>
              <a:buChar char="•"/>
            </a:pPr>
            <a:r>
              <a:rPr lang="en-GB" b="0" i="0">
                <a:effectLst/>
              </a:rPr>
              <a:t>Open-ended and flexible</a:t>
            </a:r>
          </a:p>
          <a:p>
            <a:pPr algn="l">
              <a:buFont typeface="Arial" panose="020B0604020202020204" pitchFamily="34" charset="0"/>
              <a:buChar char="•"/>
            </a:pPr>
            <a:r>
              <a:rPr lang="en-GB" b="0" i="0">
                <a:effectLst/>
              </a:rPr>
              <a:t>Impossible to answer with “yes” or “no” (questions that start with “why” or “how” are often best)</a:t>
            </a:r>
          </a:p>
          <a:p>
            <a:pPr algn="l">
              <a:buFont typeface="Arial" panose="020B0604020202020204" pitchFamily="34" charset="0"/>
              <a:buChar char="•"/>
            </a:pPr>
            <a:r>
              <a:rPr lang="en-GB" b="0" i="0">
                <a:effectLst/>
              </a:rPr>
              <a:t>Unambiguous, getting straight to the point while still stimulating discussion</a:t>
            </a:r>
          </a:p>
          <a:p>
            <a:pPr algn="l">
              <a:buFont typeface="Arial" panose="020B0604020202020204" pitchFamily="34" charset="0"/>
              <a:buChar char="•"/>
            </a:pPr>
            <a:r>
              <a:rPr lang="en-GB" b="0" i="0">
                <a:effectLst/>
              </a:rPr>
              <a:t>Unbiased and neutral</a:t>
            </a:r>
          </a:p>
          <a:p>
            <a:pPr marL="0" indent="0">
              <a:buNone/>
            </a:pPr>
            <a:endParaRPr lang="en-GB" b="1" i="1"/>
          </a:p>
        </p:txBody>
      </p:sp>
    </p:spTree>
    <p:extLst>
      <p:ext uri="{BB962C8B-B14F-4D97-AF65-F5344CB8AC3E}">
        <p14:creationId xmlns:p14="http://schemas.microsoft.com/office/powerpoint/2010/main" val="4137216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86D0-C112-D0CD-8EC4-57E4F00E72C9}"/>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2026181D-FC0F-02AE-D6D2-981D47519498}"/>
              </a:ext>
            </a:extLst>
          </p:cNvPr>
          <p:cNvSpPr>
            <a:spLocks noGrp="1"/>
          </p:cNvSpPr>
          <p:nvPr>
            <p:ph idx="1"/>
          </p:nvPr>
        </p:nvSpPr>
        <p:spPr/>
        <p:txBody>
          <a:bodyPr>
            <a:normAutofit/>
          </a:bodyPr>
          <a:lstStyle/>
          <a:p>
            <a:pPr marL="0" indent="0">
              <a:buNone/>
            </a:pPr>
            <a:r>
              <a:rPr lang="en-GB" sz="2800" b="1" i="1"/>
              <a:t>Step 4: Select a moderator or co-moderator</a:t>
            </a:r>
          </a:p>
          <a:p>
            <a:pPr marL="0" indent="0">
              <a:buNone/>
            </a:pPr>
            <a:endParaRPr lang="en-GB" sz="2800" b="1"/>
          </a:p>
          <a:p>
            <a:r>
              <a:rPr lang="en-GB" sz="2800" b="0" i="0">
                <a:effectLst/>
              </a:rPr>
              <a:t>It is important to have more than one moderator in the room. </a:t>
            </a:r>
          </a:p>
          <a:p>
            <a:r>
              <a:rPr lang="en-GB" sz="2800" b="0" i="0">
                <a:effectLst/>
              </a:rPr>
              <a:t>If you would like to take the lead asking questions, select a co-moderator who can coordinate the technology, take notes, and observe the behaviour of the participants</a:t>
            </a:r>
            <a:r>
              <a:rPr lang="en-GB" sz="2800" b="0" i="0">
                <a:solidFill>
                  <a:srgbClr val="0D405F"/>
                </a:solidFill>
                <a:effectLst/>
              </a:rPr>
              <a:t>.</a:t>
            </a:r>
            <a:endParaRPr lang="en-GB" sz="2800" b="1"/>
          </a:p>
        </p:txBody>
      </p:sp>
    </p:spTree>
    <p:extLst>
      <p:ext uri="{BB962C8B-B14F-4D97-AF65-F5344CB8AC3E}">
        <p14:creationId xmlns:p14="http://schemas.microsoft.com/office/powerpoint/2010/main" val="3889752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339E-5C60-D333-E288-F58DEC2D88AE}"/>
              </a:ext>
            </a:extLst>
          </p:cNvPr>
          <p:cNvSpPr>
            <a:spLocks noGrp="1"/>
          </p:cNvSpPr>
          <p:nvPr>
            <p:ph type="title"/>
          </p:nvPr>
        </p:nvSpPr>
        <p:spPr>
          <a:xfrm>
            <a:off x="457200" y="0"/>
            <a:ext cx="8229600" cy="1143000"/>
          </a:xfrm>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F2D436A4-ADD9-CFAB-0CE2-AD65BF20DA67}"/>
              </a:ext>
            </a:extLst>
          </p:cNvPr>
          <p:cNvSpPr>
            <a:spLocks noGrp="1"/>
          </p:cNvSpPr>
          <p:nvPr>
            <p:ph idx="1"/>
          </p:nvPr>
        </p:nvSpPr>
        <p:spPr>
          <a:xfrm>
            <a:off x="438150" y="1268760"/>
            <a:ext cx="8229600" cy="4680520"/>
          </a:xfrm>
        </p:spPr>
        <p:txBody>
          <a:bodyPr>
            <a:normAutofit fontScale="77500" lnSpcReduction="20000"/>
          </a:bodyPr>
          <a:lstStyle/>
          <a:p>
            <a:pPr marL="0" indent="0">
              <a:buNone/>
            </a:pPr>
            <a:r>
              <a:rPr lang="en-GB" sz="4100" b="1" i="1" dirty="0"/>
              <a:t>Step 5: Recruit your participants</a:t>
            </a:r>
          </a:p>
          <a:p>
            <a:endParaRPr lang="en-GB" b="1" i="1" dirty="0"/>
          </a:p>
          <a:p>
            <a:pPr algn="l"/>
            <a:r>
              <a:rPr lang="en-GB" b="0" i="0" dirty="0">
                <a:effectLst/>
              </a:rPr>
              <a:t>Depending on your research topic, there are a few sampling methods you can choose from to help you recruit and select participants.</a:t>
            </a:r>
          </a:p>
          <a:p>
            <a:pPr algn="l">
              <a:buFont typeface="Arial" panose="020B0604020202020204" pitchFamily="34" charset="0"/>
              <a:buChar char="•"/>
            </a:pPr>
            <a:r>
              <a:rPr lang="en-GB" b="1" i="0" dirty="0">
                <a:effectLst/>
              </a:rPr>
              <a:t>Voluntary response sampling</a:t>
            </a:r>
            <a:r>
              <a:rPr lang="en-GB" b="0" i="0" dirty="0">
                <a:effectLst/>
              </a:rPr>
              <a:t>, such as posting a flyer on campus and finding participants based on responses</a:t>
            </a:r>
          </a:p>
          <a:p>
            <a:pPr algn="l">
              <a:buFont typeface="Arial" panose="020B0604020202020204" pitchFamily="34" charset="0"/>
              <a:buChar char="•"/>
            </a:pPr>
            <a:r>
              <a:rPr lang="en-GB" b="1" i="0" dirty="0">
                <a:effectLst/>
              </a:rPr>
              <a:t>Convenience sampling </a:t>
            </a:r>
            <a:r>
              <a:rPr lang="en-GB" b="0" i="0" dirty="0">
                <a:effectLst/>
              </a:rPr>
              <a:t>of those who are most readily accessible to you, such as fellow students at your university</a:t>
            </a:r>
          </a:p>
          <a:p>
            <a:pPr algn="l">
              <a:buFont typeface="Arial" panose="020B0604020202020204" pitchFamily="34" charset="0"/>
              <a:buChar char="•"/>
            </a:pPr>
            <a:r>
              <a:rPr lang="en-GB" b="1" i="0" dirty="0">
                <a:effectLst/>
              </a:rPr>
              <a:t>Judgement sampling </a:t>
            </a:r>
            <a:r>
              <a:rPr lang="en-GB" b="0" i="0" dirty="0">
                <a:effectLst/>
              </a:rPr>
              <a:t>of a specific set of participants that you already know you want to include</a:t>
            </a:r>
          </a:p>
          <a:p>
            <a:endParaRPr lang="en-GB" b="1" i="1" dirty="0"/>
          </a:p>
        </p:txBody>
      </p:sp>
    </p:spTree>
    <p:extLst>
      <p:ext uri="{BB962C8B-B14F-4D97-AF65-F5344CB8AC3E}">
        <p14:creationId xmlns:p14="http://schemas.microsoft.com/office/powerpoint/2010/main" val="23427910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EA61-AF03-A58C-119E-AE9CF1EE228A}"/>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AE748556-632C-8D0F-0957-B4B42E4F1530}"/>
              </a:ext>
            </a:extLst>
          </p:cNvPr>
          <p:cNvSpPr>
            <a:spLocks noGrp="1"/>
          </p:cNvSpPr>
          <p:nvPr>
            <p:ph idx="1"/>
          </p:nvPr>
        </p:nvSpPr>
        <p:spPr/>
        <p:txBody>
          <a:bodyPr>
            <a:normAutofit fontScale="70000" lnSpcReduction="20000"/>
          </a:bodyPr>
          <a:lstStyle/>
          <a:p>
            <a:pPr marL="0" indent="0" algn="l">
              <a:buNone/>
            </a:pPr>
            <a:r>
              <a:rPr lang="en-GB" b="1" i="0" dirty="0">
                <a:effectLst/>
              </a:rPr>
              <a:t>Number of participants</a:t>
            </a:r>
          </a:p>
          <a:p>
            <a:pPr algn="l"/>
            <a:r>
              <a:rPr lang="en-GB" b="0" i="0" dirty="0">
                <a:effectLst/>
              </a:rPr>
              <a:t>In most cases, one focus group will not be sufficient to answer your research question. </a:t>
            </a:r>
          </a:p>
          <a:p>
            <a:pPr algn="l"/>
            <a:r>
              <a:rPr lang="en-GB" b="0" i="0" dirty="0">
                <a:effectLst/>
              </a:rPr>
              <a:t>It is likely that you will need to schedule </a:t>
            </a:r>
            <a:r>
              <a:rPr lang="en-GB" b="1" i="0" dirty="0">
                <a:effectLst/>
              </a:rPr>
              <a:t>three to four </a:t>
            </a:r>
            <a:r>
              <a:rPr lang="en-GB" b="0" i="0" dirty="0">
                <a:effectLst/>
              </a:rPr>
              <a:t>groups.</a:t>
            </a:r>
          </a:p>
          <a:p>
            <a:pPr algn="l"/>
            <a:r>
              <a:rPr lang="en-GB" b="0" i="0" dirty="0">
                <a:effectLst/>
              </a:rPr>
              <a:t> A good rule of thumb is to stop when you have reached a </a:t>
            </a:r>
            <a:r>
              <a:rPr lang="en-GB" b="1" i="0" dirty="0">
                <a:effectLst/>
              </a:rPr>
              <a:t>saturation point </a:t>
            </a:r>
            <a:r>
              <a:rPr lang="en-GB" b="0" i="0" dirty="0">
                <a:effectLst/>
              </a:rPr>
              <a:t>(i.e., when you are not receiving new responses to your questions).</a:t>
            </a:r>
          </a:p>
          <a:p>
            <a:pPr algn="l"/>
            <a:r>
              <a:rPr lang="en-GB" b="0" i="0" dirty="0">
                <a:effectLst/>
              </a:rPr>
              <a:t>Most focus groups have 6–10 participants. It is a good idea to over-recruit just in case someone does not show up. </a:t>
            </a:r>
          </a:p>
          <a:p>
            <a:pPr algn="l"/>
            <a:r>
              <a:rPr lang="en-GB" b="0" i="0" dirty="0">
                <a:effectLst/>
              </a:rPr>
              <a:t>As a rule of thumb, you should not have fewer than 6 or more than 12 participants, in order to get the most reliable results.</a:t>
            </a:r>
          </a:p>
          <a:p>
            <a:endParaRPr lang="en-GB" dirty="0"/>
          </a:p>
        </p:txBody>
      </p:sp>
    </p:spTree>
    <p:extLst>
      <p:ext uri="{BB962C8B-B14F-4D97-AF65-F5344CB8AC3E}">
        <p14:creationId xmlns:p14="http://schemas.microsoft.com/office/powerpoint/2010/main" val="2093356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87C1-5875-0700-A194-FBB8C7A4E99C}"/>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80249D46-4D73-827D-23DC-456803FEA470}"/>
              </a:ext>
            </a:extLst>
          </p:cNvPr>
          <p:cNvSpPr>
            <a:spLocks noGrp="1"/>
          </p:cNvSpPr>
          <p:nvPr>
            <p:ph idx="1"/>
          </p:nvPr>
        </p:nvSpPr>
        <p:spPr/>
        <p:txBody>
          <a:bodyPr/>
          <a:lstStyle/>
          <a:p>
            <a:pPr marL="0" indent="0">
              <a:buNone/>
            </a:pPr>
            <a:r>
              <a:rPr lang="en-GB" b="1" i="1" dirty="0"/>
              <a:t>Step 6: Set up your focus group</a:t>
            </a:r>
          </a:p>
          <a:p>
            <a:pPr algn="l"/>
            <a:r>
              <a:rPr lang="en-GB" b="1" i="0" dirty="0">
                <a:effectLst/>
              </a:rPr>
              <a:t>Confirm a time and date</a:t>
            </a:r>
            <a:r>
              <a:rPr lang="en-GB" i="0" dirty="0">
                <a:effectLst/>
              </a:rPr>
              <a:t>: Focus groups usually last for </a:t>
            </a:r>
            <a:r>
              <a:rPr lang="en-GB" b="1" i="0" dirty="0">
                <a:effectLst/>
              </a:rPr>
              <a:t>45–90</a:t>
            </a:r>
            <a:r>
              <a:rPr lang="en-GB" i="0" dirty="0">
                <a:effectLst/>
              </a:rPr>
              <a:t> minutes, but some can last longer. </a:t>
            </a:r>
          </a:p>
          <a:p>
            <a:pPr algn="l"/>
            <a:r>
              <a:rPr lang="en-GB" dirty="0"/>
              <a:t>If you think it will l</a:t>
            </a:r>
            <a:r>
              <a:rPr lang="en-GB" i="0" dirty="0">
                <a:effectLst/>
              </a:rPr>
              <a:t>ast longer than 90 minutes, schedule a few breaks to avoid distraction of the participants.</a:t>
            </a:r>
          </a:p>
          <a:p>
            <a:endParaRPr lang="en-GB" b="1" i="1" dirty="0"/>
          </a:p>
        </p:txBody>
      </p:sp>
    </p:spTree>
    <p:extLst>
      <p:ext uri="{BB962C8B-B14F-4D97-AF65-F5344CB8AC3E}">
        <p14:creationId xmlns:p14="http://schemas.microsoft.com/office/powerpoint/2010/main" val="6869161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4C059-6DCA-CDA6-AB11-6F76C9341CB9}"/>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A2ED44BE-E0F6-E3C8-19CD-C2E74663D9A0}"/>
              </a:ext>
            </a:extLst>
          </p:cNvPr>
          <p:cNvSpPr>
            <a:spLocks noGrp="1"/>
          </p:cNvSpPr>
          <p:nvPr>
            <p:ph idx="1"/>
          </p:nvPr>
        </p:nvSpPr>
        <p:spPr/>
        <p:txBody>
          <a:bodyPr/>
          <a:lstStyle/>
          <a:p>
            <a:pPr marL="0" indent="0">
              <a:buNone/>
            </a:pPr>
            <a:r>
              <a:rPr lang="en-GB" b="1" i="1"/>
              <a:t>Step 6: Set up your focus group</a:t>
            </a:r>
            <a:endParaRPr lang="en-GB"/>
          </a:p>
          <a:p>
            <a:r>
              <a:rPr lang="en-GB" b="1" i="1"/>
              <a:t>Confirm whether it will take place in person or online</a:t>
            </a:r>
          </a:p>
          <a:p>
            <a:r>
              <a:rPr lang="en-GB"/>
              <a:t>You will also need to decide whether the group will meet in person or online. </a:t>
            </a:r>
          </a:p>
          <a:p>
            <a:r>
              <a:rPr lang="en-GB"/>
              <a:t>If you are hosting it in person, be sure to pick an appropriate location.</a:t>
            </a:r>
          </a:p>
        </p:txBody>
      </p:sp>
    </p:spTree>
    <p:extLst>
      <p:ext uri="{BB962C8B-B14F-4D97-AF65-F5344CB8AC3E}">
        <p14:creationId xmlns:p14="http://schemas.microsoft.com/office/powerpoint/2010/main" val="36095066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21F4-B0BC-755D-40B0-A9CCF111BBAB}"/>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EDFBDD81-E411-6820-946E-63AFF12C86BD}"/>
              </a:ext>
            </a:extLst>
          </p:cNvPr>
          <p:cNvSpPr>
            <a:spLocks noGrp="1"/>
          </p:cNvSpPr>
          <p:nvPr>
            <p:ph idx="1"/>
          </p:nvPr>
        </p:nvSpPr>
        <p:spPr/>
        <p:txBody>
          <a:bodyPr>
            <a:normAutofit fontScale="85000" lnSpcReduction="20000"/>
          </a:bodyPr>
          <a:lstStyle/>
          <a:p>
            <a:pPr marL="0" indent="0">
              <a:buNone/>
            </a:pPr>
            <a:r>
              <a:rPr lang="en-GB" b="1" i="1"/>
              <a:t>Step 6: Set up your focus group</a:t>
            </a:r>
            <a:endParaRPr lang="en-GB"/>
          </a:p>
          <a:p>
            <a:pPr marL="0" indent="0">
              <a:buNone/>
            </a:pPr>
            <a:r>
              <a:rPr lang="en-GB" b="1"/>
              <a:t>Consent and ethical considerations</a:t>
            </a:r>
          </a:p>
          <a:p>
            <a:r>
              <a:rPr lang="en-GB" b="0" i="0">
                <a:effectLst/>
              </a:rPr>
              <a:t>It is important to take into account ethical considerations and informed consent when conducting your research. </a:t>
            </a:r>
          </a:p>
          <a:p>
            <a:r>
              <a:rPr lang="en-GB" b="1" i="0">
                <a:effectLst/>
              </a:rPr>
              <a:t>Informed consent </a:t>
            </a:r>
            <a:r>
              <a:rPr lang="en-GB" b="0" i="0">
                <a:effectLst/>
              </a:rPr>
              <a:t>means that participants possess all the information they need to decide whether they want to participate in the research before it starts. This includes information about benefits, risks, funding, and institutional approval</a:t>
            </a:r>
            <a:r>
              <a:rPr lang="en-GB" b="0" i="0">
                <a:solidFill>
                  <a:srgbClr val="0D405F"/>
                </a:solidFill>
                <a:effectLst/>
                <a:latin typeface="Inter"/>
              </a:rPr>
              <a:t>.</a:t>
            </a:r>
            <a:endParaRPr lang="en-GB" b="1"/>
          </a:p>
        </p:txBody>
      </p:sp>
    </p:spTree>
    <p:extLst>
      <p:ext uri="{BB962C8B-B14F-4D97-AF65-F5344CB8AC3E}">
        <p14:creationId xmlns:p14="http://schemas.microsoft.com/office/powerpoint/2010/main" val="2500174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062B-AD3B-1E29-EB6B-410186A766E4}"/>
              </a:ext>
            </a:extLst>
          </p:cNvPr>
          <p:cNvSpPr>
            <a:spLocks noGrp="1"/>
          </p:cNvSpPr>
          <p:nvPr>
            <p:ph type="title"/>
          </p:nvPr>
        </p:nvSpPr>
        <p:spPr/>
        <p:txBody>
          <a:bodyPr/>
          <a:lstStyle/>
          <a:p>
            <a:r>
              <a:rPr lang="en-GB" b="1"/>
              <a:t>Steps for conducting a FGD</a:t>
            </a:r>
            <a:endParaRPr lang="en-GB"/>
          </a:p>
        </p:txBody>
      </p:sp>
      <p:sp>
        <p:nvSpPr>
          <p:cNvPr id="3" name="Content Placeholder 2">
            <a:extLst>
              <a:ext uri="{FF2B5EF4-FFF2-40B4-BE49-F238E27FC236}">
                <a16:creationId xmlns:a16="http://schemas.microsoft.com/office/drawing/2014/main" id="{39728856-3E00-3584-87A0-D666A79C99A6}"/>
              </a:ext>
            </a:extLst>
          </p:cNvPr>
          <p:cNvSpPr>
            <a:spLocks noGrp="1"/>
          </p:cNvSpPr>
          <p:nvPr>
            <p:ph idx="1"/>
          </p:nvPr>
        </p:nvSpPr>
        <p:spPr/>
        <p:txBody>
          <a:bodyPr>
            <a:normAutofit fontScale="92500" lnSpcReduction="10000"/>
          </a:bodyPr>
          <a:lstStyle/>
          <a:p>
            <a:pPr marL="0" indent="0">
              <a:buNone/>
            </a:pPr>
            <a:r>
              <a:rPr lang="en-GB" b="1" i="1"/>
              <a:t>Step 7: Host your focus group</a:t>
            </a:r>
          </a:p>
          <a:p>
            <a:pPr marL="0" indent="0">
              <a:buNone/>
            </a:pPr>
            <a:endParaRPr lang="en-GB" b="1" i="1"/>
          </a:p>
          <a:p>
            <a:r>
              <a:rPr lang="en-GB" sz="2800" b="0" i="0">
                <a:effectLst/>
              </a:rPr>
              <a:t>Consider conducting a tech check prior to the arrival of your participants, and note any environmental or external factors that could affect the mood of the group that day. </a:t>
            </a:r>
          </a:p>
          <a:p>
            <a:r>
              <a:rPr lang="en-GB" sz="2800" b="0" i="0">
                <a:effectLst/>
              </a:rPr>
              <a:t>Be sure that you are organized and ready, as a stressful atmosphere can be distracting and counterproductive.</a:t>
            </a:r>
            <a:endParaRPr lang="en-GB" sz="2800" b="1" i="1"/>
          </a:p>
        </p:txBody>
      </p:sp>
    </p:spTree>
    <p:extLst>
      <p:ext uri="{BB962C8B-B14F-4D97-AF65-F5344CB8AC3E}">
        <p14:creationId xmlns:p14="http://schemas.microsoft.com/office/powerpoint/2010/main" val="33845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9759F-34EE-5D43-8F04-C3AF9CC0909B}"/>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633359B-1613-E224-4463-083C840F0F83}"/>
              </a:ext>
            </a:extLst>
          </p:cNvPr>
          <p:cNvSpPr>
            <a:spLocks noGrp="1"/>
          </p:cNvSpPr>
          <p:nvPr>
            <p:ph idx="1"/>
          </p:nvPr>
        </p:nvSpPr>
        <p:spPr/>
        <p:txBody>
          <a:bodyPr>
            <a:normAutofit/>
          </a:bodyPr>
          <a:lstStyle/>
          <a:p>
            <a:pPr marL="0" indent="0">
              <a:buNone/>
            </a:pPr>
            <a:r>
              <a:rPr lang="en-GB" sz="2800"/>
              <a:t>Watch the video below then discuss</a:t>
            </a:r>
          </a:p>
          <a:p>
            <a:endParaRPr lang="en-GB" sz="2800"/>
          </a:p>
          <a:p>
            <a:endParaRPr lang="en-GB" sz="2800"/>
          </a:p>
          <a:p>
            <a:r>
              <a:rPr lang="en-GB" sz="2800">
                <a:hlinkClick r:id="rId3"/>
              </a:rPr>
              <a:t>https://www.youtube.com/watch?v=ng8SnDIre4o</a:t>
            </a:r>
            <a:endParaRPr lang="en-GB" sz="2800"/>
          </a:p>
          <a:p>
            <a:endParaRPr lang="en-GB" sz="2800"/>
          </a:p>
          <a:p>
            <a:pPr marL="0" indent="0" algn="ctr">
              <a:buNone/>
            </a:pPr>
            <a:r>
              <a:rPr lang="en-GB" sz="2800" b="1"/>
              <a:t>Feedback your findings to the whole class</a:t>
            </a:r>
          </a:p>
          <a:p>
            <a:endParaRPr lang="en-GB"/>
          </a:p>
        </p:txBody>
      </p:sp>
    </p:spTree>
    <p:extLst>
      <p:ext uri="{BB962C8B-B14F-4D97-AF65-F5344CB8AC3E}">
        <p14:creationId xmlns:p14="http://schemas.microsoft.com/office/powerpoint/2010/main" val="428646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5ACB-4F01-446D-B1CC-FBC2A9304F49}"/>
              </a:ext>
            </a:extLst>
          </p:cNvPr>
          <p:cNvSpPr>
            <a:spLocks noGrp="1"/>
          </p:cNvSpPr>
          <p:nvPr>
            <p:ph type="title"/>
          </p:nvPr>
        </p:nvSpPr>
        <p:spPr>
          <a:xfrm>
            <a:off x="611560" y="260648"/>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49054E31-E6DD-496A-A471-9FE5E7F9B32F}"/>
              </a:ext>
            </a:extLst>
          </p:cNvPr>
          <p:cNvSpPr>
            <a:spLocks noGrp="1"/>
          </p:cNvSpPr>
          <p:nvPr>
            <p:ph idx="1"/>
          </p:nvPr>
        </p:nvSpPr>
        <p:spPr>
          <a:xfrm>
            <a:off x="827584" y="1628800"/>
            <a:ext cx="8229600" cy="3917032"/>
          </a:xfrm>
        </p:spPr>
        <p:txBody>
          <a:bodyPr>
            <a:normAutofit/>
          </a:bodyPr>
          <a:lstStyle/>
          <a:p>
            <a:pPr marL="0" indent="0">
              <a:buNone/>
            </a:pPr>
            <a:r>
              <a:rPr lang="en-GB" sz="2400"/>
              <a:t>Watch the video below then discuss</a:t>
            </a:r>
          </a:p>
          <a:p>
            <a:endParaRPr lang="en-GB" sz="2400"/>
          </a:p>
          <a:p>
            <a:pPr marL="0" indent="0">
              <a:buNone/>
            </a:pPr>
            <a:endParaRPr lang="en-GB" sz="2400">
              <a:hlinkClick r:id="rId3"/>
            </a:endParaRPr>
          </a:p>
          <a:p>
            <a:r>
              <a:rPr lang="en-GB" sz="2400">
                <a:hlinkClick r:id="rId3"/>
              </a:rPr>
              <a:t>https://www.youtube.com/watch?v=VSwTvkTsOvI</a:t>
            </a:r>
            <a:endParaRPr lang="en-GB" sz="2400"/>
          </a:p>
          <a:p>
            <a:endParaRPr lang="en-GB" sz="2400"/>
          </a:p>
          <a:p>
            <a:pPr marL="0" indent="0">
              <a:buNone/>
            </a:pPr>
            <a:endParaRPr lang="en-GB" sz="2400"/>
          </a:p>
          <a:p>
            <a:endParaRPr lang="en-GB" sz="2400"/>
          </a:p>
          <a:p>
            <a:pPr algn="ctr"/>
            <a:r>
              <a:rPr lang="en-GB" sz="2400" b="1"/>
              <a:t>Feedback your findings to the whole class</a:t>
            </a:r>
          </a:p>
          <a:p>
            <a:endParaRPr lang="en-GB"/>
          </a:p>
          <a:p>
            <a:endParaRPr lang="en-GB"/>
          </a:p>
        </p:txBody>
      </p:sp>
    </p:spTree>
    <p:extLst>
      <p:ext uri="{BB962C8B-B14F-4D97-AF65-F5344CB8AC3E}">
        <p14:creationId xmlns:p14="http://schemas.microsoft.com/office/powerpoint/2010/main" val="366313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6A2F-0872-43EB-15B2-4542EB1CCA5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281CB250-2B91-9B7D-A011-FDC0E816B323}"/>
              </a:ext>
            </a:extLst>
          </p:cNvPr>
          <p:cNvSpPr>
            <a:spLocks noGrp="1"/>
          </p:cNvSpPr>
          <p:nvPr>
            <p:ph idx="1"/>
          </p:nvPr>
        </p:nvSpPr>
        <p:spPr/>
        <p:txBody>
          <a:bodyPr>
            <a:normAutofit fontScale="85000" lnSpcReduction="20000"/>
          </a:bodyPr>
          <a:lstStyle/>
          <a:p>
            <a:pPr marL="0" indent="0">
              <a:buNone/>
            </a:pPr>
            <a:r>
              <a:rPr lang="en-GB" sz="2800"/>
              <a:t>Watch the video below then discuss</a:t>
            </a:r>
          </a:p>
          <a:p>
            <a:pPr marL="0" indent="0">
              <a:buNone/>
            </a:pPr>
            <a:endParaRPr lang="en-GB" sz="2800"/>
          </a:p>
          <a:p>
            <a:pPr marL="0" indent="0">
              <a:buNone/>
            </a:pPr>
            <a:endParaRPr lang="en-GB" sz="2800"/>
          </a:p>
          <a:p>
            <a:r>
              <a:rPr lang="en-GB" sz="2800">
                <a:hlinkClick r:id="rId3"/>
              </a:rPr>
              <a:t>https://www.youtube.com/watch?v=gjQtu6yeC1E</a:t>
            </a:r>
            <a:endParaRPr lang="en-GB" sz="2800"/>
          </a:p>
          <a:p>
            <a:endParaRPr lang="en-GB" sz="2800"/>
          </a:p>
          <a:p>
            <a:endParaRPr lang="en-GB" sz="2800"/>
          </a:p>
          <a:p>
            <a:r>
              <a:rPr lang="en-GB" sz="2800">
                <a:hlinkClick r:id="rId4"/>
              </a:rPr>
              <a:t>https://www.youtube.com/watch?v=xjHZsEcSqwo</a:t>
            </a:r>
            <a:endParaRPr lang="en-GB" sz="2800"/>
          </a:p>
          <a:p>
            <a:endParaRPr lang="en-GB" sz="2800"/>
          </a:p>
          <a:p>
            <a:endParaRPr lang="en-GB" sz="2800"/>
          </a:p>
          <a:p>
            <a:r>
              <a:rPr lang="en-GB" sz="2800" b="1"/>
              <a:t>Feedback your findings to the whole class</a:t>
            </a:r>
          </a:p>
          <a:p>
            <a:endParaRPr lang="en-GB" b="1"/>
          </a:p>
          <a:p>
            <a:endParaRPr lang="en-GB"/>
          </a:p>
        </p:txBody>
      </p:sp>
    </p:spTree>
    <p:extLst>
      <p:ext uri="{BB962C8B-B14F-4D97-AF65-F5344CB8AC3E}">
        <p14:creationId xmlns:p14="http://schemas.microsoft.com/office/powerpoint/2010/main" val="11045403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BF43-01C4-7C86-3997-655419AED91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E6C4B033-488C-ACD3-6E3B-E96AAD7C53AF}"/>
              </a:ext>
            </a:extLst>
          </p:cNvPr>
          <p:cNvSpPr>
            <a:spLocks noGrp="1"/>
          </p:cNvSpPr>
          <p:nvPr>
            <p:ph idx="1"/>
          </p:nvPr>
        </p:nvSpPr>
        <p:spPr/>
        <p:txBody>
          <a:bodyPr>
            <a:normAutofit/>
          </a:bodyPr>
          <a:lstStyle/>
          <a:p>
            <a:r>
              <a:rPr lang="en-GB" sz="2000" b="0" i="0" dirty="0">
                <a:effectLst/>
              </a:rPr>
              <a:t>Bhandari, P. (2022). </a:t>
            </a:r>
            <a:r>
              <a:rPr lang="en-GB" sz="2000" b="0" i="1" dirty="0">
                <a:effectLst/>
              </a:rPr>
              <a:t>Data Collection | Definition, Methods &amp; Examples.</a:t>
            </a:r>
            <a:r>
              <a:rPr lang="en-GB" sz="2000" b="0" i="0" dirty="0">
                <a:effectLst/>
              </a:rPr>
              <a:t> </a:t>
            </a:r>
            <a:r>
              <a:rPr lang="en-GB" sz="2000" b="0" i="0" dirty="0" err="1">
                <a:effectLst/>
              </a:rPr>
              <a:t>Scribbr</a:t>
            </a:r>
            <a:r>
              <a:rPr lang="en-GB" sz="2000" b="0" i="0" dirty="0">
                <a:effectLst/>
              </a:rPr>
              <a:t>. Available at </a:t>
            </a:r>
            <a:r>
              <a:rPr lang="en-GB" sz="2000" b="0" i="0" dirty="0">
                <a:effectLst/>
                <a:hlinkClick r:id="rId2"/>
              </a:rPr>
              <a:t>https://www.scribbr.com/methodology/data-collection/</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p>
          <a:p>
            <a:r>
              <a:rPr lang="en-GB" sz="2000" b="0" i="0" dirty="0">
                <a:solidFill>
                  <a:srgbClr val="202F66"/>
                </a:solidFill>
                <a:effectLst/>
              </a:rPr>
              <a:t>George, T. (2023). </a:t>
            </a:r>
            <a:r>
              <a:rPr lang="en-GB" sz="2000" b="0" i="1" dirty="0">
                <a:solidFill>
                  <a:srgbClr val="202F66"/>
                </a:solidFill>
                <a:effectLst/>
              </a:rPr>
              <a:t>What is a Focus Group | Step-by-Step Guide &amp; Examples.</a:t>
            </a:r>
            <a:r>
              <a:rPr lang="en-GB" sz="2000" b="0" i="0" dirty="0">
                <a:solidFill>
                  <a:srgbClr val="202F66"/>
                </a:solidFill>
                <a:effectLst/>
              </a:rPr>
              <a:t> </a:t>
            </a:r>
            <a:r>
              <a:rPr lang="en-GB" sz="2000" b="0" i="0" dirty="0" err="1">
                <a:solidFill>
                  <a:srgbClr val="202F66"/>
                </a:solidFill>
                <a:effectLst/>
              </a:rPr>
              <a:t>Scribbr</a:t>
            </a:r>
            <a:r>
              <a:rPr lang="en-GB" sz="2000" b="0" i="0" dirty="0">
                <a:solidFill>
                  <a:srgbClr val="202F66"/>
                </a:solidFill>
                <a:effectLst/>
              </a:rPr>
              <a:t>. </a:t>
            </a:r>
            <a:r>
              <a:rPr lang="en-GB" sz="2000" b="0" i="0" dirty="0">
                <a:effectLst/>
              </a:rPr>
              <a:t>Available at </a:t>
            </a:r>
            <a:r>
              <a:rPr lang="en-GB" sz="2000" b="0" i="0" dirty="0">
                <a:solidFill>
                  <a:srgbClr val="202F66"/>
                </a:solidFill>
                <a:effectLst/>
                <a:hlinkClick r:id="rId3"/>
              </a:rPr>
              <a:t>https://www.scribbr.com/methodology/focus-group/</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endParaRPr lang="en-GB" sz="2000" dirty="0"/>
          </a:p>
        </p:txBody>
      </p:sp>
    </p:spTree>
    <p:extLst>
      <p:ext uri="{BB962C8B-B14F-4D97-AF65-F5344CB8AC3E}">
        <p14:creationId xmlns:p14="http://schemas.microsoft.com/office/powerpoint/2010/main" val="1815707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2998</Words>
  <Application>Microsoft Office PowerPoint</Application>
  <PresentationFormat>On-screen Show (4:3)</PresentationFormat>
  <Paragraphs>298</Paragraphs>
  <Slides>47</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Inter</vt:lpstr>
      <vt:lpstr>Myriad Pro</vt:lpstr>
      <vt:lpstr>Arial</vt:lpstr>
      <vt:lpstr>Calibri</vt:lpstr>
      <vt:lpstr>Georgia</vt:lpstr>
      <vt:lpstr>Wingdings</vt:lpstr>
      <vt:lpstr>20140311PresentationUWTSDTemplate</vt:lpstr>
      <vt:lpstr>  PRACTICE-BASED RESEARCH   Quantitative Research technique Focus Group Discussion  Semester 2</vt:lpstr>
      <vt:lpstr>Learning outcomes</vt:lpstr>
      <vt:lpstr>Module Summary</vt:lpstr>
      <vt:lpstr>Aims of the Session</vt:lpstr>
      <vt:lpstr>What is data collection?</vt:lpstr>
      <vt:lpstr>Data collection</vt:lpstr>
      <vt:lpstr>Data collection</vt:lpstr>
      <vt:lpstr>Data collection</vt:lpstr>
      <vt:lpstr>Data collection</vt:lpstr>
      <vt:lpstr>Data collection methods</vt:lpstr>
      <vt:lpstr>What are the benefit of data collection?</vt:lpstr>
      <vt:lpstr>Benefit of data collection</vt:lpstr>
      <vt:lpstr>Benefit of data collection</vt:lpstr>
      <vt:lpstr>Activity</vt:lpstr>
      <vt:lpstr>Reliability and validity </vt:lpstr>
      <vt:lpstr>Reliability</vt:lpstr>
      <vt:lpstr>Reliability example</vt:lpstr>
      <vt:lpstr>Validity</vt:lpstr>
      <vt:lpstr>Validity  Example</vt:lpstr>
      <vt:lpstr>Reliability and validity </vt:lpstr>
      <vt:lpstr>Summary Reliability vs validity</vt:lpstr>
      <vt:lpstr>Reliability vs validity</vt:lpstr>
      <vt:lpstr>Activity</vt:lpstr>
      <vt:lpstr>Activity</vt:lpstr>
      <vt:lpstr>The Quanti/Quali Distinction: Summary</vt:lpstr>
      <vt:lpstr>What is a focus group?</vt:lpstr>
      <vt:lpstr>Focus Group</vt:lpstr>
      <vt:lpstr>Focus Group</vt:lpstr>
      <vt:lpstr>Focus Group</vt:lpstr>
      <vt:lpstr>Focus Group</vt:lpstr>
      <vt:lpstr>Focus Group</vt:lpstr>
      <vt:lpstr>Focus Group</vt:lpstr>
      <vt:lpstr>What are steps involved in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Steps for conducting a FGD</vt:lpstr>
      <vt:lpstr>Activity</vt:lpstr>
      <vt:lpstr>Activity</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cp:revision>
  <dcterms:created xsi:type="dcterms:W3CDTF">2015-04-14T15:21:28Z</dcterms:created>
  <dcterms:modified xsi:type="dcterms:W3CDTF">2023-03-04T14:43:48Z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