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0"/>
  </p:notesMasterIdLst>
  <p:sldIdLst>
    <p:sldId id="270" r:id="rId5"/>
    <p:sldId id="309" r:id="rId6"/>
    <p:sldId id="279" r:id="rId7"/>
    <p:sldId id="302" r:id="rId8"/>
    <p:sldId id="294" r:id="rId9"/>
    <p:sldId id="304" r:id="rId10"/>
    <p:sldId id="308" r:id="rId11"/>
    <p:sldId id="284" r:id="rId12"/>
    <p:sldId id="310" r:id="rId13"/>
    <p:sldId id="290" r:id="rId14"/>
    <p:sldId id="291" r:id="rId15"/>
    <p:sldId id="299" r:id="rId16"/>
    <p:sldId id="268" r:id="rId17"/>
    <p:sldId id="306" r:id="rId18"/>
    <p:sldId id="289" r:id="rId19"/>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309"/>
            <p14:sldId id="279"/>
            <p14:sldId id="302"/>
            <p14:sldId id="294"/>
            <p14:sldId id="304"/>
            <p14:sldId id="308"/>
            <p14:sldId id="284"/>
            <p14:sldId id="310"/>
            <p14:sldId id="290"/>
            <p14:sldId id="291"/>
            <p14:sldId id="299"/>
            <p14:sldId id="268"/>
            <p14:sldId id="306"/>
            <p14:sldId id="28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FB7920-5B86-44EE-B6E1-B35323313C15}" v="2" dt="2020-09-22T10:00:52.4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64" d="100"/>
          <a:sy n="64" d="100"/>
        </p:scale>
        <p:origin x="147" y="48"/>
      </p:cViewPr>
      <p:guideLst/>
    </p:cSldViewPr>
  </p:slideViewPr>
  <p:notesTextViewPr>
    <p:cViewPr>
      <p:scale>
        <a:sx n="1" d="1"/>
        <a:sy n="1" d="1"/>
      </p:scale>
      <p:origin x="0" y="0"/>
    </p:cViewPr>
  </p:notesTextViewPr>
  <p:sorterViewPr>
    <p:cViewPr>
      <p:scale>
        <a:sx n="100" d="100"/>
        <a:sy n="100" d="100"/>
      </p:scale>
      <p:origin x="0" y="-19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_rels/drawing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BA9F9D-E9F8-46CD-8DAF-F5F663E8F95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BB30F3E-4FEE-4EF5-B462-DA0A47D68BEB}">
      <dgm:prSet/>
      <dgm:spPr/>
      <dgm:t>
        <a:bodyPr/>
        <a:lstStyle/>
        <a:p>
          <a:pPr>
            <a:lnSpc>
              <a:spcPct val="100000"/>
            </a:lnSpc>
          </a:pPr>
          <a:r>
            <a:rPr lang="en-GB" b="0" i="0" dirty="0"/>
            <a:t>Use your ‘Module document’ to save all notes and activity answers as you progress through the online LOs/topics, to answer the Assignment task.</a:t>
          </a:r>
          <a:endParaRPr lang="en-US" dirty="0"/>
        </a:p>
      </dgm:t>
    </dgm:pt>
    <dgm:pt modelId="{54F25856-4B03-447F-ADEE-810952DCC12E}" type="parTrans" cxnId="{E5B7455F-B06F-45DF-8420-D6CF75BC1965}">
      <dgm:prSet/>
      <dgm:spPr/>
      <dgm:t>
        <a:bodyPr/>
        <a:lstStyle/>
        <a:p>
          <a:endParaRPr lang="en-US"/>
        </a:p>
      </dgm:t>
    </dgm:pt>
    <dgm:pt modelId="{4FC7161D-15F3-4040-BCCD-9C4B51019C2E}" type="sibTrans" cxnId="{E5B7455F-B06F-45DF-8420-D6CF75BC1965}">
      <dgm:prSet/>
      <dgm:spPr/>
      <dgm:t>
        <a:bodyPr/>
        <a:lstStyle/>
        <a:p>
          <a:pPr>
            <a:lnSpc>
              <a:spcPct val="100000"/>
            </a:lnSpc>
          </a:pPr>
          <a:endParaRPr lang="en-US"/>
        </a:p>
      </dgm:t>
    </dgm:pt>
    <dgm:pt modelId="{479F3673-8C61-43EE-97A1-E0B60BC2C9EC}" type="pres">
      <dgm:prSet presAssocID="{E4BA9F9D-E9F8-46CD-8DAF-F5F663E8F958}" presName="root" presStyleCnt="0">
        <dgm:presLayoutVars>
          <dgm:dir/>
          <dgm:resizeHandles val="exact"/>
        </dgm:presLayoutVars>
      </dgm:prSet>
      <dgm:spPr/>
    </dgm:pt>
    <dgm:pt modelId="{5DF36D4E-3995-4441-B57C-3107C84D8FF5}" type="pres">
      <dgm:prSet presAssocID="{6BB30F3E-4FEE-4EF5-B462-DA0A47D68BEB}" presName="compNode" presStyleCnt="0"/>
      <dgm:spPr/>
    </dgm:pt>
    <dgm:pt modelId="{3C591971-261C-4453-A04D-E4D3852D7862}" type="pres">
      <dgm:prSet presAssocID="{6BB30F3E-4FEE-4EF5-B462-DA0A47D68BEB}" presName="bgRect" presStyleLbl="bgShp" presStyleIdx="0" presStyleCnt="1" custLinFactNeighborX="-570" custLinFactNeighborY="-66028"/>
      <dgm:spPr/>
    </dgm:pt>
    <dgm:pt modelId="{E1E83204-6D03-4F7D-9767-70824E4815C7}" type="pres">
      <dgm:prSet presAssocID="{6BB30F3E-4FEE-4EF5-B462-DA0A47D68BEB}" presName="iconRect" presStyleLbl="node1" presStyleIdx="0" presStyleCnt="1" custLinFactY="-2305" custLinFactNeighborX="8351" custLinFactNeighborY="-10000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F0B7DC8F-AC13-42C9-8B8E-15D359220443}" type="pres">
      <dgm:prSet presAssocID="{6BB30F3E-4FEE-4EF5-B462-DA0A47D68BEB}" presName="spaceRect" presStyleCnt="0"/>
      <dgm:spPr/>
    </dgm:pt>
    <dgm:pt modelId="{8886C7D1-C53C-4935-82A8-4985A9CA015B}" type="pres">
      <dgm:prSet presAssocID="{6BB30F3E-4FEE-4EF5-B462-DA0A47D68BEB}" presName="parTx" presStyleLbl="revTx" presStyleIdx="0" presStyleCnt="1" custLinFactNeighborX="0" custLinFactNeighborY="-56268">
        <dgm:presLayoutVars>
          <dgm:chMax val="0"/>
          <dgm:chPref val="0"/>
        </dgm:presLayoutVars>
      </dgm:prSet>
      <dgm:spPr/>
    </dgm:pt>
  </dgm:ptLst>
  <dgm:cxnLst>
    <dgm:cxn modelId="{E5B7455F-B06F-45DF-8420-D6CF75BC1965}" srcId="{E4BA9F9D-E9F8-46CD-8DAF-F5F663E8F958}" destId="{6BB30F3E-4FEE-4EF5-B462-DA0A47D68BEB}" srcOrd="0" destOrd="0" parTransId="{54F25856-4B03-447F-ADEE-810952DCC12E}" sibTransId="{4FC7161D-15F3-4040-BCCD-9C4B51019C2E}"/>
    <dgm:cxn modelId="{DFF64374-A230-43E5-874C-338E6C676C63}" type="presOf" srcId="{6BB30F3E-4FEE-4EF5-B462-DA0A47D68BEB}" destId="{8886C7D1-C53C-4935-82A8-4985A9CA015B}" srcOrd="0" destOrd="0" presId="urn:microsoft.com/office/officeart/2018/2/layout/IconVerticalSolidList"/>
    <dgm:cxn modelId="{B66D6CF1-EF3F-452A-A22B-C9B9BE087CB2}" type="presOf" srcId="{E4BA9F9D-E9F8-46CD-8DAF-F5F663E8F958}" destId="{479F3673-8C61-43EE-97A1-E0B60BC2C9EC}" srcOrd="0" destOrd="0" presId="urn:microsoft.com/office/officeart/2018/2/layout/IconVerticalSolidList"/>
    <dgm:cxn modelId="{867E2D53-50AA-4E46-BFC5-41F6F935828D}" type="presParOf" srcId="{479F3673-8C61-43EE-97A1-E0B60BC2C9EC}" destId="{5DF36D4E-3995-4441-B57C-3107C84D8FF5}" srcOrd="0" destOrd="0" presId="urn:microsoft.com/office/officeart/2018/2/layout/IconVerticalSolidList"/>
    <dgm:cxn modelId="{6BA87216-7013-4DF7-8D2F-05CBAB1DFFB1}" type="presParOf" srcId="{5DF36D4E-3995-4441-B57C-3107C84D8FF5}" destId="{3C591971-261C-4453-A04D-E4D3852D7862}" srcOrd="0" destOrd="0" presId="urn:microsoft.com/office/officeart/2018/2/layout/IconVerticalSolidList"/>
    <dgm:cxn modelId="{B7B6A0E4-796D-4603-8D85-1E498E386526}" type="presParOf" srcId="{5DF36D4E-3995-4441-B57C-3107C84D8FF5}" destId="{E1E83204-6D03-4F7D-9767-70824E4815C7}" srcOrd="1" destOrd="0" presId="urn:microsoft.com/office/officeart/2018/2/layout/IconVerticalSolidList"/>
    <dgm:cxn modelId="{7F07B7F1-F232-496F-865C-0CED574E06CE}" type="presParOf" srcId="{5DF36D4E-3995-4441-B57C-3107C84D8FF5}" destId="{F0B7DC8F-AC13-42C9-8B8E-15D359220443}" srcOrd="2" destOrd="0" presId="urn:microsoft.com/office/officeart/2018/2/layout/IconVerticalSolidList"/>
    <dgm:cxn modelId="{609744EE-0112-4ECB-AF27-43225C4D66E6}" type="presParOf" srcId="{5DF36D4E-3995-4441-B57C-3107C84D8FF5}" destId="{8886C7D1-C53C-4935-82A8-4985A9CA015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591971-261C-4453-A04D-E4D3852D7862}">
      <dsp:nvSpPr>
        <dsp:cNvPr id="0" name=""/>
        <dsp:cNvSpPr/>
      </dsp:nvSpPr>
      <dsp:spPr>
        <a:xfrm>
          <a:off x="0" y="661037"/>
          <a:ext cx="10515600" cy="13054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E83204-6D03-4F7D-9767-70824E4815C7}">
      <dsp:nvSpPr>
        <dsp:cNvPr id="0" name=""/>
        <dsp:cNvSpPr/>
      </dsp:nvSpPr>
      <dsp:spPr>
        <a:xfrm>
          <a:off x="454841" y="1082163"/>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86C7D1-C53C-4935-82A8-4985A9CA015B}">
      <dsp:nvSpPr>
        <dsp:cNvPr id="0" name=""/>
        <dsp:cNvSpPr/>
      </dsp:nvSpPr>
      <dsp:spPr>
        <a:xfrm>
          <a:off x="1507738" y="788445"/>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b="0" i="0" kern="1200" dirty="0"/>
            <a:t>Use your ‘Module document’ to save all notes and activity answers as you progress through the online LOs/topics, to answer the Assignment task.</a:t>
          </a:r>
          <a:endParaRPr lang="en-US" sz="2200" kern="1200" dirty="0"/>
        </a:p>
      </dsp:txBody>
      <dsp:txXfrm>
        <a:off x="1507738" y="788445"/>
        <a:ext cx="9007861" cy="130540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13/10/2020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6</a:t>
            </a:fld>
            <a:endParaRPr lang="en-GB"/>
          </a:p>
        </p:txBody>
      </p:sp>
    </p:spTree>
    <p:extLst>
      <p:ext uri="{BB962C8B-B14F-4D97-AF65-F5344CB8AC3E}">
        <p14:creationId xmlns:p14="http://schemas.microsoft.com/office/powerpoint/2010/main" val="25638033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10/13/2020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whilehewasnapping.com/2016/01/how-to-make-a-snack-stadium-for-the-big-game/" TargetMode="External"/><Relationship Id="rId7" Type="http://schemas.openxmlformats.org/officeDocument/2006/relationships/hyperlink" Target="https://en.wikipedia.org/wiki/Yin_and_yang" TargetMode="External"/><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hyperlink" Target="http://clamorworld.com/hyderabads-high-on-tea-with-international-tea-day-today/" TargetMode="External"/><Relationship Id="rId10" Type="http://schemas.openxmlformats.org/officeDocument/2006/relationships/hyperlink" Target="https://creativecommons.org/licenses/by-sa/3.0/" TargetMode="External"/><Relationship Id="rId4" Type="http://schemas.openxmlformats.org/officeDocument/2006/relationships/image" Target="../media/image5.jpg"/><Relationship Id="rId9"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Yin_and_yang" TargetMode="External"/><Relationship Id="rId7" Type="http://schemas.openxmlformats.org/officeDocument/2006/relationships/hyperlink" Target="https://creativecommons.org/licenses/by-sa/3.0/" TargetMode="Externa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hyperlink" Target="https://chewymoon.com/blog/healthy-snacks-childrens-sleepovers/" TargetMode="External"/><Relationship Id="rId5" Type="http://schemas.openxmlformats.org/officeDocument/2006/relationships/image" Target="../media/image10.jpg"/><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b="1" dirty="0">
                <a:cs typeface="Calibri Light"/>
              </a:rPr>
              <a:t>L4: Learning in the Digital Era</a:t>
            </a:r>
            <a:endParaRPr lang="en-US" sz="4800"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477981" y="4872922"/>
            <a:ext cx="3933306" cy="1208141"/>
          </a:xfrm>
        </p:spPr>
        <p:txBody>
          <a:bodyPr vert="horz" lIns="91440" tIns="45720" rIns="91440" bIns="45720" rtlCol="0">
            <a:normAutofit/>
          </a:bodyPr>
          <a:lstStyle/>
          <a:p>
            <a:pPr marL="0" indent="0">
              <a:buNone/>
            </a:pPr>
            <a:r>
              <a:rPr lang="en-GB" sz="2000" dirty="0">
                <a:latin typeface="Arial" panose="020B0604020202020204" pitchFamily="34" charset="0"/>
                <a:ea typeface="Arial" panose="020B0604020202020204" pitchFamily="34" charset="0"/>
                <a:cs typeface="Times New Roman" panose="02020603050405020304" pitchFamily="18" charset="0"/>
              </a:rPr>
              <a:t>Support Tutorial 2.</a:t>
            </a:r>
          </a:p>
          <a:p>
            <a:pPr marL="0" indent="0">
              <a:buNone/>
            </a:pPr>
            <a:endParaRPr lang="en-US" sz="2000" dirty="0"/>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3E59D016-A01A-4AC7-A9BB-2E4004751B8F}"/>
              </a:ext>
            </a:extLst>
          </p:cNvPr>
          <p:cNvSpPr txBox="1">
            <a:spLocks/>
          </p:cNvSpPr>
          <p:nvPr/>
        </p:nvSpPr>
        <p:spPr>
          <a:xfrm>
            <a:off x="467821" y="901940"/>
            <a:ext cx="3933306"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New L4 Online Learning module.</a:t>
            </a:r>
          </a:p>
          <a:p>
            <a:pPr marL="0" indent="0">
              <a:buNone/>
            </a:pPr>
            <a:r>
              <a:rPr lang="en-US" sz="2000" dirty="0"/>
              <a:t>The foundations for success.</a:t>
            </a:r>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DB9AB-4F48-4C91-8A9A-E26D0F428A72}"/>
              </a:ext>
            </a:extLst>
          </p:cNvPr>
          <p:cNvSpPr>
            <a:spLocks noGrp="1"/>
          </p:cNvSpPr>
          <p:nvPr>
            <p:ph type="title"/>
          </p:nvPr>
        </p:nvSpPr>
        <p:spPr>
          <a:xfrm>
            <a:off x="838200" y="556995"/>
            <a:ext cx="10515600" cy="1133693"/>
          </a:xfrm>
        </p:spPr>
        <p:txBody>
          <a:bodyPr>
            <a:normAutofit/>
          </a:bodyPr>
          <a:lstStyle/>
          <a:p>
            <a:r>
              <a:rPr lang="en-GB" sz="5200" b="1"/>
              <a:t>Reminders</a:t>
            </a:r>
          </a:p>
        </p:txBody>
      </p:sp>
      <p:graphicFrame>
        <p:nvGraphicFramePr>
          <p:cNvPr id="5" name="Content Placeholder 2">
            <a:extLst>
              <a:ext uri="{FF2B5EF4-FFF2-40B4-BE49-F238E27FC236}">
                <a16:creationId xmlns:a16="http://schemas.microsoft.com/office/drawing/2014/main" id="{8BBAF526-9707-41BF-B98B-B176E92B00DD}"/>
              </a:ext>
            </a:extLst>
          </p:cNvPr>
          <p:cNvGraphicFramePr>
            <a:graphicFrameLocks noGrp="1"/>
          </p:cNvGraphicFramePr>
          <p:nvPr>
            <p:ph idx="1"/>
            <p:extLst>
              <p:ext uri="{D42A27DB-BD31-4B8C-83A1-F6EECF244321}">
                <p14:modId xmlns:p14="http://schemas.microsoft.com/office/powerpoint/2010/main" val="391097883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50376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8505289-923B-4162-897E-F588058E5D69}"/>
              </a:ext>
            </a:extLst>
          </p:cNvPr>
          <p:cNvSpPr txBox="1"/>
          <p:nvPr/>
        </p:nvSpPr>
        <p:spPr>
          <a:xfrm>
            <a:off x="1115568" y="548640"/>
            <a:ext cx="10168128" cy="11795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kern="1200" dirty="0">
                <a:solidFill>
                  <a:schemeClr val="tx1"/>
                </a:solidFill>
                <a:latin typeface="+mj-lt"/>
                <a:ea typeface="+mj-ea"/>
                <a:cs typeface="+mj-cs"/>
              </a:rPr>
              <a:t>Last week’s - Moodle Activities &amp; Assignment task</a:t>
            </a:r>
            <a:endParaRPr lang="en-US" sz="4000" u="sng" kern="1200" dirty="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115568" y="2481943"/>
            <a:ext cx="10168128" cy="3695020"/>
          </a:xfrm>
        </p:spPr>
        <p:txBody>
          <a:bodyPr vert="horz" lIns="91440" tIns="45720" rIns="91440" bIns="45720" rtlCol="0">
            <a:normAutofit/>
          </a:bodyPr>
          <a:lstStyle/>
          <a:p>
            <a:pPr indent="-228600">
              <a:buFont typeface="Arial" panose="020B0604020202020204" pitchFamily="34" charset="0"/>
              <a:buChar char="•"/>
            </a:pPr>
            <a:r>
              <a:rPr lang="en-US" sz="3200" b="1" dirty="0"/>
              <a:t>Unit 1: Becoming an Independent Learner:</a:t>
            </a:r>
          </a:p>
          <a:p>
            <a:pPr marL="742950" indent="-457200">
              <a:buFont typeface="+mj-lt"/>
              <a:buAutoNum type="arabicPeriod"/>
            </a:pPr>
            <a:r>
              <a:rPr lang="en-US" sz="3200" b="1" dirty="0"/>
              <a:t>Topic 3 </a:t>
            </a:r>
            <a:r>
              <a:rPr lang="en-US" sz="3200" dirty="0"/>
              <a:t>– Thinking and Writing Critically</a:t>
            </a:r>
          </a:p>
          <a:p>
            <a:pPr marL="742950" indent="-457200">
              <a:buFont typeface="+mj-lt"/>
              <a:buAutoNum type="arabicPeriod"/>
            </a:pPr>
            <a:r>
              <a:rPr lang="en-US" sz="3200" b="1" dirty="0"/>
              <a:t>Topic 4 </a:t>
            </a:r>
            <a:r>
              <a:rPr lang="en-US" sz="3200" dirty="0"/>
              <a:t>- Understanding Assessment</a:t>
            </a:r>
          </a:p>
          <a:p>
            <a:pPr marL="742950" indent="-457200">
              <a:buFont typeface="+mj-lt"/>
              <a:buAutoNum type="arabicPeriod"/>
            </a:pPr>
            <a:r>
              <a:rPr lang="en-US" sz="3200" b="1" dirty="0"/>
              <a:t>Task 1 - </a:t>
            </a:r>
            <a:r>
              <a:rPr lang="en-US" sz="3200" dirty="0"/>
              <a:t>Assignment 1.</a:t>
            </a:r>
          </a:p>
          <a:p>
            <a:pPr marL="1200150" lvl="1" indent="-457200">
              <a:buFont typeface="Arial" panose="020B0604020202020204" pitchFamily="34" charset="0"/>
              <a:buChar char="•"/>
            </a:pPr>
            <a:r>
              <a:rPr lang="en-GB" sz="2000" dirty="0">
                <a:solidFill>
                  <a:schemeClr val="tx2"/>
                </a:solidFill>
              </a:rPr>
              <a:t>Written summary. </a:t>
            </a:r>
            <a:r>
              <a:rPr lang="en-GB" sz="2000" dirty="0">
                <a:effectLst/>
                <a:ea typeface="Times New Roman" panose="02020603050405020304" pitchFamily="18" charset="0"/>
                <a:cs typeface="Arial" panose="020B0604020202020204" pitchFamily="34" charset="0"/>
              </a:rPr>
              <a:t>Turnitin submission and mark using assessment criteria.</a:t>
            </a:r>
            <a:endParaRPr lang="en-GB" sz="2000" dirty="0">
              <a:solidFill>
                <a:schemeClr val="tx2"/>
              </a:solidFill>
            </a:endParaRPr>
          </a:p>
        </p:txBody>
      </p:sp>
    </p:spTree>
    <p:extLst>
      <p:ext uri="{BB962C8B-B14F-4D97-AF65-F5344CB8AC3E}">
        <p14:creationId xmlns:p14="http://schemas.microsoft.com/office/powerpoint/2010/main" val="3285734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Different types of food on a table&#10;&#10;Description automatically generated">
            <a:extLst>
              <a:ext uri="{FF2B5EF4-FFF2-40B4-BE49-F238E27FC236}">
                <a16:creationId xmlns:a16="http://schemas.microsoft.com/office/drawing/2014/main" id="{075C4987-9329-4603-9A3B-80DA7BB5179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778" r="13974" b="2"/>
          <a:stretch/>
        </p:blipFill>
        <p:spPr>
          <a:xfrm>
            <a:off x="3793813" y="744344"/>
            <a:ext cx="4627646" cy="4627648"/>
          </a:xfrm>
          <a:custGeom>
            <a:avLst/>
            <a:gdLst/>
            <a:ahLst/>
            <a:cxnLst/>
            <a:rect l="l" t="t" r="r" b="b"/>
            <a:pathLst>
              <a:path w="4627646" h="4627648">
                <a:moveTo>
                  <a:pt x="2313823" y="0"/>
                </a:moveTo>
                <a:cubicBezTo>
                  <a:pt x="3591712" y="0"/>
                  <a:pt x="4627646" y="1035934"/>
                  <a:pt x="4627646" y="2313824"/>
                </a:cubicBezTo>
                <a:cubicBezTo>
                  <a:pt x="4627646" y="3591714"/>
                  <a:pt x="3591712" y="4627648"/>
                  <a:pt x="2313823" y="4627648"/>
                </a:cubicBezTo>
                <a:cubicBezTo>
                  <a:pt x="1035934" y="4627648"/>
                  <a:pt x="0" y="3591714"/>
                  <a:pt x="0" y="2313824"/>
                </a:cubicBezTo>
                <a:cubicBezTo>
                  <a:pt x="0" y="1035934"/>
                  <a:pt x="1035934" y="0"/>
                  <a:pt x="2313823" y="0"/>
                </a:cubicBezTo>
                <a:close/>
              </a:path>
            </a:pathLst>
          </a:custGeom>
        </p:spPr>
      </p:pic>
      <p:pic>
        <p:nvPicPr>
          <p:cNvPr id="8" name="Picture 7" descr="A cup of coffee on a table&#10;&#10;Description automatically generated">
            <a:extLst>
              <a:ext uri="{FF2B5EF4-FFF2-40B4-BE49-F238E27FC236}">
                <a16:creationId xmlns:a16="http://schemas.microsoft.com/office/drawing/2014/main" id="{5152826B-5794-4D70-842A-5A115E95FB18}"/>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207" r="8275" b="-5"/>
          <a:stretch/>
        </p:blipFill>
        <p:spPr>
          <a:xfrm>
            <a:off x="1319706" y="1757695"/>
            <a:ext cx="2590737" cy="2926956"/>
          </a:xfrm>
          <a:custGeom>
            <a:avLst/>
            <a:gdLst/>
            <a:ahLst/>
            <a:cxnLst/>
            <a:rect l="l" t="t" r="r" b="b"/>
            <a:pathLst>
              <a:path w="2590737" h="2926956">
                <a:moveTo>
                  <a:pt x="1463478" y="0"/>
                </a:moveTo>
                <a:cubicBezTo>
                  <a:pt x="1867606" y="0"/>
                  <a:pt x="2233476" y="163805"/>
                  <a:pt x="2498313" y="428643"/>
                </a:cubicBezTo>
                <a:lnTo>
                  <a:pt x="2501029" y="431631"/>
                </a:lnTo>
                <a:lnTo>
                  <a:pt x="2445696" y="582811"/>
                </a:lnTo>
                <a:cubicBezTo>
                  <a:pt x="2374039" y="813196"/>
                  <a:pt x="2335437" y="1058145"/>
                  <a:pt x="2335437" y="1312109"/>
                </a:cubicBezTo>
                <a:cubicBezTo>
                  <a:pt x="2335437" y="1650728"/>
                  <a:pt x="2404063" y="1973319"/>
                  <a:pt x="2528166" y="2266732"/>
                </a:cubicBezTo>
                <a:lnTo>
                  <a:pt x="2590737" y="2396622"/>
                </a:lnTo>
                <a:lnTo>
                  <a:pt x="2498313" y="2498313"/>
                </a:lnTo>
                <a:cubicBezTo>
                  <a:pt x="2233476" y="2763151"/>
                  <a:pt x="1867606" y="2926956"/>
                  <a:pt x="1463478" y="2926956"/>
                </a:cubicBezTo>
                <a:cubicBezTo>
                  <a:pt x="655221" y="2926956"/>
                  <a:pt x="0" y="2271735"/>
                  <a:pt x="0" y="1463478"/>
                </a:cubicBezTo>
                <a:cubicBezTo>
                  <a:pt x="0" y="655221"/>
                  <a:pt x="655221" y="0"/>
                  <a:pt x="1463478" y="0"/>
                </a:cubicBezTo>
                <a:close/>
              </a:path>
            </a:pathLst>
          </a:custGeom>
        </p:spPr>
      </p:pic>
      <p:pic>
        <p:nvPicPr>
          <p:cNvPr id="11" name="Picture 10" descr="Icon&#10;&#10;Description automatically generated">
            <a:extLst>
              <a:ext uri="{FF2B5EF4-FFF2-40B4-BE49-F238E27FC236}">
                <a16:creationId xmlns:a16="http://schemas.microsoft.com/office/drawing/2014/main" id="{70E1BC7A-49F0-4CA9-8F61-848BEBC547ED}"/>
              </a:ext>
            </a:extLst>
          </p:cNvPr>
          <p:cNvPicPr>
            <a:picLocks noChangeAspect="1"/>
          </p:cNvPicPr>
          <p:nvPr/>
        </p:nvPicPr>
        <p:blipFill rotWithShape="1">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r="11923" b="-5"/>
          <a:stretch/>
        </p:blipFill>
        <p:spPr>
          <a:xfrm>
            <a:off x="8297994" y="1757695"/>
            <a:ext cx="2577829" cy="2926956"/>
          </a:xfrm>
          <a:custGeom>
            <a:avLst/>
            <a:gdLst/>
            <a:ahLst/>
            <a:cxnLst/>
            <a:rect l="l" t="t" r="r" b="b"/>
            <a:pathLst>
              <a:path w="2577829" h="2926956">
                <a:moveTo>
                  <a:pt x="1114351" y="0"/>
                </a:moveTo>
                <a:cubicBezTo>
                  <a:pt x="1922608" y="0"/>
                  <a:pt x="2577829" y="655221"/>
                  <a:pt x="2577829" y="1463478"/>
                </a:cubicBezTo>
                <a:cubicBezTo>
                  <a:pt x="2577829" y="2271735"/>
                  <a:pt x="1922608" y="2926956"/>
                  <a:pt x="1114351" y="2926956"/>
                </a:cubicBezTo>
                <a:cubicBezTo>
                  <a:pt x="710223" y="2926956"/>
                  <a:pt x="344353" y="2763151"/>
                  <a:pt x="79516" y="2498313"/>
                </a:cubicBezTo>
                <a:lnTo>
                  <a:pt x="0" y="2410824"/>
                </a:lnTo>
                <a:lnTo>
                  <a:pt x="69413" y="2266732"/>
                </a:lnTo>
                <a:cubicBezTo>
                  <a:pt x="193516" y="1973319"/>
                  <a:pt x="262142" y="1650728"/>
                  <a:pt x="262142" y="1312109"/>
                </a:cubicBezTo>
                <a:cubicBezTo>
                  <a:pt x="262142" y="1058145"/>
                  <a:pt x="223540" y="813196"/>
                  <a:pt x="151883" y="582811"/>
                </a:cubicBezTo>
                <a:lnTo>
                  <a:pt x="91478" y="417771"/>
                </a:lnTo>
                <a:lnTo>
                  <a:pt x="183443" y="334187"/>
                </a:lnTo>
                <a:cubicBezTo>
                  <a:pt x="436418" y="125413"/>
                  <a:pt x="760739" y="0"/>
                  <a:pt x="1114351" y="0"/>
                </a:cubicBezTo>
                <a:close/>
              </a:path>
            </a:pathLst>
          </a:custGeom>
          <a:scene3d>
            <a:camera prst="orthographicFront"/>
            <a:lightRig rig="contrasting" dir="t">
              <a:rot lat="0" lon="0" rev="3000000"/>
            </a:lightRig>
          </a:scene3d>
          <a:sp3d contourW="7620">
            <a:bevelT w="95250" h="31750"/>
            <a:contourClr>
              <a:srgbClr val="333333"/>
            </a:contourClr>
          </a:sp3d>
        </p:spPr>
      </p:pic>
      <p:sp>
        <p:nvSpPr>
          <p:cNvPr id="6" name="TextBox 5">
            <a:extLst>
              <a:ext uri="{FF2B5EF4-FFF2-40B4-BE49-F238E27FC236}">
                <a16:creationId xmlns:a16="http://schemas.microsoft.com/office/drawing/2014/main" id="{CA2D1C23-75AB-4C3B-8DDF-AEBC693E9E88}"/>
              </a:ext>
            </a:extLst>
          </p:cNvPr>
          <p:cNvSpPr txBox="1"/>
          <p:nvPr/>
        </p:nvSpPr>
        <p:spPr>
          <a:xfrm>
            <a:off x="7533155" y="6870700"/>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hilehewasnapping.com/2016/01/how-to-make-a-snack-stadium-for-the-big-gam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TextBox 8">
            <a:extLst>
              <a:ext uri="{FF2B5EF4-FFF2-40B4-BE49-F238E27FC236}">
                <a16:creationId xmlns:a16="http://schemas.microsoft.com/office/drawing/2014/main" id="{B10F0019-0B59-4D4F-A163-9535918816F7}"/>
              </a:ext>
            </a:extLst>
          </p:cNvPr>
          <p:cNvSpPr txBox="1"/>
          <p:nvPr/>
        </p:nvSpPr>
        <p:spPr>
          <a:xfrm>
            <a:off x="10005183" y="6870700"/>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clamorworld.com/hyderabads-high-on-tea-with-international-tea-day-toda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12" name="TextBox 11">
            <a:extLst>
              <a:ext uri="{FF2B5EF4-FFF2-40B4-BE49-F238E27FC236}">
                <a16:creationId xmlns:a16="http://schemas.microsoft.com/office/drawing/2014/main" id="{6F1EAE16-CA78-4AB1-A8AD-4D38A99F4BB9}"/>
              </a:ext>
            </a:extLst>
          </p:cNvPr>
          <p:cNvSpPr txBox="1"/>
          <p:nvPr/>
        </p:nvSpPr>
        <p:spPr>
          <a:xfrm>
            <a:off x="5213413"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en.wikipedia.org/wiki/Yin_and_ya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461500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9">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1">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3">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83E4C9C7-42E2-4684-819D-185BA2147A68}"/>
              </a:ext>
            </a:extLst>
          </p:cNvPr>
          <p:cNvSpPr txBox="1"/>
          <p:nvPr/>
        </p:nvSpPr>
        <p:spPr>
          <a:xfrm>
            <a:off x="485932" y="1993396"/>
            <a:ext cx="4205990" cy="3639684"/>
          </a:xfrm>
          <a:prstGeom prst="rect">
            <a:avLst/>
          </a:prstGeom>
        </p:spPr>
        <p:txBody>
          <a:bodyPr vert="horz" lIns="91440" tIns="45720" rIns="91440" bIns="45720" rtlCol="0" anchor="ctr">
            <a:normAutofit/>
          </a:bodyPr>
          <a:lstStyle/>
          <a:p>
            <a:pPr marL="285750" indent="-228600">
              <a:lnSpc>
                <a:spcPct val="90000"/>
              </a:lnSpc>
              <a:spcAft>
                <a:spcPts val="800"/>
              </a:spcAft>
              <a:buFont typeface="Arial" panose="020B0604020202020204" pitchFamily="34" charset="0"/>
              <a:buChar char="•"/>
            </a:pPr>
            <a:r>
              <a:rPr lang="en-US" sz="3200" b="1">
                <a:solidFill>
                  <a:srgbClr val="FFFFFF"/>
                </a:solidFill>
                <a:effectLst/>
              </a:rPr>
              <a:t>COMPLETION OF ACTIVITIES </a:t>
            </a:r>
            <a:r>
              <a:rPr lang="en-US" sz="3200">
                <a:solidFill>
                  <a:srgbClr val="FFFFFF"/>
                </a:solidFill>
                <a:effectLst/>
              </a:rPr>
              <a:t>will </a:t>
            </a:r>
            <a:r>
              <a:rPr lang="en-US" sz="3200" b="1">
                <a:solidFill>
                  <a:srgbClr val="FFFFFF"/>
                </a:solidFill>
                <a:effectLst/>
              </a:rPr>
              <a:t>EARN YOU MARKS AND BADGES </a:t>
            </a:r>
            <a:r>
              <a:rPr lang="en-US" sz="3200">
                <a:solidFill>
                  <a:srgbClr val="FFFFFF"/>
                </a:solidFill>
                <a:effectLst/>
              </a:rPr>
              <a:t>towards the participation assessment element of the module.</a:t>
            </a:r>
            <a:endParaRPr lang="en-US" sz="3200" dirty="0">
              <a:solidFill>
                <a:srgbClr val="FFFFFF"/>
              </a:solidFill>
              <a:effectLst/>
            </a:endParaRPr>
          </a:p>
        </p:txBody>
      </p:sp>
      <p:pic>
        <p:nvPicPr>
          <p:cNvPr id="5" name="Picture 4" descr="A screenshot of a cell phone&#10;&#10;Description automatically generated">
            <a:extLst>
              <a:ext uri="{FF2B5EF4-FFF2-40B4-BE49-F238E27FC236}">
                <a16:creationId xmlns:a16="http://schemas.microsoft.com/office/drawing/2014/main" id="{5CA6D92D-05B4-48CF-8448-7726AD3C0E64}"/>
              </a:ext>
            </a:extLst>
          </p:cNvPr>
          <p:cNvPicPr>
            <a:picLocks noChangeAspect="1"/>
          </p:cNvPicPr>
          <p:nvPr/>
        </p:nvPicPr>
        <p:blipFill rotWithShape="1">
          <a:blip r:embed="rId2">
            <a:extLst>
              <a:ext uri="{28A0092B-C50C-407E-A947-70E740481C1C}">
                <a14:useLocalDpi xmlns:a14="http://schemas.microsoft.com/office/drawing/2010/main" val="0"/>
              </a:ext>
            </a:extLst>
          </a:blip>
          <a:srcRect b="77773"/>
          <a:stretch/>
        </p:blipFill>
        <p:spPr>
          <a:xfrm>
            <a:off x="6096000" y="3136045"/>
            <a:ext cx="5170711" cy="840096"/>
          </a:xfrm>
          <a:custGeom>
            <a:avLst/>
            <a:gdLst/>
            <a:ahLst/>
            <a:cxnLst/>
            <a:rect l="l" t="t" r="r" b="b"/>
            <a:pathLst>
              <a:path w="4636009" h="5032375">
                <a:moveTo>
                  <a:pt x="0" y="0"/>
                </a:moveTo>
                <a:lnTo>
                  <a:pt x="4636009" y="0"/>
                </a:lnTo>
                <a:lnTo>
                  <a:pt x="4636009" y="5032375"/>
                </a:lnTo>
                <a:lnTo>
                  <a:pt x="0" y="5032375"/>
                </a:lnTo>
                <a:close/>
              </a:path>
            </a:pathLst>
          </a:custGeom>
          <a:ln>
            <a:noFill/>
          </a:ln>
          <a:effectLst>
            <a:outerShdw blurRad="107950" dist="12700" dir="5400000" algn="ctr">
              <a:srgbClr val="000000"/>
            </a:outerShdw>
          </a:effectLst>
          <a:scene3d>
            <a:camera prst="perspectiveAbove"/>
            <a:lightRig rig="soft" dir="t">
              <a:rot lat="0" lon="0" rev="0"/>
            </a:lightRig>
          </a:scene3d>
          <a:sp3d contourW="44450" prstMaterial="matte">
            <a:bevelT w="63500" h="63500" prst="coolSlant"/>
            <a:contourClr>
              <a:srgbClr val="FFFFFF"/>
            </a:contourClr>
          </a:sp3d>
        </p:spPr>
      </p:pic>
      <p:sp>
        <p:nvSpPr>
          <p:cNvPr id="2" name="Title 1"/>
          <p:cNvSpPr>
            <a:spLocks noGrp="1"/>
          </p:cNvSpPr>
          <p:nvPr>
            <p:ph type="title"/>
          </p:nvPr>
        </p:nvSpPr>
        <p:spPr>
          <a:xfrm>
            <a:off x="190165" y="254186"/>
            <a:ext cx="9126222" cy="1146176"/>
          </a:xfrm>
        </p:spPr>
        <p:txBody>
          <a:bodyPr vert="horz" lIns="91440" tIns="45720" rIns="91440" bIns="45720" rtlCol="0" anchor="ctr">
            <a:noAutofit/>
          </a:bodyPr>
          <a:lstStyle/>
          <a:p>
            <a:r>
              <a:rPr lang="en-US" sz="3600" b="1" u="sng" dirty="0"/>
              <a:t>Progressing</a:t>
            </a:r>
            <a:r>
              <a:rPr lang="en-US" sz="3600" b="1" u="sng" kern="1200" dirty="0">
                <a:solidFill>
                  <a:schemeClr val="tx1"/>
                </a:solidFill>
                <a:effectLst/>
                <a:latin typeface="+mj-lt"/>
                <a:ea typeface="+mj-ea"/>
                <a:cs typeface="+mj-cs"/>
              </a:rPr>
              <a:t> through the Module</a:t>
            </a:r>
            <a:endParaRPr lang="en-US" sz="3600" b="1" u="sng" kern="1200" dirty="0">
              <a:solidFill>
                <a:schemeClr val="tx1"/>
              </a:solidFill>
              <a:latin typeface="+mj-lt"/>
              <a:ea typeface="+mj-ea"/>
              <a:cs typeface="+mj-cs"/>
            </a:endParaRPr>
          </a:p>
        </p:txBody>
      </p:sp>
    </p:spTree>
    <p:extLst>
      <p:ext uri="{BB962C8B-B14F-4D97-AF65-F5344CB8AC3E}">
        <p14:creationId xmlns:p14="http://schemas.microsoft.com/office/powerpoint/2010/main" val="20264097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8505289-923B-4162-897E-F588058E5D69}"/>
              </a:ext>
            </a:extLst>
          </p:cNvPr>
          <p:cNvSpPr txBox="1"/>
          <p:nvPr/>
        </p:nvSpPr>
        <p:spPr>
          <a:xfrm>
            <a:off x="1115568" y="548640"/>
            <a:ext cx="10168128" cy="11795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dirty="0">
                <a:latin typeface="+mj-lt"/>
                <a:ea typeface="+mj-ea"/>
                <a:cs typeface="+mj-cs"/>
              </a:rPr>
              <a:t>This</a:t>
            </a:r>
            <a:r>
              <a:rPr lang="en-US" sz="4000" b="1" u="sng" kern="1200" dirty="0">
                <a:solidFill>
                  <a:schemeClr val="tx1"/>
                </a:solidFill>
                <a:latin typeface="+mj-lt"/>
                <a:ea typeface="+mj-ea"/>
                <a:cs typeface="+mj-cs"/>
              </a:rPr>
              <a:t> week’s - Moodle Activities &amp; Assignment task</a:t>
            </a:r>
            <a:endParaRPr lang="en-US" sz="4000" u="sng" kern="1200" dirty="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115568" y="2481943"/>
            <a:ext cx="10168128" cy="3695020"/>
          </a:xfrm>
        </p:spPr>
        <p:txBody>
          <a:bodyPr vert="horz" lIns="91440" tIns="45720" rIns="91440" bIns="45720" rtlCol="0">
            <a:normAutofit/>
          </a:bodyPr>
          <a:lstStyle/>
          <a:p>
            <a:pPr indent="-228600">
              <a:buFont typeface="Arial" panose="020B0604020202020204" pitchFamily="34" charset="0"/>
              <a:buChar char="•"/>
            </a:pPr>
            <a:r>
              <a:rPr lang="en-US" sz="3200" b="1" dirty="0"/>
              <a:t>Unit 2: Becoming a Lifelong Learner</a:t>
            </a:r>
          </a:p>
          <a:p>
            <a:pPr marL="742950" lvl="1" indent="-514350">
              <a:buFont typeface="+mj-lt"/>
              <a:buAutoNum type="arabicPeriod"/>
            </a:pPr>
            <a:r>
              <a:rPr lang="en-US" sz="3000" b="1" dirty="0"/>
              <a:t>Topic 1 </a:t>
            </a:r>
            <a:r>
              <a:rPr lang="en-US" sz="3000" dirty="0"/>
              <a:t>- Bouncing Forward</a:t>
            </a:r>
          </a:p>
          <a:p>
            <a:pPr marL="742950" lvl="1" indent="-514350">
              <a:buFont typeface="+mj-lt"/>
              <a:buAutoNum type="arabicPeriod"/>
            </a:pPr>
            <a:r>
              <a:rPr lang="en-GB" sz="3200" b="1" dirty="0"/>
              <a:t>Topic 2 </a:t>
            </a:r>
            <a:r>
              <a:rPr lang="en-GB" sz="3200" dirty="0"/>
              <a:t>- Learning to Learn</a:t>
            </a:r>
            <a:endParaRPr lang="en-US" sz="3200" dirty="0"/>
          </a:p>
          <a:p>
            <a:pPr marL="742950" lvl="1" indent="-514350">
              <a:buFont typeface="+mj-lt"/>
              <a:buAutoNum type="arabicPeriod"/>
            </a:pPr>
            <a:r>
              <a:rPr lang="en-US" sz="3200" b="1" dirty="0"/>
              <a:t>Look at Task 2 - </a:t>
            </a:r>
            <a:r>
              <a:rPr lang="en-US" sz="3200" dirty="0"/>
              <a:t>Assignment 1.</a:t>
            </a:r>
          </a:p>
        </p:txBody>
      </p:sp>
    </p:spTree>
    <p:extLst>
      <p:ext uri="{BB962C8B-B14F-4D97-AF65-F5344CB8AC3E}">
        <p14:creationId xmlns:p14="http://schemas.microsoft.com/office/powerpoint/2010/main" val="4289173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BBD5B30-C741-4E67-AFD8-17917090AB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Icon&#10;&#10;Description automatically generated">
            <a:extLst>
              <a:ext uri="{FF2B5EF4-FFF2-40B4-BE49-F238E27FC236}">
                <a16:creationId xmlns:a16="http://schemas.microsoft.com/office/drawing/2014/main" id="{70E1BC7A-49F0-4CA9-8F61-848BEBC547ED}"/>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412" r="32802"/>
          <a:stretch/>
        </p:blipFill>
        <p:spPr>
          <a:xfrm>
            <a:off x="7817583" y="10"/>
            <a:ext cx="4374417" cy="6857990"/>
          </a:xfrm>
          <a:custGeom>
            <a:avLst/>
            <a:gdLst/>
            <a:ahLst/>
            <a:cxnLst/>
            <a:rect l="l" t="t" r="r" b="b"/>
            <a:pathLst>
              <a:path w="4374417" h="6858000">
                <a:moveTo>
                  <a:pt x="22719" y="0"/>
                </a:moveTo>
                <a:lnTo>
                  <a:pt x="4374417" y="0"/>
                </a:lnTo>
                <a:lnTo>
                  <a:pt x="4374417" y="6858000"/>
                </a:lnTo>
                <a:lnTo>
                  <a:pt x="0" y="6858000"/>
                </a:lnTo>
                <a:lnTo>
                  <a:pt x="6670" y="6845555"/>
                </a:lnTo>
                <a:cubicBezTo>
                  <a:pt x="495881" y="5886487"/>
                  <a:pt x="785588" y="4695963"/>
                  <a:pt x="785588" y="3406233"/>
                </a:cubicBezTo>
                <a:cubicBezTo>
                  <a:pt x="785588" y="2215714"/>
                  <a:pt x="538737" y="1109724"/>
                  <a:pt x="115983" y="192283"/>
                </a:cubicBezTo>
                <a:close/>
              </a:path>
            </a:pathLst>
          </a:custGeom>
          <a:scene3d>
            <a:camera prst="orthographicFront"/>
            <a:lightRig rig="contrasting" dir="t">
              <a:rot lat="0" lon="0" rev="3000000"/>
            </a:lightRig>
          </a:scene3d>
          <a:sp3d contourW="7620">
            <a:bevelT w="95250" h="31750"/>
            <a:contourClr>
              <a:srgbClr val="333333"/>
            </a:contourClr>
          </a:sp3d>
        </p:spPr>
      </p:pic>
      <p:pic>
        <p:nvPicPr>
          <p:cNvPr id="8" name="Picture 7" descr="Hands holding cup of hot drink">
            <a:extLst>
              <a:ext uri="{FF2B5EF4-FFF2-40B4-BE49-F238E27FC236}">
                <a16:creationId xmlns:a16="http://schemas.microsoft.com/office/drawing/2014/main" id="{5152826B-5794-4D70-842A-5A115E95FB18}"/>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r="2290" b="1"/>
          <a:stretch/>
        </p:blipFill>
        <p:spPr>
          <a:xfrm>
            <a:off x="357231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5" name="Content Placeholder 4" descr="A bowl of fruit sitting on a table&#10;&#10;Description automatically generated">
            <a:extLst>
              <a:ext uri="{FF2B5EF4-FFF2-40B4-BE49-F238E27FC236}">
                <a16:creationId xmlns:a16="http://schemas.microsoft.com/office/drawing/2014/main" id="{075C4987-9329-4603-9A3B-80DA7BB5179A}"/>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3466" r="1" b="1"/>
          <a:stretch/>
        </p:blipFill>
        <p:spPr>
          <a:xfrm>
            <a:off x="362535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23" name="Freeform: Shape 22">
            <a:extLst>
              <a:ext uri="{FF2B5EF4-FFF2-40B4-BE49-F238E27FC236}">
                <a16:creationId xmlns:a16="http://schemas.microsoft.com/office/drawing/2014/main" id="{189BBEAA-BB93-4878-8C95-3C8AADE2E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97136" cy="6858000"/>
          </a:xfrm>
          <a:custGeom>
            <a:avLst/>
            <a:gdLst>
              <a:gd name="connsiteX0" fmla="*/ 0 w 4397136"/>
              <a:gd name="connsiteY0" fmla="*/ 0 h 6858000"/>
              <a:gd name="connsiteX1" fmla="*/ 3599069 w 4397136"/>
              <a:gd name="connsiteY1" fmla="*/ 0 h 6858000"/>
              <a:gd name="connsiteX2" fmla="*/ 3634072 w 4397136"/>
              <a:gd name="connsiteY2" fmla="*/ 58977 h 6858000"/>
              <a:gd name="connsiteX3" fmla="*/ 4397136 w 4397136"/>
              <a:gd name="connsiteY3" fmla="*/ 3474189 h 6858000"/>
              <a:gd name="connsiteX4" fmla="*/ 3802221 w 4397136"/>
              <a:gd name="connsiteY4" fmla="*/ 6546415 h 6858000"/>
              <a:gd name="connsiteX5" fmla="*/ 3649466 w 4397136"/>
              <a:gd name="connsiteY5" fmla="*/ 6858000 h 6858000"/>
              <a:gd name="connsiteX6" fmla="*/ 0 w 439713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7136" h="6858000">
                <a:moveTo>
                  <a:pt x="0" y="0"/>
                </a:moveTo>
                <a:lnTo>
                  <a:pt x="3599069" y="0"/>
                </a:lnTo>
                <a:lnTo>
                  <a:pt x="3634072" y="58977"/>
                </a:lnTo>
                <a:cubicBezTo>
                  <a:pt x="4105532" y="933006"/>
                  <a:pt x="4397136" y="2140466"/>
                  <a:pt x="4397136" y="3474189"/>
                </a:cubicBezTo>
                <a:cubicBezTo>
                  <a:pt x="4397136" y="4641197"/>
                  <a:pt x="4173877" y="5711534"/>
                  <a:pt x="3802221" y="6546415"/>
                </a:cubicBezTo>
                <a:lnTo>
                  <a:pt x="3649466"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D529C0C6-AAEB-4982-A9E6-BC6A8B2AEF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86504" cy="6858000"/>
          </a:xfrm>
          <a:custGeom>
            <a:avLst/>
            <a:gdLst>
              <a:gd name="connsiteX0" fmla="*/ 0 w 4386504"/>
              <a:gd name="connsiteY0" fmla="*/ 0 h 6858000"/>
              <a:gd name="connsiteX1" fmla="*/ 3588437 w 4386504"/>
              <a:gd name="connsiteY1" fmla="*/ 0 h 6858000"/>
              <a:gd name="connsiteX2" fmla="*/ 3623440 w 4386504"/>
              <a:gd name="connsiteY2" fmla="*/ 58977 h 6858000"/>
              <a:gd name="connsiteX3" fmla="*/ 4386504 w 4386504"/>
              <a:gd name="connsiteY3" fmla="*/ 3474189 h 6858000"/>
              <a:gd name="connsiteX4" fmla="*/ 3791589 w 4386504"/>
              <a:gd name="connsiteY4" fmla="*/ 6546415 h 6858000"/>
              <a:gd name="connsiteX5" fmla="*/ 3638834 w 4386504"/>
              <a:gd name="connsiteY5" fmla="*/ 6858000 h 6858000"/>
              <a:gd name="connsiteX6" fmla="*/ 0 w 43865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6504" h="6858000">
                <a:moveTo>
                  <a:pt x="0" y="0"/>
                </a:moveTo>
                <a:lnTo>
                  <a:pt x="3588437" y="0"/>
                </a:lnTo>
                <a:lnTo>
                  <a:pt x="3623440" y="58977"/>
                </a:lnTo>
                <a:cubicBezTo>
                  <a:pt x="4094900" y="933006"/>
                  <a:pt x="4386504" y="2140466"/>
                  <a:pt x="4386504" y="3474189"/>
                </a:cubicBezTo>
                <a:cubicBezTo>
                  <a:pt x="4386504" y="4641197"/>
                  <a:pt x="4163245" y="5711534"/>
                  <a:pt x="3791589" y="6546415"/>
                </a:cubicBezTo>
                <a:lnTo>
                  <a:pt x="363883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1DCB74-CD2E-4C5D-B09C-2C753632D6FC}"/>
              </a:ext>
            </a:extLst>
          </p:cNvPr>
          <p:cNvSpPr>
            <a:spLocks noGrp="1"/>
          </p:cNvSpPr>
          <p:nvPr>
            <p:ph type="title"/>
          </p:nvPr>
        </p:nvSpPr>
        <p:spPr>
          <a:xfrm>
            <a:off x="438912" y="1508760"/>
            <a:ext cx="3429000" cy="2898648"/>
          </a:xfrm>
        </p:spPr>
        <p:txBody>
          <a:bodyPr vert="horz" lIns="91440" tIns="45720" rIns="91440" bIns="45720" rtlCol="0" anchor="b">
            <a:normAutofit/>
          </a:bodyPr>
          <a:lstStyle/>
          <a:p>
            <a:r>
              <a:rPr lang="en-US" sz="4000" kern="1200">
                <a:solidFill>
                  <a:schemeClr val="tx1"/>
                </a:solidFill>
                <a:latin typeface="+mj-lt"/>
                <a:ea typeface="+mj-ea"/>
                <a:cs typeface="+mj-cs"/>
              </a:rPr>
              <a:t>Don’t forget:</a:t>
            </a:r>
          </a:p>
        </p:txBody>
      </p:sp>
      <p:sp>
        <p:nvSpPr>
          <p:cNvPr id="16" name="Content Placeholder 15">
            <a:extLst>
              <a:ext uri="{FF2B5EF4-FFF2-40B4-BE49-F238E27FC236}">
                <a16:creationId xmlns:a16="http://schemas.microsoft.com/office/drawing/2014/main" id="{C1DF56D9-BDD7-49B1-953D-5948E4A5B03F}"/>
              </a:ext>
            </a:extLst>
          </p:cNvPr>
          <p:cNvSpPr>
            <a:spLocks noGrp="1"/>
          </p:cNvSpPr>
          <p:nvPr>
            <p:ph idx="1"/>
          </p:nvPr>
        </p:nvSpPr>
        <p:spPr>
          <a:xfrm>
            <a:off x="438912" y="4773168"/>
            <a:ext cx="3429000" cy="1335024"/>
          </a:xfrm>
        </p:spPr>
        <p:txBody>
          <a:bodyPr vert="horz" lIns="91440" tIns="45720" rIns="91440" bIns="45720" rtlCol="0">
            <a:normAutofit/>
          </a:bodyPr>
          <a:lstStyle/>
          <a:p>
            <a:pPr marL="0" indent="0">
              <a:buNone/>
            </a:pPr>
            <a:r>
              <a:rPr lang="en-US" sz="2100" kern="1200" dirty="0">
                <a:solidFill>
                  <a:schemeClr val="tx1"/>
                </a:solidFill>
                <a:latin typeface="+mn-lt"/>
                <a:ea typeface="+mn-ea"/>
                <a:cs typeface="+mn-cs"/>
              </a:rPr>
              <a:t>Fav. </a:t>
            </a:r>
            <a:r>
              <a:rPr lang="en-US" sz="2100" dirty="0"/>
              <a:t>d</a:t>
            </a:r>
            <a:r>
              <a:rPr lang="en-US" sz="2100" kern="1200" dirty="0">
                <a:solidFill>
                  <a:schemeClr val="tx1"/>
                </a:solidFill>
                <a:latin typeface="+mn-lt"/>
                <a:ea typeface="+mn-ea"/>
                <a:cs typeface="+mn-cs"/>
              </a:rPr>
              <a:t>rink &amp; snacks.</a:t>
            </a:r>
          </a:p>
        </p:txBody>
      </p:sp>
      <p:sp>
        <p:nvSpPr>
          <p:cNvPr id="27" name="Rectangle 26">
            <a:extLst>
              <a:ext uri="{FF2B5EF4-FFF2-40B4-BE49-F238E27FC236}">
                <a16:creationId xmlns:a16="http://schemas.microsoft.com/office/drawing/2014/main" id="{80D36F24-5EC0-4A09-9836-6580E1D4B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7C0B334E-66E0-442A-8306-19629EC2D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4544568"/>
            <a:ext cx="341496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CA2D1C23-75AB-4C3B-8DDF-AEBC693E9E88}"/>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chewymoon.com/blog/healthy-snacks-childrens-sleepover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2" name="TextBox 11">
            <a:extLst>
              <a:ext uri="{FF2B5EF4-FFF2-40B4-BE49-F238E27FC236}">
                <a16:creationId xmlns:a16="http://schemas.microsoft.com/office/drawing/2014/main" id="{6F1EAE16-CA78-4AB1-A8AD-4D38A99F4BB9}"/>
              </a:ext>
            </a:extLst>
          </p:cNvPr>
          <p:cNvSpPr txBox="1"/>
          <p:nvPr/>
        </p:nvSpPr>
        <p:spPr>
          <a:xfrm>
            <a:off x="7565216"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Yin_and_ya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575159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8139090" cy="1454051"/>
          </a:xfrm>
        </p:spPr>
        <p:txBody>
          <a:bodyPr>
            <a:noAutofit/>
          </a:bodyPr>
          <a:lstStyle/>
          <a:p>
            <a:r>
              <a:rPr lang="en-GB" sz="4900" b="1" u="sng" dirty="0">
                <a:solidFill>
                  <a:schemeClr val="tx2"/>
                </a:solidFill>
              </a:rPr>
              <a:t>Look at: Assignment 1: Task 2</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1422" y="1379730"/>
            <a:ext cx="10104040" cy="5052686"/>
          </a:xfrm>
        </p:spPr>
        <p:txBody>
          <a:bodyPr anchor="t">
            <a:noAutofit/>
          </a:bodyPr>
          <a:lstStyle/>
          <a:p>
            <a:pPr marL="457200">
              <a:lnSpc>
                <a:spcPct val="115000"/>
              </a:lnSpc>
              <a:spcAft>
                <a:spcPts val="0"/>
              </a:spcAft>
            </a:pPr>
            <a:r>
              <a:rPr lang="en-GB" sz="2000" b="1" dirty="0">
                <a:effectLst/>
                <a:latin typeface="Arial" panose="020B0604020202020204" pitchFamily="34" charset="0"/>
                <a:ea typeface="Times New Roman" panose="02020603050405020304" pitchFamily="18" charset="0"/>
                <a:cs typeface="Arial" panose="020B0604020202020204" pitchFamily="34" charset="0"/>
              </a:rPr>
              <a:t>2. Unit 2 – Mind Map (15 marks):</a:t>
            </a:r>
            <a:r>
              <a:rPr lang="en-GB" sz="2000" dirty="0">
                <a:effectLst/>
                <a:latin typeface="Arial" panose="020B0604020202020204" pitchFamily="34" charset="0"/>
                <a:ea typeface="Times New Roman" panose="02020603050405020304" pitchFamily="18" charset="0"/>
                <a:cs typeface="Arial" panose="020B0604020202020204" pitchFamily="34" charset="0"/>
              </a:rPr>
              <a:t> Create a mind map that demonstrates how the main concepts covered in Unit Two of the module are interconnected and how they contribute to preparing you to work in your chosen discipline. Your mind map should be no more than </a:t>
            </a:r>
            <a:r>
              <a:rPr lang="en-GB" sz="2000" b="1" dirty="0">
                <a:effectLst/>
                <a:latin typeface="Arial" panose="020B0604020202020204" pitchFamily="34" charset="0"/>
                <a:ea typeface="Times New Roman" panose="02020603050405020304" pitchFamily="18" charset="0"/>
                <a:cs typeface="Arial" panose="020B0604020202020204" pitchFamily="34" charset="0"/>
              </a:rPr>
              <a:t>200 words</a:t>
            </a:r>
            <a:r>
              <a:rPr lang="en-GB" sz="2000" dirty="0">
                <a:effectLst/>
                <a:latin typeface="Arial" panose="020B0604020202020204" pitchFamily="34" charset="0"/>
                <a:ea typeface="Times New Roman" panose="02020603050405020304" pitchFamily="18" charset="0"/>
                <a:cs typeface="Arial" panose="020B0604020202020204" pitchFamily="34" charset="0"/>
              </a:rPr>
              <a:t>, with supporting imagery, and can be produced using freely available Online Mapping technology of your choice.</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spcAft>
                <a:spcPts val="0"/>
              </a:spcAft>
            </a:pPr>
            <a:r>
              <a:rPr lang="en-GB" sz="2000" dirty="0">
                <a:effectLst/>
                <a:latin typeface="Arial" panose="020B0604020202020204" pitchFamily="34" charset="0"/>
                <a:ea typeface="Times New Roman" panose="02020603050405020304" pitchFamily="18" charset="0"/>
                <a:cs typeface="Arial" panose="020B0604020202020204" pitchFamily="34" charset="0"/>
              </a:rPr>
              <a:t>The resources covered in Unit Two of this module will help you to complete this task.</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eck List">
            <a:extLst>
              <a:ext uri="{FF2B5EF4-FFF2-40B4-BE49-F238E27FC236}">
                <a16:creationId xmlns:a16="http://schemas.microsoft.com/office/drawing/2014/main" id="{CE05AA9F-5924-4EF7-B65E-52BB2ABA9D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08392" y="1819656"/>
            <a:ext cx="4142232" cy="4142232"/>
          </a:xfrm>
          <a:prstGeom prst="rect">
            <a:avLst/>
          </a:prstGeom>
        </p:spPr>
      </p:pic>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7824779" y="2990737"/>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523763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8139090" cy="1454051"/>
          </a:xfrm>
        </p:spPr>
        <p:txBody>
          <a:bodyPr>
            <a:noAutofit/>
          </a:bodyPr>
          <a:lstStyle/>
          <a:p>
            <a:r>
              <a:rPr lang="en-GB" sz="5400" dirty="0">
                <a:effectLst/>
                <a:latin typeface="Arial" panose="020B0604020202020204" pitchFamily="34" charset="0"/>
                <a:ea typeface="Times New Roman" panose="02020603050405020304" pitchFamily="18" charset="0"/>
                <a:cs typeface="Arial" panose="020B0604020202020204" pitchFamily="34" charset="0"/>
              </a:rPr>
              <a:t>Tip for this week:</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1422" y="1379730"/>
            <a:ext cx="10104040" cy="5052686"/>
          </a:xfrm>
        </p:spPr>
        <p:txBody>
          <a:bodyPr anchor="t">
            <a:noAutofit/>
          </a:bodyPr>
          <a:lstStyle/>
          <a:p>
            <a:pPr marL="571500" indent="-342900">
              <a:lnSpc>
                <a:spcPct val="115000"/>
              </a:lnSpc>
              <a:spcAft>
                <a:spcPts val="0"/>
              </a:spcAft>
              <a:buFont typeface="+mj-lt"/>
              <a:buAutoNum type="arabicPeriod"/>
            </a:pPr>
            <a:r>
              <a:rPr lang="en-GB" sz="2400" dirty="0">
                <a:latin typeface="Arial" panose="020B0604020202020204" pitchFamily="34" charset="0"/>
                <a:ea typeface="Times New Roman" panose="02020603050405020304" pitchFamily="18" charset="0"/>
                <a:cs typeface="Arial" panose="020B0604020202020204" pitchFamily="34" charset="0"/>
              </a:rPr>
              <a:t>S</a:t>
            </a:r>
            <a:r>
              <a:rPr lang="en-GB" sz="2400" dirty="0">
                <a:effectLst/>
                <a:latin typeface="Arial" panose="020B0604020202020204" pitchFamily="34" charset="0"/>
                <a:ea typeface="Times New Roman" panose="02020603050405020304" pitchFamily="18" charset="0"/>
                <a:cs typeface="Arial" panose="020B0604020202020204" pitchFamily="34" charset="0"/>
              </a:rPr>
              <a:t>etup a </a:t>
            </a:r>
            <a:r>
              <a:rPr lang="en-GB" sz="2400" dirty="0" err="1">
                <a:effectLst/>
                <a:latin typeface="Arial" panose="020B0604020202020204" pitchFamily="34" charset="0"/>
                <a:ea typeface="Times New Roman" panose="02020603050405020304" pitchFamily="18" charset="0"/>
                <a:cs typeface="Arial" panose="020B0604020202020204" pitchFamily="34" charset="0"/>
              </a:rPr>
              <a:t>Mindmeister</a:t>
            </a:r>
            <a:r>
              <a:rPr lang="en-GB" sz="2400" dirty="0">
                <a:effectLst/>
                <a:latin typeface="Arial" panose="020B0604020202020204" pitchFamily="34" charset="0"/>
                <a:ea typeface="Times New Roman" panose="02020603050405020304" pitchFamily="18" charset="0"/>
                <a:cs typeface="Arial" panose="020B0604020202020204" pitchFamily="34" charset="0"/>
              </a:rPr>
              <a:t> a/c online or other preferred </a:t>
            </a:r>
            <a:r>
              <a:rPr lang="en-GB" sz="2400" dirty="0" err="1">
                <a:effectLst/>
                <a:latin typeface="Arial" panose="020B0604020202020204" pitchFamily="34" charset="0"/>
                <a:ea typeface="Times New Roman" panose="02020603050405020304" pitchFamily="18" charset="0"/>
                <a:cs typeface="Arial" panose="020B0604020202020204" pitchFamily="34" charset="0"/>
              </a:rPr>
              <a:t>mindmapping</a:t>
            </a:r>
            <a:r>
              <a:rPr lang="en-GB" sz="2400" dirty="0">
                <a:effectLst/>
                <a:latin typeface="Arial" panose="020B0604020202020204" pitchFamily="34" charset="0"/>
                <a:ea typeface="Times New Roman" panose="02020603050405020304" pitchFamily="18" charset="0"/>
                <a:cs typeface="Arial" panose="020B0604020202020204" pitchFamily="34" charset="0"/>
              </a:rPr>
              <a:t> tool.</a:t>
            </a:r>
          </a:p>
          <a:p>
            <a:pPr marL="571500" indent="-342900">
              <a:lnSpc>
                <a:spcPct val="115000"/>
              </a:lnSpc>
              <a:spcAft>
                <a:spcPts val="0"/>
              </a:spcAft>
              <a:buFont typeface="+mj-lt"/>
              <a:buAutoNum type="arabicPeriod"/>
            </a:pPr>
            <a:r>
              <a:rPr lang="en-GB" sz="2400" dirty="0">
                <a:effectLst/>
                <a:latin typeface="Arial" panose="020B0604020202020204" pitchFamily="34" charset="0"/>
                <a:ea typeface="Times New Roman" panose="02020603050405020304" pitchFamily="18" charset="0"/>
                <a:cs typeface="Arial" panose="020B0604020202020204" pitchFamily="34" charset="0"/>
              </a:rPr>
              <a:t>Become familiar with </a:t>
            </a:r>
            <a:r>
              <a:rPr lang="en-GB" sz="2400" dirty="0">
                <a:latin typeface="Arial" panose="020B0604020202020204" pitchFamily="34" charset="0"/>
                <a:ea typeface="Times New Roman" panose="02020603050405020304" pitchFamily="18" charset="0"/>
                <a:cs typeface="Arial" panose="020B0604020202020204" pitchFamily="34" charset="0"/>
              </a:rPr>
              <a:t>using the tool.</a:t>
            </a:r>
          </a:p>
          <a:p>
            <a:pPr marL="571500" indent="-342900">
              <a:lnSpc>
                <a:spcPct val="115000"/>
              </a:lnSpc>
              <a:spcAft>
                <a:spcPts val="0"/>
              </a:spcAft>
              <a:buFont typeface="+mj-lt"/>
              <a:buAutoNum type="arabicPeriod"/>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Create a </a:t>
            </a:r>
            <a:r>
              <a:rPr lang="en-GB" sz="2400" dirty="0" err="1">
                <a:effectLst/>
                <a:latin typeface="Arial" panose="020B0604020202020204" pitchFamily="34" charset="0"/>
                <a:ea typeface="Times New Roman" panose="02020603050405020304" pitchFamily="18" charset="0"/>
                <a:cs typeface="Times New Roman" panose="02020603050405020304" pitchFamily="18" charset="0"/>
              </a:rPr>
              <a:t>center</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 node of your choice e.g. Lifelong Learning.</a:t>
            </a:r>
          </a:p>
          <a:p>
            <a:pPr marL="571500" indent="-342900">
              <a:lnSpc>
                <a:spcPct val="115000"/>
              </a:lnSpc>
              <a:spcAft>
                <a:spcPts val="0"/>
              </a:spcAft>
              <a:buFont typeface="+mj-lt"/>
              <a:buAutoNum type="arabicPeriod"/>
            </a:pPr>
            <a:r>
              <a:rPr lang="en-GB" sz="2400" dirty="0">
                <a:latin typeface="Arial" panose="020B0604020202020204" pitchFamily="34" charset="0"/>
                <a:ea typeface="Times New Roman" panose="02020603050405020304" pitchFamily="18" charset="0"/>
                <a:cs typeface="Times New Roman" panose="02020603050405020304" pitchFamily="18" charset="0"/>
              </a:rPr>
              <a:t>Add Topic 1 &amp; 2 concept nodes to the map.</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sz="2000"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eck List">
            <a:extLst>
              <a:ext uri="{FF2B5EF4-FFF2-40B4-BE49-F238E27FC236}">
                <a16:creationId xmlns:a16="http://schemas.microsoft.com/office/drawing/2014/main" id="{CE05AA9F-5924-4EF7-B65E-52BB2ABA9D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08392" y="1819656"/>
            <a:ext cx="4142232" cy="4142232"/>
          </a:xfrm>
          <a:prstGeom prst="rect">
            <a:avLst/>
          </a:prstGeom>
        </p:spPr>
      </p:pic>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7824779" y="2990737"/>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2151599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815442"/>
            <a:ext cx="9984615" cy="1597228"/>
          </a:xfrm>
        </p:spPr>
        <p:txBody>
          <a:bodyPr vert="horz" lIns="91440" tIns="45720" rIns="91440" bIns="45720" rtlCol="0" anchor="ctr">
            <a:normAutofit/>
          </a:bodyPr>
          <a:lstStyle/>
          <a:p>
            <a:r>
              <a:rPr lang="en-US" sz="6000" b="1"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60162" y="2291415"/>
            <a:ext cx="2728198" cy="272819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520673" y="2257819"/>
            <a:ext cx="4870665" cy="2658955"/>
          </a:xfrm>
        </p:spPr>
        <p:txBody>
          <a:bodyPr vert="horz" lIns="91440" tIns="45720" rIns="91440" bIns="45720" rtlCol="0" anchor="t">
            <a:normAutofit fontScale="92500"/>
          </a:bodyPr>
          <a:lstStyle/>
          <a:p>
            <a:pPr marL="57150" indent="-228600">
              <a:buFont typeface="Arial" panose="020B0604020202020204" pitchFamily="34" charset="0"/>
              <a:buChar char="•"/>
            </a:pPr>
            <a:r>
              <a:rPr lang="en-US" sz="3600" dirty="0"/>
              <a:t>THE KEY TO SUCCESS FOR THIS MODULE IS TO MAKE </a:t>
            </a:r>
            <a:r>
              <a:rPr lang="en-US" sz="3600" b="1" dirty="0"/>
              <a:t>WEEKLY PROGRESS. </a:t>
            </a:r>
          </a:p>
          <a:p>
            <a:pPr marL="57150" indent="-228600">
              <a:buFont typeface="Arial" panose="020B0604020202020204" pitchFamily="34" charset="0"/>
              <a:buChar char="•"/>
            </a:pPr>
            <a:r>
              <a:rPr lang="en-US" sz="3600" dirty="0"/>
              <a:t>You will not be able to leave it until the end.</a:t>
            </a:r>
          </a:p>
        </p:txBody>
      </p:sp>
    </p:spTree>
    <p:extLst>
      <p:ext uri="{BB962C8B-B14F-4D97-AF65-F5344CB8AC3E}">
        <p14:creationId xmlns:p14="http://schemas.microsoft.com/office/powerpoint/2010/main" val="41129126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C3846A5-A498-4C9E-B4DC-13532657D7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506" y="643467"/>
            <a:ext cx="1128382" cy="847206"/>
            <a:chOff x="8183879" y="1000124"/>
            <a:chExt cx="1562267" cy="1172973"/>
          </a:xfrm>
        </p:grpSpPr>
        <p:sp>
          <p:nvSpPr>
            <p:cNvPr id="29" name="Freeform 5">
              <a:extLst>
                <a:ext uri="{FF2B5EF4-FFF2-40B4-BE49-F238E27FC236}">
                  <a16:creationId xmlns:a16="http://schemas.microsoft.com/office/drawing/2014/main" id="{8A845FC1-FE68-40DE-B785-AA0F3DBD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0" name="Freeform 5">
              <a:extLst>
                <a:ext uri="{FF2B5EF4-FFF2-40B4-BE49-F238E27FC236}">
                  <a16:creationId xmlns:a16="http://schemas.microsoft.com/office/drawing/2014/main" id="{C26048ED-7A92-4694-A168-2C6C5C0D6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2" name="Freeform: Shape 31">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74C4A6F2-EF4E-4D1D-8853-9231B65E61D8}"/>
              </a:ext>
            </a:extLst>
          </p:cNvPr>
          <p:cNvSpPr txBox="1"/>
          <p:nvPr/>
        </p:nvSpPr>
        <p:spPr>
          <a:xfrm>
            <a:off x="6209382" y="2096162"/>
            <a:ext cx="3894161" cy="26578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solidFill>
                  <a:schemeClr val="bg1"/>
                </a:solidFill>
              </a:rPr>
              <a:t>Next:</a:t>
            </a:r>
            <a:endParaRPr lang="en-US" sz="2000">
              <a:solidFill>
                <a:schemeClr val="bg1"/>
              </a:solidFill>
            </a:endParaRPr>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1035506" y="1730084"/>
            <a:ext cx="9260759" cy="2560351"/>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3600" b="1" dirty="0"/>
              <a:t>Unit 2:</a:t>
            </a:r>
            <a:endParaRPr lang="en-US" sz="3600" b="1" dirty="0">
              <a:solidFill>
                <a:srgbClr val="FF0000"/>
              </a:solidFill>
              <a:highlight>
                <a:srgbClr val="FFFF00"/>
              </a:highlight>
            </a:endParaRPr>
          </a:p>
          <a:p>
            <a:pPr marL="719138" indent="-547688">
              <a:buFont typeface="+mj-lt"/>
              <a:buAutoNum type="arabicPeriod"/>
            </a:pPr>
            <a:r>
              <a:rPr lang="en-US" sz="3600" b="1" dirty="0"/>
              <a:t>Topic 1: </a:t>
            </a:r>
            <a:r>
              <a:rPr lang="en-US" sz="3600" dirty="0"/>
              <a:t>Bouncing Forward (a.2hrs).</a:t>
            </a:r>
          </a:p>
          <a:p>
            <a:pPr marL="719138" indent="-547688">
              <a:buFont typeface="+mj-lt"/>
              <a:buAutoNum type="arabicPeriod"/>
            </a:pPr>
            <a:r>
              <a:rPr lang="en-US" sz="3600" b="1" dirty="0"/>
              <a:t>Topic 2: </a:t>
            </a:r>
            <a:r>
              <a:rPr lang="en-GB" sz="3600" dirty="0"/>
              <a:t>Learning to Learn </a:t>
            </a:r>
            <a:r>
              <a:rPr lang="en-US" sz="3600" dirty="0"/>
              <a:t>(a.2hrs+1).</a:t>
            </a:r>
            <a:endParaRPr lang="en-US" sz="3600" b="1" dirty="0"/>
          </a:p>
          <a:p>
            <a:pPr marL="1209675" lvl="1" indent="-571500">
              <a:buFont typeface="Arial" panose="020B0604020202020204" pitchFamily="34" charset="0"/>
              <a:buChar char="•"/>
            </a:pPr>
            <a:r>
              <a:rPr lang="en-US" sz="3400" b="1" dirty="0"/>
              <a:t>+ Look at Task 2 of Assignment 1.</a:t>
            </a:r>
          </a:p>
        </p:txBody>
      </p:sp>
      <p:sp>
        <p:nvSpPr>
          <p:cNvPr id="2" name="TextBox 1">
            <a:extLst>
              <a:ext uri="{FF2B5EF4-FFF2-40B4-BE49-F238E27FC236}">
                <a16:creationId xmlns:a16="http://schemas.microsoft.com/office/drawing/2014/main" id="{22D28B8D-C1C5-4905-9AC6-2D657D2475F1}"/>
              </a:ext>
            </a:extLst>
          </p:cNvPr>
          <p:cNvSpPr txBox="1"/>
          <p:nvPr/>
        </p:nvSpPr>
        <p:spPr>
          <a:xfrm>
            <a:off x="2163888" y="577741"/>
            <a:ext cx="10028112" cy="707886"/>
          </a:xfrm>
          <a:prstGeom prst="rect">
            <a:avLst/>
          </a:prstGeom>
          <a:noFill/>
        </p:spPr>
        <p:txBody>
          <a:bodyPr wrap="square" rtlCol="0">
            <a:spAutoFit/>
          </a:bodyPr>
          <a:lstStyle/>
          <a:p>
            <a:r>
              <a:rPr lang="en-GB" sz="4000" dirty="0"/>
              <a:t>Next: </a:t>
            </a:r>
            <a:r>
              <a:rPr lang="en-US" sz="4000" b="1" kern="1200" dirty="0">
                <a:solidFill>
                  <a:schemeClr val="bg1"/>
                </a:solidFill>
                <a:highlight>
                  <a:srgbClr val="FFFF00"/>
                </a:highlight>
                <a:latin typeface="+mj-lt"/>
                <a:ea typeface="+mj-ea"/>
                <a:cs typeface="+mj-cs"/>
              </a:rPr>
              <a:t>Go to Moodle &amp; complete</a:t>
            </a:r>
            <a:endParaRPr lang="en-GB" sz="4000" dirty="0"/>
          </a:p>
        </p:txBody>
      </p:sp>
      <p:sp>
        <p:nvSpPr>
          <p:cNvPr id="4" name="TextBox 3">
            <a:extLst>
              <a:ext uri="{FF2B5EF4-FFF2-40B4-BE49-F238E27FC236}">
                <a16:creationId xmlns:a16="http://schemas.microsoft.com/office/drawing/2014/main" id="{113E50CA-1411-4BD2-8CE1-6D17B5EE54B9}"/>
              </a:ext>
            </a:extLst>
          </p:cNvPr>
          <p:cNvSpPr txBox="1"/>
          <p:nvPr/>
        </p:nvSpPr>
        <p:spPr>
          <a:xfrm>
            <a:off x="475415" y="4092300"/>
            <a:ext cx="5429737" cy="1323439"/>
          </a:xfrm>
          <a:prstGeom prst="rect">
            <a:avLst/>
          </a:prstGeom>
          <a:noFill/>
        </p:spPr>
        <p:txBody>
          <a:bodyPr wrap="square" rtlCol="0">
            <a:spAutoFit/>
          </a:bodyPr>
          <a:lstStyle/>
          <a:p>
            <a:r>
              <a:rPr lang="en-US" sz="4000" b="1" dirty="0">
                <a:solidFill>
                  <a:srgbClr val="FF0000"/>
                </a:solidFill>
                <a:highlight>
                  <a:srgbClr val="FFFF00"/>
                </a:highlight>
              </a:rPr>
              <a:t>Schedule in your diary /\</a:t>
            </a:r>
          </a:p>
          <a:p>
            <a:endParaRPr lang="en-GB" sz="4000" dirty="0"/>
          </a:p>
        </p:txBody>
      </p:sp>
    </p:spTree>
    <p:extLst>
      <p:ext uri="{BB962C8B-B14F-4D97-AF65-F5344CB8AC3E}">
        <p14:creationId xmlns:p14="http://schemas.microsoft.com/office/powerpoint/2010/main" val="21103990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Save / Download participant list from teams.</a:t>
            </a:r>
          </a:p>
        </p:txBody>
      </p:sp>
    </p:spTree>
    <p:extLst>
      <p:ext uri="{BB962C8B-B14F-4D97-AF65-F5344CB8AC3E}">
        <p14:creationId xmlns:p14="http://schemas.microsoft.com/office/powerpoint/2010/main" val="29612666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US" sz="2000" dirty="0">
                <a:solidFill>
                  <a:srgbClr val="FFFFFF"/>
                </a:solidFill>
              </a:rPr>
              <a:t>Note: For more information about the module please read the ‘</a:t>
            </a:r>
            <a:r>
              <a:rPr lang="en-US" sz="2000" b="1" dirty="0">
                <a:solidFill>
                  <a:srgbClr val="FFFFFF"/>
                </a:solidFill>
              </a:rPr>
              <a:t>Module introduction</a:t>
            </a:r>
            <a:r>
              <a:rPr lang="en-US" sz="2000" dirty="0">
                <a:solidFill>
                  <a:srgbClr val="FFFFFF"/>
                </a:solidFill>
              </a:rPr>
              <a:t>’ document in the ‘Welcome and Information’ section on Moodle.</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9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23875" y="5317240"/>
            <a:ext cx="11210925" cy="744836"/>
          </a:xfrm>
        </p:spPr>
        <p:txBody>
          <a:bodyPr vert="horz" lIns="91440" tIns="45720" rIns="91440" bIns="45720" rtlCol="0" anchor="ctr">
            <a:normAutofit fontScale="90000"/>
          </a:bodyPr>
          <a:lstStyle/>
          <a:p>
            <a:pPr algn="ctr"/>
            <a:r>
              <a:rPr lang="en-US" sz="3600" dirty="0">
                <a:solidFill>
                  <a:schemeClr val="tx1">
                    <a:lumMod val="85000"/>
                    <a:lumOff val="15000"/>
                  </a:schemeClr>
                </a:solidFill>
              </a:rPr>
              <a:t>Student Social Support</a:t>
            </a:r>
            <a:br>
              <a:rPr lang="en-US" sz="3600" dirty="0">
                <a:solidFill>
                  <a:schemeClr val="tx1">
                    <a:lumMod val="85000"/>
                    <a:lumOff val="15000"/>
                  </a:schemeClr>
                </a:solidFill>
              </a:rPr>
            </a:br>
            <a:r>
              <a:rPr lang="en-US" sz="2200" dirty="0">
                <a:solidFill>
                  <a:schemeClr val="tx1">
                    <a:lumMod val="85000"/>
                    <a:lumOff val="15000"/>
                  </a:schemeClr>
                </a:solidFill>
              </a:rPr>
              <a:t>(Chat &amp; Support each other)</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0060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3.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78</TotalTime>
  <Words>495</Words>
  <Application>Microsoft Office PowerPoint</Application>
  <PresentationFormat>Widescreen</PresentationFormat>
  <Paragraphs>51</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L4: Learning in the Digital Era</vt:lpstr>
      <vt:lpstr>Reminders</vt:lpstr>
      <vt:lpstr>PowerPoint Presentation</vt:lpstr>
      <vt:lpstr>PowerPoint Presentation</vt:lpstr>
      <vt:lpstr>Progressing through the Module</vt:lpstr>
      <vt:lpstr>PowerPoint Presentation</vt:lpstr>
      <vt:lpstr>Don’t forget:</vt:lpstr>
      <vt:lpstr>Look at: Assignment 1: Task 2 </vt:lpstr>
      <vt:lpstr>Tip for this week: </vt:lpstr>
      <vt:lpstr>The Key to Success</vt:lpstr>
      <vt:lpstr>PowerPoint Presentation</vt:lpstr>
      <vt:lpstr>Register.</vt:lpstr>
      <vt:lpstr> Questions.</vt:lpstr>
      <vt:lpstr>Student Social Support (Chat &amp; Support each other)</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James Williams</cp:lastModifiedBy>
  <cp:revision>9</cp:revision>
  <dcterms:created xsi:type="dcterms:W3CDTF">2020-10-11T15:37:19Z</dcterms:created>
  <dcterms:modified xsi:type="dcterms:W3CDTF">2020-10-13T09:51:32Z</dcterms:modified>
</cp:coreProperties>
</file>