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2" r:id="rId4"/>
    <p:sldId id="257" r:id="rId5"/>
    <p:sldId id="259" r:id="rId6"/>
    <p:sldId id="263" r:id="rId7"/>
    <p:sldId id="260" r:id="rId8"/>
    <p:sldId id="264" r:id="rId9"/>
    <p:sldId id="265" r:id="rId10"/>
    <p:sldId id="261"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showGuides="1">
      <p:cViewPr varScale="1">
        <p:scale>
          <a:sx n="74" d="100"/>
          <a:sy n="74" d="100"/>
        </p:scale>
        <p:origin x="811"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3/18/2025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3/18/2025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3/18/2025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File:Berlinermauer.jpg"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Eberhard_Diepgen"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youtube.com/watch?v=0zXiClnK8o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s://www.dark-tourism.com/index.php/235-berlin-wal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21832/9781845411169-00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Graffiti on wall">
            <a:extLst>
              <a:ext uri="{FF2B5EF4-FFF2-40B4-BE49-F238E27FC236}">
                <a16:creationId xmlns:a16="http://schemas.microsoft.com/office/drawing/2014/main" id="{2988CCEC-D737-DD2E-40ED-D22DF9A4F134}"/>
              </a:ext>
            </a:extLst>
          </p:cNvPr>
          <p:cNvPicPr>
            <a:picLocks noChangeAspect="1"/>
          </p:cNvPicPr>
          <p:nvPr/>
        </p:nvPicPr>
        <p:blipFill>
          <a:blip r:embed="rId3">
            <a:duotone>
              <a:prstClr val="black"/>
              <a:schemeClr val="accent5">
                <a:tint val="45000"/>
                <a:satMod val="400000"/>
              </a:schemeClr>
            </a:duotone>
            <a:alphaModFix amt="25000"/>
          </a:blip>
          <a:srcRect t="19618" r="9091" b="3774"/>
          <a:stretch/>
        </p:blipFill>
        <p:spPr>
          <a:xfrm>
            <a:off x="20" y="10"/>
            <a:ext cx="12191980" cy="6857990"/>
          </a:xfrm>
          <a:prstGeom prst="rect">
            <a:avLst/>
          </a:prstGeom>
        </p:spPr>
      </p:pic>
      <p:sp>
        <p:nvSpPr>
          <p:cNvPr id="2" name="Title 1">
            <a:extLst>
              <a:ext uri="{FF2B5EF4-FFF2-40B4-BE49-F238E27FC236}">
                <a16:creationId xmlns:a16="http://schemas.microsoft.com/office/drawing/2014/main" id="{DA73BBBE-69AA-C22D-1E04-69D19D6DCD82}"/>
              </a:ext>
            </a:extLst>
          </p:cNvPr>
          <p:cNvSpPr>
            <a:spLocks noGrp="1"/>
          </p:cNvSpPr>
          <p:nvPr>
            <p:ph type="ctrTitle"/>
          </p:nvPr>
        </p:nvSpPr>
        <p:spPr>
          <a:xfrm>
            <a:off x="1154955" y="1447800"/>
            <a:ext cx="8825658" cy="3329581"/>
          </a:xfrm>
        </p:spPr>
        <p:txBody>
          <a:bodyPr>
            <a:normAutofit/>
          </a:bodyPr>
          <a:lstStyle/>
          <a:p>
            <a:r>
              <a:rPr lang="en-GB"/>
              <a:t>the Berlin Wall</a:t>
            </a:r>
            <a:endParaRPr lang="en-GB" dirty="0"/>
          </a:p>
        </p:txBody>
      </p:sp>
      <p:sp>
        <p:nvSpPr>
          <p:cNvPr id="3" name="Subtitle 2">
            <a:extLst>
              <a:ext uri="{FF2B5EF4-FFF2-40B4-BE49-F238E27FC236}">
                <a16:creationId xmlns:a16="http://schemas.microsoft.com/office/drawing/2014/main" id="{9914FE9F-CDFA-C0BF-A438-332A3678A1E6}"/>
              </a:ext>
            </a:extLst>
          </p:cNvPr>
          <p:cNvSpPr>
            <a:spLocks noGrp="1"/>
          </p:cNvSpPr>
          <p:nvPr>
            <p:ph type="subTitle" idx="1"/>
          </p:nvPr>
        </p:nvSpPr>
        <p:spPr>
          <a:xfrm>
            <a:off x="1154955" y="4777380"/>
            <a:ext cx="8825658" cy="861420"/>
          </a:xfrm>
        </p:spPr>
        <p:txBody>
          <a:bodyPr>
            <a:normAutofit/>
          </a:bodyPr>
          <a:lstStyle/>
          <a:p>
            <a:r>
              <a:rPr lang="en-GB"/>
              <a:t>Dark tourism site</a:t>
            </a:r>
          </a:p>
          <a:p>
            <a:r>
              <a:rPr lang="en-GB"/>
              <a:t>Caleb rees </a:t>
            </a:r>
            <a:endParaRPr lang="en-GB" dirty="0"/>
          </a:p>
        </p:txBody>
      </p:sp>
      <p:sp>
        <p:nvSpPr>
          <p:cNvPr id="18" name="Rectangle 17">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16818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144D6D-8471-14F6-57C9-BFED3E4300D6}"/>
              </a:ext>
            </a:extLst>
          </p:cNvPr>
          <p:cNvSpPr txBox="1"/>
          <p:nvPr/>
        </p:nvSpPr>
        <p:spPr>
          <a:xfrm>
            <a:off x="3556848" y="1677910"/>
            <a:ext cx="5515897" cy="3046988"/>
          </a:xfrm>
          <a:prstGeom prst="rect">
            <a:avLst/>
          </a:prstGeom>
          <a:noFill/>
        </p:spPr>
        <p:txBody>
          <a:bodyPr wrap="square" rtlCol="0">
            <a:spAutoFit/>
          </a:bodyPr>
          <a:lstStyle/>
          <a:p>
            <a:r>
              <a:rPr lang="en-GB" sz="2400" dirty="0"/>
              <a:t>Before this presentation continues it is important to take a moment to acknowledge the fact that this was an oppressive time during the history of Germany and the cold war in its entirety please keep this fact in mind during this presentation.</a:t>
            </a:r>
          </a:p>
        </p:txBody>
      </p:sp>
    </p:spTree>
    <p:extLst>
      <p:ext uri="{BB962C8B-B14F-4D97-AF65-F5344CB8AC3E}">
        <p14:creationId xmlns:p14="http://schemas.microsoft.com/office/powerpoint/2010/main" val="3941224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DD2382-9B0E-70FC-70C4-1F79AB013201}"/>
              </a:ext>
            </a:extLst>
          </p:cNvPr>
          <p:cNvSpPr txBox="1"/>
          <p:nvPr/>
        </p:nvSpPr>
        <p:spPr>
          <a:xfrm>
            <a:off x="3726426" y="2487560"/>
            <a:ext cx="5407742" cy="2215991"/>
          </a:xfrm>
          <a:prstGeom prst="rect">
            <a:avLst/>
          </a:prstGeom>
          <a:noFill/>
        </p:spPr>
        <p:txBody>
          <a:bodyPr wrap="square" rtlCol="0">
            <a:spAutoFit/>
          </a:bodyPr>
          <a:lstStyle/>
          <a:p>
            <a:r>
              <a:rPr lang="en-GB" sz="2400" dirty="0"/>
              <a:t>A special thanks to DR Katherina Zinn for allowing me to interview her about her time living in Germany during the operational years of the berlin wall.</a:t>
            </a:r>
          </a:p>
          <a:p>
            <a:endParaRPr lang="en-GB" dirty="0"/>
          </a:p>
        </p:txBody>
      </p:sp>
    </p:spTree>
    <p:extLst>
      <p:ext uri="{BB962C8B-B14F-4D97-AF65-F5344CB8AC3E}">
        <p14:creationId xmlns:p14="http://schemas.microsoft.com/office/powerpoint/2010/main" val="806286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ndefined">
            <a:extLst>
              <a:ext uri="{FF2B5EF4-FFF2-40B4-BE49-F238E27FC236}">
                <a16:creationId xmlns:a16="http://schemas.microsoft.com/office/drawing/2014/main" id="{FEC4B221-28B4-688F-AE40-BB33E429D9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3949" y="1212886"/>
            <a:ext cx="6768623" cy="51497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CA62CBB-C811-EDC4-D87E-58E927E4FCED}"/>
              </a:ext>
            </a:extLst>
          </p:cNvPr>
          <p:cNvSpPr txBox="1"/>
          <p:nvPr/>
        </p:nvSpPr>
        <p:spPr>
          <a:xfrm>
            <a:off x="590270" y="701081"/>
            <a:ext cx="2959510" cy="646331"/>
          </a:xfrm>
          <a:prstGeom prst="rect">
            <a:avLst/>
          </a:prstGeom>
          <a:noFill/>
        </p:spPr>
        <p:txBody>
          <a:bodyPr wrap="square" rtlCol="0">
            <a:spAutoFit/>
          </a:bodyPr>
          <a:lstStyle/>
          <a:p>
            <a:r>
              <a:rPr lang="en-GB" dirty="0"/>
              <a:t>The berlin wall happened in 1961-1989</a:t>
            </a:r>
          </a:p>
        </p:txBody>
      </p:sp>
      <p:sp>
        <p:nvSpPr>
          <p:cNvPr id="4" name="TextBox 3">
            <a:extLst>
              <a:ext uri="{FF2B5EF4-FFF2-40B4-BE49-F238E27FC236}">
                <a16:creationId xmlns:a16="http://schemas.microsoft.com/office/drawing/2014/main" id="{AF2AC043-4280-99F2-D457-7ED0CFDE67F0}"/>
              </a:ext>
            </a:extLst>
          </p:cNvPr>
          <p:cNvSpPr txBox="1"/>
          <p:nvPr/>
        </p:nvSpPr>
        <p:spPr>
          <a:xfrm>
            <a:off x="511611" y="3133082"/>
            <a:ext cx="2949677" cy="1477328"/>
          </a:xfrm>
          <a:prstGeom prst="rect">
            <a:avLst/>
          </a:prstGeom>
          <a:noFill/>
        </p:spPr>
        <p:txBody>
          <a:bodyPr wrap="square" rtlCol="0">
            <a:spAutoFit/>
          </a:bodyPr>
          <a:lstStyle/>
          <a:p>
            <a:r>
              <a:rPr lang="en-GB" dirty="0"/>
              <a:t>The wall enclosed west berlin which separated this part of berlin from the German Democratic Republic [GDR].</a:t>
            </a:r>
          </a:p>
        </p:txBody>
      </p:sp>
      <p:sp>
        <p:nvSpPr>
          <p:cNvPr id="5" name="TextBox 4">
            <a:extLst>
              <a:ext uri="{FF2B5EF4-FFF2-40B4-BE49-F238E27FC236}">
                <a16:creationId xmlns:a16="http://schemas.microsoft.com/office/drawing/2014/main" id="{D5C9D77C-BBCC-5AD7-5C74-87945EE44D83}"/>
              </a:ext>
            </a:extLst>
          </p:cNvPr>
          <p:cNvSpPr txBox="1"/>
          <p:nvPr/>
        </p:nvSpPr>
        <p:spPr>
          <a:xfrm>
            <a:off x="539714" y="4956590"/>
            <a:ext cx="3362633" cy="1200329"/>
          </a:xfrm>
          <a:prstGeom prst="rect">
            <a:avLst/>
          </a:prstGeom>
          <a:noFill/>
        </p:spPr>
        <p:txBody>
          <a:bodyPr wrap="square" rtlCol="0">
            <a:spAutoFit/>
          </a:bodyPr>
          <a:lstStyle/>
          <a:p>
            <a:r>
              <a:rPr lang="en-GB" dirty="0"/>
              <a:t>The primary function was stopping people from escaping into the west from </a:t>
            </a:r>
            <a:r>
              <a:rPr lang="en-GB"/>
              <a:t>the east.</a:t>
            </a:r>
            <a:endParaRPr lang="en-GB" dirty="0"/>
          </a:p>
        </p:txBody>
      </p:sp>
      <p:sp>
        <p:nvSpPr>
          <p:cNvPr id="6" name="TextBox 5">
            <a:extLst>
              <a:ext uri="{FF2B5EF4-FFF2-40B4-BE49-F238E27FC236}">
                <a16:creationId xmlns:a16="http://schemas.microsoft.com/office/drawing/2014/main" id="{E0FDAF60-293A-5AA7-7B16-933922E27A1B}"/>
              </a:ext>
            </a:extLst>
          </p:cNvPr>
          <p:cNvSpPr txBox="1"/>
          <p:nvPr/>
        </p:nvSpPr>
        <p:spPr>
          <a:xfrm>
            <a:off x="590270" y="1863572"/>
            <a:ext cx="2792361" cy="923330"/>
          </a:xfrm>
          <a:prstGeom prst="rect">
            <a:avLst/>
          </a:prstGeom>
          <a:noFill/>
        </p:spPr>
        <p:txBody>
          <a:bodyPr wrap="square" rtlCol="0">
            <a:spAutoFit/>
          </a:bodyPr>
          <a:lstStyle/>
          <a:p>
            <a:r>
              <a:rPr lang="en-GB" dirty="0"/>
              <a:t>Defences includes nail beds (death strips) and watch towers.</a:t>
            </a:r>
          </a:p>
        </p:txBody>
      </p:sp>
      <p:sp>
        <p:nvSpPr>
          <p:cNvPr id="10" name="TextBox 9">
            <a:extLst>
              <a:ext uri="{FF2B5EF4-FFF2-40B4-BE49-F238E27FC236}">
                <a16:creationId xmlns:a16="http://schemas.microsoft.com/office/drawing/2014/main" id="{2DC205C2-B9E1-3E88-8C9B-16B242B0F562}"/>
              </a:ext>
            </a:extLst>
          </p:cNvPr>
          <p:cNvSpPr txBox="1"/>
          <p:nvPr/>
        </p:nvSpPr>
        <p:spPr>
          <a:xfrm>
            <a:off x="5166850" y="5117745"/>
            <a:ext cx="4321277" cy="1477328"/>
          </a:xfrm>
          <a:prstGeom prst="rect">
            <a:avLst/>
          </a:prstGeom>
          <a:noFill/>
        </p:spPr>
        <p:txBody>
          <a:bodyPr wrap="square" rtlCol="0">
            <a:spAutoFit/>
          </a:bodyPr>
          <a:lstStyle/>
          <a:p>
            <a:pPr algn="l"/>
            <a:br>
              <a:rPr lang="en-GB" b="1" i="0" u="none" strike="noStrike" dirty="0">
                <a:solidFill>
                  <a:schemeClr val="tx1">
                    <a:lumMod val="95000"/>
                  </a:schemeClr>
                </a:solidFill>
                <a:effectLst/>
                <a:latin typeface="inherit"/>
                <a:hlinkClick r:id="rId3">
                  <a:extLst>
                    <a:ext uri="{A12FA001-AC4F-418D-AE19-62706E023703}">
                      <ahyp:hlinkClr xmlns:ahyp="http://schemas.microsoft.com/office/drawing/2018/hyperlinkcolor" val="tx"/>
                    </a:ext>
                  </a:extLst>
                </a:hlinkClick>
              </a:rPr>
            </a:br>
            <a:r>
              <a:rPr lang="en-GB" b="0" i="0" dirty="0">
                <a:solidFill>
                  <a:schemeClr val="tx1">
                    <a:lumMod val="95000"/>
                  </a:schemeClr>
                </a:solidFill>
                <a:effectLst/>
                <a:latin typeface="Arial" panose="020B0604020202020204" pitchFamily="34" charset="0"/>
              </a:rPr>
              <a:t>This image of the Berlin Wall was taken in 1986 by Thierry Noir at </a:t>
            </a:r>
            <a:r>
              <a:rPr lang="en-GB" b="0" i="0" dirty="0" err="1">
                <a:solidFill>
                  <a:schemeClr val="tx1">
                    <a:lumMod val="95000"/>
                  </a:schemeClr>
                </a:solidFill>
                <a:effectLst/>
                <a:latin typeface="Arial" panose="020B0604020202020204" pitchFamily="34" charset="0"/>
              </a:rPr>
              <a:t>Bethaniendamm</a:t>
            </a:r>
            <a:r>
              <a:rPr lang="en-GB" b="0" i="0" dirty="0">
                <a:solidFill>
                  <a:schemeClr val="tx1">
                    <a:lumMod val="95000"/>
                  </a:schemeClr>
                </a:solidFill>
                <a:effectLst/>
                <a:latin typeface="Arial" panose="020B0604020202020204" pitchFamily="34" charset="0"/>
              </a:rPr>
              <a:t> in Berlin-Kreuzberg.</a:t>
            </a:r>
          </a:p>
          <a:p>
            <a:endParaRPr lang="en-GB" dirty="0">
              <a:solidFill>
                <a:schemeClr val="tx1">
                  <a:lumMod val="95000"/>
                </a:schemeClr>
              </a:solidFill>
            </a:endParaRPr>
          </a:p>
        </p:txBody>
      </p:sp>
    </p:spTree>
    <p:extLst>
      <p:ext uri="{BB962C8B-B14F-4D97-AF65-F5344CB8AC3E}">
        <p14:creationId xmlns:p14="http://schemas.microsoft.com/office/powerpoint/2010/main" val="14748216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undefined">
            <a:extLst>
              <a:ext uri="{FF2B5EF4-FFF2-40B4-BE49-F238E27FC236}">
                <a16:creationId xmlns:a16="http://schemas.microsoft.com/office/drawing/2014/main" id="{56270EA3-2FD8-3C79-F5F4-92235503E2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9937" y="0"/>
            <a:ext cx="4576315" cy="677275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1B33150-EAC4-8AA0-936B-389305CC72E2}"/>
              </a:ext>
            </a:extLst>
          </p:cNvPr>
          <p:cNvSpPr txBox="1"/>
          <p:nvPr/>
        </p:nvSpPr>
        <p:spPr>
          <a:xfrm>
            <a:off x="382002" y="663742"/>
            <a:ext cx="5983705" cy="1200329"/>
          </a:xfrm>
          <a:prstGeom prst="rect">
            <a:avLst/>
          </a:prstGeom>
          <a:noFill/>
        </p:spPr>
        <p:txBody>
          <a:bodyPr wrap="square" rtlCol="0">
            <a:spAutoFit/>
          </a:bodyPr>
          <a:lstStyle/>
          <a:p>
            <a:r>
              <a:rPr lang="en-GB" dirty="0"/>
              <a:t>The 12</a:t>
            </a:r>
            <a:r>
              <a:rPr lang="en-GB" baseline="30000" dirty="0"/>
              <a:t>th</a:t>
            </a:r>
            <a:r>
              <a:rPr lang="en-GB" dirty="0"/>
              <a:t> of March 1947 marked the beginning of a nuclear arms race mainly between The United States of America and the Union of Soviet Socialist Republics.</a:t>
            </a:r>
          </a:p>
        </p:txBody>
      </p:sp>
      <p:sp>
        <p:nvSpPr>
          <p:cNvPr id="4" name="TextBox 3">
            <a:extLst>
              <a:ext uri="{FF2B5EF4-FFF2-40B4-BE49-F238E27FC236}">
                <a16:creationId xmlns:a16="http://schemas.microsoft.com/office/drawing/2014/main" id="{D8A6DA86-658A-3901-C445-8F513F3CB097}"/>
              </a:ext>
            </a:extLst>
          </p:cNvPr>
          <p:cNvSpPr txBox="1"/>
          <p:nvPr/>
        </p:nvSpPr>
        <p:spPr>
          <a:xfrm>
            <a:off x="382002" y="2228671"/>
            <a:ext cx="3561347" cy="1200329"/>
          </a:xfrm>
          <a:prstGeom prst="rect">
            <a:avLst/>
          </a:prstGeom>
          <a:noFill/>
        </p:spPr>
        <p:txBody>
          <a:bodyPr wrap="square" rtlCol="0">
            <a:spAutoFit/>
          </a:bodyPr>
          <a:lstStyle/>
          <a:p>
            <a:r>
              <a:rPr lang="en-GB" dirty="0"/>
              <a:t>This led to a many proxy wars between the two states such as the Korean war and the Vietnam war.</a:t>
            </a:r>
          </a:p>
        </p:txBody>
      </p:sp>
      <p:sp>
        <p:nvSpPr>
          <p:cNvPr id="5" name="TextBox 4">
            <a:extLst>
              <a:ext uri="{FF2B5EF4-FFF2-40B4-BE49-F238E27FC236}">
                <a16:creationId xmlns:a16="http://schemas.microsoft.com/office/drawing/2014/main" id="{4AD894E0-391E-205D-67F7-BD47B129E4D5}"/>
              </a:ext>
            </a:extLst>
          </p:cNvPr>
          <p:cNvSpPr txBox="1"/>
          <p:nvPr/>
        </p:nvSpPr>
        <p:spPr>
          <a:xfrm>
            <a:off x="382002" y="3652050"/>
            <a:ext cx="3011905" cy="1200329"/>
          </a:xfrm>
          <a:prstGeom prst="rect">
            <a:avLst/>
          </a:prstGeom>
          <a:noFill/>
        </p:spPr>
        <p:txBody>
          <a:bodyPr wrap="square" rtlCol="0">
            <a:spAutoFit/>
          </a:bodyPr>
          <a:lstStyle/>
          <a:p>
            <a:r>
              <a:rPr lang="en-GB" dirty="0"/>
              <a:t>However a mark of peaceful progress was the two leaders of the country.</a:t>
            </a:r>
          </a:p>
        </p:txBody>
      </p:sp>
      <p:sp>
        <p:nvSpPr>
          <p:cNvPr id="6" name="TextBox 5">
            <a:extLst>
              <a:ext uri="{FF2B5EF4-FFF2-40B4-BE49-F238E27FC236}">
                <a16:creationId xmlns:a16="http://schemas.microsoft.com/office/drawing/2014/main" id="{3F88756A-BF8F-9667-379B-0E2DBE734347}"/>
              </a:ext>
            </a:extLst>
          </p:cNvPr>
          <p:cNvSpPr txBox="1"/>
          <p:nvPr/>
        </p:nvSpPr>
        <p:spPr>
          <a:xfrm>
            <a:off x="382002" y="4993929"/>
            <a:ext cx="3371850" cy="1754326"/>
          </a:xfrm>
          <a:prstGeom prst="rect">
            <a:avLst/>
          </a:prstGeom>
          <a:noFill/>
        </p:spPr>
        <p:txBody>
          <a:bodyPr wrap="square" rtlCol="0">
            <a:spAutoFit/>
          </a:bodyPr>
          <a:lstStyle/>
          <a:p>
            <a:r>
              <a:rPr lang="en-GB" dirty="0"/>
              <a:t>With the help of soviet leader Mikahil </a:t>
            </a:r>
            <a:r>
              <a:rPr lang="en-GB" dirty="0" err="1"/>
              <a:t>Gorbechov</a:t>
            </a:r>
            <a:r>
              <a:rPr lang="en-GB" dirty="0"/>
              <a:t> and us President Ronald Reagan collaborated in order to tear down the berlin wall.</a:t>
            </a:r>
          </a:p>
        </p:txBody>
      </p:sp>
      <p:sp>
        <p:nvSpPr>
          <p:cNvPr id="7" name="TextBox 6">
            <a:extLst>
              <a:ext uri="{FF2B5EF4-FFF2-40B4-BE49-F238E27FC236}">
                <a16:creationId xmlns:a16="http://schemas.microsoft.com/office/drawing/2014/main" id="{EEEF3CE7-2FB5-4D31-9731-8FCDE398861A}"/>
              </a:ext>
            </a:extLst>
          </p:cNvPr>
          <p:cNvSpPr txBox="1"/>
          <p:nvPr/>
        </p:nvSpPr>
        <p:spPr>
          <a:xfrm>
            <a:off x="6466475" y="5871092"/>
            <a:ext cx="3943350" cy="923330"/>
          </a:xfrm>
          <a:prstGeom prst="rect">
            <a:avLst/>
          </a:prstGeom>
          <a:noFill/>
        </p:spPr>
        <p:txBody>
          <a:bodyPr wrap="square" rtlCol="0">
            <a:spAutoFit/>
          </a:bodyPr>
          <a:lstStyle/>
          <a:p>
            <a:r>
              <a:rPr lang="en-GB" b="0" i="0" dirty="0">
                <a:solidFill>
                  <a:schemeClr val="tx1">
                    <a:lumMod val="95000"/>
                  </a:schemeClr>
                </a:solidFill>
                <a:effectLst/>
                <a:latin typeface="Arial" panose="020B0604020202020204" pitchFamily="34" charset="0"/>
              </a:rPr>
              <a:t>West Berlin mayor Eberhard </a:t>
            </a:r>
            <a:r>
              <a:rPr lang="en-GB" b="0" i="0" u="none" strike="noStrike" dirty="0">
                <a:solidFill>
                  <a:srgbClr val="5F5F5F"/>
                </a:solidFill>
                <a:effectLst/>
                <a:latin typeface="Arial" panose="020B0604020202020204" pitchFamily="34" charset="0"/>
                <a:hlinkClick r:id="rId3" tooltip="Eberhard Diepgen">
                  <a:extLst>
                    <a:ext uri="{A12FA001-AC4F-418D-AE19-62706E023703}">
                      <ahyp:hlinkClr xmlns:ahyp="http://schemas.microsoft.com/office/drawing/2018/hyperlinkcolor" val="tx"/>
                    </a:ext>
                  </a:extLst>
                </a:hlinkClick>
              </a:rPr>
              <a:t> </a:t>
            </a:r>
            <a:r>
              <a:rPr lang="en-GB" b="0" i="0" u="none" strike="noStrike" dirty="0" err="1">
                <a:solidFill>
                  <a:schemeClr val="tx1">
                    <a:lumMod val="95000"/>
                  </a:schemeClr>
                </a:solidFill>
                <a:effectLst/>
                <a:latin typeface="Arial" panose="020B0604020202020204" pitchFamily="34" charset="0"/>
                <a:hlinkClick r:id="rId3" tooltip="Eberhard Diepgen">
                  <a:extLst>
                    <a:ext uri="{A12FA001-AC4F-418D-AE19-62706E023703}">
                      <ahyp:hlinkClr xmlns:ahyp="http://schemas.microsoft.com/office/drawing/2018/hyperlinkcolor" val="tx"/>
                    </a:ext>
                  </a:extLst>
                </a:hlinkClick>
              </a:rPr>
              <a:t>Diepgen</a:t>
            </a:r>
            <a:r>
              <a:rPr lang="en-GB" b="0" i="0" dirty="0">
                <a:solidFill>
                  <a:schemeClr val="tx1">
                    <a:lumMod val="95000"/>
                  </a:schemeClr>
                </a:solidFill>
                <a:effectLst/>
                <a:latin typeface="Arial" panose="020B0604020202020204" pitchFamily="34" charset="0"/>
              </a:rPr>
              <a:t> watching the speech</a:t>
            </a:r>
            <a:endParaRPr lang="en-GB" dirty="0">
              <a:solidFill>
                <a:schemeClr val="tx1">
                  <a:lumMod val="95000"/>
                </a:schemeClr>
              </a:solidFill>
            </a:endParaRPr>
          </a:p>
        </p:txBody>
      </p:sp>
    </p:spTree>
    <p:extLst>
      <p:ext uri="{BB962C8B-B14F-4D97-AF65-F5344CB8AC3E}">
        <p14:creationId xmlns:p14="http://schemas.microsoft.com/office/powerpoint/2010/main" val="27632213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10586CD-36DF-7F39-CC22-A43BE239C5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2130" y="1927837"/>
            <a:ext cx="4343400" cy="43434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032B42F-F313-5998-C342-D73FE322FD30}"/>
              </a:ext>
            </a:extLst>
          </p:cNvPr>
          <p:cNvSpPr>
            <a:spLocks noGrp="1"/>
          </p:cNvSpPr>
          <p:nvPr>
            <p:ph type="title"/>
          </p:nvPr>
        </p:nvSpPr>
        <p:spPr>
          <a:xfrm>
            <a:off x="1560510" y="302111"/>
            <a:ext cx="9404723" cy="1400530"/>
          </a:xfrm>
        </p:spPr>
        <p:txBody>
          <a:bodyPr/>
          <a:lstStyle/>
          <a:p>
            <a:r>
              <a:rPr lang="en-GB" dirty="0"/>
              <a:t>What is the berlin wall like today?</a:t>
            </a:r>
          </a:p>
        </p:txBody>
      </p:sp>
      <p:sp>
        <p:nvSpPr>
          <p:cNvPr id="4" name="TextBox 3">
            <a:extLst>
              <a:ext uri="{FF2B5EF4-FFF2-40B4-BE49-F238E27FC236}">
                <a16:creationId xmlns:a16="http://schemas.microsoft.com/office/drawing/2014/main" id="{5BAAF462-39F5-9669-0D9E-EAB750E092E4}"/>
              </a:ext>
            </a:extLst>
          </p:cNvPr>
          <p:cNvSpPr txBox="1"/>
          <p:nvPr/>
        </p:nvSpPr>
        <p:spPr>
          <a:xfrm>
            <a:off x="2265218" y="1298865"/>
            <a:ext cx="5870864" cy="646331"/>
          </a:xfrm>
          <a:prstGeom prst="rect">
            <a:avLst/>
          </a:prstGeom>
          <a:noFill/>
        </p:spPr>
        <p:txBody>
          <a:bodyPr wrap="square" rtlCol="0">
            <a:spAutoFit/>
          </a:bodyPr>
          <a:lstStyle/>
          <a:p>
            <a:r>
              <a:rPr lang="en-GB" dirty="0"/>
              <a:t>The berlin wall is nearly all gone as the wall has been broken down by the government </a:t>
            </a:r>
          </a:p>
        </p:txBody>
      </p:sp>
      <p:sp>
        <p:nvSpPr>
          <p:cNvPr id="5" name="TextBox 4">
            <a:extLst>
              <a:ext uri="{FF2B5EF4-FFF2-40B4-BE49-F238E27FC236}">
                <a16:creationId xmlns:a16="http://schemas.microsoft.com/office/drawing/2014/main" id="{9C9111CB-6775-6CC8-3991-DE1BBD55CF77}"/>
              </a:ext>
            </a:extLst>
          </p:cNvPr>
          <p:cNvSpPr txBox="1"/>
          <p:nvPr/>
        </p:nvSpPr>
        <p:spPr>
          <a:xfrm>
            <a:off x="1943100" y="2699395"/>
            <a:ext cx="2524991" cy="1200329"/>
          </a:xfrm>
          <a:prstGeom prst="rect">
            <a:avLst/>
          </a:prstGeom>
          <a:noFill/>
        </p:spPr>
        <p:txBody>
          <a:bodyPr wrap="square" rtlCol="0">
            <a:spAutoFit/>
          </a:bodyPr>
          <a:lstStyle/>
          <a:p>
            <a:r>
              <a:rPr lang="en-GB" dirty="0"/>
              <a:t>pieces of the wall have been taken by historians, museums and tourists.</a:t>
            </a:r>
          </a:p>
        </p:txBody>
      </p:sp>
      <p:sp>
        <p:nvSpPr>
          <p:cNvPr id="6" name="TextBox 5">
            <a:extLst>
              <a:ext uri="{FF2B5EF4-FFF2-40B4-BE49-F238E27FC236}">
                <a16:creationId xmlns:a16="http://schemas.microsoft.com/office/drawing/2014/main" id="{60DEFB35-7918-2471-41BC-F02ED5B0957E}"/>
              </a:ext>
            </a:extLst>
          </p:cNvPr>
          <p:cNvSpPr txBox="1"/>
          <p:nvPr/>
        </p:nvSpPr>
        <p:spPr>
          <a:xfrm>
            <a:off x="1943100" y="4208318"/>
            <a:ext cx="2040082" cy="1754326"/>
          </a:xfrm>
          <a:prstGeom prst="rect">
            <a:avLst/>
          </a:prstGeom>
          <a:noFill/>
        </p:spPr>
        <p:txBody>
          <a:bodyPr wrap="square" rtlCol="0">
            <a:spAutoFit/>
          </a:bodyPr>
          <a:lstStyle/>
          <a:p>
            <a:r>
              <a:rPr lang="en-GB" dirty="0"/>
              <a:t>In facts aside from notable areas such as check point Charlie or the watch towers..</a:t>
            </a:r>
          </a:p>
        </p:txBody>
      </p:sp>
      <p:sp>
        <p:nvSpPr>
          <p:cNvPr id="8" name="TextBox 7">
            <a:extLst>
              <a:ext uri="{FF2B5EF4-FFF2-40B4-BE49-F238E27FC236}">
                <a16:creationId xmlns:a16="http://schemas.microsoft.com/office/drawing/2014/main" id="{A176AA02-C622-FF1E-DAE4-16180422B32C}"/>
              </a:ext>
            </a:extLst>
          </p:cNvPr>
          <p:cNvSpPr txBox="1"/>
          <p:nvPr/>
        </p:nvSpPr>
        <p:spPr>
          <a:xfrm>
            <a:off x="3674921" y="5784117"/>
            <a:ext cx="3647209" cy="974241"/>
          </a:xfrm>
          <a:prstGeom prst="rect">
            <a:avLst/>
          </a:prstGeom>
          <a:noFill/>
        </p:spPr>
        <p:txBody>
          <a:bodyPr wrap="square">
            <a:spAutoFit/>
          </a:bodyPr>
          <a:lstStyle/>
          <a:p>
            <a:pPr algn="l">
              <a:lnSpc>
                <a:spcPts val="2400"/>
              </a:lnSpc>
            </a:pPr>
            <a:r>
              <a:rPr lang="en-GB" sz="1050" b="0" i="0" dirty="0">
                <a:solidFill>
                  <a:srgbClr val="FF0000"/>
                </a:solidFill>
                <a:effectLst/>
                <a:latin typeface="Amazon Ember"/>
              </a:rPr>
              <a:t>Original Piece of the Berlin Wall - Authentic Souvenir from the Real Wall in Germany Mounted in Acrylic Display (Small (2"X2"), Divided City)</a:t>
            </a:r>
          </a:p>
        </p:txBody>
      </p:sp>
    </p:spTree>
    <p:extLst>
      <p:ext uri="{BB962C8B-B14F-4D97-AF65-F5344CB8AC3E}">
        <p14:creationId xmlns:p14="http://schemas.microsoft.com/office/powerpoint/2010/main" val="21744680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7540A9-7E62-EBCC-37B9-667E6B6BD997}"/>
              </a:ext>
            </a:extLst>
          </p:cNvPr>
          <p:cNvSpPr txBox="1"/>
          <p:nvPr/>
        </p:nvSpPr>
        <p:spPr>
          <a:xfrm>
            <a:off x="685800" y="1143000"/>
            <a:ext cx="3979718" cy="923330"/>
          </a:xfrm>
          <a:prstGeom prst="rect">
            <a:avLst/>
          </a:prstGeom>
          <a:noFill/>
        </p:spPr>
        <p:txBody>
          <a:bodyPr wrap="square" rtlCol="0">
            <a:spAutoFit/>
          </a:bodyPr>
          <a:lstStyle/>
          <a:p>
            <a:r>
              <a:rPr lang="en-GB" dirty="0"/>
              <a:t>Tourism of the berlin has been very different to other examples of dark tourism.</a:t>
            </a:r>
          </a:p>
        </p:txBody>
      </p:sp>
      <p:sp>
        <p:nvSpPr>
          <p:cNvPr id="4" name="TextBox 3">
            <a:extLst>
              <a:ext uri="{FF2B5EF4-FFF2-40B4-BE49-F238E27FC236}">
                <a16:creationId xmlns:a16="http://schemas.microsoft.com/office/drawing/2014/main" id="{CA8F77B6-3201-798B-A854-E129DE452E34}"/>
              </a:ext>
            </a:extLst>
          </p:cNvPr>
          <p:cNvSpPr txBox="1"/>
          <p:nvPr/>
        </p:nvSpPr>
        <p:spPr>
          <a:xfrm>
            <a:off x="685800" y="2639290"/>
            <a:ext cx="2441863" cy="1200329"/>
          </a:xfrm>
          <a:prstGeom prst="rect">
            <a:avLst/>
          </a:prstGeom>
          <a:noFill/>
        </p:spPr>
        <p:txBody>
          <a:bodyPr wrap="square" rtlCol="0">
            <a:spAutoFit/>
          </a:bodyPr>
          <a:lstStyle/>
          <a:p>
            <a:r>
              <a:rPr lang="en-GB" dirty="0"/>
              <a:t>For example, David Hasselhoff played a concert at the berlin wall.</a:t>
            </a:r>
          </a:p>
        </p:txBody>
      </p:sp>
      <p:sp>
        <p:nvSpPr>
          <p:cNvPr id="5" name="TextBox 4">
            <a:extLst>
              <a:ext uri="{FF2B5EF4-FFF2-40B4-BE49-F238E27FC236}">
                <a16:creationId xmlns:a16="http://schemas.microsoft.com/office/drawing/2014/main" id="{6B76E565-9C5A-4D86-5F92-4CCC9EDCDEAC}"/>
              </a:ext>
            </a:extLst>
          </p:cNvPr>
          <p:cNvSpPr txBox="1"/>
          <p:nvPr/>
        </p:nvSpPr>
        <p:spPr>
          <a:xfrm>
            <a:off x="685800" y="4623955"/>
            <a:ext cx="3553691" cy="646331"/>
          </a:xfrm>
          <a:prstGeom prst="rect">
            <a:avLst/>
          </a:prstGeom>
          <a:noFill/>
        </p:spPr>
        <p:txBody>
          <a:bodyPr wrap="square" rtlCol="0">
            <a:spAutoFit/>
          </a:bodyPr>
          <a:lstStyle/>
          <a:p>
            <a:r>
              <a:rPr lang="en-GB" dirty="0"/>
              <a:t>Or the tours given of the watch tower.</a:t>
            </a:r>
          </a:p>
        </p:txBody>
      </p:sp>
      <p:sp>
        <p:nvSpPr>
          <p:cNvPr id="6" name="TextBox 5">
            <a:hlinkClick r:id="rId2"/>
            <a:extLst>
              <a:ext uri="{FF2B5EF4-FFF2-40B4-BE49-F238E27FC236}">
                <a16:creationId xmlns:a16="http://schemas.microsoft.com/office/drawing/2014/main" id="{EE12F50E-4A5F-973D-7293-312FDB2CC82B}"/>
              </a:ext>
            </a:extLst>
          </p:cNvPr>
          <p:cNvSpPr txBox="1"/>
          <p:nvPr/>
        </p:nvSpPr>
        <p:spPr>
          <a:xfrm>
            <a:off x="2810739" y="3585455"/>
            <a:ext cx="3979718" cy="646331"/>
          </a:xfrm>
          <a:prstGeom prst="rect">
            <a:avLst/>
          </a:prstGeom>
          <a:noFill/>
        </p:spPr>
        <p:txBody>
          <a:bodyPr wrap="square" rtlCol="0">
            <a:spAutoFit/>
          </a:bodyPr>
          <a:lstStyle/>
          <a:p>
            <a:r>
              <a:rPr lang="en-GB" dirty="0"/>
              <a:t>https://www.youtube.com/watch?v=</a:t>
            </a:r>
            <a:r>
              <a:rPr lang="en-GB" dirty="0">
                <a:hlinkClick r:id="rId2"/>
              </a:rPr>
              <a:t>0zXiClnK8oE</a:t>
            </a:r>
            <a:endParaRPr lang="en-GB" dirty="0"/>
          </a:p>
        </p:txBody>
      </p:sp>
      <p:pic>
        <p:nvPicPr>
          <p:cNvPr id="1026" name="Picture 2">
            <a:extLst>
              <a:ext uri="{FF2B5EF4-FFF2-40B4-BE49-F238E27FC236}">
                <a16:creationId xmlns:a16="http://schemas.microsoft.com/office/drawing/2014/main" id="{5F0086AC-2B38-C76A-4263-2FB05A8DEA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4826" y="1143000"/>
            <a:ext cx="3571875"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8510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6278718C-524E-905C-E6D2-EB43F52D5803}"/>
              </a:ext>
            </a:extLst>
          </p:cNvPr>
          <p:cNvPicPr>
            <a:picLocks noChangeAspect="1"/>
          </p:cNvPicPr>
          <p:nvPr/>
        </p:nvPicPr>
        <p:blipFill>
          <a:blip r:embed="rId3"/>
          <a:stretch>
            <a:fillRect/>
          </a:stretch>
        </p:blipFill>
        <p:spPr>
          <a:xfrm>
            <a:off x="477012" y="490810"/>
            <a:ext cx="11237975" cy="5887129"/>
          </a:xfrm>
          <a:prstGeom prst="rect">
            <a:avLst/>
          </a:prstGeom>
        </p:spPr>
      </p:pic>
      <p:sp>
        <p:nvSpPr>
          <p:cNvPr id="10" name="Rectangle 9">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905AAAF0-2378-14D4-83BC-213DE0CD9405}"/>
              </a:ext>
            </a:extLst>
          </p:cNvPr>
          <p:cNvSpPr txBox="1"/>
          <p:nvPr/>
        </p:nvSpPr>
        <p:spPr>
          <a:xfrm>
            <a:off x="7211290" y="3437304"/>
            <a:ext cx="4873337" cy="646331"/>
          </a:xfrm>
          <a:prstGeom prst="rect">
            <a:avLst/>
          </a:prstGeom>
          <a:noFill/>
        </p:spPr>
        <p:txBody>
          <a:bodyPr wrap="square" rtlCol="0">
            <a:spAutoFit/>
          </a:bodyPr>
          <a:lstStyle/>
          <a:p>
            <a:r>
              <a:rPr lang="en-GB" dirty="0">
                <a:hlinkClick r:id="rId4"/>
              </a:rPr>
              <a:t>https://www.dark-tourism.com/index.php/235-berlin-wall</a:t>
            </a:r>
            <a:endParaRPr lang="en-GB" dirty="0"/>
          </a:p>
        </p:txBody>
      </p:sp>
    </p:spTree>
    <p:extLst>
      <p:ext uri="{BB962C8B-B14F-4D97-AF65-F5344CB8AC3E}">
        <p14:creationId xmlns:p14="http://schemas.microsoft.com/office/powerpoint/2010/main" val="303090856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2158C2A-66CD-6BF6-89B8-2A472349E59C}"/>
              </a:ext>
            </a:extLst>
          </p:cNvPr>
          <p:cNvSpPr txBox="1"/>
          <p:nvPr/>
        </p:nvSpPr>
        <p:spPr>
          <a:xfrm>
            <a:off x="685800" y="705667"/>
            <a:ext cx="3614569" cy="1200329"/>
          </a:xfrm>
          <a:prstGeom prst="rect">
            <a:avLst/>
          </a:prstGeom>
          <a:noFill/>
        </p:spPr>
        <p:txBody>
          <a:bodyPr wrap="square" rtlCol="0">
            <a:spAutoFit/>
          </a:bodyPr>
          <a:lstStyle/>
          <a:p>
            <a:r>
              <a:rPr lang="en-GB" dirty="0"/>
              <a:t>The common narrative that the western side of the berlin was an incredibly oppressive time is a misleading narrative.</a:t>
            </a:r>
          </a:p>
        </p:txBody>
      </p:sp>
      <p:sp>
        <p:nvSpPr>
          <p:cNvPr id="5" name="TextBox 4">
            <a:extLst>
              <a:ext uri="{FF2B5EF4-FFF2-40B4-BE49-F238E27FC236}">
                <a16:creationId xmlns:a16="http://schemas.microsoft.com/office/drawing/2014/main" id="{CF92D05A-DDD1-5127-A574-F5778B459085}"/>
              </a:ext>
            </a:extLst>
          </p:cNvPr>
          <p:cNvSpPr txBox="1"/>
          <p:nvPr/>
        </p:nvSpPr>
        <p:spPr>
          <a:xfrm>
            <a:off x="779318" y="2452254"/>
            <a:ext cx="2473037" cy="2308324"/>
          </a:xfrm>
          <a:prstGeom prst="rect">
            <a:avLst/>
          </a:prstGeom>
          <a:noFill/>
        </p:spPr>
        <p:txBody>
          <a:bodyPr wrap="square" rtlCol="0">
            <a:spAutoFit/>
          </a:bodyPr>
          <a:lstStyle/>
          <a:p>
            <a:r>
              <a:rPr lang="en-GB" dirty="0"/>
              <a:t>From a perspective outside of Germany the vilification of socialist and communist societies are prevalent within modern day and the cold war.</a:t>
            </a:r>
          </a:p>
        </p:txBody>
      </p:sp>
      <p:pic>
        <p:nvPicPr>
          <p:cNvPr id="3074" name="Picture 2" descr="r/PropagandaPosters - Anti-communist poster published in Malaya, 1952, showing Stalin blocking a schoolboy's study with a red book titled 'The Lies of the Communist Party' (the boy's book meanwhile is titled 'The Truth')">
            <a:extLst>
              <a:ext uri="{FF2B5EF4-FFF2-40B4-BE49-F238E27FC236}">
                <a16:creationId xmlns:a16="http://schemas.microsoft.com/office/drawing/2014/main" id="{5D045D7F-C801-F292-F279-8492F3AC04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1268" y="305796"/>
            <a:ext cx="3960457" cy="495200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quot;IS THIS TOMORROW?&quot; Anti Communism Propaganda Poster A1A2A3A4Sizes | eBay">
            <a:extLst>
              <a:ext uri="{FF2B5EF4-FFF2-40B4-BE49-F238E27FC236}">
                <a16:creationId xmlns:a16="http://schemas.microsoft.com/office/drawing/2014/main" id="{B4CF42FA-B74D-3911-83F7-431642E3B8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6632" y="2855578"/>
            <a:ext cx="268605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6419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3B8E6E-4A4C-C96D-B490-A2819DAC7C22}"/>
              </a:ext>
            </a:extLst>
          </p:cNvPr>
          <p:cNvSpPr txBox="1"/>
          <p:nvPr/>
        </p:nvSpPr>
        <p:spPr>
          <a:xfrm>
            <a:off x="2899064" y="768927"/>
            <a:ext cx="6234546" cy="830997"/>
          </a:xfrm>
          <a:prstGeom prst="rect">
            <a:avLst/>
          </a:prstGeom>
          <a:noFill/>
        </p:spPr>
        <p:txBody>
          <a:bodyPr wrap="square" rtlCol="0">
            <a:spAutoFit/>
          </a:bodyPr>
          <a:lstStyle/>
          <a:p>
            <a:r>
              <a:rPr lang="en-GB" sz="2400" dirty="0"/>
              <a:t>What can be done to help these problems with the tourism sector </a:t>
            </a:r>
          </a:p>
        </p:txBody>
      </p:sp>
      <p:sp>
        <p:nvSpPr>
          <p:cNvPr id="5" name="TextBox 4">
            <a:extLst>
              <a:ext uri="{FF2B5EF4-FFF2-40B4-BE49-F238E27FC236}">
                <a16:creationId xmlns:a16="http://schemas.microsoft.com/office/drawing/2014/main" id="{F0D626D9-93A9-0309-E633-8BABD64CC93C}"/>
              </a:ext>
            </a:extLst>
          </p:cNvPr>
          <p:cNvSpPr txBox="1"/>
          <p:nvPr/>
        </p:nvSpPr>
        <p:spPr>
          <a:xfrm>
            <a:off x="831272" y="2140527"/>
            <a:ext cx="3491345" cy="1200329"/>
          </a:xfrm>
          <a:prstGeom prst="rect">
            <a:avLst/>
          </a:prstGeom>
          <a:noFill/>
        </p:spPr>
        <p:txBody>
          <a:bodyPr wrap="square" rtlCol="0">
            <a:spAutoFit/>
          </a:bodyPr>
          <a:lstStyle/>
          <a:p>
            <a:r>
              <a:rPr lang="en-GB" dirty="0"/>
              <a:t>The best way to improve the conversation about the wall is to allow Germany to take back the global narrative.</a:t>
            </a:r>
          </a:p>
        </p:txBody>
      </p:sp>
      <p:sp>
        <p:nvSpPr>
          <p:cNvPr id="6" name="TextBox 5">
            <a:extLst>
              <a:ext uri="{FF2B5EF4-FFF2-40B4-BE49-F238E27FC236}">
                <a16:creationId xmlns:a16="http://schemas.microsoft.com/office/drawing/2014/main" id="{C2D6F6B1-56F3-90AA-3E66-27F2D0F32C1E}"/>
              </a:ext>
            </a:extLst>
          </p:cNvPr>
          <p:cNvSpPr txBox="1"/>
          <p:nvPr/>
        </p:nvSpPr>
        <p:spPr>
          <a:xfrm>
            <a:off x="824024" y="3752165"/>
            <a:ext cx="5026058" cy="1754326"/>
          </a:xfrm>
          <a:prstGeom prst="rect">
            <a:avLst/>
          </a:prstGeom>
          <a:noFill/>
        </p:spPr>
        <p:txBody>
          <a:bodyPr wrap="square" rtlCol="0">
            <a:spAutoFit/>
          </a:bodyPr>
          <a:lstStyle/>
          <a:p>
            <a:r>
              <a:rPr lang="en-GB" dirty="0"/>
              <a:t>In an interview with Dr Kathrina Zinn a theme surfaced. This was that the narrative was that Germany doesn’t really have a solid identity and what it means to be German was and still is in a very odd position.</a:t>
            </a:r>
          </a:p>
        </p:txBody>
      </p:sp>
      <p:pic>
        <p:nvPicPr>
          <p:cNvPr id="4098" name="Picture 2" descr="Boroughs and quarters of Berlin - Wikipedia">
            <a:extLst>
              <a:ext uri="{FF2B5EF4-FFF2-40B4-BE49-F238E27FC236}">
                <a16:creationId xmlns:a16="http://schemas.microsoft.com/office/drawing/2014/main" id="{27830A8B-7B82-E077-E44B-FF9CEC8663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1763" y="2382291"/>
            <a:ext cx="3800475"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473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C48C4-598D-9C29-7A31-A39D6F3D3EEA}"/>
              </a:ext>
            </a:extLst>
          </p:cNvPr>
          <p:cNvSpPr>
            <a:spLocks noGrp="1"/>
          </p:cNvSpPr>
          <p:nvPr>
            <p:ph type="title"/>
          </p:nvPr>
        </p:nvSpPr>
        <p:spPr>
          <a:xfrm>
            <a:off x="4054329" y="338418"/>
            <a:ext cx="9404723" cy="1400530"/>
          </a:xfrm>
        </p:spPr>
        <p:txBody>
          <a:bodyPr/>
          <a:lstStyle/>
          <a:p>
            <a:r>
              <a:rPr lang="en-GB" dirty="0"/>
              <a:t>However </a:t>
            </a:r>
          </a:p>
        </p:txBody>
      </p:sp>
      <p:sp>
        <p:nvSpPr>
          <p:cNvPr id="3" name="TextBox 2">
            <a:extLst>
              <a:ext uri="{FF2B5EF4-FFF2-40B4-BE49-F238E27FC236}">
                <a16:creationId xmlns:a16="http://schemas.microsoft.com/office/drawing/2014/main" id="{DC9FEDDE-6752-7FA1-171E-881D3BEC5162}"/>
              </a:ext>
            </a:extLst>
          </p:cNvPr>
          <p:cNvSpPr txBox="1"/>
          <p:nvPr/>
        </p:nvSpPr>
        <p:spPr>
          <a:xfrm>
            <a:off x="716973" y="1579418"/>
            <a:ext cx="2628900" cy="1477328"/>
          </a:xfrm>
          <a:prstGeom prst="rect">
            <a:avLst/>
          </a:prstGeom>
          <a:noFill/>
        </p:spPr>
        <p:txBody>
          <a:bodyPr wrap="square" rtlCol="0">
            <a:spAutoFit/>
          </a:bodyPr>
          <a:lstStyle/>
          <a:p>
            <a:r>
              <a:rPr lang="en-GB" dirty="0"/>
              <a:t>The preservation of the berlin walls few remains is imperative to the survival of this piece of history.</a:t>
            </a:r>
          </a:p>
        </p:txBody>
      </p:sp>
      <p:sp>
        <p:nvSpPr>
          <p:cNvPr id="4" name="TextBox 3">
            <a:extLst>
              <a:ext uri="{FF2B5EF4-FFF2-40B4-BE49-F238E27FC236}">
                <a16:creationId xmlns:a16="http://schemas.microsoft.com/office/drawing/2014/main" id="{49C45311-C452-629F-002D-355DBE539797}"/>
              </a:ext>
            </a:extLst>
          </p:cNvPr>
          <p:cNvSpPr txBox="1"/>
          <p:nvPr/>
        </p:nvSpPr>
        <p:spPr>
          <a:xfrm>
            <a:off x="602673" y="3582946"/>
            <a:ext cx="2961409" cy="1754326"/>
          </a:xfrm>
          <a:prstGeom prst="rect">
            <a:avLst/>
          </a:prstGeom>
          <a:noFill/>
        </p:spPr>
        <p:txBody>
          <a:bodyPr wrap="square" rtlCol="0">
            <a:spAutoFit/>
          </a:bodyPr>
          <a:lstStyle/>
          <a:p>
            <a:r>
              <a:rPr lang="en-GB" dirty="0"/>
              <a:t>Although thanks to interviews and research into the modern opinion of the wall it may be closer to being erased than it may first seem.</a:t>
            </a:r>
          </a:p>
        </p:txBody>
      </p:sp>
      <p:sp>
        <p:nvSpPr>
          <p:cNvPr id="5" name="TextBox 4">
            <a:extLst>
              <a:ext uri="{FF2B5EF4-FFF2-40B4-BE49-F238E27FC236}">
                <a16:creationId xmlns:a16="http://schemas.microsoft.com/office/drawing/2014/main" id="{420C8526-6DA6-6AB0-590B-D6741F5AA387}"/>
              </a:ext>
            </a:extLst>
          </p:cNvPr>
          <p:cNvSpPr txBox="1"/>
          <p:nvPr/>
        </p:nvSpPr>
        <p:spPr>
          <a:xfrm>
            <a:off x="3823853" y="3713222"/>
            <a:ext cx="3688773" cy="2031325"/>
          </a:xfrm>
          <a:prstGeom prst="rect">
            <a:avLst/>
          </a:prstGeom>
          <a:noFill/>
        </p:spPr>
        <p:txBody>
          <a:bodyPr wrap="square" rtlCol="0">
            <a:spAutoFit/>
          </a:bodyPr>
          <a:lstStyle/>
          <a:p>
            <a:r>
              <a:rPr lang="en-GB" dirty="0"/>
              <a:t>But it is best left to the hands of the German government and the German people as an a non-German hand is what skewed  the perception and attitude towards the wall in the first place.</a:t>
            </a:r>
          </a:p>
        </p:txBody>
      </p:sp>
    </p:spTree>
    <p:extLst>
      <p:ext uri="{BB962C8B-B14F-4D97-AF65-F5344CB8AC3E}">
        <p14:creationId xmlns:p14="http://schemas.microsoft.com/office/powerpoint/2010/main" val="1721688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D2D139-CF7C-592B-EB0D-362F178C392E}"/>
              </a:ext>
            </a:extLst>
          </p:cNvPr>
          <p:cNvSpPr txBox="1"/>
          <p:nvPr/>
        </p:nvSpPr>
        <p:spPr>
          <a:xfrm>
            <a:off x="5122718" y="374073"/>
            <a:ext cx="1592103" cy="369332"/>
          </a:xfrm>
          <a:prstGeom prst="rect">
            <a:avLst/>
          </a:prstGeom>
          <a:noFill/>
        </p:spPr>
        <p:txBody>
          <a:bodyPr wrap="none" rtlCol="0">
            <a:spAutoFit/>
          </a:bodyPr>
          <a:lstStyle/>
          <a:p>
            <a:r>
              <a:rPr lang="en-GB" dirty="0"/>
              <a:t>bibliography</a:t>
            </a:r>
          </a:p>
        </p:txBody>
      </p:sp>
      <p:sp>
        <p:nvSpPr>
          <p:cNvPr id="3" name="TextBox 2">
            <a:extLst>
              <a:ext uri="{FF2B5EF4-FFF2-40B4-BE49-F238E27FC236}">
                <a16:creationId xmlns:a16="http://schemas.microsoft.com/office/drawing/2014/main" id="{E83EBAD6-EBEA-B979-6FCC-71B02F9DFE3E}"/>
              </a:ext>
            </a:extLst>
          </p:cNvPr>
          <p:cNvSpPr txBox="1"/>
          <p:nvPr/>
        </p:nvSpPr>
        <p:spPr>
          <a:xfrm>
            <a:off x="0" y="1888775"/>
            <a:ext cx="12043064" cy="4359527"/>
          </a:xfrm>
          <a:prstGeom prst="rect">
            <a:avLst/>
          </a:prstGeom>
          <a:noFill/>
        </p:spPr>
        <p:txBody>
          <a:bodyPr wrap="square" rtlCol="0">
            <a:spAutoFit/>
          </a:bodyPr>
          <a:lstStyle/>
          <a:p>
            <a:pPr>
              <a:lnSpc>
                <a:spcPct val="107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Bach, J. (2016) ‘The Berlin Wall after the Berlin Wall: Site into sight’,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Memory Studies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9(1), pp. 48–62. Available at: https://doi.org/10.1177/1750698015613972.</a:t>
            </a:r>
          </a:p>
          <a:p>
            <a:pPr>
              <a:lnSpc>
                <a:spcPct val="107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Barash, A.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et al.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(2017) ‘Monumental megalithic burial and rock art tell a new story about the Levant Intermediate Bronze “Dark Ages”’, </a:t>
            </a:r>
            <a:r>
              <a:rPr lang="en-GB" sz="1200" i="1" kern="100" dirty="0" err="1">
                <a:effectLst/>
                <a:latin typeface="Aptos" panose="020B0004020202020204" pitchFamily="34" charset="0"/>
                <a:ea typeface="Aptos" panose="020B0004020202020204" pitchFamily="34" charset="0"/>
                <a:cs typeface="Times New Roman" panose="02020603050405020304" pitchFamily="18" charset="0"/>
              </a:rPr>
              <a:t>PloS</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one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12(3), pp. 33–33. Available at: https://doi.org/10.1371/journal.pone.0172969.</a:t>
            </a:r>
          </a:p>
          <a:p>
            <a:pPr>
              <a:lnSpc>
                <a:spcPct val="107000"/>
              </a:lnSpc>
              <a:spcAft>
                <a:spcPts val="800"/>
              </a:spcAft>
              <a:buNone/>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British policy and the Berlin Wall crisis 1958–61: Contemporary British History: Vol 6 , No 1 - Get Access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(no date). Available at: https://www.tandfonline.com/doi/pdf/10.1080/13619469208581201 (Accessed: 19 March 2025).</a:t>
            </a:r>
          </a:p>
          <a:p>
            <a:pPr>
              <a:lnSpc>
                <a:spcPct val="107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Schick, J.M. (2016)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Berlin Crisis, 1958-1962</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University of Pennsylvania Press.</a:t>
            </a:r>
          </a:p>
          <a:p>
            <a:pPr>
              <a:lnSpc>
                <a:spcPct val="107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Tarlow, P.E. (2005) ‘Dark Tourism: The Appealing ‘dark’ Side of Tourism and More’, in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Niche Tourism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Routledge.</a:t>
            </a:r>
          </a:p>
          <a:p>
            <a:pPr>
              <a:lnSpc>
                <a:spcPct val="107000"/>
              </a:lnSpc>
              <a:spcAft>
                <a:spcPts val="800"/>
              </a:spcAft>
              <a:buNone/>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fall of the Berlin Wall and European politics | 9 | Perspectives 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(no date). Available at: https://www.taylorfrancis.com/chapters/edit/10.4324/9781315755830-9/fall-berlin-wall-european-politics-attila-%C3%A1gh (Accessed: 19 March 2025).</a:t>
            </a:r>
          </a:p>
          <a:p>
            <a:pPr>
              <a:lnSpc>
                <a:spcPct val="107000"/>
              </a:lnSpc>
              <a:spcAft>
                <a:spcPts val="800"/>
              </a:spcAft>
              <a:buNone/>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Palgrave Handbook of Dark Tourism Studies | SpringerLink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(no date). Available at: https://link.springer.com/book/10.1057/978-1-137-47566-4 (Accessed: 19 March 2025).</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Walter, T. (2009) ‘Chapter 3. Dark Tourism: Mediating Between the Dead and the Living’, in R. Sharpley and P.R. Stone (eds)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Darker Side of Travel: The Theory and Practice of Dark Tourism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Channel View Publications, pp. 39–55. Available at: </a:t>
            </a:r>
            <a:r>
              <a:rPr lang="en-GB" sz="1200" kern="100" dirty="0">
                <a:effectLst/>
                <a:latin typeface="Aptos" panose="020B0004020202020204" pitchFamily="34" charset="0"/>
                <a:ea typeface="Aptos" panose="020B0004020202020204" pitchFamily="34" charset="0"/>
                <a:cs typeface="Times New Roman" panose="02020603050405020304" pitchFamily="18" charset="0"/>
                <a:hlinkClick r:id="rId2"/>
              </a:rPr>
              <a:t>https://doi.org/10.21832/9781845411169-004</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McCarthyism and the Second Red Scare | Oxford Research </a:t>
            </a:r>
            <a:r>
              <a:rPr lang="en-GB" sz="1200" i="1" kern="100" dirty="0" err="1">
                <a:effectLst/>
                <a:latin typeface="Aptos" panose="020B0004020202020204" pitchFamily="34" charset="0"/>
                <a:ea typeface="Aptos" panose="020B0004020202020204" pitchFamily="34" charset="0"/>
                <a:cs typeface="Times New Roman" panose="02020603050405020304" pitchFamily="18" charset="0"/>
              </a:rPr>
              <a:t>Encyclopedia</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of American History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(no date). Available at: https://oxfordre.com/americanhistory/display/10.1093/acrefore/9780199329175.001.0001/acrefore-9780199329175-e-6?ref=themilsource.com (Accessed: 20 March 2025).</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655389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25158</TotalTime>
  <Words>985</Words>
  <Application>Microsoft Office PowerPoint</Application>
  <PresentationFormat>Widescreen</PresentationFormat>
  <Paragraphs>44</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Amazon Ember</vt:lpstr>
      <vt:lpstr>Aptos</vt:lpstr>
      <vt:lpstr>Arial</vt:lpstr>
      <vt:lpstr>Century Gothic</vt:lpstr>
      <vt:lpstr>inherit</vt:lpstr>
      <vt:lpstr>Wingdings 3</vt:lpstr>
      <vt:lpstr>Ion</vt:lpstr>
      <vt:lpstr>the Berlin Wall</vt:lpstr>
      <vt:lpstr>PowerPoint Presentation</vt:lpstr>
      <vt:lpstr>PowerPoint Presentation</vt:lpstr>
      <vt:lpstr>PowerPoint Presentation</vt:lpstr>
      <vt:lpstr>PowerPoint Presentation</vt:lpstr>
      <vt:lpstr>What is the berlin wall like today?</vt:lpstr>
      <vt:lpstr>PowerPoint Presentation</vt:lpstr>
      <vt:lpstr>PowerPoint Presentation</vt:lpstr>
      <vt:lpstr>PowerPoint Presentation</vt:lpstr>
      <vt:lpstr>PowerPoint Presentation</vt:lpstr>
      <vt:lpstr>However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Caleb Rees (2305437)</dc:creator>
  <cp:lastModifiedBy>Caleb Rees (2305437)</cp:lastModifiedBy>
  <cp:revision>2</cp:revision>
  <dcterms:created xsi:type="dcterms:W3CDTF">2025-02-25T14:32:30Z</dcterms:created>
  <dcterms:modified xsi:type="dcterms:W3CDTF">2025-03-20T02:51:50Z</dcterms:modified>
</cp:coreProperties>
</file>