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2"/>
  </p:notesMasterIdLst>
  <p:sldIdLst>
    <p:sldId id="264" r:id="rId2"/>
    <p:sldId id="256" r:id="rId3"/>
    <p:sldId id="257" r:id="rId4"/>
    <p:sldId id="258" r:id="rId5"/>
    <p:sldId id="259" r:id="rId6"/>
    <p:sldId id="260" r:id="rId7"/>
    <p:sldId id="261" r:id="rId8"/>
    <p:sldId id="262" r:id="rId9"/>
    <p:sldId id="263" r:id="rId10"/>
    <p:sldId id="265" r:id="rId11"/>
  </p:sldIdLst>
  <p:sldSz cx="14630400" cy="8229600"/>
  <p:notesSz cx="8229600" cy="14630400"/>
  <p:embeddedFontLst>
    <p:embeddedFont>
      <p:font typeface="Inter" panose="020B0604020202020204" charset="0"/>
      <p:regular r:id="rId13"/>
    </p:embeddedFont>
    <p:embeddedFont>
      <p:font typeface="Manrope" panose="020B0604020202020204" charset="0"/>
      <p:regular r:id="rId1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10"/>
  </p:normalViewPr>
  <p:slideViewPr>
    <p:cSldViewPr snapToGrid="0" snapToObjects="1">
      <p:cViewPr varScale="1">
        <p:scale>
          <a:sx n="62" d="100"/>
          <a:sy n="62" d="100"/>
        </p:scale>
        <p:origin x="984"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0372808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Welcome everyone. The presentation is based on the information about my understanding and support of a three-year-old child, Amira, who displays anxiousness and poor communication in a nursery. Bowlby Attachment Theory will be used to explain her development, discover her needs and suggest proper strategies to support her emotionally and socially in an early year setting.</a:t>
            </a:r>
          </a:p>
          <a:p>
            <a:endParaRPr lang="en-GB" dirty="0"/>
          </a:p>
        </p:txBody>
      </p:sp>
    </p:spTree>
    <p:extLst>
      <p:ext uri="{BB962C8B-B14F-4D97-AF65-F5344CB8AC3E}">
        <p14:creationId xmlns:p14="http://schemas.microsoft.com/office/powerpoint/2010/main" val="11043076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Amira has problems with emotional security and social interaction as demonstrated by her behaviour. I have selected the Attachment Theory by Bowlby since it describes how social and emotional well-being are developed during early connexion with caregivers. It is hoped that by means of this, the theory will be related to the development of Amira and the strategies that can be employed to enhance her sense of safety and belonging within the nursery.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Proposed by </a:t>
            </a:r>
            <a:r>
              <a:rPr lang="en-GB" sz="1200" b="1" kern="1200" dirty="0">
                <a:solidFill>
                  <a:schemeClr val="tx1"/>
                </a:solidFill>
                <a:effectLst/>
                <a:latin typeface="+mn-lt"/>
                <a:ea typeface="+mn-ea"/>
                <a:cs typeface="+mn-cs"/>
              </a:rPr>
              <a:t>John Bowlby (1969)</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Focus: Importance of early emotional bonds</a:t>
            </a:r>
          </a:p>
          <a:p>
            <a:pPr lvl="0"/>
            <a:r>
              <a:rPr lang="en-GB" sz="1200" kern="1200" dirty="0">
                <a:solidFill>
                  <a:schemeClr val="tx1"/>
                </a:solidFill>
                <a:effectLst/>
                <a:latin typeface="+mn-lt"/>
                <a:ea typeface="+mn-ea"/>
                <a:cs typeface="+mn-cs"/>
              </a:rPr>
              <a:t>Key Concepts:</a:t>
            </a:r>
          </a:p>
          <a:p>
            <a:pPr lvl="1"/>
            <a:r>
              <a:rPr lang="en-GB" sz="1200" kern="1200" dirty="0">
                <a:solidFill>
                  <a:schemeClr val="tx1"/>
                </a:solidFill>
                <a:effectLst/>
                <a:latin typeface="+mn-lt"/>
                <a:ea typeface="+mn-ea"/>
                <a:cs typeface="+mn-cs"/>
              </a:rPr>
              <a:t>Secure vs. insecure attachment</a:t>
            </a:r>
          </a:p>
          <a:p>
            <a:pPr lvl="1"/>
            <a:r>
              <a:rPr lang="en-GB" sz="1200" kern="1200" dirty="0">
                <a:solidFill>
                  <a:schemeClr val="tx1"/>
                </a:solidFill>
                <a:effectLst/>
                <a:latin typeface="+mn-lt"/>
                <a:ea typeface="+mn-ea"/>
                <a:cs typeface="+mn-cs"/>
              </a:rPr>
              <a:t>Internal working model</a:t>
            </a:r>
          </a:p>
          <a:p>
            <a:pPr lvl="1"/>
            <a:r>
              <a:rPr lang="en-GB" sz="1200" kern="1200" dirty="0">
                <a:solidFill>
                  <a:schemeClr val="tx1"/>
                </a:solidFill>
                <a:effectLst/>
                <a:latin typeface="+mn-lt"/>
                <a:ea typeface="+mn-ea"/>
                <a:cs typeface="+mn-cs"/>
              </a:rPr>
              <a:t>Separation anxiety</a:t>
            </a:r>
          </a:p>
          <a:p>
            <a:pPr lvl="1"/>
            <a:r>
              <a:rPr lang="en-GB" sz="1200" kern="1200" dirty="0">
                <a:solidFill>
                  <a:schemeClr val="tx1"/>
                </a:solidFill>
                <a:effectLst/>
                <a:latin typeface="+mn-lt"/>
                <a:ea typeface="+mn-ea"/>
                <a:cs typeface="+mn-cs"/>
              </a:rPr>
              <a:t>Continuity hypothesis</a:t>
            </a:r>
          </a:p>
          <a:p>
            <a:pPr lvl="0"/>
            <a:r>
              <a:rPr lang="en-GB" sz="1200" kern="1200" dirty="0">
                <a:solidFill>
                  <a:schemeClr val="tx1"/>
                </a:solidFill>
                <a:effectLst/>
                <a:latin typeface="+mn-lt"/>
                <a:ea typeface="+mn-ea"/>
                <a:cs typeface="+mn-cs"/>
              </a:rPr>
              <a:t>Relevance: Early years are a sensitive period for emotional and social development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anxiety and withdrawal characteristics of Amira indicate the inability to establish safe relationships. The fact that she is suffering when out of touch may have been as a consequence of inconsistent attachments at an early age. Putting the theory of Bowlby into practise would involve establishing a supportive, predictable relationship in the nursery, possibly by use of a key worker who would be able to give her the reassurance she needs to explore and even express herself more openly.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Effective measures are to be taken to enhance the feeling of safety of Amira. One of the critical individuals must always welcome and console her. Slow distraction and monotony alleviate anxiety. Amira will be able to develop societal confidence through play and encouragement. These treatments are in line with Bowlby views about responsive and sensitive caregiving to foster secure attachment and emotional development.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biological and environmental factors influence the way Amira is developed. Her temperament as a naturally anxious person might be genetic and thus, she might be sensitive to alterations or loss of close caregivers. Nonetheless, environmental causes including inconsistent care giving, transitioning, or non-routine conditions can increase her disturbance. </a:t>
            </a:r>
            <a:r>
              <a:rPr lang="en-GB" sz="1200" b="1" kern="1200" dirty="0">
                <a:solidFill>
                  <a:schemeClr val="tx1"/>
                </a:solidFill>
                <a:effectLst/>
                <a:latin typeface="+mn-lt"/>
                <a:ea typeface="+mn-ea"/>
                <a:cs typeface="+mn-cs"/>
              </a:rPr>
              <a:t>The practitioners are able to help in re-framing her emotional reactions with the help of the steady and supportive relations, and the predictable nursery scenario showing how both the nature and nurture affect her psychological growth and social confidence.</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Bowlby theory remains a cornerstone in the childcare and early education practise. It points out that such secure attachments between the children and caregivers make them emotionally stable, resilient, and have good social development. Empirical studies including those by Ainsworth, in his Strange Situation, reinforce the concepts of Bowlby because they show how secure attachment leads to confidence and exploration. The theory remains significant in contemporary early years models and protection policy, enhancing the value of nurturing, consistency and responsive care giving in fostering healthy emotional, cognitive and social growth of a child at an early age.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Although strong and powerful, the theory has a number of weaknesses as put forward by Bowlby. It also focuses a lot on the mother-child relationship, and in many cases, ignores the significant roles played by fathers, the extended family and other caregivers. The theory also might not explain cultural and social differences in child raising practises based on a general pattern of attachment. Critics state that it is excessively deterministic, meaning that early experiences allow the permanent shaping of outcomes. It should therefore be administered with elasticity keeping in mind the background of each child, environment, and resilience to development.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Bowlby’s Attachment Theory explains Amira’s emotional needs</a:t>
            </a:r>
          </a:p>
          <a:p>
            <a:pPr lvl="0"/>
            <a:r>
              <a:rPr lang="en-GB" sz="1200" kern="1200" dirty="0">
                <a:solidFill>
                  <a:schemeClr val="tx1"/>
                </a:solidFill>
                <a:effectLst/>
                <a:latin typeface="+mn-lt"/>
                <a:ea typeface="+mn-ea"/>
                <a:cs typeface="+mn-cs"/>
              </a:rPr>
              <a:t>Secure attachments foster confidence, communication, and social skills</a:t>
            </a:r>
          </a:p>
          <a:p>
            <a:pPr lvl="0"/>
            <a:r>
              <a:rPr lang="en-GB" sz="1200" kern="1200" dirty="0">
                <a:solidFill>
                  <a:schemeClr val="tx1"/>
                </a:solidFill>
                <a:effectLst/>
                <a:latin typeface="+mn-lt"/>
                <a:ea typeface="+mn-ea"/>
                <a:cs typeface="+mn-cs"/>
              </a:rPr>
              <a:t>Strategies: Key person approach, reassurance, and play-based interaction</a:t>
            </a:r>
          </a:p>
          <a:p>
            <a:pPr lvl="0"/>
            <a:r>
              <a:rPr lang="en-GB" sz="1200" kern="1200" dirty="0">
                <a:solidFill>
                  <a:schemeClr val="tx1"/>
                </a:solidFill>
                <a:effectLst/>
                <a:latin typeface="+mn-lt"/>
                <a:ea typeface="+mn-ea"/>
                <a:cs typeface="+mn-cs"/>
              </a:rPr>
              <a:t>Biological and environmental factors jointly shape her development</a:t>
            </a:r>
          </a:p>
          <a:p>
            <a:pPr lvl="0"/>
            <a:r>
              <a:rPr lang="en-GB" sz="1200" kern="1200" dirty="0">
                <a:solidFill>
                  <a:schemeClr val="tx1"/>
                </a:solidFill>
                <a:effectLst/>
                <a:latin typeface="+mn-lt"/>
                <a:ea typeface="+mn-ea"/>
                <a:cs typeface="+mn-cs"/>
              </a:rPr>
              <a:t>Takeaway: Consistent, sensitive care builds the foundation for lifelong well-being</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FF0ED"/>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FF0ED"/>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FF0ED"/>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FF0ED"/>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FF0ED"/>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FF0ED"/>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FF0ED"/>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FF0ED"/>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0CC42-808F-2CCD-A3B7-D5749DD32284}"/>
              </a:ext>
            </a:extLst>
          </p:cNvPr>
          <p:cNvSpPr>
            <a:spLocks noGrp="1"/>
          </p:cNvSpPr>
          <p:nvPr>
            <p:ph type="ctrTitle"/>
          </p:nvPr>
        </p:nvSpPr>
        <p:spPr>
          <a:xfrm>
            <a:off x="1828800" y="1346836"/>
            <a:ext cx="10972800" cy="2865120"/>
          </a:xfrm>
        </p:spPr>
        <p:txBody>
          <a:bodyPr anchor="b"/>
          <a:lstStyle>
            <a:lvl1pPr algn="ctr">
              <a:defRPr sz="7200"/>
            </a:lvl1pPr>
          </a:lstStyle>
          <a:p>
            <a:r>
              <a:rPr lang="en-GB"/>
              <a:t>Click to edit Master title style</a:t>
            </a:r>
          </a:p>
        </p:txBody>
      </p:sp>
      <p:sp>
        <p:nvSpPr>
          <p:cNvPr id="3" name="Subtitle 2">
            <a:extLst>
              <a:ext uri="{FF2B5EF4-FFF2-40B4-BE49-F238E27FC236}">
                <a16:creationId xmlns:a16="http://schemas.microsoft.com/office/drawing/2014/main" id="{DB3865A4-408E-074B-699E-C114C7C7A1FA}"/>
              </a:ext>
            </a:extLst>
          </p:cNvPr>
          <p:cNvSpPr>
            <a:spLocks noGrp="1"/>
          </p:cNvSpPr>
          <p:nvPr>
            <p:ph type="subTitle" idx="1"/>
          </p:nvPr>
        </p:nvSpPr>
        <p:spPr>
          <a:xfrm>
            <a:off x="1828800" y="4322446"/>
            <a:ext cx="10972800" cy="1986914"/>
          </a:xfrm>
        </p:spPr>
        <p:txBody>
          <a:bodyPr/>
          <a:lstStyle>
            <a:lvl1pPr marL="0" indent="0" algn="ctr">
              <a:buNone/>
              <a:defRPr sz="2880"/>
            </a:lvl1pPr>
            <a:lvl2pPr marL="548640" indent="0" algn="ctr">
              <a:buNone/>
              <a:defRPr sz="2400"/>
            </a:lvl2pPr>
            <a:lvl3pPr marL="1097280" indent="0" algn="ctr">
              <a:buNone/>
              <a:defRPr sz="2160"/>
            </a:lvl3pPr>
            <a:lvl4pPr marL="1645920" indent="0" algn="ctr">
              <a:buNone/>
              <a:defRPr sz="1920"/>
            </a:lvl4pPr>
            <a:lvl5pPr marL="2194560" indent="0" algn="ctr">
              <a:buNone/>
              <a:defRPr sz="1920"/>
            </a:lvl5pPr>
            <a:lvl6pPr marL="2743200" indent="0" algn="ctr">
              <a:buNone/>
              <a:defRPr sz="1920"/>
            </a:lvl6pPr>
            <a:lvl7pPr marL="3291840" indent="0" algn="ctr">
              <a:buNone/>
              <a:defRPr sz="1920"/>
            </a:lvl7pPr>
            <a:lvl8pPr marL="3840480" indent="0" algn="ctr">
              <a:buNone/>
              <a:defRPr sz="1920"/>
            </a:lvl8pPr>
            <a:lvl9pPr marL="4389120" indent="0" algn="ctr">
              <a:buNone/>
              <a:defRPr sz="1920"/>
            </a:lvl9pPr>
          </a:lstStyle>
          <a:p>
            <a:r>
              <a:rPr lang="en-GB"/>
              <a:t>Click to edit Master subtitle style</a:t>
            </a:r>
          </a:p>
        </p:txBody>
      </p:sp>
      <p:sp>
        <p:nvSpPr>
          <p:cNvPr id="4" name="Date Placeholder 3">
            <a:extLst>
              <a:ext uri="{FF2B5EF4-FFF2-40B4-BE49-F238E27FC236}">
                <a16:creationId xmlns:a16="http://schemas.microsoft.com/office/drawing/2014/main" id="{A2DCF238-6C45-67D1-3BDB-70F722450D96}"/>
              </a:ext>
            </a:extLst>
          </p:cNvPr>
          <p:cNvSpPr>
            <a:spLocks noGrp="1"/>
          </p:cNvSpPr>
          <p:nvPr>
            <p:ph type="dt" sz="half" idx="10"/>
          </p:nvPr>
        </p:nvSpPr>
        <p:spPr/>
        <p:txBody>
          <a:bodyPr/>
          <a:lstStyle/>
          <a:p>
            <a:fld id="{4E69F914-F75C-DF4A-8E3D-0EE1CE742B98}" type="datetimeFigureOut">
              <a:rPr lang="en-GB" smtClean="0"/>
              <a:t>15/11/2025</a:t>
            </a:fld>
            <a:endParaRPr lang="en-GB"/>
          </a:p>
        </p:txBody>
      </p:sp>
      <p:sp>
        <p:nvSpPr>
          <p:cNvPr id="5" name="Footer Placeholder 4">
            <a:extLst>
              <a:ext uri="{FF2B5EF4-FFF2-40B4-BE49-F238E27FC236}">
                <a16:creationId xmlns:a16="http://schemas.microsoft.com/office/drawing/2014/main" id="{03ECEACF-7E31-E59F-D3C0-E3920B0A35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84EB35-8398-C701-BD34-A4600B20CC9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0977024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9.sv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9.xml"/><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796523" y="4661778"/>
            <a:ext cx="10246895" cy="1161029"/>
          </a:xfrm>
        </p:spPr>
        <p:txBody>
          <a:bodyPr>
            <a:normAutofit fontScale="90000"/>
          </a:bodyPr>
          <a:lstStyle/>
          <a:p>
            <a:pPr algn="l"/>
            <a:br>
              <a:rPr lang="en-GB" sz="800" b="1" dirty="0">
                <a:ea typeface="Aptos" panose="020B0004020202020204" pitchFamily="34" charset="0"/>
              </a:rPr>
            </a:br>
            <a:br>
              <a:rPr lang="en-GB" sz="2160" dirty="0"/>
            </a:br>
            <a:r>
              <a:rPr lang="en-GB" sz="2640" dirty="0">
                <a:latin typeface="Arial" panose="020B0604020202020204" pitchFamily="34" charset="0"/>
                <a:cs typeface="Arial" panose="020B0604020202020204" pitchFamily="34" charset="0"/>
              </a:rPr>
              <a:t>Student name   : Ahmed Jah</a:t>
            </a:r>
            <a:br>
              <a:rPr lang="en-GB" sz="2640" dirty="0">
                <a:latin typeface="Arial" panose="020B0604020202020204" pitchFamily="34" charset="0"/>
                <a:cs typeface="Arial" panose="020B0604020202020204" pitchFamily="34" charset="0"/>
              </a:rPr>
            </a:br>
            <a:r>
              <a:rPr lang="en-GB" sz="2640" dirty="0">
                <a:latin typeface="Arial" panose="020B0604020202020204" pitchFamily="34" charset="0"/>
                <a:cs typeface="Arial" panose="020B0604020202020204" pitchFamily="34" charset="0"/>
              </a:rPr>
              <a:t>Student number : 2415343</a:t>
            </a:r>
            <a:br>
              <a:rPr lang="en-GB" sz="2640" dirty="0">
                <a:latin typeface="Arial" panose="020B0604020202020204" pitchFamily="34" charset="0"/>
                <a:cs typeface="Arial" panose="020B0604020202020204" pitchFamily="34" charset="0"/>
              </a:rPr>
            </a:br>
            <a:r>
              <a:rPr lang="en-GB" sz="2640" dirty="0">
                <a:latin typeface="Arial" panose="020B0604020202020204" pitchFamily="34" charset="0"/>
                <a:cs typeface="Arial" panose="020B0604020202020204" pitchFamily="34" charset="0"/>
              </a:rPr>
              <a:t>Lecturer’s name : Christopher </a:t>
            </a:r>
            <a:r>
              <a:rPr lang="en-GB" sz="2640" dirty="0" err="1">
                <a:latin typeface="Arial" panose="020B0604020202020204" pitchFamily="34" charset="0"/>
                <a:cs typeface="Arial" panose="020B0604020202020204" pitchFamily="34" charset="0"/>
              </a:rPr>
              <a:t>Mafuva</a:t>
            </a:r>
            <a:br>
              <a:rPr lang="en-GB" sz="1350" dirty="0"/>
            </a:br>
            <a:endParaRPr lang="en-GB" sz="135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576536" y="6501283"/>
            <a:ext cx="13576516" cy="1440047"/>
          </a:xfrm>
        </p:spPr>
        <p:txBody>
          <a:bodyPr>
            <a:noAutofit/>
          </a:bodyPr>
          <a:lstStyle/>
          <a:p>
            <a:pPr algn="l"/>
            <a:r>
              <a:rPr lang="en-GB" sz="2160" b="1" dirty="0">
                <a:latin typeface="Arial" panose="020B0604020202020204" pitchFamily="34" charset="0"/>
                <a:cs typeface="Arial" panose="020B0604020202020204" pitchFamily="34" charset="0"/>
              </a:rPr>
              <a:t>Acknowledgement of the use of AI tools </a:t>
            </a:r>
            <a:r>
              <a:rPr lang="en-GB" sz="2160" dirty="0">
                <a:latin typeface="Arial" panose="020B0604020202020204" pitchFamily="34" charset="0"/>
                <a:cs typeface="Arial" panose="020B0604020202020204" pitchFamily="34" charset="0"/>
              </a:rPr>
              <a:t>I confirm that I have </a:t>
            </a:r>
            <a:r>
              <a:rPr lang="en-GB" sz="2160" b="1" dirty="0">
                <a:latin typeface="Arial" panose="020B0604020202020204" pitchFamily="34" charset="0"/>
                <a:cs typeface="Arial" panose="020B0604020202020204" pitchFamily="34" charset="0"/>
              </a:rPr>
              <a:t>not </a:t>
            </a:r>
            <a:r>
              <a:rPr lang="en-GB" sz="2160" dirty="0">
                <a:latin typeface="Arial" panose="020B0604020202020204" pitchFamily="34" charset="0"/>
                <a:cs typeface="Arial" panose="020B0604020202020204" pitchFamily="34" charset="0"/>
              </a:rPr>
              <a:t>used any AI tools in the research and creation of this assignment. I confirm that I have not presented any AI generated materials as my own work. </a:t>
            </a:r>
          </a:p>
        </p:txBody>
      </p:sp>
      <p:sp>
        <p:nvSpPr>
          <p:cNvPr id="4" name="TextBox 3">
            <a:extLst>
              <a:ext uri="{FF2B5EF4-FFF2-40B4-BE49-F238E27FC236}">
                <a16:creationId xmlns:a16="http://schemas.microsoft.com/office/drawing/2014/main" id="{0DB5D689-0DBF-6610-F166-1771F1505D35}"/>
              </a:ext>
            </a:extLst>
          </p:cNvPr>
          <p:cNvSpPr txBox="1"/>
          <p:nvPr/>
        </p:nvSpPr>
        <p:spPr>
          <a:xfrm>
            <a:off x="3904033" y="1636680"/>
            <a:ext cx="7259052" cy="830997"/>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LCHS4010</a:t>
            </a:r>
          </a:p>
          <a:p>
            <a:pPr algn="ctr"/>
            <a:r>
              <a:rPr lang="en-GB" sz="2400" b="1" dirty="0">
                <a:latin typeface="Arial" panose="020B0604020202020204" pitchFamily="34" charset="0"/>
                <a:cs typeface="Arial" panose="020B0604020202020204" pitchFamily="34" charset="0"/>
              </a:rPr>
              <a:t>Psychology in Health and Social Care</a:t>
            </a:r>
            <a:endParaRPr lang="en-GB" sz="24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41885" y="-26550"/>
            <a:ext cx="3926507" cy="157060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7155788-8B32-79FA-FCB4-18270ADA0E17}"/>
              </a:ext>
            </a:extLst>
          </p:cNvPr>
          <p:cNvSpPr txBox="1"/>
          <p:nvPr/>
        </p:nvSpPr>
        <p:spPr>
          <a:xfrm>
            <a:off x="1960530" y="2907452"/>
            <a:ext cx="12025633" cy="1754326"/>
          </a:xfrm>
          <a:prstGeom prst="rect">
            <a:avLst/>
          </a:prstGeom>
          <a:noFill/>
        </p:spPr>
        <p:txBody>
          <a:bodyPr wrap="square">
            <a:spAutoFit/>
          </a:bodyPr>
          <a:lstStyle/>
          <a:p>
            <a:pPr algn="ctr"/>
            <a:r>
              <a:rPr lang="en-GB" sz="3600" b="1" kern="0" dirty="0">
                <a:effectLst/>
                <a:latin typeface="Arial" panose="020B0604020202020204" pitchFamily="34" charset="0"/>
                <a:ea typeface="Times New Roman" panose="02020603050405020304" pitchFamily="18" charset="0"/>
                <a:cs typeface="Arial" panose="020B0604020202020204" pitchFamily="34" charset="0"/>
              </a:rPr>
              <a:t>Supporting Emotional and Social Development in Early Childhood: Applying Bowlby’s Attachment Theory</a:t>
            </a:r>
            <a:endParaRPr lang="en-GB" sz="3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729853"/>
            <a:ext cx="7556421" cy="2835116"/>
          </a:xfrm>
          <a:prstGeom prst="rect">
            <a:avLst/>
          </a:prstGeom>
          <a:noFill/>
          <a:ln/>
        </p:spPr>
        <p:txBody>
          <a:bodyPr wrap="square" lIns="0" tIns="0" rIns="0" bIns="0" rtlCol="0" anchor="t"/>
          <a:lstStyle/>
          <a:p>
            <a:pPr marL="0" indent="0" algn="l">
              <a:lnSpc>
                <a:spcPts val="5550"/>
              </a:lnSpc>
              <a:buNone/>
            </a:pPr>
            <a:endParaRPr lang="en-US" sz="4450" dirty="0"/>
          </a:p>
        </p:txBody>
      </p:sp>
      <p:sp>
        <p:nvSpPr>
          <p:cNvPr id="4" name="Text 1"/>
          <p:cNvSpPr/>
          <p:nvPr/>
        </p:nvSpPr>
        <p:spPr>
          <a:xfrm>
            <a:off x="1084736" y="2754153"/>
            <a:ext cx="4536519" cy="566976"/>
          </a:xfrm>
          <a:prstGeom prst="rect">
            <a:avLst/>
          </a:prstGeom>
          <a:noFill/>
          <a:ln/>
        </p:spPr>
        <p:txBody>
          <a:bodyPr wrap="none" lIns="0" tIns="0" rIns="0" bIns="0" rtlCol="0" anchor="t"/>
          <a:lstStyle/>
          <a:p>
            <a:pPr marL="0" indent="0" algn="l">
              <a:lnSpc>
                <a:spcPts val="4450"/>
              </a:lnSpc>
              <a:buNone/>
            </a:pPr>
            <a:r>
              <a:rPr lang="en-US" sz="8000" dirty="0">
                <a:solidFill>
                  <a:srgbClr val="0C0D0F"/>
                </a:solidFill>
                <a:latin typeface="Inter" pitchFamily="34" charset="0"/>
                <a:ea typeface="Inter" pitchFamily="34" charset="-122"/>
                <a:cs typeface="Inter" pitchFamily="34" charset="-120"/>
              </a:rPr>
              <a:t>Introduction</a:t>
            </a:r>
            <a:endParaRPr lang="en-US" sz="8000" dirty="0"/>
          </a:p>
        </p:txBody>
      </p:sp>
      <p:sp>
        <p:nvSpPr>
          <p:cNvPr id="5" name="Text 2"/>
          <p:cNvSpPr/>
          <p:nvPr/>
        </p:nvSpPr>
        <p:spPr>
          <a:xfrm>
            <a:off x="793790" y="4562832"/>
            <a:ext cx="7556421" cy="362903"/>
          </a:xfrm>
          <a:prstGeom prst="rect">
            <a:avLst/>
          </a:prstGeom>
          <a:noFill/>
          <a:ln/>
        </p:spPr>
        <p:txBody>
          <a:bodyPr wrap="none" lIns="0" tIns="0" rIns="0" bIns="0" rtlCol="0" anchor="t"/>
          <a:lstStyle/>
          <a:p>
            <a:pPr marL="342900" indent="-342900" algn="l">
              <a:lnSpc>
                <a:spcPts val="2850"/>
              </a:lnSpc>
              <a:buSzPct val="100000"/>
              <a:buChar char="•"/>
            </a:pPr>
            <a:r>
              <a:rPr lang="en-US" sz="1750" dirty="0">
                <a:solidFill>
                  <a:srgbClr val="55575A"/>
                </a:solidFill>
                <a:latin typeface="Manrope" pitchFamily="34" charset="0"/>
                <a:ea typeface="Manrope" pitchFamily="34" charset="-122"/>
                <a:cs typeface="Manrope" pitchFamily="34" charset="-120"/>
              </a:rPr>
              <a:t>Amira: 3-year-old, new to nursery</a:t>
            </a:r>
            <a:endParaRPr lang="en-US" sz="1750" dirty="0"/>
          </a:p>
        </p:txBody>
      </p:sp>
      <p:sp>
        <p:nvSpPr>
          <p:cNvPr id="6" name="Text 3"/>
          <p:cNvSpPr/>
          <p:nvPr/>
        </p:nvSpPr>
        <p:spPr>
          <a:xfrm>
            <a:off x="793790" y="5005030"/>
            <a:ext cx="7556421" cy="362903"/>
          </a:xfrm>
          <a:prstGeom prst="rect">
            <a:avLst/>
          </a:prstGeom>
          <a:noFill/>
          <a:ln/>
        </p:spPr>
        <p:txBody>
          <a:bodyPr wrap="none" lIns="0" tIns="0" rIns="0" bIns="0" rtlCol="0" anchor="t"/>
          <a:lstStyle/>
          <a:p>
            <a:pPr marL="342900" indent="-342900" algn="l">
              <a:lnSpc>
                <a:spcPts val="2850"/>
              </a:lnSpc>
              <a:buSzPct val="100000"/>
              <a:buChar char="•"/>
            </a:pPr>
            <a:r>
              <a:rPr lang="en-US" sz="1750" dirty="0">
                <a:solidFill>
                  <a:srgbClr val="55575A"/>
                </a:solidFill>
                <a:latin typeface="Manrope" pitchFamily="34" charset="0"/>
                <a:ea typeface="Manrope" pitchFamily="34" charset="-122"/>
                <a:cs typeface="Manrope" pitchFamily="34" charset="-120"/>
              </a:rPr>
              <a:t>Shows anxiety when separated from carers</a:t>
            </a:r>
            <a:endParaRPr lang="en-US" sz="1750" dirty="0"/>
          </a:p>
        </p:txBody>
      </p:sp>
      <p:sp>
        <p:nvSpPr>
          <p:cNvPr id="7" name="Text 4"/>
          <p:cNvSpPr/>
          <p:nvPr/>
        </p:nvSpPr>
        <p:spPr>
          <a:xfrm>
            <a:off x="793790" y="5447228"/>
            <a:ext cx="7556421" cy="362903"/>
          </a:xfrm>
          <a:prstGeom prst="rect">
            <a:avLst/>
          </a:prstGeom>
          <a:noFill/>
          <a:ln/>
        </p:spPr>
        <p:txBody>
          <a:bodyPr wrap="none" lIns="0" tIns="0" rIns="0" bIns="0" rtlCol="0" anchor="t"/>
          <a:lstStyle/>
          <a:p>
            <a:pPr marL="342900" indent="-342900" algn="l">
              <a:lnSpc>
                <a:spcPts val="2850"/>
              </a:lnSpc>
              <a:buSzPct val="100000"/>
              <a:buChar char="•"/>
            </a:pPr>
            <a:r>
              <a:rPr lang="en-US" sz="1750" dirty="0">
                <a:solidFill>
                  <a:srgbClr val="55575A"/>
                </a:solidFill>
                <a:latin typeface="Manrope" pitchFamily="34" charset="0"/>
                <a:ea typeface="Manrope" pitchFamily="34" charset="-122"/>
                <a:cs typeface="Manrope" pitchFamily="34" charset="-120"/>
              </a:rPr>
              <a:t>Limited verbal communication</a:t>
            </a:r>
            <a:endParaRPr lang="en-US" sz="1750" dirty="0"/>
          </a:p>
        </p:txBody>
      </p:sp>
      <p:sp>
        <p:nvSpPr>
          <p:cNvPr id="8" name="Text 5"/>
          <p:cNvSpPr/>
          <p:nvPr/>
        </p:nvSpPr>
        <p:spPr>
          <a:xfrm>
            <a:off x="793790" y="5889427"/>
            <a:ext cx="7556421" cy="362903"/>
          </a:xfrm>
          <a:prstGeom prst="rect">
            <a:avLst/>
          </a:prstGeom>
          <a:noFill/>
          <a:ln/>
        </p:spPr>
        <p:txBody>
          <a:bodyPr wrap="none" lIns="0" tIns="0" rIns="0" bIns="0" rtlCol="0" anchor="t"/>
          <a:lstStyle/>
          <a:p>
            <a:pPr marL="342900" indent="-342900" algn="l">
              <a:lnSpc>
                <a:spcPts val="2850"/>
              </a:lnSpc>
              <a:buSzPct val="100000"/>
              <a:buChar char="•"/>
            </a:pPr>
            <a:r>
              <a:rPr lang="en-US" sz="1750" dirty="0">
                <a:solidFill>
                  <a:srgbClr val="55575A"/>
                </a:solidFill>
                <a:latin typeface="Manrope" pitchFamily="34" charset="0"/>
                <a:ea typeface="Manrope" pitchFamily="34" charset="-122"/>
                <a:cs typeface="Manrope" pitchFamily="34" charset="-120"/>
              </a:rPr>
              <a:t>Difficulty joining group play</a:t>
            </a:r>
            <a:endParaRPr lang="en-US" sz="1750" dirty="0"/>
          </a:p>
        </p:txBody>
      </p:sp>
      <p:sp>
        <p:nvSpPr>
          <p:cNvPr id="9" name="Text 6"/>
          <p:cNvSpPr/>
          <p:nvPr/>
        </p:nvSpPr>
        <p:spPr>
          <a:xfrm>
            <a:off x="793790" y="6331625"/>
            <a:ext cx="7556421" cy="362903"/>
          </a:xfrm>
          <a:prstGeom prst="rect">
            <a:avLst/>
          </a:prstGeom>
          <a:noFill/>
          <a:ln/>
        </p:spPr>
        <p:txBody>
          <a:bodyPr wrap="none" lIns="0" tIns="0" rIns="0" bIns="0" rtlCol="0" anchor="t"/>
          <a:lstStyle/>
          <a:p>
            <a:pPr marL="342900" indent="-342900" algn="l">
              <a:lnSpc>
                <a:spcPts val="2850"/>
              </a:lnSpc>
              <a:buSzPct val="100000"/>
              <a:buChar char="•"/>
            </a:pPr>
            <a:r>
              <a:rPr lang="en-US" sz="1750" dirty="0">
                <a:solidFill>
                  <a:srgbClr val="55575A"/>
                </a:solidFill>
                <a:latin typeface="Manrope" pitchFamily="34" charset="0"/>
                <a:ea typeface="Manrope" pitchFamily="34" charset="-122"/>
                <a:cs typeface="Manrope" pitchFamily="34" charset="-120"/>
              </a:rPr>
              <a:t>Selected theory: </a:t>
            </a:r>
            <a:r>
              <a:rPr lang="en-US" sz="1750" dirty="0">
                <a:solidFill>
                  <a:srgbClr val="FF7047"/>
                </a:solidFill>
                <a:latin typeface="Manrope" pitchFamily="34" charset="0"/>
                <a:ea typeface="Manrope" pitchFamily="34" charset="-122"/>
                <a:cs typeface="Manrope" pitchFamily="34" charset="-120"/>
              </a:rPr>
              <a:t>Bowlby’s Attachment Theory (1969)</a:t>
            </a:r>
            <a:endParaRPr lang="en-US" sz="1750" dirty="0"/>
          </a:p>
        </p:txBody>
      </p:sp>
      <p:sp>
        <p:nvSpPr>
          <p:cNvPr id="10" name="Text 7"/>
          <p:cNvSpPr/>
          <p:nvPr/>
        </p:nvSpPr>
        <p:spPr>
          <a:xfrm>
            <a:off x="793790" y="6773823"/>
            <a:ext cx="7556421" cy="725805"/>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55575A"/>
                </a:solidFill>
                <a:latin typeface="Manrope" pitchFamily="34" charset="0"/>
                <a:ea typeface="Manrope" pitchFamily="34" charset="-122"/>
                <a:cs typeface="Manrope" pitchFamily="34" charset="-120"/>
              </a:rPr>
              <a:t>Aim: To explore how attachment impacts early childhood development and how to support Amira effectively</a:t>
            </a:r>
            <a:endParaRPr lang="en-US" sz="17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793790" y="1243370"/>
            <a:ext cx="11074122" cy="708779"/>
          </a:xfrm>
          <a:prstGeom prst="rect">
            <a:avLst/>
          </a:prstGeom>
          <a:noFill/>
          <a:ln/>
        </p:spPr>
        <p:txBody>
          <a:bodyPr wrap="none" lIns="0" tIns="0" rIns="0" bIns="0" rtlCol="0" anchor="t"/>
          <a:lstStyle/>
          <a:p>
            <a:pPr marL="0" indent="0" algn="l">
              <a:lnSpc>
                <a:spcPts val="5550"/>
              </a:lnSpc>
              <a:buNone/>
            </a:pPr>
            <a:r>
              <a:rPr lang="en-US" sz="4450" dirty="0">
                <a:solidFill>
                  <a:srgbClr val="0C0D0F"/>
                </a:solidFill>
                <a:latin typeface="Inter" pitchFamily="34" charset="0"/>
                <a:ea typeface="Inter" pitchFamily="34" charset="-122"/>
                <a:cs typeface="Inter" pitchFamily="34" charset="-120"/>
              </a:rPr>
              <a:t>Overview of Bowlby’s Attachment Theory</a:t>
            </a:r>
            <a:endParaRPr lang="en-US" sz="4450" dirty="0"/>
          </a:p>
        </p:txBody>
      </p:sp>
      <p:sp>
        <p:nvSpPr>
          <p:cNvPr id="3" name="Text 1"/>
          <p:cNvSpPr/>
          <p:nvPr/>
        </p:nvSpPr>
        <p:spPr>
          <a:xfrm>
            <a:off x="793790" y="2405777"/>
            <a:ext cx="13042821" cy="362903"/>
          </a:xfrm>
          <a:prstGeom prst="rect">
            <a:avLst/>
          </a:prstGeom>
          <a:noFill/>
          <a:ln/>
        </p:spPr>
        <p:txBody>
          <a:bodyPr wrap="none" lIns="0" tIns="0" rIns="0" bIns="0" rtlCol="0" anchor="t"/>
          <a:lstStyle/>
          <a:p>
            <a:pPr marL="0" indent="0" algn="l">
              <a:lnSpc>
                <a:spcPts val="2850"/>
              </a:lnSpc>
              <a:buNone/>
            </a:pPr>
            <a:r>
              <a:rPr lang="en-US" sz="1750" dirty="0">
                <a:solidFill>
                  <a:srgbClr val="55575A"/>
                </a:solidFill>
                <a:latin typeface="Manrope" pitchFamily="34" charset="0"/>
                <a:ea typeface="Manrope" pitchFamily="34" charset="-122"/>
                <a:cs typeface="Manrope" pitchFamily="34" charset="-120"/>
              </a:rPr>
              <a:t>Proposed by </a:t>
            </a:r>
            <a:r>
              <a:rPr lang="en-US" sz="1750" b="1" dirty="0">
                <a:solidFill>
                  <a:srgbClr val="55575A"/>
                </a:solidFill>
                <a:latin typeface="Manrope" pitchFamily="34" charset="0"/>
                <a:ea typeface="Manrope" pitchFamily="34" charset="-122"/>
                <a:cs typeface="Manrope" pitchFamily="34" charset="-120"/>
              </a:rPr>
              <a:t>John Bowlby (1969)</a:t>
            </a:r>
            <a:endParaRPr lang="en-US" sz="1750" dirty="0"/>
          </a:p>
        </p:txBody>
      </p:sp>
      <p:sp>
        <p:nvSpPr>
          <p:cNvPr id="4" name="Text 2"/>
          <p:cNvSpPr/>
          <p:nvPr/>
        </p:nvSpPr>
        <p:spPr>
          <a:xfrm>
            <a:off x="793790" y="3023830"/>
            <a:ext cx="13042821" cy="362903"/>
          </a:xfrm>
          <a:prstGeom prst="rect">
            <a:avLst/>
          </a:prstGeom>
          <a:noFill/>
          <a:ln/>
        </p:spPr>
        <p:txBody>
          <a:bodyPr wrap="none" lIns="0" tIns="0" rIns="0" bIns="0" rtlCol="0" anchor="t"/>
          <a:lstStyle/>
          <a:p>
            <a:pPr marL="0" indent="0" algn="l">
              <a:lnSpc>
                <a:spcPts val="2850"/>
              </a:lnSpc>
              <a:buNone/>
            </a:pPr>
            <a:r>
              <a:rPr lang="en-US" sz="1750" dirty="0">
                <a:solidFill>
                  <a:srgbClr val="55575A"/>
                </a:solidFill>
                <a:latin typeface="Manrope" pitchFamily="34" charset="0"/>
                <a:ea typeface="Manrope" pitchFamily="34" charset="-122"/>
                <a:cs typeface="Manrope" pitchFamily="34" charset="-120"/>
              </a:rPr>
              <a:t>Focus: Importance of early emotional bonds</a:t>
            </a:r>
            <a:endParaRPr lang="en-US" sz="1750" dirty="0"/>
          </a:p>
        </p:txBody>
      </p:sp>
      <p:sp>
        <p:nvSpPr>
          <p:cNvPr id="5" name="Shape 3"/>
          <p:cNvSpPr/>
          <p:nvPr/>
        </p:nvSpPr>
        <p:spPr>
          <a:xfrm>
            <a:off x="793790" y="3982045"/>
            <a:ext cx="6407944" cy="3004185"/>
          </a:xfrm>
          <a:prstGeom prst="roundRect">
            <a:avLst>
              <a:gd name="adj" fmla="val 4870"/>
            </a:avLst>
          </a:prstGeom>
          <a:solidFill>
            <a:srgbClr val="FFFFFF"/>
          </a:solidFill>
          <a:ln/>
        </p:spPr>
        <p:txBody>
          <a:bodyPr/>
          <a:lstStyle/>
          <a:p>
            <a:endParaRPr lang="en-GB"/>
          </a:p>
        </p:txBody>
      </p:sp>
      <p:sp>
        <p:nvSpPr>
          <p:cNvPr id="6" name="Shape 4"/>
          <p:cNvSpPr/>
          <p:nvPr/>
        </p:nvSpPr>
        <p:spPr>
          <a:xfrm>
            <a:off x="793790" y="3951565"/>
            <a:ext cx="6407944" cy="121920"/>
          </a:xfrm>
          <a:prstGeom prst="roundRect">
            <a:avLst>
              <a:gd name="adj" fmla="val 167442"/>
            </a:avLst>
          </a:prstGeom>
          <a:solidFill>
            <a:srgbClr val="FF7047"/>
          </a:solidFill>
          <a:ln/>
        </p:spPr>
        <p:txBody>
          <a:bodyPr/>
          <a:lstStyle/>
          <a:p>
            <a:endParaRPr lang="en-GB"/>
          </a:p>
        </p:txBody>
      </p:sp>
      <p:sp>
        <p:nvSpPr>
          <p:cNvPr id="7" name="Shape 5"/>
          <p:cNvSpPr/>
          <p:nvPr/>
        </p:nvSpPr>
        <p:spPr>
          <a:xfrm>
            <a:off x="3657540" y="3641884"/>
            <a:ext cx="680442" cy="680442"/>
          </a:xfrm>
          <a:prstGeom prst="roundRect">
            <a:avLst>
              <a:gd name="adj" fmla="val 134383"/>
            </a:avLst>
          </a:prstGeom>
          <a:solidFill>
            <a:srgbClr val="FF7047"/>
          </a:solidFill>
          <a:ln/>
        </p:spPr>
        <p:txBody>
          <a:bodyPr/>
          <a:lstStyle/>
          <a:p>
            <a:endParaRPr lang="en-GB"/>
          </a:p>
        </p:txBody>
      </p:sp>
      <p:pic>
        <p:nvPicPr>
          <p:cNvPr id="8"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861614" y="3845957"/>
            <a:ext cx="272177" cy="272177"/>
          </a:xfrm>
          <a:prstGeom prst="rect">
            <a:avLst/>
          </a:prstGeom>
        </p:spPr>
      </p:pic>
      <p:sp>
        <p:nvSpPr>
          <p:cNvPr id="9" name="Text 6"/>
          <p:cNvSpPr/>
          <p:nvPr/>
        </p:nvSpPr>
        <p:spPr>
          <a:xfrm>
            <a:off x="1051084" y="4549021"/>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55575A"/>
                </a:solidFill>
                <a:latin typeface="Inter" pitchFamily="34" charset="0"/>
                <a:ea typeface="Inter" pitchFamily="34" charset="-122"/>
                <a:cs typeface="Inter" pitchFamily="34" charset="-120"/>
              </a:rPr>
              <a:t>Key Concepts:</a:t>
            </a:r>
            <a:endParaRPr lang="en-US" sz="2200" dirty="0"/>
          </a:p>
        </p:txBody>
      </p:sp>
      <p:sp>
        <p:nvSpPr>
          <p:cNvPr id="10" name="Text 7"/>
          <p:cNvSpPr/>
          <p:nvPr/>
        </p:nvSpPr>
        <p:spPr>
          <a:xfrm>
            <a:off x="1051084" y="5039439"/>
            <a:ext cx="5893356" cy="362903"/>
          </a:xfrm>
          <a:prstGeom prst="rect">
            <a:avLst/>
          </a:prstGeom>
          <a:noFill/>
          <a:ln/>
        </p:spPr>
        <p:txBody>
          <a:bodyPr wrap="none" lIns="0" tIns="0" rIns="0" bIns="0" rtlCol="0" anchor="t"/>
          <a:lstStyle/>
          <a:p>
            <a:pPr marL="342900" indent="-342900" algn="l">
              <a:lnSpc>
                <a:spcPts val="2850"/>
              </a:lnSpc>
              <a:buSzPct val="100000"/>
              <a:buChar char="•"/>
            </a:pPr>
            <a:r>
              <a:rPr lang="en-US" sz="1750" dirty="0">
                <a:solidFill>
                  <a:srgbClr val="55575A"/>
                </a:solidFill>
                <a:latin typeface="Manrope" pitchFamily="34" charset="0"/>
                <a:ea typeface="Manrope" pitchFamily="34" charset="-122"/>
                <a:cs typeface="Manrope" pitchFamily="34" charset="-120"/>
              </a:rPr>
              <a:t>Secure vs. insecure attachment</a:t>
            </a:r>
            <a:endParaRPr lang="en-US" sz="1750" dirty="0"/>
          </a:p>
        </p:txBody>
      </p:sp>
      <p:sp>
        <p:nvSpPr>
          <p:cNvPr id="11" name="Text 8"/>
          <p:cNvSpPr/>
          <p:nvPr/>
        </p:nvSpPr>
        <p:spPr>
          <a:xfrm>
            <a:off x="1051084" y="5481638"/>
            <a:ext cx="5893356" cy="362903"/>
          </a:xfrm>
          <a:prstGeom prst="rect">
            <a:avLst/>
          </a:prstGeom>
          <a:noFill/>
          <a:ln/>
        </p:spPr>
        <p:txBody>
          <a:bodyPr wrap="none" lIns="0" tIns="0" rIns="0" bIns="0" rtlCol="0" anchor="t"/>
          <a:lstStyle/>
          <a:p>
            <a:pPr marL="342900" indent="-342900" algn="l">
              <a:lnSpc>
                <a:spcPts val="2850"/>
              </a:lnSpc>
              <a:buSzPct val="100000"/>
              <a:buChar char="•"/>
            </a:pPr>
            <a:r>
              <a:rPr lang="en-US" sz="1750" dirty="0">
                <a:solidFill>
                  <a:srgbClr val="55575A"/>
                </a:solidFill>
                <a:latin typeface="Manrope" pitchFamily="34" charset="0"/>
                <a:ea typeface="Manrope" pitchFamily="34" charset="-122"/>
                <a:cs typeface="Manrope" pitchFamily="34" charset="-120"/>
              </a:rPr>
              <a:t>Internal working model</a:t>
            </a:r>
            <a:endParaRPr lang="en-US" sz="1750" dirty="0"/>
          </a:p>
        </p:txBody>
      </p:sp>
      <p:sp>
        <p:nvSpPr>
          <p:cNvPr id="12" name="Text 9"/>
          <p:cNvSpPr/>
          <p:nvPr/>
        </p:nvSpPr>
        <p:spPr>
          <a:xfrm>
            <a:off x="1051084" y="5923836"/>
            <a:ext cx="5893356" cy="362903"/>
          </a:xfrm>
          <a:prstGeom prst="rect">
            <a:avLst/>
          </a:prstGeom>
          <a:noFill/>
          <a:ln/>
        </p:spPr>
        <p:txBody>
          <a:bodyPr wrap="none" lIns="0" tIns="0" rIns="0" bIns="0" rtlCol="0" anchor="t"/>
          <a:lstStyle/>
          <a:p>
            <a:pPr marL="342900" indent="-342900" algn="l">
              <a:lnSpc>
                <a:spcPts val="2850"/>
              </a:lnSpc>
              <a:buSzPct val="100000"/>
              <a:buChar char="•"/>
            </a:pPr>
            <a:r>
              <a:rPr lang="en-US" sz="1750" dirty="0">
                <a:solidFill>
                  <a:srgbClr val="55575A"/>
                </a:solidFill>
                <a:latin typeface="Manrope" pitchFamily="34" charset="0"/>
                <a:ea typeface="Manrope" pitchFamily="34" charset="-122"/>
                <a:cs typeface="Manrope" pitchFamily="34" charset="-120"/>
              </a:rPr>
              <a:t>Separation anxiety</a:t>
            </a:r>
            <a:endParaRPr lang="en-US" sz="1750" dirty="0"/>
          </a:p>
        </p:txBody>
      </p:sp>
      <p:sp>
        <p:nvSpPr>
          <p:cNvPr id="13" name="Text 10"/>
          <p:cNvSpPr/>
          <p:nvPr/>
        </p:nvSpPr>
        <p:spPr>
          <a:xfrm>
            <a:off x="1051084" y="6366034"/>
            <a:ext cx="5893356" cy="362903"/>
          </a:xfrm>
          <a:prstGeom prst="rect">
            <a:avLst/>
          </a:prstGeom>
          <a:noFill/>
          <a:ln/>
        </p:spPr>
        <p:txBody>
          <a:bodyPr wrap="none" lIns="0" tIns="0" rIns="0" bIns="0" rtlCol="0" anchor="t"/>
          <a:lstStyle/>
          <a:p>
            <a:pPr marL="342900" indent="-342900" algn="l">
              <a:lnSpc>
                <a:spcPts val="2850"/>
              </a:lnSpc>
              <a:buSzPct val="100000"/>
              <a:buChar char="•"/>
            </a:pPr>
            <a:r>
              <a:rPr lang="en-US" sz="1750" dirty="0">
                <a:solidFill>
                  <a:srgbClr val="55575A"/>
                </a:solidFill>
                <a:latin typeface="Manrope" pitchFamily="34" charset="0"/>
                <a:ea typeface="Manrope" pitchFamily="34" charset="-122"/>
                <a:cs typeface="Manrope" pitchFamily="34" charset="-120"/>
              </a:rPr>
              <a:t>Continuity hypothesis</a:t>
            </a:r>
            <a:endParaRPr lang="en-US" sz="1750" dirty="0"/>
          </a:p>
        </p:txBody>
      </p:sp>
      <p:sp>
        <p:nvSpPr>
          <p:cNvPr id="14" name="Shape 11"/>
          <p:cNvSpPr/>
          <p:nvPr/>
        </p:nvSpPr>
        <p:spPr>
          <a:xfrm>
            <a:off x="7428548" y="4052162"/>
            <a:ext cx="6408063" cy="3004185"/>
          </a:xfrm>
          <a:prstGeom prst="roundRect">
            <a:avLst>
              <a:gd name="adj" fmla="val 4870"/>
            </a:avLst>
          </a:prstGeom>
          <a:solidFill>
            <a:srgbClr val="FFFFFF"/>
          </a:solidFill>
          <a:ln/>
        </p:spPr>
        <p:txBody>
          <a:bodyPr/>
          <a:lstStyle/>
          <a:p>
            <a:endParaRPr lang="en-GB"/>
          </a:p>
        </p:txBody>
      </p:sp>
      <p:sp>
        <p:nvSpPr>
          <p:cNvPr id="15" name="Shape 12"/>
          <p:cNvSpPr/>
          <p:nvPr/>
        </p:nvSpPr>
        <p:spPr>
          <a:xfrm>
            <a:off x="7428548" y="3951565"/>
            <a:ext cx="6408063" cy="121920"/>
          </a:xfrm>
          <a:prstGeom prst="roundRect">
            <a:avLst>
              <a:gd name="adj" fmla="val 167442"/>
            </a:avLst>
          </a:prstGeom>
          <a:solidFill>
            <a:srgbClr val="FF7047"/>
          </a:solidFill>
          <a:ln/>
        </p:spPr>
        <p:txBody>
          <a:bodyPr/>
          <a:lstStyle/>
          <a:p>
            <a:endParaRPr lang="en-GB"/>
          </a:p>
        </p:txBody>
      </p:sp>
      <p:sp>
        <p:nvSpPr>
          <p:cNvPr id="16" name="Shape 13"/>
          <p:cNvSpPr/>
          <p:nvPr/>
        </p:nvSpPr>
        <p:spPr>
          <a:xfrm>
            <a:off x="10292298" y="3641884"/>
            <a:ext cx="680442" cy="680442"/>
          </a:xfrm>
          <a:prstGeom prst="roundRect">
            <a:avLst>
              <a:gd name="adj" fmla="val 134383"/>
            </a:avLst>
          </a:prstGeom>
          <a:solidFill>
            <a:srgbClr val="FF7047"/>
          </a:solidFill>
          <a:ln/>
        </p:spPr>
        <p:txBody>
          <a:bodyPr/>
          <a:lstStyle/>
          <a:p>
            <a:endParaRPr lang="en-GB"/>
          </a:p>
        </p:txBody>
      </p:sp>
      <p:pic>
        <p:nvPicPr>
          <p:cNvPr id="17"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496371" y="3845957"/>
            <a:ext cx="272177" cy="272177"/>
          </a:xfrm>
          <a:prstGeom prst="rect">
            <a:avLst/>
          </a:prstGeom>
        </p:spPr>
      </p:pic>
      <p:sp>
        <p:nvSpPr>
          <p:cNvPr id="18" name="Text 14"/>
          <p:cNvSpPr/>
          <p:nvPr/>
        </p:nvSpPr>
        <p:spPr>
          <a:xfrm>
            <a:off x="7685842" y="4549021"/>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55575A"/>
                </a:solidFill>
                <a:latin typeface="Inter" pitchFamily="34" charset="0"/>
                <a:ea typeface="Inter" pitchFamily="34" charset="-122"/>
                <a:cs typeface="Inter" pitchFamily="34" charset="-120"/>
              </a:rPr>
              <a:t>Relevance:</a:t>
            </a:r>
            <a:endParaRPr lang="en-US" sz="2200" dirty="0"/>
          </a:p>
        </p:txBody>
      </p:sp>
      <p:sp>
        <p:nvSpPr>
          <p:cNvPr id="19" name="Text 15"/>
          <p:cNvSpPr/>
          <p:nvPr/>
        </p:nvSpPr>
        <p:spPr>
          <a:xfrm>
            <a:off x="7685842" y="5039439"/>
            <a:ext cx="5893475" cy="725805"/>
          </a:xfrm>
          <a:prstGeom prst="rect">
            <a:avLst/>
          </a:prstGeom>
          <a:noFill/>
          <a:ln/>
        </p:spPr>
        <p:txBody>
          <a:bodyPr wrap="square" lIns="0" tIns="0" rIns="0" bIns="0" rtlCol="0" anchor="t"/>
          <a:lstStyle/>
          <a:p>
            <a:pPr marL="0" indent="0" algn="l">
              <a:lnSpc>
                <a:spcPts val="2850"/>
              </a:lnSpc>
              <a:buNone/>
            </a:pPr>
            <a:r>
              <a:rPr lang="en-US" sz="1750" dirty="0">
                <a:solidFill>
                  <a:srgbClr val="55575A"/>
                </a:solidFill>
                <a:latin typeface="Manrope" pitchFamily="34" charset="0"/>
                <a:ea typeface="Manrope" pitchFamily="34" charset="-122"/>
                <a:cs typeface="Manrope" pitchFamily="34" charset="-120"/>
              </a:rPr>
              <a:t>Early years are a sensitive period for emotional and social development  (Neil, 2008)</a:t>
            </a:r>
            <a:endParaRPr lang="en-US" sz="1750" dirty="0"/>
          </a:p>
        </p:txBody>
      </p:sp>
      <p:sp>
        <p:nvSpPr>
          <p:cNvPr id="20" name="Rectangle 19">
            <a:extLst>
              <a:ext uri="{FF2B5EF4-FFF2-40B4-BE49-F238E27FC236}">
                <a16:creationId xmlns:a16="http://schemas.microsoft.com/office/drawing/2014/main" id="{38D07116-CD62-3EF9-56F6-FD4BA78A3439}"/>
              </a:ext>
            </a:extLst>
          </p:cNvPr>
          <p:cNvSpPr/>
          <p:nvPr/>
        </p:nvSpPr>
        <p:spPr>
          <a:xfrm>
            <a:off x="12731262" y="7616651"/>
            <a:ext cx="1889090" cy="602901"/>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793790" y="896898"/>
            <a:ext cx="9352121" cy="708779"/>
          </a:xfrm>
          <a:prstGeom prst="rect">
            <a:avLst/>
          </a:prstGeom>
          <a:noFill/>
          <a:ln/>
        </p:spPr>
        <p:txBody>
          <a:bodyPr wrap="none" lIns="0" tIns="0" rIns="0" bIns="0" rtlCol="0" anchor="t"/>
          <a:lstStyle/>
          <a:p>
            <a:pPr marL="0" indent="0" algn="l">
              <a:lnSpc>
                <a:spcPts val="5550"/>
              </a:lnSpc>
              <a:buNone/>
            </a:pPr>
            <a:r>
              <a:rPr lang="en-US" sz="4450" dirty="0">
                <a:solidFill>
                  <a:srgbClr val="0C0D0F"/>
                </a:solidFill>
                <a:latin typeface="Inter" pitchFamily="34" charset="0"/>
                <a:ea typeface="Inter" pitchFamily="34" charset="-122"/>
                <a:cs typeface="Inter" pitchFamily="34" charset="-120"/>
              </a:rPr>
              <a:t>Applying Bowlby’s Theory to Amira</a:t>
            </a:r>
            <a:endParaRPr lang="en-US" sz="4450" dirty="0"/>
          </a:p>
        </p:txBody>
      </p:sp>
      <p:pic>
        <p:nvPicPr>
          <p:cNvPr id="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78800" y="2070616"/>
            <a:ext cx="340162" cy="340162"/>
          </a:xfrm>
          <a:prstGeom prst="rect">
            <a:avLst/>
          </a:prstGeom>
        </p:spPr>
      </p:pic>
      <p:sp>
        <p:nvSpPr>
          <p:cNvPr id="4" name="Text 1"/>
          <p:cNvSpPr/>
          <p:nvPr/>
        </p:nvSpPr>
        <p:spPr>
          <a:xfrm>
            <a:off x="1530906" y="2059305"/>
            <a:ext cx="12305705" cy="362903"/>
          </a:xfrm>
          <a:prstGeom prst="rect">
            <a:avLst/>
          </a:prstGeom>
          <a:noFill/>
          <a:ln/>
        </p:spPr>
        <p:txBody>
          <a:bodyPr wrap="none" lIns="0" tIns="0" rIns="0" bIns="0" rtlCol="0" anchor="t"/>
          <a:lstStyle/>
          <a:p>
            <a:pPr marL="0" indent="0" algn="l">
              <a:lnSpc>
                <a:spcPts val="2850"/>
              </a:lnSpc>
              <a:buNone/>
            </a:pPr>
            <a:r>
              <a:rPr lang="en-US" sz="1750" dirty="0">
                <a:solidFill>
                  <a:srgbClr val="55575A"/>
                </a:solidFill>
                <a:latin typeface="Manrope" pitchFamily="34" charset="0"/>
                <a:ea typeface="Manrope" pitchFamily="34" charset="-122"/>
                <a:cs typeface="Manrope" pitchFamily="34" charset="-120"/>
              </a:rPr>
              <a:t>Amira shows </a:t>
            </a:r>
            <a:r>
              <a:rPr lang="en-US" sz="1750" b="1" dirty="0">
                <a:solidFill>
                  <a:srgbClr val="55575A"/>
                </a:solidFill>
                <a:latin typeface="Manrope" pitchFamily="34" charset="0"/>
                <a:ea typeface="Manrope" pitchFamily="34" charset="-122"/>
                <a:cs typeface="Manrope" pitchFamily="34" charset="-120"/>
              </a:rPr>
              <a:t>separation anxiety</a:t>
            </a:r>
            <a:r>
              <a:rPr lang="en-US" sz="1750" dirty="0">
                <a:solidFill>
                  <a:srgbClr val="55575A"/>
                </a:solidFill>
                <a:latin typeface="Manrope" pitchFamily="34" charset="0"/>
                <a:ea typeface="Manrope" pitchFamily="34" charset="-122"/>
                <a:cs typeface="Manrope" pitchFamily="34" charset="-120"/>
              </a:rPr>
              <a:t> – may indicate insecure attachment</a:t>
            </a:r>
            <a:endParaRPr lang="en-US" sz="1750" dirty="0"/>
          </a:p>
        </p:txBody>
      </p:sp>
      <p:pic>
        <p:nvPicPr>
          <p:cNvPr id="5" name="Image 1"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78800" y="3215997"/>
            <a:ext cx="340162" cy="340162"/>
          </a:xfrm>
          <a:prstGeom prst="rect">
            <a:avLst/>
          </a:prstGeom>
        </p:spPr>
      </p:pic>
      <p:sp>
        <p:nvSpPr>
          <p:cNvPr id="6" name="Text 2"/>
          <p:cNvSpPr/>
          <p:nvPr/>
        </p:nvSpPr>
        <p:spPr>
          <a:xfrm>
            <a:off x="1530906" y="3204686"/>
            <a:ext cx="12305705" cy="362903"/>
          </a:xfrm>
          <a:prstGeom prst="rect">
            <a:avLst/>
          </a:prstGeom>
          <a:noFill/>
          <a:ln/>
        </p:spPr>
        <p:txBody>
          <a:bodyPr wrap="none" lIns="0" tIns="0" rIns="0" bIns="0" rtlCol="0" anchor="t"/>
          <a:lstStyle/>
          <a:p>
            <a:pPr marL="0" indent="0" algn="l">
              <a:lnSpc>
                <a:spcPts val="2850"/>
              </a:lnSpc>
              <a:buNone/>
            </a:pPr>
            <a:r>
              <a:rPr lang="en-US" sz="1750" dirty="0">
                <a:solidFill>
                  <a:srgbClr val="55575A"/>
                </a:solidFill>
                <a:latin typeface="Manrope" pitchFamily="34" charset="0"/>
                <a:ea typeface="Manrope" pitchFamily="34" charset="-122"/>
                <a:cs typeface="Manrope" pitchFamily="34" charset="-120"/>
              </a:rPr>
              <a:t>Limited speech may stem from </a:t>
            </a:r>
            <a:r>
              <a:rPr lang="en-US" sz="1750" b="1" dirty="0">
                <a:solidFill>
                  <a:srgbClr val="55575A"/>
                </a:solidFill>
                <a:latin typeface="Manrope" pitchFamily="34" charset="0"/>
                <a:ea typeface="Manrope" pitchFamily="34" charset="-122"/>
                <a:cs typeface="Manrope" pitchFamily="34" charset="-120"/>
              </a:rPr>
              <a:t>emotional distress</a:t>
            </a:r>
            <a:endParaRPr lang="en-US" sz="1750" dirty="0"/>
          </a:p>
        </p:txBody>
      </p:sp>
      <p:pic>
        <p:nvPicPr>
          <p:cNvPr id="7" name="Image 2"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78800" y="4361378"/>
            <a:ext cx="340162" cy="340162"/>
          </a:xfrm>
          <a:prstGeom prst="rect">
            <a:avLst/>
          </a:prstGeom>
        </p:spPr>
      </p:pic>
      <p:sp>
        <p:nvSpPr>
          <p:cNvPr id="8" name="Text 3"/>
          <p:cNvSpPr/>
          <p:nvPr/>
        </p:nvSpPr>
        <p:spPr>
          <a:xfrm>
            <a:off x="1530906" y="4350068"/>
            <a:ext cx="12305705" cy="362903"/>
          </a:xfrm>
          <a:prstGeom prst="rect">
            <a:avLst/>
          </a:prstGeom>
          <a:noFill/>
          <a:ln/>
        </p:spPr>
        <p:txBody>
          <a:bodyPr wrap="none" lIns="0" tIns="0" rIns="0" bIns="0" rtlCol="0" anchor="t"/>
          <a:lstStyle/>
          <a:p>
            <a:pPr marL="0" indent="0" algn="l">
              <a:lnSpc>
                <a:spcPts val="2850"/>
              </a:lnSpc>
              <a:buNone/>
            </a:pPr>
            <a:r>
              <a:rPr lang="en-US" sz="1750" dirty="0">
                <a:solidFill>
                  <a:srgbClr val="55575A"/>
                </a:solidFill>
                <a:latin typeface="Manrope" pitchFamily="34" charset="0"/>
                <a:ea typeface="Manrope" pitchFamily="34" charset="-122"/>
                <a:cs typeface="Manrope" pitchFamily="34" charset="-120"/>
              </a:rPr>
              <a:t>Avoidance in group play reflects </a:t>
            </a:r>
            <a:r>
              <a:rPr lang="en-US" sz="1750" b="1" dirty="0">
                <a:solidFill>
                  <a:srgbClr val="55575A"/>
                </a:solidFill>
                <a:latin typeface="Manrope" pitchFamily="34" charset="0"/>
                <a:ea typeface="Manrope" pitchFamily="34" charset="-122"/>
                <a:cs typeface="Manrope" pitchFamily="34" charset="-120"/>
              </a:rPr>
              <a:t>lack of confidence</a:t>
            </a:r>
            <a:endParaRPr lang="en-US" sz="1750" dirty="0"/>
          </a:p>
        </p:txBody>
      </p:sp>
      <p:pic>
        <p:nvPicPr>
          <p:cNvPr id="9" name="Image 3"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78800" y="5506760"/>
            <a:ext cx="340162" cy="340162"/>
          </a:xfrm>
          <a:prstGeom prst="rect">
            <a:avLst/>
          </a:prstGeom>
        </p:spPr>
      </p:pic>
      <p:sp>
        <p:nvSpPr>
          <p:cNvPr id="10" name="Text 4"/>
          <p:cNvSpPr/>
          <p:nvPr/>
        </p:nvSpPr>
        <p:spPr>
          <a:xfrm>
            <a:off x="1530906" y="5495449"/>
            <a:ext cx="12305705" cy="362903"/>
          </a:xfrm>
          <a:prstGeom prst="rect">
            <a:avLst/>
          </a:prstGeom>
          <a:noFill/>
          <a:ln/>
        </p:spPr>
        <p:txBody>
          <a:bodyPr wrap="none" lIns="0" tIns="0" rIns="0" bIns="0" rtlCol="0" anchor="t"/>
          <a:lstStyle/>
          <a:p>
            <a:pPr marL="0" indent="0" algn="l">
              <a:lnSpc>
                <a:spcPts val="2850"/>
              </a:lnSpc>
              <a:buNone/>
            </a:pPr>
            <a:r>
              <a:rPr lang="en-US" sz="1750" dirty="0">
                <a:solidFill>
                  <a:srgbClr val="55575A"/>
                </a:solidFill>
                <a:latin typeface="Manrope" pitchFamily="34" charset="0"/>
                <a:ea typeface="Manrope" pitchFamily="34" charset="-122"/>
                <a:cs typeface="Manrope" pitchFamily="34" charset="-120"/>
              </a:rPr>
              <a:t>Needs consistent, nurturing relationships to build </a:t>
            </a:r>
            <a:r>
              <a:rPr lang="en-US" sz="1750" b="1" dirty="0">
                <a:solidFill>
                  <a:srgbClr val="FF7047"/>
                </a:solidFill>
                <a:latin typeface="Manrope" pitchFamily="34" charset="0"/>
                <a:ea typeface="Manrope" pitchFamily="34" charset="-122"/>
                <a:cs typeface="Manrope" pitchFamily="34" charset="-120"/>
              </a:rPr>
              <a:t>secure attachment</a:t>
            </a:r>
            <a:endParaRPr lang="en-US" sz="1750" dirty="0"/>
          </a:p>
        </p:txBody>
      </p:sp>
      <p:pic>
        <p:nvPicPr>
          <p:cNvPr id="11" name="Image 4"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78800" y="6652141"/>
            <a:ext cx="340162" cy="340162"/>
          </a:xfrm>
          <a:prstGeom prst="rect">
            <a:avLst/>
          </a:prstGeom>
        </p:spPr>
      </p:pic>
      <p:sp>
        <p:nvSpPr>
          <p:cNvPr id="12" name="Text 5"/>
          <p:cNvSpPr/>
          <p:nvPr/>
        </p:nvSpPr>
        <p:spPr>
          <a:xfrm>
            <a:off x="1530906" y="6640830"/>
            <a:ext cx="12305705" cy="362903"/>
          </a:xfrm>
          <a:prstGeom prst="rect">
            <a:avLst/>
          </a:prstGeom>
          <a:noFill/>
          <a:ln/>
        </p:spPr>
        <p:txBody>
          <a:bodyPr wrap="none" lIns="0" tIns="0" rIns="0" bIns="0" rtlCol="0" anchor="t"/>
          <a:lstStyle/>
          <a:p>
            <a:pPr marL="0" indent="0" algn="l">
              <a:lnSpc>
                <a:spcPts val="2850"/>
              </a:lnSpc>
              <a:buNone/>
            </a:pPr>
            <a:r>
              <a:rPr lang="en-US" sz="1750" dirty="0">
                <a:solidFill>
                  <a:srgbClr val="55575A"/>
                </a:solidFill>
                <a:latin typeface="Manrope" pitchFamily="34" charset="0"/>
                <a:ea typeface="Manrope" pitchFamily="34" charset="-122"/>
                <a:cs typeface="Manrope" pitchFamily="34" charset="-120"/>
              </a:rPr>
              <a:t>Strong attachment with key worker can reduce anxiety </a:t>
            </a:r>
            <a:endParaRPr lang="en-US" sz="1750" dirty="0"/>
          </a:p>
        </p:txBody>
      </p:sp>
      <p:sp>
        <p:nvSpPr>
          <p:cNvPr id="13" name="Rectangle 12">
            <a:extLst>
              <a:ext uri="{FF2B5EF4-FFF2-40B4-BE49-F238E27FC236}">
                <a16:creationId xmlns:a16="http://schemas.microsoft.com/office/drawing/2014/main" id="{0E141033-B40F-D3A7-8EB1-0F0D5DC46D9F}"/>
              </a:ext>
            </a:extLst>
          </p:cNvPr>
          <p:cNvSpPr/>
          <p:nvPr/>
        </p:nvSpPr>
        <p:spPr>
          <a:xfrm>
            <a:off x="12731262" y="7616651"/>
            <a:ext cx="1889090" cy="602901"/>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793790" y="945833"/>
            <a:ext cx="7516058" cy="708779"/>
          </a:xfrm>
          <a:prstGeom prst="rect">
            <a:avLst/>
          </a:prstGeom>
          <a:noFill/>
          <a:ln/>
        </p:spPr>
        <p:txBody>
          <a:bodyPr wrap="none" lIns="0" tIns="0" rIns="0" bIns="0" rtlCol="0" anchor="t"/>
          <a:lstStyle/>
          <a:p>
            <a:pPr marL="0" indent="0" algn="l">
              <a:lnSpc>
                <a:spcPts val="5550"/>
              </a:lnSpc>
              <a:buNone/>
            </a:pPr>
            <a:r>
              <a:rPr lang="en-US" sz="4450" dirty="0">
                <a:solidFill>
                  <a:srgbClr val="0C0D0F"/>
                </a:solidFill>
                <a:latin typeface="Inter" pitchFamily="34" charset="0"/>
                <a:ea typeface="Inter" pitchFamily="34" charset="-122"/>
                <a:cs typeface="Inter" pitchFamily="34" charset="-120"/>
              </a:rPr>
              <a:t>Strategies and Interventions</a:t>
            </a:r>
            <a:endParaRPr lang="en-US" sz="4450" dirty="0"/>
          </a:p>
        </p:txBody>
      </p:sp>
      <p:sp>
        <p:nvSpPr>
          <p:cNvPr id="3" name="Text 1"/>
          <p:cNvSpPr/>
          <p:nvPr/>
        </p:nvSpPr>
        <p:spPr>
          <a:xfrm>
            <a:off x="793790" y="2108240"/>
            <a:ext cx="13042821" cy="362903"/>
          </a:xfrm>
          <a:prstGeom prst="rect">
            <a:avLst/>
          </a:prstGeom>
          <a:noFill/>
          <a:ln/>
        </p:spPr>
        <p:txBody>
          <a:bodyPr wrap="none" lIns="0" tIns="0" rIns="0" bIns="0" rtlCol="0" anchor="t"/>
          <a:lstStyle/>
          <a:p>
            <a:pPr marL="0" indent="0" algn="l">
              <a:lnSpc>
                <a:spcPts val="2850"/>
              </a:lnSpc>
              <a:buNone/>
            </a:pPr>
            <a:r>
              <a:rPr lang="en-US" sz="1750" dirty="0">
                <a:solidFill>
                  <a:srgbClr val="55575A"/>
                </a:solidFill>
                <a:latin typeface="Manrope" pitchFamily="34" charset="0"/>
                <a:ea typeface="Manrope" pitchFamily="34" charset="-122"/>
                <a:cs typeface="Manrope" pitchFamily="34" charset="-120"/>
              </a:rPr>
              <a:t>We will implement targeted strategies based on attachment principles to support Amira's transition and development.</a:t>
            </a:r>
            <a:endParaRPr lang="en-US" sz="1750" dirty="0"/>
          </a:p>
        </p:txBody>
      </p:sp>
      <p:sp>
        <p:nvSpPr>
          <p:cNvPr id="4" name="Shape 2"/>
          <p:cNvSpPr/>
          <p:nvPr/>
        </p:nvSpPr>
        <p:spPr>
          <a:xfrm>
            <a:off x="793790" y="2726293"/>
            <a:ext cx="6407944" cy="1367909"/>
          </a:xfrm>
          <a:prstGeom prst="roundRect">
            <a:avLst>
              <a:gd name="adj" fmla="val 10695"/>
            </a:avLst>
          </a:prstGeom>
          <a:solidFill>
            <a:srgbClr val="FFFFFF"/>
          </a:solidFill>
          <a:ln w="30480">
            <a:solidFill>
              <a:srgbClr val="FF7047"/>
            </a:solidFill>
            <a:prstDash val="solid"/>
          </a:ln>
        </p:spPr>
        <p:txBody>
          <a:bodyPr/>
          <a:lstStyle/>
          <a:p>
            <a:endParaRPr lang="en-GB"/>
          </a:p>
        </p:txBody>
      </p:sp>
      <p:sp>
        <p:nvSpPr>
          <p:cNvPr id="5" name="Shape 3"/>
          <p:cNvSpPr/>
          <p:nvPr/>
        </p:nvSpPr>
        <p:spPr>
          <a:xfrm>
            <a:off x="763310" y="2726293"/>
            <a:ext cx="121920" cy="1367909"/>
          </a:xfrm>
          <a:prstGeom prst="roundRect">
            <a:avLst>
              <a:gd name="adj" fmla="val 167442"/>
            </a:avLst>
          </a:prstGeom>
          <a:solidFill>
            <a:srgbClr val="FF7047"/>
          </a:solidFill>
          <a:ln/>
        </p:spPr>
        <p:txBody>
          <a:bodyPr/>
          <a:lstStyle/>
          <a:p>
            <a:endParaRPr lang="en-GB"/>
          </a:p>
        </p:txBody>
      </p:sp>
      <p:sp>
        <p:nvSpPr>
          <p:cNvPr id="6" name="Text 4"/>
          <p:cNvSpPr/>
          <p:nvPr/>
        </p:nvSpPr>
        <p:spPr>
          <a:xfrm>
            <a:off x="1142524" y="2983587"/>
            <a:ext cx="2859167" cy="354330"/>
          </a:xfrm>
          <a:prstGeom prst="rect">
            <a:avLst/>
          </a:prstGeom>
          <a:noFill/>
          <a:ln/>
        </p:spPr>
        <p:txBody>
          <a:bodyPr wrap="none" lIns="0" tIns="0" rIns="0" bIns="0" rtlCol="0" anchor="t"/>
          <a:lstStyle/>
          <a:p>
            <a:pPr marL="0" indent="0" algn="l">
              <a:lnSpc>
                <a:spcPts val="2750"/>
              </a:lnSpc>
              <a:buNone/>
            </a:pPr>
            <a:r>
              <a:rPr lang="en-US" sz="2200" dirty="0">
                <a:solidFill>
                  <a:srgbClr val="55575A"/>
                </a:solidFill>
                <a:latin typeface="Inter" pitchFamily="34" charset="0"/>
                <a:ea typeface="Inter" pitchFamily="34" charset="-122"/>
                <a:cs typeface="Inter" pitchFamily="34" charset="-120"/>
              </a:rPr>
              <a:t>Key person approach</a:t>
            </a:r>
            <a:endParaRPr lang="en-US" sz="2200" dirty="0"/>
          </a:p>
        </p:txBody>
      </p:sp>
      <p:sp>
        <p:nvSpPr>
          <p:cNvPr id="7" name="Text 5"/>
          <p:cNvSpPr/>
          <p:nvPr/>
        </p:nvSpPr>
        <p:spPr>
          <a:xfrm>
            <a:off x="1142524" y="3474006"/>
            <a:ext cx="5801916" cy="362903"/>
          </a:xfrm>
          <a:prstGeom prst="rect">
            <a:avLst/>
          </a:prstGeom>
          <a:noFill/>
          <a:ln/>
        </p:spPr>
        <p:txBody>
          <a:bodyPr wrap="none" lIns="0" tIns="0" rIns="0" bIns="0" rtlCol="0" anchor="t"/>
          <a:lstStyle/>
          <a:p>
            <a:pPr marL="0" indent="0" algn="l">
              <a:lnSpc>
                <a:spcPts val="2850"/>
              </a:lnSpc>
              <a:buNone/>
            </a:pPr>
            <a:r>
              <a:rPr lang="en-US" sz="1750" dirty="0">
                <a:solidFill>
                  <a:srgbClr val="55575A"/>
                </a:solidFill>
                <a:latin typeface="Manrope" pitchFamily="34" charset="0"/>
                <a:ea typeface="Manrope" pitchFamily="34" charset="-122"/>
                <a:cs typeface="Manrope" pitchFamily="34" charset="-120"/>
              </a:rPr>
              <a:t>for consistent attachment figure</a:t>
            </a:r>
            <a:endParaRPr lang="en-US" sz="1750" dirty="0"/>
          </a:p>
        </p:txBody>
      </p:sp>
      <p:sp>
        <p:nvSpPr>
          <p:cNvPr id="8" name="Shape 6"/>
          <p:cNvSpPr/>
          <p:nvPr/>
        </p:nvSpPr>
        <p:spPr>
          <a:xfrm>
            <a:off x="7428548" y="2726293"/>
            <a:ext cx="6408063" cy="1367909"/>
          </a:xfrm>
          <a:prstGeom prst="roundRect">
            <a:avLst>
              <a:gd name="adj" fmla="val 10695"/>
            </a:avLst>
          </a:prstGeom>
          <a:solidFill>
            <a:srgbClr val="FFFFFF"/>
          </a:solidFill>
          <a:ln w="30480">
            <a:solidFill>
              <a:srgbClr val="FF7047"/>
            </a:solidFill>
            <a:prstDash val="solid"/>
          </a:ln>
        </p:spPr>
        <p:txBody>
          <a:bodyPr/>
          <a:lstStyle/>
          <a:p>
            <a:endParaRPr lang="en-GB"/>
          </a:p>
        </p:txBody>
      </p:sp>
      <p:sp>
        <p:nvSpPr>
          <p:cNvPr id="9" name="Shape 7"/>
          <p:cNvSpPr/>
          <p:nvPr/>
        </p:nvSpPr>
        <p:spPr>
          <a:xfrm>
            <a:off x="7398067" y="2726293"/>
            <a:ext cx="121920" cy="1367909"/>
          </a:xfrm>
          <a:prstGeom prst="roundRect">
            <a:avLst>
              <a:gd name="adj" fmla="val 167442"/>
            </a:avLst>
          </a:prstGeom>
          <a:solidFill>
            <a:srgbClr val="FF7047"/>
          </a:solidFill>
          <a:ln/>
        </p:spPr>
        <p:txBody>
          <a:bodyPr/>
          <a:lstStyle/>
          <a:p>
            <a:endParaRPr lang="en-GB"/>
          </a:p>
        </p:txBody>
      </p:sp>
      <p:sp>
        <p:nvSpPr>
          <p:cNvPr id="10" name="Text 8"/>
          <p:cNvSpPr/>
          <p:nvPr/>
        </p:nvSpPr>
        <p:spPr>
          <a:xfrm>
            <a:off x="7777282" y="2983587"/>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55575A"/>
                </a:solidFill>
                <a:latin typeface="Inter" pitchFamily="34" charset="0"/>
                <a:ea typeface="Inter" pitchFamily="34" charset="-122"/>
                <a:cs typeface="Inter" pitchFamily="34" charset="-120"/>
              </a:rPr>
              <a:t>Gradual separation</a:t>
            </a:r>
            <a:endParaRPr lang="en-US" sz="2200" dirty="0"/>
          </a:p>
        </p:txBody>
      </p:sp>
      <p:sp>
        <p:nvSpPr>
          <p:cNvPr id="11" name="Text 9"/>
          <p:cNvSpPr/>
          <p:nvPr/>
        </p:nvSpPr>
        <p:spPr>
          <a:xfrm>
            <a:off x="7777282" y="3474006"/>
            <a:ext cx="5802035" cy="362903"/>
          </a:xfrm>
          <a:prstGeom prst="rect">
            <a:avLst/>
          </a:prstGeom>
          <a:noFill/>
          <a:ln/>
        </p:spPr>
        <p:txBody>
          <a:bodyPr wrap="none" lIns="0" tIns="0" rIns="0" bIns="0" rtlCol="0" anchor="t"/>
          <a:lstStyle/>
          <a:p>
            <a:pPr marL="0" indent="0" algn="l">
              <a:lnSpc>
                <a:spcPts val="2850"/>
              </a:lnSpc>
              <a:buNone/>
            </a:pPr>
            <a:r>
              <a:rPr lang="en-US" sz="1750" dirty="0">
                <a:solidFill>
                  <a:srgbClr val="55575A"/>
                </a:solidFill>
                <a:latin typeface="Manrope" pitchFamily="34" charset="0"/>
                <a:ea typeface="Manrope" pitchFamily="34" charset="-122"/>
                <a:cs typeface="Manrope" pitchFamily="34" charset="-120"/>
              </a:rPr>
              <a:t>with parental involvement</a:t>
            </a:r>
            <a:endParaRPr lang="en-US" sz="1750" dirty="0"/>
          </a:p>
        </p:txBody>
      </p:sp>
      <p:sp>
        <p:nvSpPr>
          <p:cNvPr id="12" name="Shape 10"/>
          <p:cNvSpPr/>
          <p:nvPr/>
        </p:nvSpPr>
        <p:spPr>
          <a:xfrm>
            <a:off x="793790" y="4321016"/>
            <a:ext cx="6407944" cy="1367909"/>
          </a:xfrm>
          <a:prstGeom prst="roundRect">
            <a:avLst>
              <a:gd name="adj" fmla="val 10695"/>
            </a:avLst>
          </a:prstGeom>
          <a:solidFill>
            <a:srgbClr val="FFFFFF"/>
          </a:solidFill>
          <a:ln w="30480">
            <a:solidFill>
              <a:srgbClr val="FF7047"/>
            </a:solidFill>
            <a:prstDash val="solid"/>
          </a:ln>
        </p:spPr>
        <p:txBody>
          <a:bodyPr/>
          <a:lstStyle/>
          <a:p>
            <a:endParaRPr lang="en-GB"/>
          </a:p>
        </p:txBody>
      </p:sp>
      <p:sp>
        <p:nvSpPr>
          <p:cNvPr id="13" name="Shape 11"/>
          <p:cNvSpPr/>
          <p:nvPr/>
        </p:nvSpPr>
        <p:spPr>
          <a:xfrm>
            <a:off x="763310" y="4321016"/>
            <a:ext cx="121920" cy="1367909"/>
          </a:xfrm>
          <a:prstGeom prst="roundRect">
            <a:avLst>
              <a:gd name="adj" fmla="val 167442"/>
            </a:avLst>
          </a:prstGeom>
          <a:solidFill>
            <a:srgbClr val="FF7047"/>
          </a:solidFill>
          <a:ln/>
        </p:spPr>
        <p:txBody>
          <a:bodyPr/>
          <a:lstStyle/>
          <a:p>
            <a:endParaRPr lang="en-GB"/>
          </a:p>
        </p:txBody>
      </p:sp>
      <p:sp>
        <p:nvSpPr>
          <p:cNvPr id="14" name="Text 12"/>
          <p:cNvSpPr/>
          <p:nvPr/>
        </p:nvSpPr>
        <p:spPr>
          <a:xfrm>
            <a:off x="1142524" y="4578310"/>
            <a:ext cx="3411022" cy="354330"/>
          </a:xfrm>
          <a:prstGeom prst="rect">
            <a:avLst/>
          </a:prstGeom>
          <a:noFill/>
          <a:ln/>
        </p:spPr>
        <p:txBody>
          <a:bodyPr wrap="none" lIns="0" tIns="0" rIns="0" bIns="0" rtlCol="0" anchor="t"/>
          <a:lstStyle/>
          <a:p>
            <a:pPr marL="0" indent="0" algn="l">
              <a:lnSpc>
                <a:spcPts val="2750"/>
              </a:lnSpc>
              <a:buNone/>
            </a:pPr>
            <a:r>
              <a:rPr lang="en-US" sz="2200" dirty="0">
                <a:solidFill>
                  <a:srgbClr val="55575A"/>
                </a:solidFill>
                <a:latin typeface="Inter" pitchFamily="34" charset="0"/>
                <a:ea typeface="Inter" pitchFamily="34" charset="-122"/>
                <a:cs typeface="Inter" pitchFamily="34" charset="-120"/>
              </a:rPr>
              <a:t>Comfort and reassurance</a:t>
            </a:r>
            <a:endParaRPr lang="en-US" sz="2200" dirty="0"/>
          </a:p>
        </p:txBody>
      </p:sp>
      <p:sp>
        <p:nvSpPr>
          <p:cNvPr id="15" name="Text 13"/>
          <p:cNvSpPr/>
          <p:nvPr/>
        </p:nvSpPr>
        <p:spPr>
          <a:xfrm>
            <a:off x="1142524" y="5068729"/>
            <a:ext cx="5801916" cy="362903"/>
          </a:xfrm>
          <a:prstGeom prst="rect">
            <a:avLst/>
          </a:prstGeom>
          <a:noFill/>
          <a:ln/>
        </p:spPr>
        <p:txBody>
          <a:bodyPr wrap="none" lIns="0" tIns="0" rIns="0" bIns="0" rtlCol="0" anchor="t"/>
          <a:lstStyle/>
          <a:p>
            <a:pPr marL="0" indent="0" algn="l">
              <a:lnSpc>
                <a:spcPts val="2850"/>
              </a:lnSpc>
              <a:buNone/>
            </a:pPr>
            <a:r>
              <a:rPr lang="en-US" sz="1750" dirty="0">
                <a:solidFill>
                  <a:srgbClr val="55575A"/>
                </a:solidFill>
                <a:latin typeface="Manrope" pitchFamily="34" charset="0"/>
                <a:ea typeface="Manrope" pitchFamily="34" charset="-122"/>
                <a:cs typeface="Manrope" pitchFamily="34" charset="-120"/>
              </a:rPr>
              <a:t>during distress</a:t>
            </a:r>
            <a:endParaRPr lang="en-US" sz="1750" dirty="0"/>
          </a:p>
        </p:txBody>
      </p:sp>
      <p:sp>
        <p:nvSpPr>
          <p:cNvPr id="16" name="Shape 14"/>
          <p:cNvSpPr/>
          <p:nvPr/>
        </p:nvSpPr>
        <p:spPr>
          <a:xfrm>
            <a:off x="7428548" y="4321016"/>
            <a:ext cx="6408063" cy="1367909"/>
          </a:xfrm>
          <a:prstGeom prst="roundRect">
            <a:avLst>
              <a:gd name="adj" fmla="val 10695"/>
            </a:avLst>
          </a:prstGeom>
          <a:solidFill>
            <a:srgbClr val="FFFFFF"/>
          </a:solidFill>
          <a:ln w="30480">
            <a:solidFill>
              <a:srgbClr val="FF7047"/>
            </a:solidFill>
            <a:prstDash val="solid"/>
          </a:ln>
        </p:spPr>
        <p:txBody>
          <a:bodyPr/>
          <a:lstStyle/>
          <a:p>
            <a:endParaRPr lang="en-GB"/>
          </a:p>
        </p:txBody>
      </p:sp>
      <p:sp>
        <p:nvSpPr>
          <p:cNvPr id="17" name="Shape 15"/>
          <p:cNvSpPr/>
          <p:nvPr/>
        </p:nvSpPr>
        <p:spPr>
          <a:xfrm>
            <a:off x="7398067" y="4321016"/>
            <a:ext cx="121920" cy="1367909"/>
          </a:xfrm>
          <a:prstGeom prst="roundRect">
            <a:avLst>
              <a:gd name="adj" fmla="val 167442"/>
            </a:avLst>
          </a:prstGeom>
          <a:solidFill>
            <a:srgbClr val="FF7047"/>
          </a:solidFill>
          <a:ln/>
        </p:spPr>
        <p:txBody>
          <a:bodyPr/>
          <a:lstStyle/>
          <a:p>
            <a:endParaRPr lang="en-GB"/>
          </a:p>
        </p:txBody>
      </p:sp>
      <p:sp>
        <p:nvSpPr>
          <p:cNvPr id="18" name="Text 16"/>
          <p:cNvSpPr/>
          <p:nvPr/>
        </p:nvSpPr>
        <p:spPr>
          <a:xfrm>
            <a:off x="7777282" y="4578310"/>
            <a:ext cx="3640693" cy="354330"/>
          </a:xfrm>
          <a:prstGeom prst="rect">
            <a:avLst/>
          </a:prstGeom>
          <a:noFill/>
          <a:ln/>
        </p:spPr>
        <p:txBody>
          <a:bodyPr wrap="none" lIns="0" tIns="0" rIns="0" bIns="0" rtlCol="0" anchor="t"/>
          <a:lstStyle/>
          <a:p>
            <a:pPr marL="0" indent="0" algn="l">
              <a:lnSpc>
                <a:spcPts val="2750"/>
              </a:lnSpc>
              <a:buNone/>
            </a:pPr>
            <a:r>
              <a:rPr lang="en-US" sz="2200" dirty="0">
                <a:solidFill>
                  <a:srgbClr val="55575A"/>
                </a:solidFill>
                <a:latin typeface="Inter" pitchFamily="34" charset="0"/>
                <a:ea typeface="Inter" pitchFamily="34" charset="-122"/>
                <a:cs typeface="Inter" pitchFamily="34" charset="-120"/>
              </a:rPr>
              <a:t>Play-based communication</a:t>
            </a:r>
            <a:endParaRPr lang="en-US" sz="2200" dirty="0"/>
          </a:p>
        </p:txBody>
      </p:sp>
      <p:sp>
        <p:nvSpPr>
          <p:cNvPr id="19" name="Text 17"/>
          <p:cNvSpPr/>
          <p:nvPr/>
        </p:nvSpPr>
        <p:spPr>
          <a:xfrm>
            <a:off x="7777282" y="5068729"/>
            <a:ext cx="5802035" cy="362903"/>
          </a:xfrm>
          <a:prstGeom prst="rect">
            <a:avLst/>
          </a:prstGeom>
          <a:noFill/>
          <a:ln/>
        </p:spPr>
        <p:txBody>
          <a:bodyPr wrap="none" lIns="0" tIns="0" rIns="0" bIns="0" rtlCol="0" anchor="t"/>
          <a:lstStyle/>
          <a:p>
            <a:pPr marL="0" indent="0" algn="l">
              <a:lnSpc>
                <a:spcPts val="2850"/>
              </a:lnSpc>
              <a:buNone/>
            </a:pPr>
            <a:r>
              <a:rPr lang="en-US" sz="1750" dirty="0">
                <a:solidFill>
                  <a:srgbClr val="55575A"/>
                </a:solidFill>
                <a:latin typeface="Manrope" pitchFamily="34" charset="0"/>
                <a:ea typeface="Manrope" pitchFamily="34" charset="-122"/>
                <a:cs typeface="Manrope" pitchFamily="34" charset="-120"/>
              </a:rPr>
              <a:t>to build trust</a:t>
            </a:r>
            <a:endParaRPr lang="en-US" sz="1750" dirty="0"/>
          </a:p>
        </p:txBody>
      </p:sp>
      <p:sp>
        <p:nvSpPr>
          <p:cNvPr id="20" name="Shape 18"/>
          <p:cNvSpPr/>
          <p:nvPr/>
        </p:nvSpPr>
        <p:spPr>
          <a:xfrm>
            <a:off x="793790" y="5915739"/>
            <a:ext cx="6407944" cy="1367909"/>
          </a:xfrm>
          <a:prstGeom prst="roundRect">
            <a:avLst>
              <a:gd name="adj" fmla="val 10695"/>
            </a:avLst>
          </a:prstGeom>
          <a:solidFill>
            <a:srgbClr val="FFFFFF"/>
          </a:solidFill>
          <a:ln w="30480">
            <a:solidFill>
              <a:srgbClr val="FF7047"/>
            </a:solidFill>
            <a:prstDash val="solid"/>
          </a:ln>
        </p:spPr>
        <p:txBody>
          <a:bodyPr/>
          <a:lstStyle/>
          <a:p>
            <a:endParaRPr lang="en-GB"/>
          </a:p>
        </p:txBody>
      </p:sp>
      <p:sp>
        <p:nvSpPr>
          <p:cNvPr id="21" name="Shape 19"/>
          <p:cNvSpPr/>
          <p:nvPr/>
        </p:nvSpPr>
        <p:spPr>
          <a:xfrm>
            <a:off x="763310" y="5915739"/>
            <a:ext cx="121920" cy="1367909"/>
          </a:xfrm>
          <a:prstGeom prst="roundRect">
            <a:avLst>
              <a:gd name="adj" fmla="val 167442"/>
            </a:avLst>
          </a:prstGeom>
          <a:solidFill>
            <a:srgbClr val="FF7047"/>
          </a:solidFill>
          <a:ln/>
        </p:spPr>
        <p:txBody>
          <a:bodyPr/>
          <a:lstStyle/>
          <a:p>
            <a:endParaRPr lang="en-GB"/>
          </a:p>
        </p:txBody>
      </p:sp>
      <p:sp>
        <p:nvSpPr>
          <p:cNvPr id="22" name="Text 20"/>
          <p:cNvSpPr/>
          <p:nvPr/>
        </p:nvSpPr>
        <p:spPr>
          <a:xfrm>
            <a:off x="1142524" y="6173033"/>
            <a:ext cx="2999899" cy="354330"/>
          </a:xfrm>
          <a:prstGeom prst="rect">
            <a:avLst/>
          </a:prstGeom>
          <a:noFill/>
          <a:ln/>
        </p:spPr>
        <p:txBody>
          <a:bodyPr wrap="none" lIns="0" tIns="0" rIns="0" bIns="0" rtlCol="0" anchor="t"/>
          <a:lstStyle/>
          <a:p>
            <a:pPr marL="0" indent="0" algn="l">
              <a:lnSpc>
                <a:spcPts val="2750"/>
              </a:lnSpc>
              <a:buNone/>
            </a:pPr>
            <a:r>
              <a:rPr lang="en-US" sz="2200" dirty="0">
                <a:solidFill>
                  <a:srgbClr val="55575A"/>
                </a:solidFill>
                <a:latin typeface="Inter" pitchFamily="34" charset="0"/>
                <a:ea typeface="Inter" pitchFamily="34" charset="-122"/>
                <a:cs typeface="Inter" pitchFamily="34" charset="-120"/>
              </a:rPr>
              <a:t>Positive reinforcement</a:t>
            </a:r>
            <a:endParaRPr lang="en-US" sz="2200" dirty="0"/>
          </a:p>
        </p:txBody>
      </p:sp>
      <p:sp>
        <p:nvSpPr>
          <p:cNvPr id="23" name="Text 21"/>
          <p:cNvSpPr/>
          <p:nvPr/>
        </p:nvSpPr>
        <p:spPr>
          <a:xfrm>
            <a:off x="1142524" y="6663452"/>
            <a:ext cx="5801916" cy="362903"/>
          </a:xfrm>
          <a:prstGeom prst="rect">
            <a:avLst/>
          </a:prstGeom>
          <a:noFill/>
          <a:ln/>
        </p:spPr>
        <p:txBody>
          <a:bodyPr wrap="none" lIns="0" tIns="0" rIns="0" bIns="0" rtlCol="0" anchor="t"/>
          <a:lstStyle/>
          <a:p>
            <a:pPr marL="0" indent="0" algn="l">
              <a:lnSpc>
                <a:spcPts val="2850"/>
              </a:lnSpc>
              <a:buNone/>
            </a:pPr>
            <a:r>
              <a:rPr lang="en-US" sz="1750" dirty="0">
                <a:solidFill>
                  <a:srgbClr val="55575A"/>
                </a:solidFill>
                <a:latin typeface="Manrope" pitchFamily="34" charset="0"/>
                <a:ea typeface="Manrope" pitchFamily="34" charset="-122"/>
                <a:cs typeface="Manrope" pitchFamily="34" charset="-120"/>
              </a:rPr>
              <a:t>for engagement</a:t>
            </a:r>
            <a:endParaRPr lang="en-US" sz="1750" dirty="0"/>
          </a:p>
        </p:txBody>
      </p:sp>
      <p:sp>
        <p:nvSpPr>
          <p:cNvPr id="24" name="Shape 22"/>
          <p:cNvSpPr/>
          <p:nvPr/>
        </p:nvSpPr>
        <p:spPr>
          <a:xfrm>
            <a:off x="7428548" y="5915739"/>
            <a:ext cx="6408063" cy="1367909"/>
          </a:xfrm>
          <a:prstGeom prst="roundRect">
            <a:avLst>
              <a:gd name="adj" fmla="val 10695"/>
            </a:avLst>
          </a:prstGeom>
          <a:solidFill>
            <a:srgbClr val="FFFFFF"/>
          </a:solidFill>
          <a:ln w="30480">
            <a:solidFill>
              <a:srgbClr val="FF7047"/>
            </a:solidFill>
            <a:prstDash val="solid"/>
          </a:ln>
        </p:spPr>
        <p:txBody>
          <a:bodyPr/>
          <a:lstStyle/>
          <a:p>
            <a:endParaRPr lang="en-GB"/>
          </a:p>
        </p:txBody>
      </p:sp>
      <p:sp>
        <p:nvSpPr>
          <p:cNvPr id="25" name="Shape 23"/>
          <p:cNvSpPr/>
          <p:nvPr/>
        </p:nvSpPr>
        <p:spPr>
          <a:xfrm>
            <a:off x="7398067" y="5915739"/>
            <a:ext cx="121920" cy="1367909"/>
          </a:xfrm>
          <a:prstGeom prst="roundRect">
            <a:avLst>
              <a:gd name="adj" fmla="val 167442"/>
            </a:avLst>
          </a:prstGeom>
          <a:solidFill>
            <a:srgbClr val="FF7047"/>
          </a:solidFill>
          <a:ln/>
        </p:spPr>
        <p:txBody>
          <a:bodyPr/>
          <a:lstStyle/>
          <a:p>
            <a:endParaRPr lang="en-GB"/>
          </a:p>
        </p:txBody>
      </p:sp>
      <p:sp>
        <p:nvSpPr>
          <p:cNvPr id="26" name="Text 24"/>
          <p:cNvSpPr/>
          <p:nvPr/>
        </p:nvSpPr>
        <p:spPr>
          <a:xfrm>
            <a:off x="7777282" y="6173033"/>
            <a:ext cx="3403997" cy="354330"/>
          </a:xfrm>
          <a:prstGeom prst="rect">
            <a:avLst/>
          </a:prstGeom>
          <a:noFill/>
          <a:ln/>
        </p:spPr>
        <p:txBody>
          <a:bodyPr wrap="none" lIns="0" tIns="0" rIns="0" bIns="0" rtlCol="0" anchor="t"/>
          <a:lstStyle/>
          <a:p>
            <a:pPr marL="0" indent="0" algn="l">
              <a:lnSpc>
                <a:spcPts val="2750"/>
              </a:lnSpc>
              <a:buNone/>
            </a:pPr>
            <a:r>
              <a:rPr lang="en-US" sz="2200" dirty="0">
                <a:solidFill>
                  <a:srgbClr val="55575A"/>
                </a:solidFill>
                <a:latin typeface="Inter" pitchFamily="34" charset="0"/>
                <a:ea typeface="Inter" pitchFamily="34" charset="-122"/>
                <a:cs typeface="Inter" pitchFamily="34" charset="-120"/>
              </a:rPr>
              <a:t>Routine and predictability</a:t>
            </a:r>
            <a:endParaRPr lang="en-US" sz="2200" dirty="0"/>
          </a:p>
        </p:txBody>
      </p:sp>
      <p:sp>
        <p:nvSpPr>
          <p:cNvPr id="27" name="Text 25"/>
          <p:cNvSpPr/>
          <p:nvPr/>
        </p:nvSpPr>
        <p:spPr>
          <a:xfrm>
            <a:off x="7777282" y="6663452"/>
            <a:ext cx="5802035" cy="362903"/>
          </a:xfrm>
          <a:prstGeom prst="rect">
            <a:avLst/>
          </a:prstGeom>
          <a:noFill/>
          <a:ln/>
        </p:spPr>
        <p:txBody>
          <a:bodyPr wrap="none" lIns="0" tIns="0" rIns="0" bIns="0" rtlCol="0" anchor="t"/>
          <a:lstStyle/>
          <a:p>
            <a:pPr marL="0" indent="0" algn="l">
              <a:lnSpc>
                <a:spcPts val="2850"/>
              </a:lnSpc>
              <a:buNone/>
            </a:pPr>
            <a:r>
              <a:rPr lang="en-US" sz="1750" dirty="0">
                <a:solidFill>
                  <a:srgbClr val="55575A"/>
                </a:solidFill>
                <a:latin typeface="Manrope" pitchFamily="34" charset="0"/>
                <a:ea typeface="Manrope" pitchFamily="34" charset="-122"/>
                <a:cs typeface="Manrope" pitchFamily="34" charset="-120"/>
              </a:rPr>
              <a:t>to reduce anxiety</a:t>
            </a:r>
            <a:endParaRPr lang="en-US" sz="1750" dirty="0"/>
          </a:p>
        </p:txBody>
      </p:sp>
      <p:sp>
        <p:nvSpPr>
          <p:cNvPr id="28" name="Rectangle 27">
            <a:extLst>
              <a:ext uri="{FF2B5EF4-FFF2-40B4-BE49-F238E27FC236}">
                <a16:creationId xmlns:a16="http://schemas.microsoft.com/office/drawing/2014/main" id="{05C29E81-D26C-7D21-9CA1-460F41ED87D0}"/>
              </a:ext>
            </a:extLst>
          </p:cNvPr>
          <p:cNvSpPr/>
          <p:nvPr/>
        </p:nvSpPr>
        <p:spPr>
          <a:xfrm>
            <a:off x="12731262" y="7616651"/>
            <a:ext cx="1889090" cy="602901"/>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512683" y="402788"/>
            <a:ext cx="6891338" cy="457795"/>
          </a:xfrm>
          <a:prstGeom prst="rect">
            <a:avLst/>
          </a:prstGeom>
          <a:noFill/>
          <a:ln/>
        </p:spPr>
        <p:txBody>
          <a:bodyPr wrap="none" lIns="0" tIns="0" rIns="0" bIns="0" rtlCol="0" anchor="t"/>
          <a:lstStyle/>
          <a:p>
            <a:pPr marL="0" indent="0" algn="l">
              <a:lnSpc>
                <a:spcPts val="3600"/>
              </a:lnSpc>
              <a:buNone/>
            </a:pPr>
            <a:r>
              <a:rPr lang="en-US" sz="2850" dirty="0">
                <a:solidFill>
                  <a:srgbClr val="0C0D0F"/>
                </a:solidFill>
                <a:latin typeface="Inter" pitchFamily="34" charset="0"/>
                <a:ea typeface="Inter" pitchFamily="34" charset="-122"/>
                <a:cs typeface="Inter" pitchFamily="34" charset="-120"/>
              </a:rPr>
              <a:t>Biological and Environmental Influences</a:t>
            </a:r>
            <a:endParaRPr lang="en-US" sz="2850" dirty="0"/>
          </a:p>
        </p:txBody>
      </p:sp>
      <p:sp>
        <p:nvSpPr>
          <p:cNvPr id="3" name="Text 1"/>
          <p:cNvSpPr/>
          <p:nvPr/>
        </p:nvSpPr>
        <p:spPr>
          <a:xfrm>
            <a:off x="512683" y="1226701"/>
            <a:ext cx="2197537" cy="274677"/>
          </a:xfrm>
          <a:prstGeom prst="rect">
            <a:avLst/>
          </a:prstGeom>
          <a:noFill/>
          <a:ln/>
        </p:spPr>
        <p:txBody>
          <a:bodyPr wrap="none" lIns="0" tIns="0" rIns="0" bIns="0" rtlCol="0" anchor="t"/>
          <a:lstStyle/>
          <a:p>
            <a:pPr marL="0" indent="0" algn="l">
              <a:lnSpc>
                <a:spcPts val="2150"/>
              </a:lnSpc>
              <a:buNone/>
            </a:pPr>
            <a:r>
              <a:rPr lang="en-US" sz="1700" dirty="0">
                <a:solidFill>
                  <a:srgbClr val="FF7047"/>
                </a:solidFill>
                <a:latin typeface="Inter" pitchFamily="34" charset="0"/>
                <a:ea typeface="Inter" pitchFamily="34" charset="-122"/>
                <a:cs typeface="Inter" pitchFamily="34" charset="-120"/>
              </a:rPr>
              <a:t>Biological (Nature):</a:t>
            </a:r>
            <a:endParaRPr lang="en-US" sz="1700" dirty="0"/>
          </a:p>
        </p:txBody>
      </p:sp>
      <p:sp>
        <p:nvSpPr>
          <p:cNvPr id="4" name="Text 2"/>
          <p:cNvSpPr/>
          <p:nvPr/>
        </p:nvSpPr>
        <p:spPr>
          <a:xfrm>
            <a:off x="512683" y="1647825"/>
            <a:ext cx="6623804" cy="234434"/>
          </a:xfrm>
          <a:prstGeom prst="rect">
            <a:avLst/>
          </a:prstGeom>
          <a:noFill/>
          <a:ln/>
        </p:spPr>
        <p:txBody>
          <a:bodyPr wrap="none" lIns="0" tIns="0" rIns="0" bIns="0" rtlCol="0" anchor="t"/>
          <a:lstStyle/>
          <a:p>
            <a:pPr marL="342900" indent="-342900" algn="l">
              <a:lnSpc>
                <a:spcPts val="1800"/>
              </a:lnSpc>
              <a:buSzPct val="100000"/>
              <a:buChar char="•"/>
            </a:pPr>
            <a:r>
              <a:rPr lang="en-US" sz="1150" dirty="0">
                <a:solidFill>
                  <a:srgbClr val="55575A"/>
                </a:solidFill>
                <a:latin typeface="Manrope" pitchFamily="34" charset="0"/>
                <a:ea typeface="Manrope" pitchFamily="34" charset="-122"/>
                <a:cs typeface="Manrope" pitchFamily="34" charset="-120"/>
              </a:rPr>
              <a:t>Temperament and genetic predisposition to anxiety</a:t>
            </a:r>
            <a:endParaRPr lang="en-US" sz="1150" dirty="0"/>
          </a:p>
        </p:txBody>
      </p:sp>
      <p:sp>
        <p:nvSpPr>
          <p:cNvPr id="5" name="Text 3"/>
          <p:cNvSpPr/>
          <p:nvPr/>
        </p:nvSpPr>
        <p:spPr>
          <a:xfrm>
            <a:off x="512683" y="1933456"/>
            <a:ext cx="6623804" cy="234434"/>
          </a:xfrm>
          <a:prstGeom prst="rect">
            <a:avLst/>
          </a:prstGeom>
          <a:noFill/>
          <a:ln/>
        </p:spPr>
        <p:txBody>
          <a:bodyPr wrap="none" lIns="0" tIns="0" rIns="0" bIns="0" rtlCol="0" anchor="t"/>
          <a:lstStyle/>
          <a:p>
            <a:pPr marL="342900" indent="-342900" algn="l">
              <a:lnSpc>
                <a:spcPts val="1800"/>
              </a:lnSpc>
              <a:buSzPct val="100000"/>
              <a:buChar char="•"/>
            </a:pPr>
            <a:r>
              <a:rPr lang="en-US" sz="1150" dirty="0">
                <a:solidFill>
                  <a:srgbClr val="55575A"/>
                </a:solidFill>
                <a:latin typeface="Manrope" pitchFamily="34" charset="0"/>
                <a:ea typeface="Manrope" pitchFamily="34" charset="-122"/>
                <a:cs typeface="Manrope" pitchFamily="34" charset="-120"/>
              </a:rPr>
              <a:t>Neurodevelopmental stage affecting language</a:t>
            </a:r>
            <a:endParaRPr lang="en-US" sz="1150" dirty="0"/>
          </a:p>
        </p:txBody>
      </p:sp>
      <p:pic>
        <p:nvPicPr>
          <p:cNvPr id="6" name="Image 0" descr="preencoded.png"/>
          <p:cNvPicPr>
            <a:picLocks noChangeAspect="1"/>
          </p:cNvPicPr>
          <p:nvPr/>
        </p:nvPicPr>
        <p:blipFill>
          <a:blip r:embed="rId3"/>
          <a:stretch>
            <a:fillRect/>
          </a:stretch>
        </p:blipFill>
        <p:spPr>
          <a:xfrm>
            <a:off x="512683" y="2332673"/>
            <a:ext cx="6623804" cy="6623804"/>
          </a:xfrm>
          <a:prstGeom prst="rect">
            <a:avLst/>
          </a:prstGeom>
        </p:spPr>
      </p:pic>
      <p:sp>
        <p:nvSpPr>
          <p:cNvPr id="7" name="Text 4"/>
          <p:cNvSpPr/>
          <p:nvPr/>
        </p:nvSpPr>
        <p:spPr>
          <a:xfrm>
            <a:off x="7501533" y="1226701"/>
            <a:ext cx="2548890" cy="274677"/>
          </a:xfrm>
          <a:prstGeom prst="rect">
            <a:avLst/>
          </a:prstGeom>
          <a:noFill/>
          <a:ln/>
        </p:spPr>
        <p:txBody>
          <a:bodyPr wrap="none" lIns="0" tIns="0" rIns="0" bIns="0" rtlCol="0" anchor="t"/>
          <a:lstStyle/>
          <a:p>
            <a:pPr marL="0" indent="0" algn="l">
              <a:lnSpc>
                <a:spcPts val="2150"/>
              </a:lnSpc>
              <a:buNone/>
            </a:pPr>
            <a:r>
              <a:rPr lang="en-US" sz="1700" dirty="0">
                <a:solidFill>
                  <a:srgbClr val="FFA647"/>
                </a:solidFill>
                <a:latin typeface="Inter" pitchFamily="34" charset="0"/>
                <a:ea typeface="Inter" pitchFamily="34" charset="-122"/>
                <a:cs typeface="Inter" pitchFamily="34" charset="-120"/>
              </a:rPr>
              <a:t>Environmental (Nurture):</a:t>
            </a:r>
            <a:endParaRPr lang="en-US" sz="1700" dirty="0"/>
          </a:p>
        </p:txBody>
      </p:sp>
      <p:sp>
        <p:nvSpPr>
          <p:cNvPr id="8" name="Text 5"/>
          <p:cNvSpPr/>
          <p:nvPr/>
        </p:nvSpPr>
        <p:spPr>
          <a:xfrm>
            <a:off x="7501533" y="1647825"/>
            <a:ext cx="6623804" cy="234434"/>
          </a:xfrm>
          <a:prstGeom prst="rect">
            <a:avLst/>
          </a:prstGeom>
          <a:noFill/>
          <a:ln/>
        </p:spPr>
        <p:txBody>
          <a:bodyPr wrap="none" lIns="0" tIns="0" rIns="0" bIns="0" rtlCol="0" anchor="t"/>
          <a:lstStyle/>
          <a:p>
            <a:pPr marL="342900" indent="-342900" algn="l">
              <a:lnSpc>
                <a:spcPts val="1800"/>
              </a:lnSpc>
              <a:buSzPct val="100000"/>
              <a:buChar char="•"/>
            </a:pPr>
            <a:r>
              <a:rPr lang="en-US" sz="1150" dirty="0">
                <a:solidFill>
                  <a:srgbClr val="55575A"/>
                </a:solidFill>
                <a:latin typeface="Manrope" pitchFamily="34" charset="0"/>
                <a:ea typeface="Manrope" pitchFamily="34" charset="-122"/>
                <a:cs typeface="Manrope" pitchFamily="34" charset="-120"/>
              </a:rPr>
              <a:t>Parental attachment style</a:t>
            </a:r>
            <a:endParaRPr lang="en-US" sz="1150" dirty="0"/>
          </a:p>
        </p:txBody>
      </p:sp>
      <p:sp>
        <p:nvSpPr>
          <p:cNvPr id="9" name="Text 6"/>
          <p:cNvSpPr/>
          <p:nvPr/>
        </p:nvSpPr>
        <p:spPr>
          <a:xfrm>
            <a:off x="7501533" y="1933456"/>
            <a:ext cx="6623804" cy="234434"/>
          </a:xfrm>
          <a:prstGeom prst="rect">
            <a:avLst/>
          </a:prstGeom>
          <a:noFill/>
          <a:ln/>
        </p:spPr>
        <p:txBody>
          <a:bodyPr wrap="none" lIns="0" tIns="0" rIns="0" bIns="0" rtlCol="0" anchor="t"/>
          <a:lstStyle/>
          <a:p>
            <a:pPr marL="342900" indent="-342900" algn="l">
              <a:lnSpc>
                <a:spcPts val="1800"/>
              </a:lnSpc>
              <a:buSzPct val="100000"/>
              <a:buChar char="•"/>
            </a:pPr>
            <a:r>
              <a:rPr lang="en-US" sz="1150" dirty="0">
                <a:solidFill>
                  <a:srgbClr val="55575A"/>
                </a:solidFill>
                <a:latin typeface="Manrope" pitchFamily="34" charset="0"/>
                <a:ea typeface="Manrope" pitchFamily="34" charset="-122"/>
                <a:cs typeface="Manrope" pitchFamily="34" charset="-120"/>
              </a:rPr>
              <a:t>Home environment stability</a:t>
            </a:r>
            <a:endParaRPr lang="en-US" sz="1150" dirty="0"/>
          </a:p>
        </p:txBody>
      </p:sp>
      <p:sp>
        <p:nvSpPr>
          <p:cNvPr id="10" name="Text 7"/>
          <p:cNvSpPr/>
          <p:nvPr/>
        </p:nvSpPr>
        <p:spPr>
          <a:xfrm>
            <a:off x="7501533" y="2219087"/>
            <a:ext cx="6623804" cy="234434"/>
          </a:xfrm>
          <a:prstGeom prst="rect">
            <a:avLst/>
          </a:prstGeom>
          <a:noFill/>
          <a:ln/>
        </p:spPr>
        <p:txBody>
          <a:bodyPr wrap="none" lIns="0" tIns="0" rIns="0" bIns="0" rtlCol="0" anchor="t"/>
          <a:lstStyle/>
          <a:p>
            <a:pPr marL="342900" indent="-342900" algn="l">
              <a:lnSpc>
                <a:spcPts val="1800"/>
              </a:lnSpc>
              <a:buSzPct val="100000"/>
              <a:buChar char="•"/>
            </a:pPr>
            <a:r>
              <a:rPr lang="en-US" sz="1150" dirty="0">
                <a:solidFill>
                  <a:srgbClr val="55575A"/>
                </a:solidFill>
                <a:latin typeface="Manrope" pitchFamily="34" charset="0"/>
                <a:ea typeface="Manrope" pitchFamily="34" charset="-122"/>
                <a:cs typeface="Manrope" pitchFamily="34" charset="-120"/>
              </a:rPr>
              <a:t>Nursery transitions and caregiver consistency (Papalia and Martorell, 2020)</a:t>
            </a:r>
            <a:endParaRPr lang="en-US" sz="1150" dirty="0"/>
          </a:p>
        </p:txBody>
      </p:sp>
      <p:sp>
        <p:nvSpPr>
          <p:cNvPr id="12" name="Rectangle 11">
            <a:extLst>
              <a:ext uri="{FF2B5EF4-FFF2-40B4-BE49-F238E27FC236}">
                <a16:creationId xmlns:a16="http://schemas.microsoft.com/office/drawing/2014/main" id="{3FE2B721-56E0-2674-B33F-6544877FC39E}"/>
              </a:ext>
            </a:extLst>
          </p:cNvPr>
          <p:cNvSpPr/>
          <p:nvPr/>
        </p:nvSpPr>
        <p:spPr>
          <a:xfrm>
            <a:off x="12731262" y="7616651"/>
            <a:ext cx="1889090" cy="602901"/>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Image 1" descr="preencoded.png"/>
          <p:cNvPicPr>
            <a:picLocks noChangeAspect="1"/>
          </p:cNvPicPr>
          <p:nvPr/>
        </p:nvPicPr>
        <p:blipFill>
          <a:blip r:embed="rId4"/>
          <a:stretch>
            <a:fillRect/>
          </a:stretch>
        </p:blipFill>
        <p:spPr>
          <a:xfrm>
            <a:off x="7501533" y="2618303"/>
            <a:ext cx="6623804" cy="6623804"/>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458748" y="360402"/>
            <a:ext cx="4558546" cy="409575"/>
          </a:xfrm>
          <a:prstGeom prst="rect">
            <a:avLst/>
          </a:prstGeom>
          <a:noFill/>
          <a:ln/>
        </p:spPr>
        <p:txBody>
          <a:bodyPr wrap="none" lIns="0" tIns="0" rIns="0" bIns="0" rtlCol="0" anchor="t"/>
          <a:lstStyle/>
          <a:p>
            <a:pPr marL="0" indent="0" algn="l">
              <a:lnSpc>
                <a:spcPts val="3200"/>
              </a:lnSpc>
              <a:buNone/>
            </a:pPr>
            <a:r>
              <a:rPr lang="en-US" sz="2550" dirty="0">
                <a:solidFill>
                  <a:srgbClr val="0C0D0F"/>
                </a:solidFill>
                <a:latin typeface="Inter" pitchFamily="34" charset="0"/>
                <a:ea typeface="Inter" pitchFamily="34" charset="-122"/>
                <a:cs typeface="Inter" pitchFamily="34" charset="-120"/>
              </a:rPr>
              <a:t>Strengths of Bowlby’s Theory</a:t>
            </a:r>
            <a:endParaRPr lang="en-US" sz="2550" dirty="0"/>
          </a:p>
        </p:txBody>
      </p:sp>
      <p:pic>
        <p:nvPicPr>
          <p:cNvPr id="3" name="Image 0" descr="preencoded.png"/>
          <p:cNvPicPr>
            <a:picLocks noChangeAspect="1"/>
          </p:cNvPicPr>
          <p:nvPr/>
        </p:nvPicPr>
        <p:blipFill>
          <a:blip r:embed="rId3"/>
          <a:stretch>
            <a:fillRect/>
          </a:stretch>
        </p:blipFill>
        <p:spPr>
          <a:xfrm>
            <a:off x="1733907" y="694974"/>
            <a:ext cx="11162586" cy="6981111"/>
          </a:xfrm>
          <a:prstGeom prst="rect">
            <a:avLst/>
          </a:prstGeom>
        </p:spPr>
      </p:pic>
      <p:sp>
        <p:nvSpPr>
          <p:cNvPr id="4" name="Text 1"/>
          <p:cNvSpPr/>
          <p:nvPr/>
        </p:nvSpPr>
        <p:spPr>
          <a:xfrm>
            <a:off x="2010327" y="4187029"/>
            <a:ext cx="2301379" cy="771340"/>
          </a:xfrm>
          <a:prstGeom prst="rect">
            <a:avLst/>
          </a:prstGeom>
          <a:noFill/>
          <a:ln/>
        </p:spPr>
        <p:txBody>
          <a:bodyPr wrap="square" lIns="0" tIns="0" rIns="0" bIns="0" rtlCol="0" anchor="t"/>
          <a:lstStyle/>
          <a:p>
            <a:pPr marL="0" indent="0" algn="r">
              <a:lnSpc>
                <a:spcPts val="1650"/>
              </a:lnSpc>
              <a:buNone/>
            </a:pPr>
            <a:r>
              <a:rPr lang="en-US" sz="1350" dirty="0">
                <a:solidFill>
                  <a:srgbClr val="0C0D0F"/>
                </a:solidFill>
                <a:latin typeface="Inter" pitchFamily="34" charset="0"/>
                <a:ea typeface="Inter" pitchFamily="34" charset="-122"/>
                <a:cs typeface="Inter" pitchFamily="34" charset="-120"/>
              </a:rPr>
              <a:t>Policy Influence</a:t>
            </a:r>
            <a:endParaRPr lang="en-US" sz="1350" dirty="0"/>
          </a:p>
        </p:txBody>
      </p:sp>
      <p:sp>
        <p:nvSpPr>
          <p:cNvPr id="5" name="Text 2"/>
          <p:cNvSpPr/>
          <p:nvPr/>
        </p:nvSpPr>
        <p:spPr>
          <a:xfrm>
            <a:off x="6163994" y="7138476"/>
            <a:ext cx="2301379" cy="771340"/>
          </a:xfrm>
          <a:prstGeom prst="rect">
            <a:avLst/>
          </a:prstGeom>
          <a:noFill/>
          <a:ln/>
        </p:spPr>
        <p:txBody>
          <a:bodyPr wrap="square" lIns="0" tIns="0" rIns="0" bIns="0" rtlCol="0" anchor="t"/>
          <a:lstStyle/>
          <a:p>
            <a:pPr marL="0" indent="0" algn="ctr">
              <a:lnSpc>
                <a:spcPts val="1650"/>
              </a:lnSpc>
              <a:buNone/>
            </a:pPr>
            <a:r>
              <a:rPr lang="en-US" sz="1350" dirty="0">
                <a:solidFill>
                  <a:srgbClr val="0C0D0F"/>
                </a:solidFill>
                <a:latin typeface="Inter" pitchFamily="34" charset="0"/>
                <a:ea typeface="Inter" pitchFamily="34" charset="-122"/>
                <a:cs typeface="Inter" pitchFamily="34" charset="-120"/>
              </a:rPr>
              <a:t>Early Intervention</a:t>
            </a:r>
            <a:endParaRPr lang="en-US" sz="1350" dirty="0"/>
          </a:p>
        </p:txBody>
      </p:sp>
      <p:sp>
        <p:nvSpPr>
          <p:cNvPr id="6" name="Text 3"/>
          <p:cNvSpPr/>
          <p:nvPr/>
        </p:nvSpPr>
        <p:spPr>
          <a:xfrm>
            <a:off x="10318303" y="4185530"/>
            <a:ext cx="2301379" cy="771340"/>
          </a:xfrm>
          <a:prstGeom prst="rect">
            <a:avLst/>
          </a:prstGeom>
          <a:noFill/>
          <a:ln/>
        </p:spPr>
        <p:txBody>
          <a:bodyPr wrap="square" lIns="0" tIns="0" rIns="0" bIns="0" rtlCol="0" anchor="t"/>
          <a:lstStyle/>
          <a:p>
            <a:pPr marL="0" indent="0" algn="l">
              <a:lnSpc>
                <a:spcPts val="1650"/>
              </a:lnSpc>
              <a:buNone/>
            </a:pPr>
            <a:r>
              <a:rPr lang="en-US" sz="1350" dirty="0">
                <a:solidFill>
                  <a:srgbClr val="0C0D0F"/>
                </a:solidFill>
                <a:latin typeface="Inter" pitchFamily="34" charset="0"/>
                <a:ea typeface="Inter" pitchFamily="34" charset="-122"/>
                <a:cs typeface="Inter" pitchFamily="34" charset="-120"/>
              </a:rPr>
              <a:t>Supported by Ainsworth</a:t>
            </a:r>
            <a:endParaRPr lang="en-US" sz="1350" dirty="0"/>
          </a:p>
        </p:txBody>
      </p:sp>
      <p:sp>
        <p:nvSpPr>
          <p:cNvPr id="7" name="Text 4"/>
          <p:cNvSpPr/>
          <p:nvPr/>
        </p:nvSpPr>
        <p:spPr>
          <a:xfrm>
            <a:off x="6163994" y="1135094"/>
            <a:ext cx="2301379" cy="771340"/>
          </a:xfrm>
          <a:prstGeom prst="rect">
            <a:avLst/>
          </a:prstGeom>
          <a:noFill/>
          <a:ln/>
        </p:spPr>
        <p:txBody>
          <a:bodyPr wrap="square" lIns="0" tIns="0" rIns="0" bIns="0" rtlCol="0" anchor="t"/>
          <a:lstStyle/>
          <a:p>
            <a:pPr marL="0" indent="0" algn="ctr">
              <a:lnSpc>
                <a:spcPts val="1650"/>
              </a:lnSpc>
              <a:buNone/>
            </a:pPr>
            <a:r>
              <a:rPr lang="en-US" sz="1350" dirty="0">
                <a:solidFill>
                  <a:srgbClr val="0C0D0F"/>
                </a:solidFill>
                <a:latin typeface="Inter" pitchFamily="34" charset="0"/>
                <a:ea typeface="Inter" pitchFamily="34" charset="-122"/>
                <a:cs typeface="Inter" pitchFamily="34" charset="-120"/>
              </a:rPr>
              <a:t>Emotional Bonding</a:t>
            </a:r>
            <a:endParaRPr lang="en-US" sz="1350" dirty="0"/>
          </a:p>
        </p:txBody>
      </p:sp>
      <p:sp>
        <p:nvSpPr>
          <p:cNvPr id="20" name="Rectangle 19">
            <a:extLst>
              <a:ext uri="{FF2B5EF4-FFF2-40B4-BE49-F238E27FC236}">
                <a16:creationId xmlns:a16="http://schemas.microsoft.com/office/drawing/2014/main" id="{7AA08FC2-0D4D-5DD6-13F4-49C07E3EF41B}"/>
              </a:ext>
            </a:extLst>
          </p:cNvPr>
          <p:cNvSpPr/>
          <p:nvPr/>
        </p:nvSpPr>
        <p:spPr>
          <a:xfrm>
            <a:off x="12731262" y="7616651"/>
            <a:ext cx="1889090" cy="602901"/>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1886545"/>
            <a:ext cx="7556421" cy="1417558"/>
          </a:xfrm>
          <a:prstGeom prst="rect">
            <a:avLst/>
          </a:prstGeom>
          <a:noFill/>
          <a:ln/>
        </p:spPr>
        <p:txBody>
          <a:bodyPr wrap="square" lIns="0" tIns="0" rIns="0" bIns="0" rtlCol="0" anchor="t"/>
          <a:lstStyle/>
          <a:p>
            <a:pPr marL="0" indent="0" algn="l">
              <a:lnSpc>
                <a:spcPts val="5550"/>
              </a:lnSpc>
              <a:buNone/>
            </a:pPr>
            <a:r>
              <a:rPr lang="en-US" sz="4450" dirty="0">
                <a:solidFill>
                  <a:srgbClr val="0C0D0F"/>
                </a:solidFill>
                <a:latin typeface="Inter" pitchFamily="34" charset="0"/>
                <a:ea typeface="Inter" pitchFamily="34" charset="-122"/>
                <a:cs typeface="Inter" pitchFamily="34" charset="-120"/>
              </a:rPr>
              <a:t>Weaknesses of Bowlby’s Theory</a:t>
            </a:r>
            <a:endParaRPr lang="en-US" sz="4450" dirty="0"/>
          </a:p>
        </p:txBody>
      </p:sp>
      <p:sp>
        <p:nvSpPr>
          <p:cNvPr id="4" name="Text 1"/>
          <p:cNvSpPr/>
          <p:nvPr/>
        </p:nvSpPr>
        <p:spPr>
          <a:xfrm>
            <a:off x="1133951" y="3848338"/>
            <a:ext cx="7216259" cy="725805"/>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55575A"/>
                </a:solidFill>
                <a:latin typeface="Manrope" pitchFamily="34" charset="0"/>
                <a:ea typeface="Manrope" pitchFamily="34" charset="-122"/>
                <a:cs typeface="Manrope" pitchFamily="34" charset="-120"/>
              </a:rPr>
              <a:t>Overemphasizes </a:t>
            </a:r>
            <a:r>
              <a:rPr lang="en-US" sz="1750" b="1" dirty="0">
                <a:solidFill>
                  <a:srgbClr val="55575A"/>
                </a:solidFill>
                <a:latin typeface="Manrope" pitchFamily="34" charset="0"/>
                <a:ea typeface="Manrope" pitchFamily="34" charset="-122"/>
                <a:cs typeface="Manrope" pitchFamily="34" charset="-120"/>
              </a:rPr>
              <a:t>mother-child</a:t>
            </a:r>
            <a:r>
              <a:rPr lang="en-US" sz="1750" dirty="0">
                <a:solidFill>
                  <a:srgbClr val="55575A"/>
                </a:solidFill>
                <a:latin typeface="Manrope" pitchFamily="34" charset="0"/>
                <a:ea typeface="Manrope" pitchFamily="34" charset="-122"/>
                <a:cs typeface="Manrope" pitchFamily="34" charset="-120"/>
              </a:rPr>
              <a:t> bond (less focus on other caregivers)</a:t>
            </a:r>
            <a:endParaRPr lang="en-US" sz="1750" dirty="0"/>
          </a:p>
        </p:txBody>
      </p:sp>
      <p:sp>
        <p:nvSpPr>
          <p:cNvPr id="5" name="Text 2"/>
          <p:cNvSpPr/>
          <p:nvPr/>
        </p:nvSpPr>
        <p:spPr>
          <a:xfrm>
            <a:off x="1133951" y="4653439"/>
            <a:ext cx="7216259" cy="362903"/>
          </a:xfrm>
          <a:prstGeom prst="rect">
            <a:avLst/>
          </a:prstGeom>
          <a:noFill/>
          <a:ln/>
        </p:spPr>
        <p:txBody>
          <a:bodyPr wrap="none" lIns="0" tIns="0" rIns="0" bIns="0" rtlCol="0" anchor="t"/>
          <a:lstStyle/>
          <a:p>
            <a:pPr marL="342900" indent="-342900" algn="l">
              <a:lnSpc>
                <a:spcPts val="2850"/>
              </a:lnSpc>
              <a:buSzPct val="100000"/>
              <a:buChar char="•"/>
            </a:pPr>
            <a:r>
              <a:rPr lang="en-US" sz="1750" dirty="0">
                <a:solidFill>
                  <a:srgbClr val="55575A"/>
                </a:solidFill>
                <a:latin typeface="Manrope" pitchFamily="34" charset="0"/>
                <a:ea typeface="Manrope" pitchFamily="34" charset="-122"/>
                <a:cs typeface="Manrope" pitchFamily="34" charset="-120"/>
              </a:rPr>
              <a:t>May </a:t>
            </a:r>
            <a:r>
              <a:rPr lang="en-US" sz="1750" b="1" dirty="0">
                <a:solidFill>
                  <a:srgbClr val="55575A"/>
                </a:solidFill>
                <a:latin typeface="Manrope" pitchFamily="34" charset="0"/>
                <a:ea typeface="Manrope" pitchFamily="34" charset="-122"/>
                <a:cs typeface="Manrope" pitchFamily="34" charset="-120"/>
              </a:rPr>
              <a:t>ignore cultural variations</a:t>
            </a:r>
            <a:r>
              <a:rPr lang="en-US" sz="1750" dirty="0">
                <a:solidFill>
                  <a:srgbClr val="55575A"/>
                </a:solidFill>
                <a:latin typeface="Manrope" pitchFamily="34" charset="0"/>
                <a:ea typeface="Manrope" pitchFamily="34" charset="-122"/>
                <a:cs typeface="Manrope" pitchFamily="34" charset="-120"/>
              </a:rPr>
              <a:t> in attachment behavior</a:t>
            </a:r>
            <a:endParaRPr lang="en-US" sz="1750" dirty="0"/>
          </a:p>
        </p:txBody>
      </p:sp>
      <p:sp>
        <p:nvSpPr>
          <p:cNvPr id="6" name="Text 3"/>
          <p:cNvSpPr/>
          <p:nvPr/>
        </p:nvSpPr>
        <p:spPr>
          <a:xfrm>
            <a:off x="1133951" y="5095637"/>
            <a:ext cx="7216259" cy="362903"/>
          </a:xfrm>
          <a:prstGeom prst="rect">
            <a:avLst/>
          </a:prstGeom>
          <a:noFill/>
          <a:ln/>
        </p:spPr>
        <p:txBody>
          <a:bodyPr wrap="none" lIns="0" tIns="0" rIns="0" bIns="0" rtlCol="0" anchor="t"/>
          <a:lstStyle/>
          <a:p>
            <a:pPr marL="342900" indent="-342900" algn="l">
              <a:lnSpc>
                <a:spcPts val="2850"/>
              </a:lnSpc>
              <a:buSzPct val="100000"/>
              <a:buChar char="•"/>
            </a:pPr>
            <a:r>
              <a:rPr lang="en-US" sz="1750" dirty="0">
                <a:solidFill>
                  <a:srgbClr val="55575A"/>
                </a:solidFill>
                <a:latin typeface="Manrope" pitchFamily="34" charset="0"/>
                <a:ea typeface="Manrope" pitchFamily="34" charset="-122"/>
                <a:cs typeface="Manrope" pitchFamily="34" charset="-120"/>
              </a:rPr>
              <a:t>Underestimates children’s </a:t>
            </a:r>
            <a:r>
              <a:rPr lang="en-US" sz="1750" b="1" dirty="0">
                <a:solidFill>
                  <a:srgbClr val="55575A"/>
                </a:solidFill>
                <a:latin typeface="Manrope" pitchFamily="34" charset="0"/>
                <a:ea typeface="Manrope" pitchFamily="34" charset="-122"/>
                <a:cs typeface="Manrope" pitchFamily="34" charset="-120"/>
              </a:rPr>
              <a:t>adaptability</a:t>
            </a:r>
            <a:endParaRPr lang="en-US" sz="1750" dirty="0"/>
          </a:p>
        </p:txBody>
      </p:sp>
      <p:sp>
        <p:nvSpPr>
          <p:cNvPr id="7" name="Text 4"/>
          <p:cNvSpPr/>
          <p:nvPr/>
        </p:nvSpPr>
        <p:spPr>
          <a:xfrm>
            <a:off x="1133951" y="5537835"/>
            <a:ext cx="7216259" cy="725805"/>
          </a:xfrm>
          <a:prstGeom prst="rect">
            <a:avLst/>
          </a:prstGeom>
          <a:noFill/>
          <a:ln/>
        </p:spPr>
        <p:txBody>
          <a:bodyPr wrap="square" lIns="0" tIns="0" rIns="0" bIns="0" rtlCol="0" anchor="t"/>
          <a:lstStyle/>
          <a:p>
            <a:pPr marL="342900" indent="-342900">
              <a:lnSpc>
                <a:spcPts val="2850"/>
              </a:lnSpc>
              <a:buSzPct val="100000"/>
              <a:buChar char="•"/>
            </a:pPr>
            <a:r>
              <a:rPr lang="en-US" sz="1750" b="1" dirty="0">
                <a:solidFill>
                  <a:srgbClr val="55575A"/>
                </a:solidFill>
                <a:latin typeface="Manrope" pitchFamily="34" charset="0"/>
                <a:ea typeface="Manrope" pitchFamily="34" charset="-122"/>
                <a:cs typeface="Manrope" pitchFamily="34" charset="-120"/>
              </a:rPr>
              <a:t>Deterministic</a:t>
            </a:r>
            <a:r>
              <a:rPr lang="en-US" sz="1750" dirty="0">
                <a:solidFill>
                  <a:srgbClr val="55575A"/>
                </a:solidFill>
                <a:latin typeface="Manrope" pitchFamily="34" charset="0"/>
                <a:ea typeface="Manrope" pitchFamily="34" charset="-122"/>
                <a:cs typeface="Manrope" pitchFamily="34" charset="-120"/>
              </a:rPr>
              <a:t> – assumes early experiences permanently shape outcomes </a:t>
            </a:r>
            <a:r>
              <a:rPr lang="en-US" sz="1750" dirty="0">
                <a:solidFill>
                  <a:srgbClr val="55575A"/>
                </a:solidFill>
                <a:latin typeface="Manrope" pitchFamily="34" charset="0"/>
              </a:rPr>
              <a:t>(Berk, 2021)</a:t>
            </a:r>
          </a:p>
        </p:txBody>
      </p:sp>
      <p:sp>
        <p:nvSpPr>
          <p:cNvPr id="8" name="Shape 5"/>
          <p:cNvSpPr/>
          <p:nvPr/>
        </p:nvSpPr>
        <p:spPr>
          <a:xfrm>
            <a:off x="793790" y="3644265"/>
            <a:ext cx="30480" cy="2698671"/>
          </a:xfrm>
          <a:prstGeom prst="rect">
            <a:avLst/>
          </a:prstGeom>
          <a:solidFill>
            <a:srgbClr val="FF7047"/>
          </a:solidFill>
          <a:ln/>
        </p:spPr>
        <p:txBody>
          <a:bodyP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3" name="Text 1"/>
          <p:cNvSpPr/>
          <p:nvPr/>
        </p:nvSpPr>
        <p:spPr>
          <a:xfrm>
            <a:off x="793790" y="1636871"/>
            <a:ext cx="7825502" cy="978218"/>
          </a:xfrm>
          <a:prstGeom prst="rect">
            <a:avLst/>
          </a:prstGeom>
          <a:noFill/>
          <a:ln/>
        </p:spPr>
        <p:txBody>
          <a:bodyPr wrap="none" lIns="0" tIns="0" rIns="0" bIns="0" rtlCol="0" anchor="t"/>
          <a:lstStyle/>
          <a:p>
            <a:pPr marL="0" indent="0" algn="l">
              <a:lnSpc>
                <a:spcPts val="7700"/>
              </a:lnSpc>
              <a:buNone/>
            </a:pPr>
            <a:r>
              <a:rPr lang="en-US" sz="6150" dirty="0">
                <a:solidFill>
                  <a:srgbClr val="FF7047"/>
                </a:solidFill>
                <a:latin typeface="Inter" pitchFamily="34" charset="0"/>
                <a:ea typeface="Inter" pitchFamily="34" charset="-122"/>
                <a:cs typeface="Inter" pitchFamily="34" charset="-120"/>
              </a:rPr>
              <a:t>Conclusion</a:t>
            </a:r>
            <a:endParaRPr lang="en-US" sz="6150" dirty="0"/>
          </a:p>
        </p:txBody>
      </p:sp>
      <p:sp>
        <p:nvSpPr>
          <p:cNvPr id="4" name="Shape 2"/>
          <p:cNvSpPr/>
          <p:nvPr/>
        </p:nvSpPr>
        <p:spPr>
          <a:xfrm>
            <a:off x="793790" y="2955250"/>
            <a:ext cx="510302" cy="510302"/>
          </a:xfrm>
          <a:prstGeom prst="roundRect">
            <a:avLst>
              <a:gd name="adj" fmla="val 40005"/>
            </a:avLst>
          </a:prstGeom>
          <a:solidFill>
            <a:srgbClr val="FFFFFF"/>
          </a:solidFill>
          <a:ln w="7620">
            <a:solidFill>
              <a:srgbClr val="FF7047"/>
            </a:solidFill>
            <a:prstDash val="solid"/>
          </a:ln>
        </p:spPr>
        <p:txBody>
          <a:bodyPr/>
          <a:lstStyle/>
          <a:p>
            <a:endParaRPr lang="en-GB"/>
          </a:p>
        </p:txBody>
      </p:sp>
      <p:pic>
        <p:nvPicPr>
          <p:cNvPr id="5"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78860" y="3040261"/>
            <a:ext cx="340162" cy="340162"/>
          </a:xfrm>
          <a:prstGeom prst="rect">
            <a:avLst/>
          </a:prstGeom>
        </p:spPr>
      </p:pic>
      <p:sp>
        <p:nvSpPr>
          <p:cNvPr id="6" name="Text 3"/>
          <p:cNvSpPr/>
          <p:nvPr/>
        </p:nvSpPr>
        <p:spPr>
          <a:xfrm>
            <a:off x="1530906" y="2997756"/>
            <a:ext cx="3695462" cy="425291"/>
          </a:xfrm>
          <a:prstGeom prst="rect">
            <a:avLst/>
          </a:prstGeom>
          <a:noFill/>
          <a:ln/>
        </p:spPr>
        <p:txBody>
          <a:bodyPr wrap="none" lIns="0" tIns="0" rIns="0" bIns="0" rtlCol="0" anchor="t"/>
          <a:lstStyle/>
          <a:p>
            <a:pPr marL="0" indent="0" algn="l">
              <a:lnSpc>
                <a:spcPts val="3300"/>
              </a:lnSpc>
              <a:buNone/>
            </a:pPr>
            <a:r>
              <a:rPr lang="en-US" sz="2650" dirty="0">
                <a:solidFill>
                  <a:srgbClr val="55575A"/>
                </a:solidFill>
                <a:latin typeface="Inter" pitchFamily="34" charset="0"/>
                <a:ea typeface="Inter" pitchFamily="34" charset="-122"/>
                <a:cs typeface="Inter" pitchFamily="34" charset="-120"/>
              </a:rPr>
              <a:t>Theoretical Foundation</a:t>
            </a:r>
            <a:endParaRPr lang="en-US" sz="2650" dirty="0"/>
          </a:p>
        </p:txBody>
      </p:sp>
      <p:sp>
        <p:nvSpPr>
          <p:cNvPr id="7" name="Text 4"/>
          <p:cNvSpPr/>
          <p:nvPr/>
        </p:nvSpPr>
        <p:spPr>
          <a:xfrm>
            <a:off x="1530906" y="3559135"/>
            <a:ext cx="5642491" cy="725805"/>
          </a:xfrm>
          <a:prstGeom prst="rect">
            <a:avLst/>
          </a:prstGeom>
          <a:noFill/>
          <a:ln/>
        </p:spPr>
        <p:txBody>
          <a:bodyPr wrap="square" lIns="0" tIns="0" rIns="0" bIns="0" rtlCol="0" anchor="t"/>
          <a:lstStyle/>
          <a:p>
            <a:pPr marL="0" indent="0" algn="l">
              <a:lnSpc>
                <a:spcPts val="2850"/>
              </a:lnSpc>
              <a:buNone/>
            </a:pPr>
            <a:r>
              <a:rPr lang="en-US" sz="1750" dirty="0">
                <a:solidFill>
                  <a:srgbClr val="55575A"/>
                </a:solidFill>
                <a:latin typeface="Manrope" pitchFamily="34" charset="0"/>
                <a:ea typeface="Manrope" pitchFamily="34" charset="-122"/>
                <a:cs typeface="Manrope" pitchFamily="34" charset="-120"/>
              </a:rPr>
              <a:t>Bowlby’s Attachment Theory explains Amira’s emotional needs</a:t>
            </a:r>
            <a:endParaRPr lang="en-US" sz="1750" dirty="0"/>
          </a:p>
        </p:txBody>
      </p:sp>
      <p:sp>
        <p:nvSpPr>
          <p:cNvPr id="8" name="Shape 5"/>
          <p:cNvSpPr/>
          <p:nvPr/>
        </p:nvSpPr>
        <p:spPr>
          <a:xfrm>
            <a:off x="7456884" y="2955250"/>
            <a:ext cx="510302" cy="510302"/>
          </a:xfrm>
          <a:prstGeom prst="roundRect">
            <a:avLst>
              <a:gd name="adj" fmla="val 40005"/>
            </a:avLst>
          </a:prstGeom>
          <a:solidFill>
            <a:srgbClr val="FFFFFF"/>
          </a:solidFill>
          <a:ln w="7620">
            <a:solidFill>
              <a:srgbClr val="FF7047"/>
            </a:solidFill>
            <a:prstDash val="solid"/>
          </a:ln>
        </p:spPr>
        <p:txBody>
          <a:bodyPr/>
          <a:lstStyle/>
          <a:p>
            <a:endParaRPr lang="en-GB"/>
          </a:p>
        </p:txBody>
      </p:sp>
      <p:pic>
        <p:nvPicPr>
          <p:cNvPr id="9"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541955" y="3040261"/>
            <a:ext cx="340162" cy="340162"/>
          </a:xfrm>
          <a:prstGeom prst="rect">
            <a:avLst/>
          </a:prstGeom>
        </p:spPr>
      </p:pic>
      <p:sp>
        <p:nvSpPr>
          <p:cNvPr id="10" name="Text 6"/>
          <p:cNvSpPr/>
          <p:nvPr/>
        </p:nvSpPr>
        <p:spPr>
          <a:xfrm>
            <a:off x="8194000" y="2997756"/>
            <a:ext cx="4870728" cy="425291"/>
          </a:xfrm>
          <a:prstGeom prst="rect">
            <a:avLst/>
          </a:prstGeom>
          <a:noFill/>
          <a:ln/>
        </p:spPr>
        <p:txBody>
          <a:bodyPr wrap="none" lIns="0" tIns="0" rIns="0" bIns="0" rtlCol="0" anchor="t"/>
          <a:lstStyle/>
          <a:p>
            <a:pPr marL="0" indent="0" algn="l">
              <a:lnSpc>
                <a:spcPts val="3300"/>
              </a:lnSpc>
              <a:buNone/>
            </a:pPr>
            <a:r>
              <a:rPr lang="en-US" sz="2650" dirty="0">
                <a:solidFill>
                  <a:srgbClr val="55575A"/>
                </a:solidFill>
                <a:latin typeface="Inter" pitchFamily="34" charset="0"/>
                <a:ea typeface="Inter" pitchFamily="34" charset="-122"/>
                <a:cs typeface="Inter" pitchFamily="34" charset="-120"/>
              </a:rPr>
              <a:t>Impact of Secure Attachments</a:t>
            </a:r>
            <a:endParaRPr lang="en-US" sz="2650" dirty="0"/>
          </a:p>
        </p:txBody>
      </p:sp>
      <p:sp>
        <p:nvSpPr>
          <p:cNvPr id="11" name="Text 7"/>
          <p:cNvSpPr/>
          <p:nvPr/>
        </p:nvSpPr>
        <p:spPr>
          <a:xfrm>
            <a:off x="8194000" y="3559135"/>
            <a:ext cx="5642610" cy="725805"/>
          </a:xfrm>
          <a:prstGeom prst="rect">
            <a:avLst/>
          </a:prstGeom>
          <a:noFill/>
          <a:ln/>
        </p:spPr>
        <p:txBody>
          <a:bodyPr wrap="square" lIns="0" tIns="0" rIns="0" bIns="0" rtlCol="0" anchor="t"/>
          <a:lstStyle/>
          <a:p>
            <a:pPr marL="0" indent="0" algn="l">
              <a:lnSpc>
                <a:spcPts val="2850"/>
              </a:lnSpc>
              <a:buNone/>
            </a:pPr>
            <a:r>
              <a:rPr lang="en-US" sz="1750" dirty="0">
                <a:solidFill>
                  <a:srgbClr val="55575A"/>
                </a:solidFill>
                <a:latin typeface="Manrope" pitchFamily="34" charset="0"/>
                <a:ea typeface="Manrope" pitchFamily="34" charset="-122"/>
                <a:cs typeface="Manrope" pitchFamily="34" charset="-120"/>
              </a:rPr>
              <a:t>Secure attachments foster confidence, communication, and social skills</a:t>
            </a:r>
            <a:endParaRPr lang="en-US" sz="1750" dirty="0"/>
          </a:p>
        </p:txBody>
      </p:sp>
      <p:sp>
        <p:nvSpPr>
          <p:cNvPr id="12" name="Shape 8"/>
          <p:cNvSpPr/>
          <p:nvPr/>
        </p:nvSpPr>
        <p:spPr>
          <a:xfrm>
            <a:off x="793790" y="4738568"/>
            <a:ext cx="510302" cy="510302"/>
          </a:xfrm>
          <a:prstGeom prst="roundRect">
            <a:avLst>
              <a:gd name="adj" fmla="val 40005"/>
            </a:avLst>
          </a:prstGeom>
          <a:solidFill>
            <a:srgbClr val="FFFFFF"/>
          </a:solidFill>
          <a:ln w="7620">
            <a:solidFill>
              <a:srgbClr val="FF7047"/>
            </a:solidFill>
            <a:prstDash val="solid"/>
          </a:ln>
        </p:spPr>
        <p:txBody>
          <a:bodyPr/>
          <a:lstStyle/>
          <a:p>
            <a:endParaRPr lang="en-GB"/>
          </a:p>
        </p:txBody>
      </p:sp>
      <p:pic>
        <p:nvPicPr>
          <p:cNvPr id="13"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78860" y="4823579"/>
            <a:ext cx="340162" cy="340162"/>
          </a:xfrm>
          <a:prstGeom prst="rect">
            <a:avLst/>
          </a:prstGeom>
        </p:spPr>
      </p:pic>
      <p:sp>
        <p:nvSpPr>
          <p:cNvPr id="14" name="Text 9"/>
          <p:cNvSpPr/>
          <p:nvPr/>
        </p:nvSpPr>
        <p:spPr>
          <a:xfrm>
            <a:off x="1530906" y="4781074"/>
            <a:ext cx="3402330" cy="425291"/>
          </a:xfrm>
          <a:prstGeom prst="rect">
            <a:avLst/>
          </a:prstGeom>
          <a:noFill/>
          <a:ln/>
        </p:spPr>
        <p:txBody>
          <a:bodyPr wrap="none" lIns="0" tIns="0" rIns="0" bIns="0" rtlCol="0" anchor="t"/>
          <a:lstStyle/>
          <a:p>
            <a:pPr marL="0" indent="0" algn="l">
              <a:lnSpc>
                <a:spcPts val="3300"/>
              </a:lnSpc>
              <a:buNone/>
            </a:pPr>
            <a:r>
              <a:rPr lang="en-US" sz="2650" dirty="0">
                <a:solidFill>
                  <a:srgbClr val="55575A"/>
                </a:solidFill>
                <a:latin typeface="Inter" pitchFamily="34" charset="0"/>
                <a:ea typeface="Inter" pitchFamily="34" charset="-122"/>
                <a:cs typeface="Inter" pitchFamily="34" charset="-120"/>
              </a:rPr>
              <a:t>Key Interventions</a:t>
            </a:r>
            <a:endParaRPr lang="en-US" sz="2650" dirty="0"/>
          </a:p>
        </p:txBody>
      </p:sp>
      <p:sp>
        <p:nvSpPr>
          <p:cNvPr id="15" name="Text 10"/>
          <p:cNvSpPr/>
          <p:nvPr/>
        </p:nvSpPr>
        <p:spPr>
          <a:xfrm>
            <a:off x="1530906" y="5342453"/>
            <a:ext cx="5642491" cy="725805"/>
          </a:xfrm>
          <a:prstGeom prst="rect">
            <a:avLst/>
          </a:prstGeom>
          <a:noFill/>
          <a:ln/>
        </p:spPr>
        <p:txBody>
          <a:bodyPr wrap="square" lIns="0" tIns="0" rIns="0" bIns="0" rtlCol="0" anchor="t"/>
          <a:lstStyle/>
          <a:p>
            <a:pPr marL="0" indent="0" algn="l">
              <a:lnSpc>
                <a:spcPts val="2850"/>
              </a:lnSpc>
              <a:buNone/>
            </a:pPr>
            <a:r>
              <a:rPr lang="en-US" sz="1750" dirty="0">
                <a:solidFill>
                  <a:srgbClr val="55575A"/>
                </a:solidFill>
                <a:latin typeface="Manrope" pitchFamily="34" charset="0"/>
                <a:ea typeface="Manrope" pitchFamily="34" charset="-122"/>
                <a:cs typeface="Manrope" pitchFamily="34" charset="-120"/>
              </a:rPr>
              <a:t>Strategies: Key person approach, reassurance, and play-based interaction</a:t>
            </a:r>
            <a:endParaRPr lang="en-US" sz="1750" dirty="0"/>
          </a:p>
        </p:txBody>
      </p:sp>
      <p:sp>
        <p:nvSpPr>
          <p:cNvPr id="16" name="Shape 11"/>
          <p:cNvSpPr/>
          <p:nvPr/>
        </p:nvSpPr>
        <p:spPr>
          <a:xfrm>
            <a:off x="7456884" y="4738568"/>
            <a:ext cx="510302" cy="510302"/>
          </a:xfrm>
          <a:prstGeom prst="roundRect">
            <a:avLst>
              <a:gd name="adj" fmla="val 40005"/>
            </a:avLst>
          </a:prstGeom>
          <a:solidFill>
            <a:srgbClr val="FFFFFF"/>
          </a:solidFill>
          <a:ln w="7620">
            <a:solidFill>
              <a:srgbClr val="FF7047"/>
            </a:solidFill>
            <a:prstDash val="solid"/>
          </a:ln>
        </p:spPr>
        <p:txBody>
          <a:bodyPr/>
          <a:lstStyle/>
          <a:p>
            <a:endParaRPr lang="en-GB"/>
          </a:p>
        </p:txBody>
      </p:sp>
      <p:pic>
        <p:nvPicPr>
          <p:cNvPr id="17"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541955" y="4823579"/>
            <a:ext cx="340162" cy="340162"/>
          </a:xfrm>
          <a:prstGeom prst="rect">
            <a:avLst/>
          </a:prstGeom>
        </p:spPr>
      </p:pic>
      <p:sp>
        <p:nvSpPr>
          <p:cNvPr id="18" name="Text 12"/>
          <p:cNvSpPr/>
          <p:nvPr/>
        </p:nvSpPr>
        <p:spPr>
          <a:xfrm>
            <a:off x="8194000" y="4781074"/>
            <a:ext cx="3402330" cy="425291"/>
          </a:xfrm>
          <a:prstGeom prst="rect">
            <a:avLst/>
          </a:prstGeom>
          <a:noFill/>
          <a:ln/>
        </p:spPr>
        <p:txBody>
          <a:bodyPr wrap="none" lIns="0" tIns="0" rIns="0" bIns="0" rtlCol="0" anchor="t"/>
          <a:lstStyle/>
          <a:p>
            <a:pPr marL="0" indent="0" algn="l">
              <a:lnSpc>
                <a:spcPts val="3300"/>
              </a:lnSpc>
              <a:buNone/>
            </a:pPr>
            <a:r>
              <a:rPr lang="en-US" sz="2650" dirty="0">
                <a:solidFill>
                  <a:srgbClr val="55575A"/>
                </a:solidFill>
                <a:latin typeface="Inter" pitchFamily="34" charset="0"/>
                <a:ea typeface="Inter" pitchFamily="34" charset="-122"/>
                <a:cs typeface="Inter" pitchFamily="34" charset="-120"/>
              </a:rPr>
              <a:t>Holistic View</a:t>
            </a:r>
            <a:endParaRPr lang="en-US" sz="2650" dirty="0"/>
          </a:p>
        </p:txBody>
      </p:sp>
      <p:sp>
        <p:nvSpPr>
          <p:cNvPr id="19" name="Text 13"/>
          <p:cNvSpPr/>
          <p:nvPr/>
        </p:nvSpPr>
        <p:spPr>
          <a:xfrm>
            <a:off x="8194000" y="5342453"/>
            <a:ext cx="5642610" cy="725805"/>
          </a:xfrm>
          <a:prstGeom prst="rect">
            <a:avLst/>
          </a:prstGeom>
          <a:noFill/>
          <a:ln/>
        </p:spPr>
        <p:txBody>
          <a:bodyPr wrap="square" lIns="0" tIns="0" rIns="0" bIns="0" rtlCol="0" anchor="t"/>
          <a:lstStyle/>
          <a:p>
            <a:pPr marL="0" indent="0" algn="l">
              <a:lnSpc>
                <a:spcPts val="2850"/>
              </a:lnSpc>
              <a:buNone/>
            </a:pPr>
            <a:r>
              <a:rPr lang="en-US" sz="1750" dirty="0">
                <a:solidFill>
                  <a:srgbClr val="55575A"/>
                </a:solidFill>
                <a:latin typeface="Manrope" pitchFamily="34" charset="0"/>
                <a:ea typeface="Manrope" pitchFamily="34" charset="-122"/>
                <a:cs typeface="Manrope" pitchFamily="34" charset="-120"/>
              </a:rPr>
              <a:t>Biological and environmental factors jointly shape her development</a:t>
            </a:r>
            <a:endParaRPr lang="en-US" sz="1750" dirty="0"/>
          </a:p>
        </p:txBody>
      </p:sp>
      <p:sp>
        <p:nvSpPr>
          <p:cNvPr id="20" name="Shape 14"/>
          <p:cNvSpPr/>
          <p:nvPr/>
        </p:nvSpPr>
        <p:spPr>
          <a:xfrm>
            <a:off x="793790" y="6323409"/>
            <a:ext cx="13042821" cy="963811"/>
          </a:xfrm>
          <a:prstGeom prst="roundRect">
            <a:avLst>
              <a:gd name="adj" fmla="val 21181"/>
            </a:avLst>
          </a:prstGeom>
          <a:solidFill>
            <a:srgbClr val="FFC4B3"/>
          </a:solidFill>
          <a:ln/>
        </p:spPr>
        <p:txBody>
          <a:bodyPr/>
          <a:lstStyle/>
          <a:p>
            <a:endParaRPr lang="en-GB"/>
          </a:p>
        </p:txBody>
      </p:sp>
      <p:pic>
        <p:nvPicPr>
          <p:cNvPr id="21" name="Image 4" descr="preencoded.png"/>
          <p:cNvPicPr>
            <a:picLocks noChangeAspect="1"/>
          </p:cNvPicPr>
          <p:nvPr/>
        </p:nvPicPr>
        <p:blipFill>
          <a:blip r:embed="rId11"/>
          <a:stretch>
            <a:fillRect/>
          </a:stretch>
        </p:blipFill>
        <p:spPr>
          <a:xfrm>
            <a:off x="1020604" y="6675120"/>
            <a:ext cx="283488" cy="226814"/>
          </a:xfrm>
          <a:prstGeom prst="rect">
            <a:avLst/>
          </a:prstGeom>
        </p:spPr>
      </p:pic>
      <p:sp>
        <p:nvSpPr>
          <p:cNvPr id="22" name="Text 15"/>
          <p:cNvSpPr/>
          <p:nvPr/>
        </p:nvSpPr>
        <p:spPr>
          <a:xfrm>
            <a:off x="1530906" y="6606897"/>
            <a:ext cx="12078891" cy="362903"/>
          </a:xfrm>
          <a:prstGeom prst="rect">
            <a:avLst/>
          </a:prstGeom>
          <a:noFill/>
          <a:ln/>
        </p:spPr>
        <p:txBody>
          <a:bodyPr wrap="none" lIns="0" tIns="0" rIns="0" bIns="0" rtlCol="0" anchor="t"/>
          <a:lstStyle/>
          <a:p>
            <a:pPr marL="0" indent="0" algn="l">
              <a:lnSpc>
                <a:spcPts val="2850"/>
              </a:lnSpc>
              <a:buNone/>
            </a:pPr>
            <a:r>
              <a:rPr lang="en-US" sz="1750" b="1" dirty="0">
                <a:solidFill>
                  <a:srgbClr val="000000"/>
                </a:solidFill>
                <a:latin typeface="Manrope" pitchFamily="34" charset="0"/>
                <a:ea typeface="Manrope" pitchFamily="34" charset="-122"/>
                <a:cs typeface="Manrope" pitchFamily="34" charset="-120"/>
              </a:rPr>
              <a:t>Takeaway:</a:t>
            </a:r>
            <a:r>
              <a:rPr lang="en-US" sz="1750" dirty="0">
                <a:solidFill>
                  <a:srgbClr val="000000"/>
                </a:solidFill>
                <a:latin typeface="Manrope" pitchFamily="34" charset="0"/>
                <a:ea typeface="Manrope" pitchFamily="34" charset="-122"/>
                <a:cs typeface="Manrope" pitchFamily="34" charset="-120"/>
              </a:rPr>
              <a:t> Consistent, sensitive care builds the foundation for lifelong well-being</a:t>
            </a:r>
            <a:endParaRPr lang="en-US" sz="1750" dirty="0"/>
          </a:p>
        </p:txBody>
      </p:sp>
      <p:sp>
        <p:nvSpPr>
          <p:cNvPr id="23" name="Rectangle 22">
            <a:extLst>
              <a:ext uri="{FF2B5EF4-FFF2-40B4-BE49-F238E27FC236}">
                <a16:creationId xmlns:a16="http://schemas.microsoft.com/office/drawing/2014/main" id="{8E86CD05-E457-340F-53EE-44F3A3EE34BC}"/>
              </a:ext>
            </a:extLst>
          </p:cNvPr>
          <p:cNvSpPr/>
          <p:nvPr/>
        </p:nvSpPr>
        <p:spPr>
          <a:xfrm>
            <a:off x="12731262" y="7616651"/>
            <a:ext cx="1889090" cy="602901"/>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0FCD57A-3C0D-4C2C-3FEE-A0FD9BF65DFF}"/>
              </a:ext>
            </a:extLst>
          </p:cNvPr>
          <p:cNvSpPr/>
          <p:nvPr/>
        </p:nvSpPr>
        <p:spPr>
          <a:xfrm>
            <a:off x="12731262" y="7616651"/>
            <a:ext cx="1889090" cy="602901"/>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9951B56-F24F-7393-BF9D-C2D41C82F1D6}"/>
              </a:ext>
            </a:extLst>
          </p:cNvPr>
          <p:cNvSpPr txBox="1"/>
          <p:nvPr/>
        </p:nvSpPr>
        <p:spPr>
          <a:xfrm>
            <a:off x="1217428" y="1823551"/>
            <a:ext cx="12195544" cy="6406049"/>
          </a:xfrm>
          <a:prstGeom prst="rect">
            <a:avLst/>
          </a:prstGeom>
          <a:noFill/>
        </p:spPr>
        <p:txBody>
          <a:bodyPr wrap="square" rtlCol="0">
            <a:spAutoFit/>
          </a:bodyPr>
          <a:lstStyle/>
          <a:p>
            <a:pPr lvl="0">
              <a:lnSpc>
                <a:spcPct val="250000"/>
              </a:lnSpc>
            </a:pPr>
            <a:r>
              <a:rPr lang="en-GB" sz="2400" dirty="0"/>
              <a:t>Ainsworth, M. (1978) Patterns of Attachment. Hillsdale: Erlbaum.</a:t>
            </a:r>
          </a:p>
          <a:p>
            <a:pPr lvl="0">
              <a:lnSpc>
                <a:spcPct val="250000"/>
              </a:lnSpc>
            </a:pPr>
            <a:r>
              <a:rPr lang="en-GB" sz="2400" dirty="0"/>
              <a:t>Berk, L. E. (2021) Child Development. 10th ed. Pearson.</a:t>
            </a:r>
          </a:p>
          <a:p>
            <a:pPr lvl="0">
              <a:lnSpc>
                <a:spcPct val="250000"/>
              </a:lnSpc>
            </a:pPr>
            <a:r>
              <a:rPr lang="en-GB" sz="2400" dirty="0"/>
              <a:t>Bowlby, J. (1969) Attachment and Loss: Vol. 1. Attachment. London: Basic Books.</a:t>
            </a:r>
          </a:p>
          <a:p>
            <a:pPr lvl="0">
              <a:lnSpc>
                <a:spcPct val="250000"/>
              </a:lnSpc>
            </a:pPr>
            <a:r>
              <a:rPr lang="en-GB" sz="2400" dirty="0"/>
              <a:t>McLeod, S. (2018) ‘Bowlby’s Attachment Theory’, Simply Psychology.</a:t>
            </a:r>
          </a:p>
          <a:p>
            <a:pPr lvl="0">
              <a:lnSpc>
                <a:spcPct val="250000"/>
              </a:lnSpc>
            </a:pPr>
            <a:r>
              <a:rPr lang="en-GB" sz="2400" dirty="0"/>
              <a:t>Neil, G. (2008) Psychology-Beginner's Guide Martin Publisher. </a:t>
            </a:r>
          </a:p>
          <a:p>
            <a:pPr lvl="0">
              <a:lnSpc>
                <a:spcPct val="250000"/>
              </a:lnSpc>
            </a:pPr>
            <a:r>
              <a:rPr lang="en-GB" sz="2400" dirty="0"/>
              <a:t>Papalia, D. and Martorell, G. (2020) Experience Human Development. 14th ed. McGraw-Hill.</a:t>
            </a:r>
          </a:p>
          <a:p>
            <a:pPr>
              <a:lnSpc>
                <a:spcPct val="250000"/>
              </a:lnSpc>
            </a:pPr>
            <a:endParaRPr lang="en-GB" sz="2400" dirty="0"/>
          </a:p>
        </p:txBody>
      </p:sp>
      <p:sp>
        <p:nvSpPr>
          <p:cNvPr id="5" name="TextBox 4">
            <a:extLst>
              <a:ext uri="{FF2B5EF4-FFF2-40B4-BE49-F238E27FC236}">
                <a16:creationId xmlns:a16="http://schemas.microsoft.com/office/drawing/2014/main" id="{A0B71F47-FD86-63B1-8698-9FF1CE830FAB}"/>
              </a:ext>
            </a:extLst>
          </p:cNvPr>
          <p:cNvSpPr txBox="1"/>
          <p:nvPr/>
        </p:nvSpPr>
        <p:spPr>
          <a:xfrm>
            <a:off x="1217428" y="531947"/>
            <a:ext cx="7325590" cy="923330"/>
          </a:xfrm>
          <a:prstGeom prst="rect">
            <a:avLst/>
          </a:prstGeom>
          <a:noFill/>
        </p:spPr>
        <p:txBody>
          <a:bodyPr wrap="square">
            <a:spAutoFit/>
          </a:bodyPr>
          <a:lstStyle/>
          <a:p>
            <a:r>
              <a:rPr lang="en-GB" sz="5400" b="1" kern="0" dirty="0">
                <a:effectLst/>
                <a:latin typeface="Arial" panose="020B0604020202020204" pitchFamily="34" charset="0"/>
                <a:ea typeface="Times New Roman" panose="02020603050405020304" pitchFamily="18" charset="0"/>
                <a:cs typeface="Arial" panose="020B0604020202020204" pitchFamily="34" charset="0"/>
              </a:rPr>
              <a:t>References</a:t>
            </a:r>
            <a:endParaRPr lang="en-GB" sz="5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359100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TotalTime>
  <Words>1235</Words>
  <Application>Microsoft Office PowerPoint</Application>
  <PresentationFormat>Custom</PresentationFormat>
  <Paragraphs>105</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Manrope</vt:lpstr>
      <vt:lpstr>Inter</vt:lpstr>
      <vt:lpstr>Arial</vt:lpstr>
      <vt:lpstr>Office Theme</vt:lpstr>
      <vt:lpstr>  Student name   : Ahmed Jah Student number : 2415343 Lecturer’s name : Christopher Mafuva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Ahmed Jah</dc:creator>
  <cp:lastModifiedBy>Ahmed Jah</cp:lastModifiedBy>
  <cp:revision>3</cp:revision>
  <dcterms:created xsi:type="dcterms:W3CDTF">2025-11-07T13:11:33Z</dcterms:created>
  <dcterms:modified xsi:type="dcterms:W3CDTF">2025-11-15T06:50:04Z</dcterms:modified>
</cp:coreProperties>
</file>