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5" r:id="rId4"/>
    <p:sldMasterId id="2147484230" r:id="rId5"/>
  </p:sldMasterIdLst>
  <p:notesMasterIdLst>
    <p:notesMasterId r:id="rId25"/>
  </p:notesMasterIdLst>
  <p:sldIdLst>
    <p:sldId id="381" r:id="rId6"/>
    <p:sldId id="382" r:id="rId7"/>
    <p:sldId id="383" r:id="rId8"/>
    <p:sldId id="365" r:id="rId9"/>
    <p:sldId id="374" r:id="rId10"/>
    <p:sldId id="373" r:id="rId11"/>
    <p:sldId id="367" r:id="rId12"/>
    <p:sldId id="368" r:id="rId13"/>
    <p:sldId id="343" r:id="rId14"/>
    <p:sldId id="344" r:id="rId15"/>
    <p:sldId id="345" r:id="rId16"/>
    <p:sldId id="354" r:id="rId17"/>
    <p:sldId id="355" r:id="rId18"/>
    <p:sldId id="356" r:id="rId19"/>
    <p:sldId id="357" r:id="rId20"/>
    <p:sldId id="358" r:id="rId21"/>
    <p:sldId id="359" r:id="rId22"/>
    <p:sldId id="360" r:id="rId23"/>
    <p:sldId id="372" r:id="rId2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1"/>
    <p:restoredTop sz="94701"/>
  </p:normalViewPr>
  <p:slideViewPr>
    <p:cSldViewPr snapToGrid="0">
      <p:cViewPr varScale="1">
        <p:scale>
          <a:sx n="90" d="100"/>
          <a:sy n="90" d="100"/>
        </p:scale>
        <p:origin x="159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501BF713-3029-4AA0-AACD-4294B2F0C9DD}"/>
    <pc:docChg chg="custSel modSld">
      <pc:chgData name="Julia Ault" userId="448e6d29-d07f-428e-8f66-47be6c4f352b" providerId="ADAL" clId="{501BF713-3029-4AA0-AACD-4294B2F0C9DD}" dt="2019-01-04T18:32:47.662" v="130" actId="20577"/>
      <pc:docMkLst>
        <pc:docMk/>
      </pc:docMkLst>
      <pc:sldChg chg="modSp">
        <pc:chgData name="Julia Ault" userId="448e6d29-d07f-428e-8f66-47be6c4f352b" providerId="ADAL" clId="{501BF713-3029-4AA0-AACD-4294B2F0C9DD}" dt="2019-01-04T18:25:24.586" v="4" actId="27636"/>
        <pc:sldMkLst>
          <pc:docMk/>
          <pc:sldMk cId="3572688563" sldId="358"/>
        </pc:sldMkLst>
        <pc:spChg chg="mod">
          <ac:chgData name="Julia Ault" userId="448e6d29-d07f-428e-8f66-47be6c4f352b" providerId="ADAL" clId="{501BF713-3029-4AA0-AACD-4294B2F0C9DD}" dt="2019-01-04T18:25:24.586" v="4" actId="27636"/>
          <ac:spMkLst>
            <pc:docMk/>
            <pc:sldMk cId="3572688563" sldId="358"/>
            <ac:spMk id="3" creationId="{00000000-0000-0000-0000-000000000000}"/>
          </ac:spMkLst>
        </pc:spChg>
      </pc:sldChg>
      <pc:sldChg chg="modSp">
        <pc:chgData name="Julia Ault" userId="448e6d29-d07f-428e-8f66-47be6c4f352b" providerId="ADAL" clId="{501BF713-3029-4AA0-AACD-4294B2F0C9DD}" dt="2019-01-04T18:30:07.415" v="84" actId="20577"/>
        <pc:sldMkLst>
          <pc:docMk/>
          <pc:sldMk cId="3933430315" sldId="359"/>
        </pc:sldMkLst>
        <pc:spChg chg="mod">
          <ac:chgData name="Julia Ault" userId="448e6d29-d07f-428e-8f66-47be6c4f352b" providerId="ADAL" clId="{501BF713-3029-4AA0-AACD-4294B2F0C9DD}" dt="2019-01-04T18:26:06.618" v="8"/>
          <ac:spMkLst>
            <pc:docMk/>
            <pc:sldMk cId="3933430315" sldId="359"/>
            <ac:spMk id="2" creationId="{00000000-0000-0000-0000-000000000000}"/>
          </ac:spMkLst>
        </pc:spChg>
        <pc:spChg chg="mod">
          <ac:chgData name="Julia Ault" userId="448e6d29-d07f-428e-8f66-47be6c4f352b" providerId="ADAL" clId="{501BF713-3029-4AA0-AACD-4294B2F0C9DD}" dt="2019-01-04T18:30:07.415" v="84" actId="20577"/>
          <ac:spMkLst>
            <pc:docMk/>
            <pc:sldMk cId="3933430315" sldId="359"/>
            <ac:spMk id="3" creationId="{00000000-0000-0000-0000-000000000000}"/>
          </ac:spMkLst>
        </pc:spChg>
      </pc:sldChg>
      <pc:sldChg chg="modSp">
        <pc:chgData name="Julia Ault" userId="448e6d29-d07f-428e-8f66-47be6c4f352b" providerId="ADAL" clId="{501BF713-3029-4AA0-AACD-4294B2F0C9DD}" dt="2019-01-04T18:29:36.472" v="76" actId="20577"/>
        <pc:sldMkLst>
          <pc:docMk/>
          <pc:sldMk cId="578981454" sldId="360"/>
        </pc:sldMkLst>
        <pc:spChg chg="mod">
          <ac:chgData name="Julia Ault" userId="448e6d29-d07f-428e-8f66-47be6c4f352b" providerId="ADAL" clId="{501BF713-3029-4AA0-AACD-4294B2F0C9DD}" dt="2019-01-04T18:29:36.472" v="76" actId="20577"/>
          <ac:spMkLst>
            <pc:docMk/>
            <pc:sldMk cId="578981454" sldId="360"/>
            <ac:spMk id="3" creationId="{00000000-0000-0000-0000-000000000000}"/>
          </ac:spMkLst>
        </pc:spChg>
      </pc:sldChg>
      <pc:sldChg chg="modSp">
        <pc:chgData name="Julia Ault" userId="448e6d29-d07f-428e-8f66-47be6c4f352b" providerId="ADAL" clId="{501BF713-3029-4AA0-AACD-4294B2F0C9DD}" dt="2019-01-04T18:31:23.287" v="98"/>
        <pc:sldMkLst>
          <pc:docMk/>
          <pc:sldMk cId="3205830729" sldId="381"/>
        </pc:sldMkLst>
        <pc:spChg chg="mod">
          <ac:chgData name="Julia Ault" userId="448e6d29-d07f-428e-8f66-47be6c4f352b" providerId="ADAL" clId="{501BF713-3029-4AA0-AACD-4294B2F0C9DD}" dt="2019-01-04T18:31:23.287" v="98"/>
          <ac:spMkLst>
            <pc:docMk/>
            <pc:sldMk cId="3205830729" sldId="381"/>
            <ac:spMk id="13314" creationId="{00000000-0000-0000-0000-000000000000}"/>
          </ac:spMkLst>
        </pc:spChg>
      </pc:sldChg>
      <pc:sldChg chg="modSp">
        <pc:chgData name="Julia Ault" userId="448e6d29-d07f-428e-8f66-47be6c4f352b" providerId="ADAL" clId="{501BF713-3029-4AA0-AACD-4294B2F0C9DD}" dt="2019-01-04T18:31:45.925" v="111" actId="27636"/>
        <pc:sldMkLst>
          <pc:docMk/>
          <pc:sldMk cId="1164821750" sldId="382"/>
        </pc:sldMkLst>
        <pc:spChg chg="mod">
          <ac:chgData name="Julia Ault" userId="448e6d29-d07f-428e-8f66-47be6c4f352b" providerId="ADAL" clId="{501BF713-3029-4AA0-AACD-4294B2F0C9DD}" dt="2019-01-04T18:31:45.925" v="111" actId="27636"/>
          <ac:spMkLst>
            <pc:docMk/>
            <pc:sldMk cId="1164821750" sldId="382"/>
            <ac:spMk id="3" creationId="{00000000-0000-0000-0000-000000000000}"/>
          </ac:spMkLst>
        </pc:spChg>
      </pc:sldChg>
      <pc:sldChg chg="modSp">
        <pc:chgData name="Julia Ault" userId="448e6d29-d07f-428e-8f66-47be6c4f352b" providerId="ADAL" clId="{501BF713-3029-4AA0-AACD-4294B2F0C9DD}" dt="2019-01-04T18:32:47.662" v="130" actId="20577"/>
        <pc:sldMkLst>
          <pc:docMk/>
          <pc:sldMk cId="1137704825" sldId="383"/>
        </pc:sldMkLst>
        <pc:spChg chg="mod">
          <ac:chgData name="Julia Ault" userId="448e6d29-d07f-428e-8f66-47be6c4f352b" providerId="ADAL" clId="{501BF713-3029-4AA0-AACD-4294B2F0C9DD}" dt="2019-01-04T18:32:47.662" v="130" actId="20577"/>
          <ac:spMkLst>
            <pc:docMk/>
            <pc:sldMk cId="1137704825" sldId="383"/>
            <ac:spMk id="7" creationId="{95814C77-2F99-4C4A-BDD8-3211E45DB382}"/>
          </ac:spMkLst>
        </pc:spChg>
      </pc:sldChg>
    </pc:docChg>
  </pc:docChgLst>
  <pc:docChgLst>
    <pc:chgData name="Julia Ault" userId="448e6d29-d07f-428e-8f66-47be6c4f352b" providerId="ADAL" clId="{E7A1232D-E62C-41FC-A38C-6EF71E8AE006}"/>
    <pc:docChg chg="modSld">
      <pc:chgData name="Julia Ault" userId="448e6d29-d07f-428e-8f66-47be6c4f352b" providerId="ADAL" clId="{E7A1232D-E62C-41FC-A38C-6EF71E8AE006}" dt="2021-02-08T15:01:54.282" v="0" actId="6549"/>
      <pc:docMkLst>
        <pc:docMk/>
      </pc:docMkLst>
      <pc:sldChg chg="modSp mod">
        <pc:chgData name="Julia Ault" userId="448e6d29-d07f-428e-8f66-47be6c4f352b" providerId="ADAL" clId="{E7A1232D-E62C-41FC-A38C-6EF71E8AE006}" dt="2021-02-08T15:01:54.282" v="0" actId="6549"/>
        <pc:sldMkLst>
          <pc:docMk/>
          <pc:sldMk cId="3205830729" sldId="381"/>
        </pc:sldMkLst>
        <pc:spChg chg="mod">
          <ac:chgData name="Julia Ault" userId="448e6d29-d07f-428e-8f66-47be6c4f352b" providerId="ADAL" clId="{E7A1232D-E62C-41FC-A38C-6EF71E8AE006}" dt="2021-02-08T15:01:54.282" v="0" actId="6549"/>
          <ac:spMkLst>
            <pc:docMk/>
            <pc:sldMk cId="3205830729" sldId="381"/>
            <ac:spMk id="2" creationId="{0F4E039E-033A-44BF-A466-FFDFE31062E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8899435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6769268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4395808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1948858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7684901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4778576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8311714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1778922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0657352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1598295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60033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04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6" r:id="rId1"/>
    <p:sldLayoutId id="2147484207" r:id="rId2"/>
    <p:sldLayoutId id="2147484208" r:id="rId3"/>
    <p:sldLayoutId id="2147484209" r:id="rId4"/>
    <p:sldLayoutId id="2147484210" r:id="rId5"/>
    <p:sldLayoutId id="2147484211" r:id="rId6"/>
    <p:sldLayoutId id="2147484212" r:id="rId7"/>
    <p:sldLayoutId id="2147484213" r:id="rId8"/>
    <p:sldLayoutId id="2147484214" r:id="rId9"/>
    <p:sldLayoutId id="2147484215" r:id="rId10"/>
    <p:sldLayoutId id="2147484216" r:id="rId11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335695"/>
            <a:ext cx="7772400" cy="3180521"/>
          </a:xfrm>
        </p:spPr>
        <p:txBody>
          <a:bodyPr/>
          <a:lstStyle/>
          <a:p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Professional Writing Skills: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The Basics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332961" y="1341784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4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CertHE Skills for the Workplace</a:t>
            </a: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Professional Writing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 fontScale="92500"/>
          </a:bodyPr>
          <a:lstStyle/>
          <a:p>
            <a:r>
              <a:rPr lang="en-US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In addition to this </a:t>
            </a:r>
            <a:r>
              <a:rPr lang="en-US" i="1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Overview of the Basics</a:t>
            </a:r>
            <a:r>
              <a:rPr lang="en-US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, we have written a number of more in-depth guides, which will enable you to produce professional academic and business reports that have a consistent structure and flow, right from the start and throughout the programme. </a:t>
            </a:r>
          </a:p>
          <a:p>
            <a:r>
              <a:rPr lang="en-US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These are available for you on Moodle.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guides cover the following topics in detail:</a:t>
            </a:r>
          </a:p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AF2A0C-DD37-433A-B768-0123F48C7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61336"/>
            <a:ext cx="8229600" cy="1143000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Professional Writing Guides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D3AE8A-4461-4229-9586-47F78E3595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Assignment Layout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Table of Contents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Formatting text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Punctuation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Using Paragraphs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Using appropriate verbs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5814C77-2F99-4C4A-BDD8-3211E45DB38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Academic Argument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Grammar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Style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Signposting</a:t>
            </a: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SMART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 Objectives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704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143000"/>
            <a:ext cx="7886700" cy="4620327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Write in the third person as if writing a newspaper article, except when you are writing a personal reflective account</a:t>
            </a:r>
            <a:r>
              <a:rPr lang="en-US" sz="9600" i="1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en-GB" sz="9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Provide a short(!) introduction saying what you are going to talk about (required) and a conclusion (if it seems relevant and appropriate).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Use correct punctuation and don’t have endless sentences which are essentially a collection of phrases separated by commas.</a:t>
            </a:r>
            <a:b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Use ‘conjunctions’ (joining words) such as ‘</a:t>
            </a:r>
            <a:r>
              <a:rPr lang="en-US" sz="9600" i="1">
                <a:latin typeface="Calibri" panose="020F0502020204030204" pitchFamily="34" charset="0"/>
                <a:cs typeface="Calibri" panose="020F0502020204030204" pitchFamily="34" charset="0"/>
              </a:rPr>
              <a:t>and, but, also, because’ </a:t>
            </a: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instead of too many commas and consider using shorter sentences when appropriate.</a:t>
            </a:r>
          </a:p>
          <a:p>
            <a:pPr marL="0" indent="0">
              <a:buNone/>
            </a:pPr>
            <a:endParaRPr lang="en-GB" sz="9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720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954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048952"/>
            <a:ext cx="7886700" cy="462032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Take care when using proper nouns (names of people, places or things). Use Capitals and spell Company and Product names correctly.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Examples include Apple, iPad, iPhone, Microsoft, Amazon, eBay etc.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(This also includes local businesses and places of course).</a:t>
            </a:r>
          </a:p>
          <a:p>
            <a:pPr marL="0" indent="0">
              <a:buNone/>
            </a:pPr>
            <a:endParaRPr lang="en-US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Do not write in the ‘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chatty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’ familiar tone and language that you would use with friends. There is no need to be too formal and ‘stiff’ in your tone though.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4296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566" y="12575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  <a:b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Past Tense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E2F2D65-C9DD-4A8E-807E-5D05974A7F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90983" y="1106784"/>
            <a:ext cx="7224766" cy="448010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Right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I/You/We/He/She/They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did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some research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I/You/We/They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have done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some research</a:t>
            </a:r>
          </a:p>
          <a:p>
            <a:pPr marL="0" indent="0">
              <a:buNone/>
            </a:pP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He/She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has done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some research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He/She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was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going out for dinner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We/You/They 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were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going out for dinner</a:t>
            </a:r>
          </a:p>
          <a:p>
            <a:pPr marL="0" indent="0">
              <a:buNone/>
            </a:pPr>
            <a:r>
              <a:rPr lang="en-GB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Wrong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I/We/He/She/They </a:t>
            </a: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done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some research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We/You </a:t>
            </a: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going out for dinner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10" name="Graphic 9" descr="Checkmark">
            <a:extLst>
              <a:ext uri="{FF2B5EF4-FFF2-40B4-BE49-F238E27FC236}">
                <a16:creationId xmlns:a16="http://schemas.microsoft.com/office/drawing/2014/main" id="{E25C238F-B3C0-4E68-BAF7-066D359B62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50637" y="2303100"/>
            <a:ext cx="952698" cy="952698"/>
          </a:xfrm>
          <a:prstGeom prst="rect">
            <a:avLst/>
          </a:prstGeom>
        </p:spPr>
      </p:pic>
      <p:pic>
        <p:nvPicPr>
          <p:cNvPr id="12" name="Graphic 11" descr="Close">
            <a:extLst>
              <a:ext uri="{FF2B5EF4-FFF2-40B4-BE49-F238E27FC236}">
                <a16:creationId xmlns:a16="http://schemas.microsoft.com/office/drawing/2014/main" id="{AA370269-7CDB-41D0-B0AE-89069ED7E6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50637" y="4365370"/>
            <a:ext cx="862131" cy="862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6897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-85989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197687"/>
            <a:ext cx="8011228" cy="479113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Think of your assignment as a professional business report that you would produce for your Manager and use an appropriate tone and language. You will learn more about this during the course.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Avoid offering a personal opinion unless specifically requested to do so.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Try to remain detached and impartial in your writing, providing evidence of different viewpoints if relevant to the assignment brief.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Ensure you proofread your final submission for ‘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readability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’.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-35747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893378"/>
            <a:ext cx="7886700" cy="448557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US" sz="5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Students often have a tendency to begin well but become more rushed towards the end and some sentences either don’t make sense or appear disjointed when read over again.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Have you used the same adjectives too many times in one paragraph, for example?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Avoid using words such as ‘</a:t>
            </a:r>
            <a:r>
              <a:rPr lang="en-US" sz="8000" i="1" dirty="0">
                <a:latin typeface="Calibri" panose="020F0502020204030204" pitchFamily="34" charset="0"/>
                <a:cs typeface="Calibri" panose="020F0502020204030204" pitchFamily="34" charset="0"/>
              </a:rPr>
              <a:t>great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’ as a positive adjective. Substitute this with good, excellent, useful, helpful etc.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Read your sentences aloud to yourself.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Do they make sense?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Have you repeated yourself?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Does it sound interesting?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Would you enjoy reading this assignment yourself?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 </a:t>
            </a:r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2353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82804"/>
            <a:ext cx="8229600" cy="1143000"/>
          </a:xfrm>
        </p:spPr>
        <p:txBody>
          <a:bodyPr>
            <a:normAutofit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Punctuation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054467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-12263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Apostrophes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880140"/>
            <a:ext cx="7886700" cy="4726206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endParaRPr lang="en-GB" sz="3400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An apostrophe denotes </a:t>
            </a:r>
            <a:r>
              <a:rPr lang="en-US" sz="51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possession</a:t>
            </a: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 (belonging to) so only use an apostrophe if you are talking about possession, as in the following examples: </a:t>
            </a:r>
          </a:p>
          <a:p>
            <a:pPr marL="0" indent="0">
              <a:buNone/>
            </a:pPr>
            <a:endParaRPr lang="en-US" sz="5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71463" indent="-271463"/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 The boy</a:t>
            </a:r>
            <a:r>
              <a:rPr lang="en-US" sz="5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s dog barked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•   The teacher</a:t>
            </a:r>
            <a:r>
              <a:rPr lang="en-US" sz="5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s book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•   The four teachers</a:t>
            </a:r>
            <a:r>
              <a:rPr lang="en-US" sz="5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 classes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•</a:t>
            </a:r>
            <a:r>
              <a:rPr lang="en-GB" sz="54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One week</a:t>
            </a:r>
            <a:r>
              <a:rPr lang="en-US" sz="5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s experience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•   Sarah and David</a:t>
            </a:r>
            <a:r>
              <a:rPr lang="en-US" sz="5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s party</a:t>
            </a:r>
            <a:endParaRPr lang="en-GB" sz="5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5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7872026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642" y="-13963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Apostrophes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092" y="826204"/>
            <a:ext cx="7886700" cy="483101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sz="4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4300" dirty="0">
                <a:latin typeface="Calibri" panose="020F0502020204030204" pitchFamily="34" charset="0"/>
                <a:cs typeface="Calibri" panose="020F0502020204030204" pitchFamily="34" charset="0"/>
              </a:rPr>
              <a:t>Plurals (more than one) DO NOT NEED Apostrophes!!</a:t>
            </a:r>
          </a:p>
          <a:p>
            <a:pPr marL="0" indent="0">
              <a:buNone/>
            </a:pP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Two Coffee’s                         </a:t>
            </a: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WRONG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this is actually saying something belongs to the two coffees!)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Two Coffees                           </a:t>
            </a: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CORRECT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100’s of Free CD’s                 </a:t>
            </a: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WRONG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100s of Free CDs                  </a:t>
            </a: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CORRECT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Graphic 4" descr="Checkmark">
            <a:extLst>
              <a:ext uri="{FF2B5EF4-FFF2-40B4-BE49-F238E27FC236}">
                <a16:creationId xmlns:a16="http://schemas.microsoft.com/office/drawing/2014/main" id="{7CCBCFF5-CE48-4469-A859-3659CC11D9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69703" y="3954838"/>
            <a:ext cx="535868" cy="535868"/>
          </a:xfrm>
          <a:prstGeom prst="rect">
            <a:avLst/>
          </a:prstGeom>
        </p:spPr>
      </p:pic>
      <p:pic>
        <p:nvPicPr>
          <p:cNvPr id="6" name="Graphic 5" descr="Close">
            <a:extLst>
              <a:ext uri="{FF2B5EF4-FFF2-40B4-BE49-F238E27FC236}">
                <a16:creationId xmlns:a16="http://schemas.microsoft.com/office/drawing/2014/main" id="{2BDD274C-61D3-4CEA-8598-7C832A5A6B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96048" y="4542509"/>
            <a:ext cx="535868" cy="535868"/>
          </a:xfrm>
          <a:prstGeom prst="rect">
            <a:avLst/>
          </a:prstGeom>
        </p:spPr>
      </p:pic>
      <p:pic>
        <p:nvPicPr>
          <p:cNvPr id="7" name="Graphic 6" descr="Close">
            <a:extLst>
              <a:ext uri="{FF2B5EF4-FFF2-40B4-BE49-F238E27FC236}">
                <a16:creationId xmlns:a16="http://schemas.microsoft.com/office/drawing/2014/main" id="{1A28CF08-E8FD-4FA0-B796-FC51FE7AB0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95180" y="2599859"/>
            <a:ext cx="587040" cy="587040"/>
          </a:xfrm>
          <a:prstGeom prst="rect">
            <a:avLst/>
          </a:prstGeom>
        </p:spPr>
      </p:pic>
      <p:pic>
        <p:nvPicPr>
          <p:cNvPr id="8" name="Graphic 7" descr="Checkmark">
            <a:extLst>
              <a:ext uri="{FF2B5EF4-FFF2-40B4-BE49-F238E27FC236}">
                <a16:creationId xmlns:a16="http://schemas.microsoft.com/office/drawing/2014/main" id="{B8C4E15C-C148-4DB3-A031-4ADF2685FB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2621" y="5069551"/>
            <a:ext cx="535868" cy="53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266981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828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</a:t>
            </a:r>
            <a:b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Third Person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0336212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231832"/>
            <a:ext cx="7886700" cy="47262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Don’t address the reader: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As a lawyer,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try to put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own feelings and viewpoints aside…”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Who is the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‘you’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referred to here?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In this case, ‘you’ is the lawyer.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So you can write it in the third person like this: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Lawyers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try to put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their.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...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4388653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231832"/>
            <a:ext cx="7886700" cy="47262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Drop the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‘I’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If you worked at XXXX and want to comment on something that happened there and are trying NOT to say: 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worked at XXXX and noticed the following….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u="heavy" dirty="0">
                <a:latin typeface="Calibri" panose="020F0502020204030204" pitchFamily="34" charset="0"/>
                <a:cs typeface="Calibri" panose="020F0502020204030204" pitchFamily="34" charset="0"/>
              </a:rPr>
              <a:t>Don’t say: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author worked at XXXX and noticed the following…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4816072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042988"/>
            <a:ext cx="7886700" cy="472620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8000" u="heavy" dirty="0">
                <a:latin typeface="Calibri" panose="020F0502020204030204" pitchFamily="34" charset="0"/>
                <a:cs typeface="Calibri" panose="020F0502020204030204" pitchFamily="34" charset="0"/>
              </a:rPr>
              <a:t>Why not?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Don’t use </a:t>
            </a:r>
            <a:r>
              <a:rPr lang="en-US" sz="8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“The author …”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 as a substitute for </a:t>
            </a:r>
            <a:r>
              <a:rPr lang="en-US" sz="8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 in your assignments.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This is because you might want to refer to </a:t>
            </a:r>
            <a:r>
              <a:rPr lang="en-US" sz="8000" i="1" dirty="0">
                <a:latin typeface="Calibri" panose="020F0502020204030204" pitchFamily="34" charset="0"/>
                <a:cs typeface="Calibri" panose="020F0502020204030204" pitchFamily="34" charset="0"/>
              </a:rPr>
              <a:t>the author 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of a published work as a reference in your assignment and don’t want to confuse the reader by constantly referring to yourself as </a:t>
            </a:r>
            <a:r>
              <a:rPr lang="en-US" sz="8000" i="1" dirty="0">
                <a:latin typeface="Calibri" panose="020F0502020204030204" pitchFamily="34" charset="0"/>
                <a:cs typeface="Calibri" panose="020F0502020204030204" pitchFamily="34" charset="0"/>
              </a:rPr>
              <a:t>“the author”.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author makes....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author makes...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Smith (1999) makes....</a:t>
            </a:r>
            <a:endParaRPr lang="en-GB" sz="80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6563516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311345"/>
            <a:ext cx="7886700" cy="41435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u="heavy" dirty="0">
                <a:latin typeface="Calibri" panose="020F0502020204030204" pitchFamily="34" charset="0"/>
                <a:cs typeface="Calibri" panose="020F0502020204030204" pitchFamily="34" charset="0"/>
              </a:rPr>
              <a:t>What to use instead?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Use something like: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Employees at XXXX noticed the following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Or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was noticed by employees of XXXX that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…..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688563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438" y="-8065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1072806"/>
            <a:ext cx="7886700" cy="435053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Use of ‘One’ is best avoided: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64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thinks this author… = stilted and awkward</a:t>
            </a:r>
            <a:endParaRPr lang="en-GB" sz="64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i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would not say that this author’s point of view is not valid, but there is another way of looking at the question.</a:t>
            </a:r>
          </a:p>
          <a:p>
            <a:pPr marL="0" indent="0">
              <a:buNone/>
            </a:pPr>
            <a:r>
              <a:rPr lang="en-US" sz="6400" i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would not say that Jones’ (2018) point of view is not valid, but there is another way of looking at the question.</a:t>
            </a:r>
          </a:p>
          <a:p>
            <a:pPr marL="0" indent="0">
              <a:buNone/>
            </a:pPr>
            <a:r>
              <a:rPr lang="en-US" sz="6400" u="heavy" dirty="0">
                <a:latin typeface="Calibri" panose="020F0502020204030204" pitchFamily="34" charset="0"/>
                <a:cs typeface="Calibri" panose="020F0502020204030204" pitchFamily="34" charset="0"/>
              </a:rPr>
              <a:t>Better: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 This author’s point of view is valid; however, there is another way of looking at the question.</a:t>
            </a: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 Jones’ point of view is valid; however, there is another way of looking at the question.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i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</a:t>
            </a:r>
            <a:r>
              <a:rPr lang="en-US" sz="64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 see </a:t>
            </a:r>
            <a:r>
              <a:rPr lang="en-US" sz="6400" i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this author/Jones is trying to say/arguing: ....</a:t>
            </a:r>
            <a:endParaRPr lang="en-GB" sz="64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u="heavy" dirty="0">
                <a:latin typeface="Calibri" panose="020F0502020204030204" pitchFamily="34" charset="0"/>
                <a:cs typeface="Calibri" panose="020F0502020204030204" pitchFamily="34" charset="0"/>
              </a:rPr>
              <a:t>Better: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 Jones’ (2018) argument is clear, however.... </a:t>
            </a:r>
          </a:p>
          <a:p>
            <a:pPr marL="0" indent="0">
              <a:buNone/>
            </a:pPr>
            <a:r>
              <a:rPr lang="en-US" sz="6400" dirty="0">
                <a:latin typeface="Calibri" panose="020F0502020204030204" pitchFamily="34" charset="0"/>
                <a:cs typeface="Calibri" panose="020F0502020204030204" pitchFamily="34" charset="0"/>
              </a:rPr>
              <a:t>The author’s argument is clear, however....</a:t>
            </a:r>
            <a:endParaRPr lang="en-GB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/>
            </a:b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430315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438" y="-8065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401" y="854145"/>
            <a:ext cx="7886700" cy="472620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7200" u="heavy" dirty="0">
                <a:latin typeface="Calibri" panose="020F0502020204030204" pitchFamily="34" charset="0"/>
                <a:cs typeface="Calibri" panose="020F0502020204030204" pitchFamily="34" charset="0"/>
              </a:rPr>
              <a:t>How to say: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7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agree with....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I disagree with.... </a:t>
            </a:r>
            <a:r>
              <a:rPr lang="en-US" sz="72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Without using I</a:t>
            </a:r>
            <a:endParaRPr lang="en-GB" sz="7200" b="1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Expressing agreement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Smith (2015) argues in favour of....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This is because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Smith (2015) argues in favour of ……..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there are a number of good reasons/sound reasons for agreeing with his views/argument. Firstly…….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Expressing disagreement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Jones (2018) argues in favour of…..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however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, there are a number of reasons for disagreeing with her view. Firstly....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Jones (2018) argues in favour of… ,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but 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her view is brought into question in the light of....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br>
              <a:rPr lang="en-US" sz="55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981454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11692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Saving your 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8982" y="1259924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Please name the file meaningfully when saving your assignment before submitting. </a:t>
            </a:r>
          </a:p>
          <a:p>
            <a:pPr marL="0" indent="0"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This will enable both you and your tutor to locate each assignment easily. </a:t>
            </a:r>
          </a:p>
          <a:p>
            <a:pPr marL="0" indent="0"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For most modules, you should save your files in the following manner:</a:t>
            </a:r>
          </a:p>
          <a:p>
            <a:pPr marL="0" indent="0">
              <a:buNone/>
            </a:pPr>
            <a:r>
              <a:rPr lang="en-US" sz="2600" b="1" dirty="0">
                <a:latin typeface="Calibri" panose="020F0502020204030204" pitchFamily="34" charset="0"/>
                <a:cs typeface="Calibri" panose="020F0502020204030204" pitchFamily="34" charset="0"/>
              </a:rPr>
              <a:t>Your Name Module Code Assignment </a:t>
            </a:r>
          </a:p>
          <a:p>
            <a:pPr marL="0" indent="0"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Examples for a Word document:</a:t>
            </a:r>
          </a:p>
          <a:p>
            <a:pPr marL="0" indent="0"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Joe Bloggs BMSK4XXX Assignment.docx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32861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metadata/properties"/>
    <ds:schemaRef ds:uri="http://purl.org/dc/elements/1.1/"/>
    <ds:schemaRef ds:uri="a908d394-d138-480e-87a3-ff44c37f991a"/>
    <ds:schemaRef ds:uri="f66716c4-314f-46c1-b01e-5a44c61897d8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3438</TotalTime>
  <Words>1274</Words>
  <Application>Microsoft Office PowerPoint</Application>
  <PresentationFormat>On-screen Show (4:3)</PresentationFormat>
  <Paragraphs>185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Arial Rounded MT Bold</vt:lpstr>
      <vt:lpstr>Calibri</vt:lpstr>
      <vt:lpstr>Corbel</vt:lpstr>
      <vt:lpstr>Myriad Pro</vt:lpstr>
      <vt:lpstr>Trebuchet MS</vt:lpstr>
      <vt:lpstr>20140311PresentationUWTSDTemplate</vt:lpstr>
      <vt:lpstr>SftWP July 15</vt:lpstr>
      <vt:lpstr>  Professional Writing Skills: The Basics  </vt:lpstr>
      <vt:lpstr>Professional Writing Skills</vt:lpstr>
      <vt:lpstr>Professional Writing Guides</vt:lpstr>
      <vt:lpstr>Content and Grammar</vt:lpstr>
      <vt:lpstr>Content and Grammar</vt:lpstr>
      <vt:lpstr>Content and Grammar Past Tense</vt:lpstr>
      <vt:lpstr>Content and Grammar</vt:lpstr>
      <vt:lpstr>Content and Grammar</vt:lpstr>
      <vt:lpstr>Punctuation</vt:lpstr>
      <vt:lpstr>Apostrophes</vt:lpstr>
      <vt:lpstr>Apostrophes</vt:lpstr>
      <vt:lpstr>Writing in the  Third Person</vt:lpstr>
      <vt:lpstr>Writing in the third person</vt:lpstr>
      <vt:lpstr>Writing in the third person</vt:lpstr>
      <vt:lpstr>Writing in the third person</vt:lpstr>
      <vt:lpstr>Writing in the third person</vt:lpstr>
      <vt:lpstr>Writing in the third person</vt:lpstr>
      <vt:lpstr>Writing in the third person</vt:lpstr>
      <vt:lpstr>Saving your assignment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SfWP Outreach Professional Writing Skills Overview</dc:title>
  <dc:creator>Julia Ault</dc:creator>
  <cp:lastModifiedBy>Julia Ault</cp:lastModifiedBy>
  <cp:revision>54</cp:revision>
  <dcterms:modified xsi:type="dcterms:W3CDTF">2021-02-08T15:02:20Z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