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2"/>
  </p:notesMasterIdLst>
  <p:sldIdLst>
    <p:sldId id="275" r:id="rId2"/>
    <p:sldId id="301" r:id="rId3"/>
    <p:sldId id="277" r:id="rId4"/>
    <p:sldId id="27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73" r:id="rId14"/>
    <p:sldId id="27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8" r:id="rId24"/>
    <p:sldId id="279" r:id="rId25"/>
    <p:sldId id="280" r:id="rId26"/>
    <p:sldId id="281" r:id="rId27"/>
    <p:sldId id="284" r:id="rId28"/>
    <p:sldId id="282" r:id="rId29"/>
    <p:sldId id="283" r:id="rId30"/>
    <p:sldId id="285" r:id="rId31"/>
    <p:sldId id="291" r:id="rId32"/>
    <p:sldId id="289" r:id="rId33"/>
    <p:sldId id="286" r:id="rId34"/>
    <p:sldId id="290" r:id="rId35"/>
    <p:sldId id="324" r:id="rId36"/>
    <p:sldId id="325" r:id="rId37"/>
    <p:sldId id="292" r:id="rId38"/>
    <p:sldId id="293" r:id="rId39"/>
    <p:sldId id="298" r:id="rId40"/>
    <p:sldId id="300" r:id="rId41"/>
    <p:sldId id="320" r:id="rId42"/>
    <p:sldId id="321" r:id="rId43"/>
    <p:sldId id="295" r:id="rId44"/>
    <p:sldId id="296" r:id="rId45"/>
    <p:sldId id="297" r:id="rId46"/>
    <p:sldId id="328" r:id="rId47"/>
    <p:sldId id="322" r:id="rId48"/>
    <p:sldId id="326" r:id="rId49"/>
    <p:sldId id="302" r:id="rId50"/>
    <p:sldId id="256" r:id="rId51"/>
    <p:sldId id="311" r:id="rId52"/>
    <p:sldId id="312" r:id="rId53"/>
    <p:sldId id="313" r:id="rId54"/>
    <p:sldId id="314" r:id="rId55"/>
    <p:sldId id="315" r:id="rId56"/>
    <p:sldId id="316" r:id="rId57"/>
    <p:sldId id="317" r:id="rId58"/>
    <p:sldId id="318" r:id="rId59"/>
    <p:sldId id="319" r:id="rId60"/>
    <p:sldId id="323" r:id="rId6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 Jones (Gnoll Primary School)" userId="31fcb9af-4fcd-416a-86de-926b64424638" providerId="ADAL" clId="{71C06B16-8ED5-4F31-A108-313BC2FE25F2}"/>
    <pc:docChg chg="modSld">
      <pc:chgData name="J Jones (Gnoll Primary School)" userId="31fcb9af-4fcd-416a-86de-926b64424638" providerId="ADAL" clId="{71C06B16-8ED5-4F31-A108-313BC2FE25F2}" dt="2024-11-20T21:17:08.105" v="49" actId="20577"/>
      <pc:docMkLst>
        <pc:docMk/>
      </pc:docMkLst>
      <pc:sldChg chg="modSp mod">
        <pc:chgData name="J Jones (Gnoll Primary School)" userId="31fcb9af-4fcd-416a-86de-926b64424638" providerId="ADAL" clId="{71C06B16-8ED5-4F31-A108-313BC2FE25F2}" dt="2024-11-20T20:55:14.963" v="3" actId="20577"/>
        <pc:sldMkLst>
          <pc:docMk/>
          <pc:sldMk cId="576440527" sldId="275"/>
        </pc:sldMkLst>
        <pc:spChg chg="mod">
          <ac:chgData name="J Jones (Gnoll Primary School)" userId="31fcb9af-4fcd-416a-86de-926b64424638" providerId="ADAL" clId="{71C06B16-8ED5-4F31-A108-313BC2FE25F2}" dt="2024-11-20T20:55:14.963" v="3" actId="20577"/>
          <ac:spMkLst>
            <pc:docMk/>
            <pc:sldMk cId="576440527" sldId="275"/>
            <ac:spMk id="5" creationId="{D9F61624-08D0-98AA-E59E-1521B69908FE}"/>
          </ac:spMkLst>
        </pc:spChg>
      </pc:sldChg>
      <pc:sldChg chg="modSp mod">
        <pc:chgData name="J Jones (Gnoll Primary School)" userId="31fcb9af-4fcd-416a-86de-926b64424638" providerId="ADAL" clId="{71C06B16-8ED5-4F31-A108-313BC2FE25F2}" dt="2024-11-20T21:13:39.714" v="26" actId="20577"/>
        <pc:sldMkLst>
          <pc:docMk/>
          <pc:sldMk cId="1870338114" sldId="295"/>
        </pc:sldMkLst>
        <pc:spChg chg="mod">
          <ac:chgData name="J Jones (Gnoll Primary School)" userId="31fcb9af-4fcd-416a-86de-926b64424638" providerId="ADAL" clId="{71C06B16-8ED5-4F31-A108-313BC2FE25F2}" dt="2024-11-20T21:13:39.714" v="26" actId="20577"/>
          <ac:spMkLst>
            <pc:docMk/>
            <pc:sldMk cId="1870338114" sldId="295"/>
            <ac:spMk id="2" creationId="{928C3C15-BEFB-2E34-49F5-4C54D69A8CF5}"/>
          </ac:spMkLst>
        </pc:spChg>
      </pc:sldChg>
      <pc:sldChg chg="modSp mod">
        <pc:chgData name="J Jones (Gnoll Primary School)" userId="31fcb9af-4fcd-416a-86de-926b64424638" providerId="ADAL" clId="{71C06B16-8ED5-4F31-A108-313BC2FE25F2}" dt="2024-11-20T21:14:18.621" v="38" actId="20577"/>
        <pc:sldMkLst>
          <pc:docMk/>
          <pc:sldMk cId="1446604101" sldId="297"/>
        </pc:sldMkLst>
        <pc:spChg chg="mod">
          <ac:chgData name="J Jones (Gnoll Primary School)" userId="31fcb9af-4fcd-416a-86de-926b64424638" providerId="ADAL" clId="{71C06B16-8ED5-4F31-A108-313BC2FE25F2}" dt="2024-11-20T21:14:18.621" v="38" actId="20577"/>
          <ac:spMkLst>
            <pc:docMk/>
            <pc:sldMk cId="1446604101" sldId="297"/>
            <ac:spMk id="3" creationId="{E89A9C4B-9230-A02E-1B24-5B3C7D2C4CCB}"/>
          </ac:spMkLst>
        </pc:spChg>
      </pc:sldChg>
      <pc:sldChg chg="modSp mod">
        <pc:chgData name="J Jones (Gnoll Primary School)" userId="31fcb9af-4fcd-416a-86de-926b64424638" providerId="ADAL" clId="{71C06B16-8ED5-4F31-A108-313BC2FE25F2}" dt="2024-11-20T21:17:08.105" v="49" actId="20577"/>
        <pc:sldMkLst>
          <pc:docMk/>
          <pc:sldMk cId="3077964819" sldId="316"/>
        </pc:sldMkLst>
        <pc:spChg chg="mod">
          <ac:chgData name="J Jones (Gnoll Primary School)" userId="31fcb9af-4fcd-416a-86de-926b64424638" providerId="ADAL" clId="{71C06B16-8ED5-4F31-A108-313BC2FE25F2}" dt="2024-11-20T21:17:08.105" v="49" actId="20577"/>
          <ac:spMkLst>
            <pc:docMk/>
            <pc:sldMk cId="3077964819" sldId="316"/>
            <ac:spMk id="4" creationId="{F0A07F9D-B26D-B652-D1F4-76F25B1FD1E0}"/>
          </ac:spMkLst>
        </pc:spChg>
      </pc:sldChg>
      <pc:sldChg chg="modSp mod">
        <pc:chgData name="J Jones (Gnoll Primary School)" userId="31fcb9af-4fcd-416a-86de-926b64424638" providerId="ADAL" clId="{71C06B16-8ED5-4F31-A108-313BC2FE25F2}" dt="2024-11-20T21:09:36.178" v="15" actId="20577"/>
        <pc:sldMkLst>
          <pc:docMk/>
          <pc:sldMk cId="1039054683" sldId="317"/>
        </pc:sldMkLst>
        <pc:spChg chg="mod">
          <ac:chgData name="J Jones (Gnoll Primary School)" userId="31fcb9af-4fcd-416a-86de-926b64424638" providerId="ADAL" clId="{71C06B16-8ED5-4F31-A108-313BC2FE25F2}" dt="2024-11-20T21:09:36.178" v="15" actId="20577"/>
          <ac:spMkLst>
            <pc:docMk/>
            <pc:sldMk cId="1039054683" sldId="317"/>
            <ac:spMk id="4" creationId="{8656F50E-01B4-E232-B25C-C2AA66DEFDE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282FF9-E695-45EC-AEE4-BD869445F03E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6CC831-7967-4C8F-BE36-4DA063EFA1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3938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C4761C-D12F-493E-B7AE-7EAA1ED54B2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0473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FF5AC-B956-7C7B-3E47-76BC562653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AB9B6C-1B18-4DA9-4C18-AD1FD64D8B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82F628-59FF-EB88-5E6F-AA2F4CEEC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D500-1E33-4476-8FF2-8F2DBF0E240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8DC0DB-E186-0E9A-0863-F6612F97A2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071F37-91F6-44CF-DC2F-1128703C9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C4A7-D866-4C38-B2A7-B32B672DC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749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2F710-3DA5-AEFB-797D-6A39A3876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E292A-4FDC-4938-D0DE-1AEE760A30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0CBB78-3698-1ADA-7C74-10AB1A911C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D500-1E33-4476-8FF2-8F2DBF0E240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8794B-C380-E4C2-4662-4204F6673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CA4CF-2312-D88B-25D0-0D376810F5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C4A7-D866-4C38-B2A7-B32B672DC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299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3ED47-BB13-AFEA-C7C8-297EE81D9A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96BAEF-50C9-3ADC-C26D-93614E062D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4CE79-B6DA-A7D5-C23F-BA3D999680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D500-1E33-4476-8FF2-8F2DBF0E240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533C81-C864-0D04-C8EF-E4F0D15BA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CF3CB5-9E0B-1B29-C508-27C382C43B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C4A7-D866-4C38-B2A7-B32B672DC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5570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D4D39-0F35-00DA-CAC6-20B708CD08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B829A-A684-E985-50BE-65CAA7FE42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693530-3EF8-C436-262D-928EAE6E4A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5D2DA1-E86E-0B5F-3F69-814214C45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D500-1E33-4476-8FF2-8F2DBF0E240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EF727C-2EDD-060E-E12B-A58B3A17DE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9CC2D6-6D4D-1799-CDD8-B0C006A8D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C4A7-D866-4C38-B2A7-B32B672DC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367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75004-23FB-52D8-3EC9-E07BECD66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AA4967-EA2D-69B7-7FED-ECA46F40B1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07AF2F-3071-E8DE-B7CD-480D82A13A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3653C0-E1A6-0CD1-39B2-738782C6E9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F17D71-E7A2-B05B-F3D3-C0AD48DC46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10B79B-F44A-1BBE-5A2E-3BCF1C39E1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D500-1E33-4476-8FF2-8F2DBF0E240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1E6668-6E7B-106D-5419-3EE6F00454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A2568A-30FC-5999-4A4F-60CAC6E01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C4A7-D866-4C38-B2A7-B32B672DC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8316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4E439-5246-F0C5-2E8D-52C89E0EB4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2271B4-28AA-A1ED-E914-82C9965D5D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D500-1E33-4476-8FF2-8F2DBF0E240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2E932F-28C1-CC48-F9B4-C58CD7606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1A07CA-A75E-8CE1-CF98-472977293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C4A7-D866-4C38-B2A7-B32B672DC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00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05FAFF-B89D-0340-B460-18879F02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D500-1E33-4476-8FF2-8F2DBF0E240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E89E1D-5041-298D-4A43-45AC95E45A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34B656-1A7F-B79F-9FAE-5161820E4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C4A7-D866-4C38-B2A7-B32B672DC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322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A54DF-39D9-4144-C157-9AF31DA7F5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93AD9-3E0E-17C1-B4C9-ACD25E7EE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574D74-1B36-940E-0D3C-B6BED2A81A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8F0998-C11E-1092-D60C-E3A1208B61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D500-1E33-4476-8FF2-8F2DBF0E240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5D8980-FC9E-4653-5840-CA456FA1E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787525-221C-F756-16F4-63C50B101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C4A7-D866-4C38-B2A7-B32B672DC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231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F9296-BBD8-48AC-7EB0-9E9D404D9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E11D283-0479-216E-F1DB-7CB0340AAF7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1644A9-2963-7095-7F2B-E6C665396C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6171C2-CE18-2B6A-2FE5-57CECE522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D500-1E33-4476-8FF2-8F2DBF0E240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A46A9D-7585-C123-4CA2-2E2D0B4948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ABC9A8-7236-77A6-1103-E8387F6D9D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C4A7-D866-4C38-B2A7-B32B672DC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501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55801-AA83-D413-2811-6DA53AA76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F6BD2B-9FB9-7C5C-BBCB-FEAD8EB1F8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00515-8C84-BB1B-79B9-1D5A684CD6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D500-1E33-4476-8FF2-8F2DBF0E240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1AAA34-E191-9A45-63D6-6558FF6BE4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E47556-3E1A-D64C-9F36-1ECB4BF2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C4A7-D866-4C38-B2A7-B32B672DC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771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0E433B-D43E-7E60-B8ED-DF8264C54D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B8F2F4-5DD4-99EC-8325-FA2F5D3C36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E014ED-AF39-4868-0662-FF82D9D18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D500-1E33-4476-8FF2-8F2DBF0E240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87880-01EC-C77D-E280-E7B32E281E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0F5159-7565-2097-AA1C-E7BBD5AC3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C4A7-D866-4C38-B2A7-B32B672DC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887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4653971-8A44-BADE-9781-6CC534D23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7BE210-9C15-306F-3009-0659C60A08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2FB4A2-6A8B-252B-F871-74F2F5195A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A8D500-1E33-4476-8FF2-8F2DBF0E240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3057D5-8F3E-E7A5-AA96-375C4260E3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467576-B604-D060-A227-B9CADAC2D0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02DC4A7-D866-4C38-B2A7-B32B672DC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081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5247802"/>
              </p:ext>
            </p:extLst>
          </p:nvPr>
        </p:nvGraphicFramePr>
        <p:xfrm>
          <a:off x="400478" y="5953952"/>
          <a:ext cx="5223946" cy="64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23946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63695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  <a:endParaRPr lang="cy-GB" dirty="0"/>
                    </a:p>
                    <a:p>
                      <a:pPr algn="ctr"/>
                      <a:r>
                        <a:rPr lang="cy-GB" dirty="0"/>
                        <a:t>Ynganu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42939"/>
            <a:ext cx="70510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Enw: </a:t>
            </a:r>
            <a:r>
              <a:rPr lang="cy-GB" dirty="0"/>
              <a:t>                             Joanna </a:t>
            </a:r>
            <a:r>
              <a:rPr lang="cy-GB" dirty="0" err="1"/>
              <a:t>Banfield</a:t>
            </a:r>
            <a:endParaRPr lang="cy-GB" dirty="0"/>
          </a:p>
          <a:p>
            <a:r>
              <a:rPr lang="cy-GB" b="1" dirty="0"/>
              <a:t>Teitl y wers: </a:t>
            </a:r>
            <a:r>
              <a:rPr lang="cy-GB" dirty="0"/>
              <a:t>	 Mathemateg</a:t>
            </a:r>
          </a:p>
          <a:p>
            <a:r>
              <a:rPr lang="cy-GB" b="1" dirty="0"/>
              <a:t>Nod y wers:</a:t>
            </a:r>
            <a:r>
              <a:rPr lang="cy-GB" dirty="0"/>
              <a:t>	 </a:t>
            </a:r>
            <a:r>
              <a:rPr lang="en-US" sz="1800" dirty="0" err="1">
                <a:ln w="0"/>
                <a:latin typeface="+mj-lt"/>
                <a:ea typeface="+mj-ea"/>
                <a:cs typeface="+mj-cs"/>
              </a:rPr>
              <a:t>P</a:t>
            </a:r>
            <a:r>
              <a:rPr lang="en-US" sz="1800" b="0" cap="none" spc="0" dirty="0" err="1">
                <a:ln w="0"/>
                <a:latin typeface="+mj-lt"/>
                <a:ea typeface="+mj-ea"/>
                <a:cs typeface="+mj-cs"/>
              </a:rPr>
              <a:t>riodweddau</a:t>
            </a:r>
            <a:r>
              <a:rPr lang="en-US" sz="1800" b="0" cap="none" spc="0" dirty="0">
                <a:ln w="0"/>
                <a:latin typeface="+mj-lt"/>
                <a:ea typeface="+mj-ea"/>
                <a:cs typeface="+mj-cs"/>
              </a:rPr>
              <a:t> </a:t>
            </a:r>
            <a:r>
              <a:rPr lang="en-US" sz="1800" b="0" cap="none" spc="0" dirty="0" err="1">
                <a:ln w="0"/>
                <a:latin typeface="+mj-lt"/>
                <a:ea typeface="+mj-ea"/>
                <a:cs typeface="+mj-cs"/>
              </a:rPr>
              <a:t>siâp</a:t>
            </a:r>
            <a:endParaRPr lang="cy-GB" dirty="0"/>
          </a:p>
          <a:p>
            <a:r>
              <a:rPr lang="cy-GB" b="1" dirty="0"/>
              <a:t>Blwyddyn:</a:t>
            </a:r>
            <a:r>
              <a:rPr lang="cy-GB" dirty="0"/>
              <a:t>	 4 (PS2)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803795"/>
              </p:ext>
            </p:extLst>
          </p:nvPr>
        </p:nvGraphicFramePr>
        <p:xfrm>
          <a:off x="5843343" y="135711"/>
          <a:ext cx="6099236" cy="65800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9236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5045277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  <a:endParaRPr lang="cy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/>
                        <a:t>Yn gyntaf, adolygu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siâp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Drilio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-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Adolygu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patrwm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‘</a:t>
                      </a:r>
                      <a:r>
                        <a:rPr lang="cy-GB" b="0" dirty="0"/>
                        <a:t>Pa siâp ydy hwn/hon?’</a:t>
                      </a:r>
                      <a:endParaRPr lang="cy-GB" dirty="0"/>
                    </a:p>
                    <a:p>
                      <a:endParaRPr lang="cy-GB" dirty="0"/>
                    </a:p>
                    <a:p>
                      <a:r>
                        <a:rPr lang="cy-GB" dirty="0"/>
                        <a:t>Nesaf, cyflwyno’r priodweddau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siâp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2D a 3D. </a:t>
                      </a:r>
                      <a:r>
                        <a:rPr lang="en-GB" sz="1800" b="0" kern="1200" cap="none" spc="0" dirty="0" err="1">
                          <a:ln w="0"/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abelwch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priodweddau’r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siapiau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hyn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Ymarfer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dril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defnyddio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‘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Sawl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_____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sy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gyda’r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______?</a:t>
                      </a:r>
                      <a:endParaRPr lang="cy-GB" dirty="0"/>
                    </a:p>
                    <a:p>
                      <a:endParaRPr lang="cy-GB" dirty="0"/>
                    </a:p>
                    <a:p>
                      <a:r>
                        <a:rPr lang="cy-GB" dirty="0"/>
                        <a:t>Wedyn, gweithiwch mewn parau i chwarae ‘Beth sy yn bag?’. Un partner i gael siâp o'r bag a “gofynna gwestiwn yn defnyddio ffocws iaith ‘Sawl ______sy gyda’r _____?’.” Partner arall “ateba’r cwestiwn gyda rhif”</a:t>
                      </a:r>
                    </a:p>
                    <a:p>
                      <a:endParaRPr lang="cy-GB" dirty="0"/>
                    </a:p>
                    <a:p>
                      <a:r>
                        <a:rPr lang="cy-GB" dirty="0"/>
                        <a:t>Nesaf, chwarae'r gêm ‘Pa siâp ydw i?’ cwblhewch y daflen waith gan ddefnyddio’r cliwiau. </a:t>
                      </a:r>
                    </a:p>
                    <a:p>
                      <a:endParaRPr lang="cy-GB" dirty="0"/>
                    </a:p>
                    <a:p>
                      <a:r>
                        <a:rPr lang="cy-GB" dirty="0"/>
                        <a:t>Ymestyn – athro yn disgrifio priodweddau siâp, wedyn mae’r plant yn rhedeg i’r siâp cywir ar y llawr. “Rhedwch i’r siâp!”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534773">
                <a:tc>
                  <a:txBody>
                    <a:bodyPr/>
                    <a:lstStyle/>
                    <a:p>
                      <a:r>
                        <a:rPr lang="cy-GB" sz="1600" b="1" dirty="0"/>
                        <a:t>Geirfa:</a:t>
                      </a:r>
                    </a:p>
                    <a:p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2339116"/>
              </p:ext>
            </p:extLst>
          </p:nvPr>
        </p:nvGraphicFramePr>
        <p:xfrm>
          <a:off x="400478" y="1705978"/>
          <a:ext cx="5223946" cy="424797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23946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74898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algn="ctr"/>
                      <a:r>
                        <a:rPr lang="cy-GB" b="0" dirty="0"/>
                        <a:t>Pa siâp ydy hwn/hon?</a:t>
                      </a:r>
                    </a:p>
                    <a:p>
                      <a:pPr algn="ctr"/>
                      <a:endParaRPr lang="cy-GB" b="0" dirty="0"/>
                    </a:p>
                    <a:p>
                      <a:pPr algn="ctr"/>
                      <a:r>
                        <a:rPr lang="cy-GB" b="0" dirty="0"/>
                        <a:t>Sawl _____sy gyda’r _______?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49898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endParaRPr lang="cy-GB" dirty="0"/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Siapiau (g/b)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0" dirty="0"/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Rhifau (g/b)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82790EE-B599-86D3-D033-57D5F1757F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1200046"/>
              </p:ext>
            </p:extLst>
          </p:nvPr>
        </p:nvGraphicFramePr>
        <p:xfrm>
          <a:off x="5853506" y="5583111"/>
          <a:ext cx="6089074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22577">
                  <a:extLst>
                    <a:ext uri="{9D8B030D-6E8A-4147-A177-3AD203B41FA5}">
                      <a16:colId xmlns:a16="http://schemas.microsoft.com/office/drawing/2014/main" val="1598597561"/>
                    </a:ext>
                  </a:extLst>
                </a:gridCol>
                <a:gridCol w="822577">
                  <a:extLst>
                    <a:ext uri="{9D8B030D-6E8A-4147-A177-3AD203B41FA5}">
                      <a16:colId xmlns:a16="http://schemas.microsoft.com/office/drawing/2014/main" val="4129100543"/>
                    </a:ext>
                  </a:extLst>
                </a:gridCol>
                <a:gridCol w="654686">
                  <a:extLst>
                    <a:ext uri="{9D8B030D-6E8A-4147-A177-3AD203B41FA5}">
                      <a16:colId xmlns:a16="http://schemas.microsoft.com/office/drawing/2014/main" val="2088662296"/>
                    </a:ext>
                  </a:extLst>
                </a:gridCol>
                <a:gridCol w="1077394">
                  <a:extLst>
                    <a:ext uri="{9D8B030D-6E8A-4147-A177-3AD203B41FA5}">
                      <a16:colId xmlns:a16="http://schemas.microsoft.com/office/drawing/2014/main" val="3873546742"/>
                    </a:ext>
                  </a:extLst>
                </a:gridCol>
                <a:gridCol w="928563">
                  <a:extLst>
                    <a:ext uri="{9D8B030D-6E8A-4147-A177-3AD203B41FA5}">
                      <a16:colId xmlns:a16="http://schemas.microsoft.com/office/drawing/2014/main" val="3374194882"/>
                    </a:ext>
                  </a:extLst>
                </a:gridCol>
                <a:gridCol w="878823">
                  <a:extLst>
                    <a:ext uri="{9D8B030D-6E8A-4147-A177-3AD203B41FA5}">
                      <a16:colId xmlns:a16="http://schemas.microsoft.com/office/drawing/2014/main" val="3735994757"/>
                    </a:ext>
                  </a:extLst>
                </a:gridCol>
                <a:gridCol w="904454">
                  <a:extLst>
                    <a:ext uri="{9D8B030D-6E8A-4147-A177-3AD203B41FA5}">
                      <a16:colId xmlns:a16="http://schemas.microsoft.com/office/drawing/2014/main" val="41635366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100" dirty="0" err="1"/>
                        <a:t>wyneb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50" dirty="0" err="1"/>
                        <a:t>ochr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/>
                        <a:t>cornel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50" dirty="0" err="1"/>
                        <a:t>ymyl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 err="1"/>
                        <a:t>dimensiwn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100" dirty="0"/>
                        <a:t>siâp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100" dirty="0"/>
                        <a:t>disgrifio</a:t>
                      </a:r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17827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100" b="0" dirty="0"/>
                        <a:t>rhifau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 err="1"/>
                        <a:t>hwn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/>
                        <a:t>hon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 err="1"/>
                        <a:t>priodweddau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kern="100" dirty="0" err="1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gyfartal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 err="1"/>
                        <a:t>gwyrwaidd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 err="1"/>
                        <a:t>benywaidd</a:t>
                      </a:r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28660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4B00A01-5575-754A-4398-284EA835E220}"/>
              </a:ext>
            </a:extLst>
          </p:cNvPr>
          <p:cNvSpPr/>
          <p:nvPr/>
        </p:nvSpPr>
        <p:spPr>
          <a:xfrm>
            <a:off x="3267660" y="2306305"/>
            <a:ext cx="5896166" cy="221599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3800" dirty="0" err="1">
                <a:solidFill>
                  <a:srgbClr val="0070C0"/>
                </a:solidFill>
              </a:rPr>
              <a:t>Siapiau</a:t>
            </a:r>
            <a:endParaRPr lang="en-US" sz="13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45004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4D86B4A-8630-C355-FB55-18232539ED2E}"/>
              </a:ext>
            </a:extLst>
          </p:cNvPr>
          <p:cNvSpPr/>
          <p:nvPr/>
        </p:nvSpPr>
        <p:spPr>
          <a:xfrm>
            <a:off x="733652" y="3574945"/>
            <a:ext cx="34034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Siapiau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2D</a:t>
            </a:r>
          </a:p>
        </p:txBody>
      </p:sp>
      <p:pic>
        <p:nvPicPr>
          <p:cNvPr id="1030" name="Picture 6" descr="Basic Shapes Clipart - Free Printable Shape Clip Art Images">
            <a:extLst>
              <a:ext uri="{FF2B5EF4-FFF2-40B4-BE49-F238E27FC236}">
                <a16:creationId xmlns:a16="http://schemas.microsoft.com/office/drawing/2014/main" id="{56AB297B-4C84-DEF5-C0B8-741C6BBE62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8300" y="1940709"/>
            <a:ext cx="7138845" cy="402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00975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9EF30C2-29AC-4A0D-BC0A-A679CF113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BDD92DC-56CF-6323-E778-7844648B62DC}"/>
              </a:ext>
            </a:extLst>
          </p:cNvPr>
          <p:cNvSpPr/>
          <p:nvPr/>
        </p:nvSpPr>
        <p:spPr>
          <a:xfrm>
            <a:off x="2020019" y="3009626"/>
            <a:ext cx="9917880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0" kern="1200" cap="none" spc="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Pa </a:t>
            </a:r>
            <a:r>
              <a:rPr lang="en-US" sz="7200" b="0" kern="1200" cap="none" spc="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s</a:t>
            </a:r>
            <a:r>
              <a:rPr lang="en-US" sz="7200" kern="120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iâp</a:t>
            </a:r>
            <a:r>
              <a:rPr lang="en-US" sz="7200" kern="120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7200" kern="120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ydy</a:t>
            </a:r>
            <a:r>
              <a:rPr lang="en-US" sz="7200" kern="120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7200" kern="120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hwn</a:t>
            </a:r>
            <a:r>
              <a:rPr lang="en-US" sz="7200" kern="120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?</a:t>
            </a:r>
            <a:endParaRPr lang="en-US" sz="7200" dirty="0">
              <a:ln w="0"/>
              <a:solidFill>
                <a:srgbClr val="FFFFF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kern="120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Pa </a:t>
            </a:r>
            <a:r>
              <a:rPr lang="en-US" sz="7200" b="0" kern="1200" cap="none" spc="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s</a:t>
            </a:r>
            <a:r>
              <a:rPr lang="en-US" sz="7200" kern="120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iâp</a:t>
            </a:r>
            <a:r>
              <a:rPr lang="en-US" sz="7200" kern="120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7200" kern="120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ydy</a:t>
            </a:r>
            <a:r>
              <a:rPr lang="en-US" sz="7200" kern="120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hon?</a:t>
            </a:r>
            <a:endParaRPr lang="en-US" sz="7200" b="0" kern="1200" cap="none" spc="0" dirty="0">
              <a:ln w="0"/>
              <a:solidFill>
                <a:srgbClr val="FFFFF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66A0658-1CC4-4B0D-AAB7-A702286A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04F1504-431A-4D86-9091-AE7E4B33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804283-B929-4503-802F-4585376E2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D3811F5-514E-49A4-B382-673ED228A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67AD921-1CEE-4C1B-9AA3-C66D908DD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C36A08F5-3B56-47C5-A371-9187BE56E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4" name="Slide Zoom 3">
                <a:extLst>
                  <a:ext uri="{FF2B5EF4-FFF2-40B4-BE49-F238E27FC236}">
                    <a16:creationId xmlns:a16="http://schemas.microsoft.com/office/drawing/2014/main" id="{0AE3AF7A-3F90-10C0-338F-AB8D5222902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028135247"/>
                  </p:ext>
                </p:extLst>
              </p:nvPr>
            </p:nvGraphicFramePr>
            <p:xfrm>
              <a:off x="-2400300" y="6927850"/>
              <a:ext cx="3048000" cy="1714500"/>
            </p:xfrm>
            <a:graphic>
              <a:graphicData uri="http://schemas.microsoft.com/office/powerpoint/2016/slidezoom">
                <pslz:sldZm>
                  <pslz:sldZmObj sldId="276" cId="2775326240">
                    <pslz:zmPr id="{5330ACF6-895E-4790-9EE3-A34FBDFB5CC5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4" name="Slide Zoom 3">
                <a:extLst>
                  <a:ext uri="{FF2B5EF4-FFF2-40B4-BE49-F238E27FC236}">
                    <a16:creationId xmlns:a16="http://schemas.microsoft.com/office/drawing/2014/main" id="{0AE3AF7A-3F90-10C0-338F-AB8D5222902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2400300" y="6927850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753262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06320DF-E319-76A4-7FF5-7FB09F0A8B27}"/>
              </a:ext>
            </a:extLst>
          </p:cNvPr>
          <p:cNvSpPr/>
          <p:nvPr/>
        </p:nvSpPr>
        <p:spPr>
          <a:xfrm>
            <a:off x="4150721" y="899158"/>
            <a:ext cx="4064726" cy="4173583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E85219E-2863-DABA-A1D2-E73F36F5B524}"/>
              </a:ext>
            </a:extLst>
          </p:cNvPr>
          <p:cNvSpPr/>
          <p:nvPr/>
        </p:nvSpPr>
        <p:spPr>
          <a:xfrm>
            <a:off x="5205894" y="5693227"/>
            <a:ext cx="19543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solidFill>
                  <a:srgbClr val="0070C0"/>
                </a:solidFill>
              </a:rPr>
              <a:t>sgwâr</a:t>
            </a:r>
            <a:endParaRPr lang="en-US" sz="5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2216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25FC97E4-1BE6-6EE0-C92D-7C0098FBF4E4}"/>
              </a:ext>
            </a:extLst>
          </p:cNvPr>
          <p:cNvSpPr/>
          <p:nvPr/>
        </p:nvSpPr>
        <p:spPr>
          <a:xfrm>
            <a:off x="3777993" y="677780"/>
            <a:ext cx="5006779" cy="4623563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EDE920E-852B-C436-B4E9-B190FF159E2F}"/>
              </a:ext>
            </a:extLst>
          </p:cNvPr>
          <p:cNvSpPr/>
          <p:nvPr/>
        </p:nvSpPr>
        <p:spPr>
          <a:xfrm>
            <a:off x="5389182" y="5718555"/>
            <a:ext cx="17843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solidFill>
                  <a:srgbClr val="0070C0"/>
                </a:solidFill>
              </a:rPr>
              <a:t>cylch</a:t>
            </a:r>
            <a:endParaRPr lang="en-US" sz="5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3794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iangle 5">
            <a:extLst>
              <a:ext uri="{FF2B5EF4-FFF2-40B4-BE49-F238E27FC236}">
                <a16:creationId xmlns:a16="http://schemas.microsoft.com/office/drawing/2014/main" id="{0AF450FD-3ACB-13D5-2949-C3D728FB8A01}"/>
              </a:ext>
            </a:extLst>
          </p:cNvPr>
          <p:cNvSpPr/>
          <p:nvPr/>
        </p:nvSpPr>
        <p:spPr>
          <a:xfrm>
            <a:off x="3542690" y="454879"/>
            <a:ext cx="5470682" cy="4356607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5A73CB8-53F8-CE1F-CD40-5C29E6130B5E}"/>
              </a:ext>
            </a:extLst>
          </p:cNvPr>
          <p:cNvSpPr/>
          <p:nvPr/>
        </p:nvSpPr>
        <p:spPr>
          <a:xfrm>
            <a:off x="5236720" y="5329535"/>
            <a:ext cx="20826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solidFill>
                  <a:srgbClr val="0070C0"/>
                </a:solidFill>
              </a:rPr>
              <a:t>triongl</a:t>
            </a:r>
            <a:endParaRPr lang="en-US" sz="5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4909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DD29175-BE35-9114-2924-89E543C8C7D9}"/>
              </a:ext>
            </a:extLst>
          </p:cNvPr>
          <p:cNvSpPr/>
          <p:nvPr/>
        </p:nvSpPr>
        <p:spPr>
          <a:xfrm>
            <a:off x="2209800" y="1737360"/>
            <a:ext cx="7968343" cy="2867297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580A40E-394D-ADB5-0FDF-0B5D2FEF480A}"/>
              </a:ext>
            </a:extLst>
          </p:cNvPr>
          <p:cNvSpPr/>
          <p:nvPr/>
        </p:nvSpPr>
        <p:spPr>
          <a:xfrm>
            <a:off x="5062859" y="5329534"/>
            <a:ext cx="22622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solidFill>
                  <a:srgbClr val="0070C0"/>
                </a:solidFill>
              </a:rPr>
              <a:t>petryal</a:t>
            </a:r>
            <a:endParaRPr lang="en-US" sz="5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1766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gular Pentagon 13">
            <a:extLst>
              <a:ext uri="{FF2B5EF4-FFF2-40B4-BE49-F238E27FC236}">
                <a16:creationId xmlns:a16="http://schemas.microsoft.com/office/drawing/2014/main" id="{2E7B4F6C-0E48-5A3B-B6DB-514A3134993A}"/>
              </a:ext>
            </a:extLst>
          </p:cNvPr>
          <p:cNvSpPr/>
          <p:nvPr/>
        </p:nvSpPr>
        <p:spPr>
          <a:xfrm>
            <a:off x="3449584" y="407767"/>
            <a:ext cx="5084817" cy="4708517"/>
          </a:xfrm>
          <a:prstGeom prst="pentagon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4CF81FC-5D52-A6EC-C6C2-B82F4B3B3179}"/>
              </a:ext>
            </a:extLst>
          </p:cNvPr>
          <p:cNvSpPr/>
          <p:nvPr/>
        </p:nvSpPr>
        <p:spPr>
          <a:xfrm>
            <a:off x="4594498" y="5688764"/>
            <a:ext cx="30030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solidFill>
                  <a:srgbClr val="0070C0"/>
                </a:solidFill>
              </a:rPr>
              <a:t>pentagon</a:t>
            </a:r>
          </a:p>
        </p:txBody>
      </p:sp>
    </p:spTree>
    <p:extLst>
      <p:ext uri="{BB962C8B-B14F-4D97-AF65-F5344CB8AC3E}">
        <p14:creationId xmlns:p14="http://schemas.microsoft.com/office/powerpoint/2010/main" val="23327237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xagon 1">
            <a:extLst>
              <a:ext uri="{FF2B5EF4-FFF2-40B4-BE49-F238E27FC236}">
                <a16:creationId xmlns:a16="http://schemas.microsoft.com/office/drawing/2014/main" id="{9FA4D1D3-D304-D23A-2214-19D85057B7B3}"/>
              </a:ext>
            </a:extLst>
          </p:cNvPr>
          <p:cNvSpPr/>
          <p:nvPr/>
        </p:nvSpPr>
        <p:spPr>
          <a:xfrm>
            <a:off x="3425777" y="740214"/>
            <a:ext cx="5035646" cy="4344140"/>
          </a:xfrm>
          <a:prstGeom prst="hexagon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60E3977-C856-2B2F-06F2-89E192BEB1D2}"/>
              </a:ext>
            </a:extLst>
          </p:cNvPr>
          <p:cNvSpPr/>
          <p:nvPr/>
        </p:nvSpPr>
        <p:spPr>
          <a:xfrm>
            <a:off x="4549070" y="5587068"/>
            <a:ext cx="30938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solidFill>
                  <a:srgbClr val="0070C0"/>
                </a:solidFill>
              </a:rPr>
              <a:t>hecsagon</a:t>
            </a:r>
            <a:endParaRPr lang="en-US" sz="5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79628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BC7C310-3768-A33A-55AB-AB2B87707D66}"/>
              </a:ext>
            </a:extLst>
          </p:cNvPr>
          <p:cNvSpPr/>
          <p:nvPr/>
        </p:nvSpPr>
        <p:spPr>
          <a:xfrm>
            <a:off x="4789263" y="5630610"/>
            <a:ext cx="26134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</a:t>
            </a:r>
            <a:r>
              <a:rPr lang="en-GB" sz="54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ctagon</a:t>
            </a:r>
          </a:p>
        </p:txBody>
      </p:sp>
      <p:pic>
        <p:nvPicPr>
          <p:cNvPr id="1026" name="Picture 2" descr="GraphicMaths - Octagons - polygons with 8 sides">
            <a:extLst>
              <a:ext uri="{FF2B5EF4-FFF2-40B4-BE49-F238E27FC236}">
                <a16:creationId xmlns:a16="http://schemas.microsoft.com/office/drawing/2014/main" id="{5563AA21-18BA-B37D-618D-58D60DCEEC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82" t="17162" r="15524" b="16552"/>
          <a:stretch/>
        </p:blipFill>
        <p:spPr bwMode="auto">
          <a:xfrm>
            <a:off x="3722013" y="762001"/>
            <a:ext cx="4932129" cy="4766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97830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99072F3-8EED-0A21-2840-3C36FCD1D9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660" b="92021" l="2151" r="96505">
                        <a14:foregroundMark x1="66935" y1="53723" x2="66935" y2="53723"/>
                        <a14:foregroundMark x1="59140" y1="72872" x2="59140" y2="72872"/>
                        <a14:foregroundMark x1="50000" y1="67553" x2="46505" y2="64362"/>
                        <a14:foregroundMark x1="45968" y1="63298" x2="45968" y2="63298"/>
                        <a14:foregroundMark x1="42473" y1="59043" x2="42473" y2="59043"/>
                        <a14:foregroundMark x1="38978" y1="52128" x2="37634" y2="47872"/>
                        <a14:foregroundMark x1="37634" y1="46809" x2="38172" y2="39894"/>
                        <a14:foregroundMark x1="41129" y1="39894" x2="44624" y2="39894"/>
                        <a14:foregroundMark x1="45968" y1="39894" x2="50806" y2="39894"/>
                        <a14:foregroundMark x1="59140" y1="38298" x2="66129" y2="31383"/>
                        <a14:foregroundMark x1="67473" y1="31383" x2="67473" y2="31383"/>
                        <a14:foregroundMark x1="70968" y1="32979" x2="74462" y2="32979"/>
                        <a14:foregroundMark x1="82796" y1="34574" x2="82796" y2="34574"/>
                        <a14:foregroundMark x1="82796" y1="34574" x2="82796" y2="34574"/>
                        <a14:foregroundMark x1="80645" y1="42553" x2="80645" y2="42553"/>
                        <a14:foregroundMark x1="39785" y1="85106" x2="39785" y2="85106"/>
                        <a14:foregroundMark x1="34140" y1="70213" x2="34140" y2="70213"/>
                        <a14:foregroundMark x1="26344" y1="61702" x2="26344" y2="61702"/>
                        <a14:foregroundMark x1="25806" y1="59043" x2="24462" y2="49468"/>
                        <a14:foregroundMark x1="22849" y1="45213" x2="22849" y2="45213"/>
                        <a14:foregroundMark x1="19624" y1="40957" x2="16667" y2="38298"/>
                        <a14:foregroundMark x1="16129" y1="38298" x2="14516" y2="32979"/>
                        <a14:foregroundMark x1="14516" y1="32979" x2="14516" y2="32979"/>
                        <a14:foregroundMark x1="12634" y1="27660" x2="12634" y2="27660"/>
                        <a14:foregroundMark x1="11828" y1="21809" x2="11022" y2="16489"/>
                        <a14:foregroundMark x1="9140" y1="10638" x2="9140" y2="10638"/>
                        <a14:foregroundMark x1="3495" y1="7979" x2="3495" y2="7979"/>
                        <a14:foregroundMark x1="2151" y1="4255" x2="2151" y2="4255"/>
                        <a14:foregroundMark x1="94624" y1="10638" x2="94624" y2="10638"/>
                        <a14:foregroundMark x1="96774" y1="13830" x2="96774" y2="13830"/>
                        <a14:foregroundMark x1="44624" y1="92021" x2="44624" y2="920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0800000">
            <a:off x="2538161" y="778760"/>
            <a:ext cx="7115677" cy="359609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403628F-E13E-FD8F-EC57-7109EC0A1E0B}"/>
              </a:ext>
            </a:extLst>
          </p:cNvPr>
          <p:cNvSpPr/>
          <p:nvPr/>
        </p:nvSpPr>
        <p:spPr>
          <a:xfrm>
            <a:off x="3484880" y="4774364"/>
            <a:ext cx="53848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 err="1">
                <a:solidFill>
                  <a:srgbClr val="0070C0"/>
                </a:solidFill>
              </a:rPr>
              <a:t>hanner</a:t>
            </a:r>
            <a:r>
              <a:rPr lang="en-US" sz="5400" dirty="0">
                <a:solidFill>
                  <a:srgbClr val="0070C0"/>
                </a:solidFill>
              </a:rPr>
              <a:t> </a:t>
            </a:r>
            <a:r>
              <a:rPr lang="en-US" sz="5400" dirty="0" err="1">
                <a:solidFill>
                  <a:srgbClr val="0070C0"/>
                </a:solidFill>
              </a:rPr>
              <a:t>cylch</a:t>
            </a:r>
            <a:endParaRPr lang="en-US" sz="5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01478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6-point Star 3">
            <a:extLst>
              <a:ext uri="{FF2B5EF4-FFF2-40B4-BE49-F238E27FC236}">
                <a16:creationId xmlns:a16="http://schemas.microsoft.com/office/drawing/2014/main" id="{2884E6E6-0DE1-05FC-3DFD-0D6277F783F8}"/>
              </a:ext>
            </a:extLst>
          </p:cNvPr>
          <p:cNvSpPr/>
          <p:nvPr/>
        </p:nvSpPr>
        <p:spPr>
          <a:xfrm>
            <a:off x="3597007" y="429658"/>
            <a:ext cx="4731745" cy="4638101"/>
          </a:xfrm>
          <a:prstGeom prst="star6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6420691-8AAF-E42A-A764-AFEE9D6FF806}"/>
              </a:ext>
            </a:extLst>
          </p:cNvPr>
          <p:cNvSpPr/>
          <p:nvPr/>
        </p:nvSpPr>
        <p:spPr>
          <a:xfrm>
            <a:off x="5035317" y="5767333"/>
            <a:ext cx="18551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seren</a:t>
            </a:r>
            <a:endParaRPr lang="en-GB" sz="5400" b="0" cap="none" spc="0" dirty="0">
              <a:ln w="0"/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734718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rt 1">
            <a:extLst>
              <a:ext uri="{FF2B5EF4-FFF2-40B4-BE49-F238E27FC236}">
                <a16:creationId xmlns:a16="http://schemas.microsoft.com/office/drawing/2014/main" id="{2940117A-06BC-4717-58C0-A57A363051AB}"/>
              </a:ext>
            </a:extLst>
          </p:cNvPr>
          <p:cNvSpPr/>
          <p:nvPr/>
        </p:nvSpPr>
        <p:spPr>
          <a:xfrm>
            <a:off x="3623048" y="749147"/>
            <a:ext cx="4694931" cy="4313908"/>
          </a:xfrm>
          <a:prstGeom prst="hear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EBE0F4C-D1A4-DF4F-532E-69984760A97A}"/>
              </a:ext>
            </a:extLst>
          </p:cNvPr>
          <p:cNvSpPr/>
          <p:nvPr/>
        </p:nvSpPr>
        <p:spPr>
          <a:xfrm>
            <a:off x="5042630" y="5521535"/>
            <a:ext cx="18557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r>
              <a:rPr lang="cy-GB" sz="5400" b="0" cap="none" spc="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alon</a:t>
            </a:r>
            <a:endParaRPr lang="en-GB" sz="5400" b="0" cap="none" spc="0" dirty="0">
              <a:ln w="0"/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069881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3d Shapes Clipart at GetDrawings | Free download">
            <a:extLst>
              <a:ext uri="{FF2B5EF4-FFF2-40B4-BE49-F238E27FC236}">
                <a16:creationId xmlns:a16="http://schemas.microsoft.com/office/drawing/2014/main" id="{2B763253-8F78-AA07-849C-3D54AF896C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13818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7" name="Rectangle 2056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8A2E018-1E31-CC61-A577-07B8362CFBB9}"/>
              </a:ext>
            </a:extLst>
          </p:cNvPr>
          <p:cNvSpPr/>
          <p:nvPr/>
        </p:nvSpPr>
        <p:spPr>
          <a:xfrm>
            <a:off x="477981" y="1122363"/>
            <a:ext cx="4023360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S</a:t>
            </a:r>
            <a:r>
              <a:rPr lang="en-US" sz="48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iapiau</a:t>
            </a:r>
            <a:r>
              <a:rPr lang="en-US" sz="48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3D</a:t>
            </a:r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52106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C4B850C-F099-881E-49E2-3E08235743B7}"/>
              </a:ext>
            </a:extLst>
          </p:cNvPr>
          <p:cNvSpPr/>
          <p:nvPr/>
        </p:nvSpPr>
        <p:spPr>
          <a:xfrm>
            <a:off x="5208852" y="5536364"/>
            <a:ext cx="16001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r>
              <a:rPr lang="en-GB" sz="54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iwb</a:t>
            </a:r>
            <a:endParaRPr lang="en-GB" sz="54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2050" name="Picture 2" descr="Blue Cube Clip Art at Clker.com - vector clip art online, royalty free &amp;  public domain">
            <a:extLst>
              <a:ext uri="{FF2B5EF4-FFF2-40B4-BE49-F238E27FC236}">
                <a16:creationId xmlns:a16="http://schemas.microsoft.com/office/drawing/2014/main" id="{9FD5CC6A-279F-8021-B72A-327FEE8A88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3478" y="891323"/>
            <a:ext cx="4425043" cy="4152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12227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A41E8C4-BDF2-2102-B85F-CFB318988459}"/>
              </a:ext>
            </a:extLst>
          </p:cNvPr>
          <p:cNvSpPr/>
          <p:nvPr/>
        </p:nvSpPr>
        <p:spPr>
          <a:xfrm>
            <a:off x="5046381" y="5471049"/>
            <a:ext cx="25346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r>
              <a:rPr lang="en-GB" sz="54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iwboid</a:t>
            </a:r>
            <a:endParaRPr lang="en-GB" sz="54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3076" name="Picture 4" descr="All about SHAPES | Baamboozle - Baamboozle | The Most Fun Classroom Games!">
            <a:extLst>
              <a:ext uri="{FF2B5EF4-FFF2-40B4-BE49-F238E27FC236}">
                <a16:creationId xmlns:a16="http://schemas.microsoft.com/office/drawing/2014/main" id="{CAC5679C-F923-DB61-27F9-497A7AE17D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40" t="9341" r="22823" b="11538"/>
          <a:stretch/>
        </p:blipFill>
        <p:spPr bwMode="auto">
          <a:xfrm>
            <a:off x="3353526" y="1692365"/>
            <a:ext cx="5920378" cy="3304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87602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0A558CB-D404-C093-607A-A37A9F91168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4286" b="88360" l="25397" r="71958">
                        <a14:foregroundMark x1="50265" y1="14286" x2="50265" y2="14286"/>
                        <a14:foregroundMark x1="46296" y1="83333" x2="46296" y2="83333"/>
                        <a14:foregroundMark x1="50265" y1="88360" x2="50265" y2="88360"/>
                        <a14:foregroundMark x1="71958" y1="25926" x2="71958" y2="25926"/>
                        <a14:foregroundMark x1="25397" y1="71958" x2="25397" y2="71958"/>
                      </a14:backgroundRemoval>
                    </a14:imgEffect>
                  </a14:imgLayer>
                </a14:imgProps>
              </a:ext>
            </a:extLst>
          </a:blip>
          <a:srcRect l="20818" t="8232" r="22542" b="8503"/>
          <a:stretch/>
        </p:blipFill>
        <p:spPr>
          <a:xfrm rot="3247532">
            <a:off x="4133061" y="43120"/>
            <a:ext cx="3594203" cy="528375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13FB56E-98A0-8E6E-5A52-27184A3F914F}"/>
              </a:ext>
            </a:extLst>
          </p:cNvPr>
          <p:cNvSpPr/>
          <p:nvPr/>
        </p:nvSpPr>
        <p:spPr>
          <a:xfrm>
            <a:off x="5190508" y="5227702"/>
            <a:ext cx="20313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</a:t>
            </a:r>
            <a:r>
              <a:rPr lang="en-GB" sz="54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ilindr</a:t>
            </a:r>
            <a:endParaRPr lang="en-GB" sz="54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869951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EB88F5F-ECB8-B955-061F-5FCF59136B8E}"/>
              </a:ext>
            </a:extLst>
          </p:cNvPr>
          <p:cNvSpPr/>
          <p:nvPr/>
        </p:nvSpPr>
        <p:spPr>
          <a:xfrm>
            <a:off x="5605464" y="5534265"/>
            <a:ext cx="13115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côn</a:t>
            </a:r>
            <a:endParaRPr lang="en-US" sz="540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4098" name="Picture 2" descr="Dimensions">
            <a:extLst>
              <a:ext uri="{FF2B5EF4-FFF2-40B4-BE49-F238E27FC236}">
                <a16:creationId xmlns:a16="http://schemas.microsoft.com/office/drawing/2014/main" id="{9BB24332-07A0-E248-CC5A-8C05CD849E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3089" y="400405"/>
            <a:ext cx="4356327" cy="4803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5556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B9D5BFC-AD45-5A8C-F0E4-42C0CD3CF77A}"/>
              </a:ext>
            </a:extLst>
          </p:cNvPr>
          <p:cNvSpPr/>
          <p:nvPr/>
        </p:nvSpPr>
        <p:spPr>
          <a:xfrm>
            <a:off x="5465397" y="5589350"/>
            <a:ext cx="15256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solidFill>
                  <a:srgbClr val="0070C0"/>
                </a:solidFill>
              </a:rPr>
              <a:t>sffêr</a:t>
            </a:r>
            <a:endParaRPr lang="en-US" sz="5400" dirty="0">
              <a:solidFill>
                <a:srgbClr val="0070C0"/>
              </a:solidFill>
            </a:endParaRPr>
          </a:p>
        </p:txBody>
      </p:sp>
      <p:pic>
        <p:nvPicPr>
          <p:cNvPr id="5122" name="Picture 2" descr="351,400+ Blue Sphere Stock Photos, Pictures &amp; Royalty-Free Images - iStock  | Globe, Earth, Speech bubble">
            <a:extLst>
              <a:ext uri="{FF2B5EF4-FFF2-40B4-BE49-F238E27FC236}">
                <a16:creationId xmlns:a16="http://schemas.microsoft.com/office/drawing/2014/main" id="{74D043DB-A0AF-BA43-427B-87F110865BB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78" t="12230" r="12198" b="8437"/>
          <a:stretch/>
        </p:blipFill>
        <p:spPr bwMode="auto">
          <a:xfrm>
            <a:off x="3915103" y="536028"/>
            <a:ext cx="4361793" cy="4624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14912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75AC21E-00AB-3AC9-611F-13B0188324AF}"/>
              </a:ext>
            </a:extLst>
          </p:cNvPr>
          <p:cNvSpPr/>
          <p:nvPr/>
        </p:nvSpPr>
        <p:spPr>
          <a:xfrm>
            <a:off x="5038983" y="5622400"/>
            <a:ext cx="26018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solidFill>
                  <a:srgbClr val="0070C0"/>
                </a:solidFill>
              </a:rPr>
              <a:t>pyramid</a:t>
            </a:r>
          </a:p>
        </p:txBody>
      </p:sp>
      <p:pic>
        <p:nvPicPr>
          <p:cNvPr id="6146" name="Picture 2" descr="Blue Pyramid on white background. 3D Rendering Illustration Stock  Illustration | Adobe Stock">
            <a:extLst>
              <a:ext uri="{FF2B5EF4-FFF2-40B4-BE49-F238E27FC236}">
                <a16:creationId xmlns:a16="http://schemas.microsoft.com/office/drawing/2014/main" id="{BF9256B2-5CBA-00E3-8A05-9732D7F4A0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88" t="15154" r="11989" b="16057"/>
          <a:stretch/>
        </p:blipFill>
        <p:spPr bwMode="auto">
          <a:xfrm>
            <a:off x="3932674" y="1046479"/>
            <a:ext cx="4591566" cy="4121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48944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77AB22C-D9CD-9006-8863-6DA483D66635}"/>
              </a:ext>
            </a:extLst>
          </p:cNvPr>
          <p:cNvSpPr/>
          <p:nvPr/>
        </p:nvSpPr>
        <p:spPr>
          <a:xfrm>
            <a:off x="128338" y="693832"/>
            <a:ext cx="5855902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Tarwch</a:t>
            </a:r>
            <a:r>
              <a:rPr lang="en-US" sz="54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y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botwm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!</a:t>
            </a:r>
            <a:endParaRPr lang="en-US" sz="5400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0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Learning Resources Answer Buzzers Set, Recordable Buttons for Kids ...">
            <a:extLst>
              <a:ext uri="{FF2B5EF4-FFF2-40B4-BE49-F238E27FC236}">
                <a16:creationId xmlns:a16="http://schemas.microsoft.com/office/drawing/2014/main" id="{649F2BE9-A2BB-28CD-5263-B971B168C0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"/>
          <a:stretch/>
        </p:blipFill>
        <p:spPr bwMode="auto">
          <a:xfrm>
            <a:off x="5514690" y="425646"/>
            <a:ext cx="6300083" cy="6281047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67680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3A5DB34-58A0-B585-64B3-BBE952712AE6}"/>
              </a:ext>
            </a:extLst>
          </p:cNvPr>
          <p:cNvSpPr/>
          <p:nvPr/>
        </p:nvSpPr>
        <p:spPr>
          <a:xfrm>
            <a:off x="3587648" y="409192"/>
            <a:ext cx="52126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siap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ydy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hwn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28659B1-BD03-0B07-01FF-2C23024E90F4}"/>
              </a:ext>
            </a:extLst>
          </p:cNvPr>
          <p:cNvSpPr/>
          <p:nvPr/>
        </p:nvSpPr>
        <p:spPr>
          <a:xfrm>
            <a:off x="5062859" y="5329534"/>
            <a:ext cx="22622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solidFill>
                  <a:srgbClr val="0070C0"/>
                </a:solidFill>
              </a:rPr>
              <a:t>petryal</a:t>
            </a:r>
            <a:endParaRPr lang="en-US" sz="5400" dirty="0">
              <a:solidFill>
                <a:srgbClr val="0070C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4D970-C700-5096-7317-667496940BF4}"/>
              </a:ext>
            </a:extLst>
          </p:cNvPr>
          <p:cNvSpPr/>
          <p:nvPr/>
        </p:nvSpPr>
        <p:spPr>
          <a:xfrm>
            <a:off x="2209800" y="1737360"/>
            <a:ext cx="7968343" cy="2867297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05509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646E815-DB77-EF47-3FFC-A2C3E0EB8B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4286" b="88360" l="25397" r="71958">
                        <a14:foregroundMark x1="50265" y1="14286" x2="50265" y2="14286"/>
                        <a14:foregroundMark x1="46296" y1="83333" x2="46296" y2="83333"/>
                        <a14:foregroundMark x1="50265" y1="88360" x2="50265" y2="88360"/>
                        <a14:foregroundMark x1="71958" y1="25926" x2="71958" y2="25926"/>
                        <a14:foregroundMark x1="25397" y1="71958" x2="25397" y2="71958"/>
                      </a14:backgroundRemoval>
                    </a14:imgEffect>
                  </a14:imgLayer>
                </a14:imgProps>
              </a:ext>
            </a:extLst>
          </a:blip>
          <a:srcRect l="20818" t="8232" r="22542" b="8503"/>
          <a:stretch/>
        </p:blipFill>
        <p:spPr>
          <a:xfrm rot="3247532">
            <a:off x="4298899" y="787121"/>
            <a:ext cx="3594203" cy="528375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1077DDC-3730-2C8A-7954-ED9AFBEC4868}"/>
              </a:ext>
            </a:extLst>
          </p:cNvPr>
          <p:cNvSpPr/>
          <p:nvPr/>
        </p:nvSpPr>
        <p:spPr>
          <a:xfrm>
            <a:off x="3587648" y="409192"/>
            <a:ext cx="52126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ydy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hwn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2688860-DA35-524D-45AC-9A7ED862A464}"/>
              </a:ext>
            </a:extLst>
          </p:cNvPr>
          <p:cNvSpPr/>
          <p:nvPr/>
        </p:nvSpPr>
        <p:spPr>
          <a:xfrm>
            <a:off x="5080337" y="5695788"/>
            <a:ext cx="20313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</a:t>
            </a:r>
            <a:r>
              <a:rPr lang="en-GB" sz="54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ilindr</a:t>
            </a:r>
            <a:endParaRPr lang="en-GB" sz="54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32215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53D6995-0724-46BD-3745-E9BC67A120E8}"/>
              </a:ext>
            </a:extLst>
          </p:cNvPr>
          <p:cNvSpPr/>
          <p:nvPr/>
        </p:nvSpPr>
        <p:spPr>
          <a:xfrm>
            <a:off x="3379210" y="271779"/>
            <a:ext cx="52126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ydy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hwn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251A490-2C09-3054-E928-92C0887A16BB}"/>
              </a:ext>
            </a:extLst>
          </p:cNvPr>
          <p:cNvSpPr/>
          <p:nvPr/>
        </p:nvSpPr>
        <p:spPr>
          <a:xfrm>
            <a:off x="4944221" y="5662891"/>
            <a:ext cx="20826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solidFill>
                  <a:srgbClr val="0070C0"/>
                </a:solidFill>
              </a:rPr>
              <a:t>triongl</a:t>
            </a:r>
            <a:endParaRPr lang="en-US" sz="5400" dirty="0">
              <a:solidFill>
                <a:srgbClr val="0070C0"/>
              </a:solidFill>
            </a:endParaRPr>
          </a:p>
        </p:txBody>
      </p:sp>
      <p:sp>
        <p:nvSpPr>
          <p:cNvPr id="5" name="Triangle 5">
            <a:extLst>
              <a:ext uri="{FF2B5EF4-FFF2-40B4-BE49-F238E27FC236}">
                <a16:creationId xmlns:a16="http://schemas.microsoft.com/office/drawing/2014/main" id="{C4CAF6BF-4400-43AA-9C2C-4BB7578ADCCC}"/>
              </a:ext>
            </a:extLst>
          </p:cNvPr>
          <p:cNvSpPr/>
          <p:nvPr/>
        </p:nvSpPr>
        <p:spPr>
          <a:xfrm>
            <a:off x="3379210" y="1195109"/>
            <a:ext cx="5470682" cy="4356607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7235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EA612B6-F8D4-74A0-4DF4-4934C9E42480}"/>
              </a:ext>
            </a:extLst>
          </p:cNvPr>
          <p:cNvSpPr/>
          <p:nvPr/>
        </p:nvSpPr>
        <p:spPr>
          <a:xfrm>
            <a:off x="3379210" y="271779"/>
            <a:ext cx="52126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ydy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hwn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ACA412D-033D-A5D8-5EE9-ED7717F5A8F2}"/>
              </a:ext>
            </a:extLst>
          </p:cNvPr>
          <p:cNvSpPr/>
          <p:nvPr/>
        </p:nvSpPr>
        <p:spPr>
          <a:xfrm>
            <a:off x="5222726" y="5663255"/>
            <a:ext cx="15256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solidFill>
                  <a:srgbClr val="0070C0"/>
                </a:solidFill>
              </a:rPr>
              <a:t>sffêr</a:t>
            </a:r>
            <a:endParaRPr lang="en-US" sz="5400" dirty="0">
              <a:solidFill>
                <a:srgbClr val="0070C0"/>
              </a:solidFill>
            </a:endParaRPr>
          </a:p>
        </p:txBody>
      </p:sp>
      <p:pic>
        <p:nvPicPr>
          <p:cNvPr id="5" name="Picture 2" descr="351,400+ Blue Sphere Stock Photos, Pictures &amp; Royalty-Free Images - iStock  | Globe, Earth, Speech bubble">
            <a:extLst>
              <a:ext uri="{FF2B5EF4-FFF2-40B4-BE49-F238E27FC236}">
                <a16:creationId xmlns:a16="http://schemas.microsoft.com/office/drawing/2014/main" id="{66964381-743E-8C61-5E43-056C634B0D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78" t="12230" r="12198" b="8437"/>
          <a:stretch/>
        </p:blipFill>
        <p:spPr bwMode="auto">
          <a:xfrm>
            <a:off x="3915103" y="1116724"/>
            <a:ext cx="4361793" cy="4624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5518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DD63CDB-0358-7D1F-C649-677155947B43}"/>
              </a:ext>
            </a:extLst>
          </p:cNvPr>
          <p:cNvSpPr/>
          <p:nvPr/>
        </p:nvSpPr>
        <p:spPr>
          <a:xfrm>
            <a:off x="3437720" y="271779"/>
            <a:ext cx="50956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ydy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hon?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6B55FAB-C71B-676C-AD62-1326DEFA9D0B}"/>
              </a:ext>
            </a:extLst>
          </p:cNvPr>
          <p:cNvSpPr/>
          <p:nvPr/>
        </p:nvSpPr>
        <p:spPr>
          <a:xfrm>
            <a:off x="4749754" y="5934670"/>
            <a:ext cx="269249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seren</a:t>
            </a:r>
            <a:endParaRPr lang="en-US" sz="54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6-point Star 3">
            <a:extLst>
              <a:ext uri="{FF2B5EF4-FFF2-40B4-BE49-F238E27FC236}">
                <a16:creationId xmlns:a16="http://schemas.microsoft.com/office/drawing/2014/main" id="{E4DF2635-4827-7F0F-5DC8-DBA722F68D08}"/>
              </a:ext>
            </a:extLst>
          </p:cNvPr>
          <p:cNvSpPr/>
          <p:nvPr/>
        </p:nvSpPr>
        <p:spPr>
          <a:xfrm>
            <a:off x="3730126" y="1195109"/>
            <a:ext cx="4731745" cy="4638101"/>
          </a:xfrm>
          <a:prstGeom prst="star6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08583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BECF7BF-4FD4-1F95-73A5-B9640AC07782}"/>
              </a:ext>
            </a:extLst>
          </p:cNvPr>
          <p:cNvSpPr/>
          <p:nvPr/>
        </p:nvSpPr>
        <p:spPr>
          <a:xfrm>
            <a:off x="3379210" y="271779"/>
            <a:ext cx="52126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ydy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hwn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C440A48-0E23-29AE-F567-F5EC18E4C3C5}"/>
              </a:ext>
            </a:extLst>
          </p:cNvPr>
          <p:cNvSpPr/>
          <p:nvPr/>
        </p:nvSpPr>
        <p:spPr>
          <a:xfrm>
            <a:off x="5359904" y="5889172"/>
            <a:ext cx="13115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côn</a:t>
            </a:r>
            <a:endParaRPr lang="en-US" sz="540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7" name="Picture 2" descr="Dimensions">
            <a:extLst>
              <a:ext uri="{FF2B5EF4-FFF2-40B4-BE49-F238E27FC236}">
                <a16:creationId xmlns:a16="http://schemas.microsoft.com/office/drawing/2014/main" id="{24DACF98-D406-9B36-89D7-48E5EC2672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7368" y="1140412"/>
            <a:ext cx="4356327" cy="4803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0844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D27DEB2-96BA-C27C-7D03-E0FFCFA0EFCF}"/>
              </a:ext>
            </a:extLst>
          </p:cNvPr>
          <p:cNvSpPr/>
          <p:nvPr/>
        </p:nvSpPr>
        <p:spPr>
          <a:xfrm>
            <a:off x="3379210" y="271779"/>
            <a:ext cx="52126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ydy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hwn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44DA7D-F658-7FB8-CBFA-452AEBE73C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660" b="92021" l="2151" r="96505">
                        <a14:foregroundMark x1="66935" y1="53723" x2="66935" y2="53723"/>
                        <a14:foregroundMark x1="59140" y1="72872" x2="59140" y2="72872"/>
                        <a14:foregroundMark x1="50000" y1="67553" x2="46505" y2="64362"/>
                        <a14:foregroundMark x1="45968" y1="63298" x2="45968" y2="63298"/>
                        <a14:foregroundMark x1="42473" y1="59043" x2="42473" y2="59043"/>
                        <a14:foregroundMark x1="38978" y1="52128" x2="37634" y2="47872"/>
                        <a14:foregroundMark x1="37634" y1="46809" x2="38172" y2="39894"/>
                        <a14:foregroundMark x1="41129" y1="39894" x2="44624" y2="39894"/>
                        <a14:foregroundMark x1="45968" y1="39894" x2="50806" y2="39894"/>
                        <a14:foregroundMark x1="59140" y1="38298" x2="66129" y2="31383"/>
                        <a14:foregroundMark x1="67473" y1="31383" x2="67473" y2="31383"/>
                        <a14:foregroundMark x1="70968" y1="32979" x2="74462" y2="32979"/>
                        <a14:foregroundMark x1="82796" y1="34574" x2="82796" y2="34574"/>
                        <a14:foregroundMark x1="82796" y1="34574" x2="82796" y2="34574"/>
                        <a14:foregroundMark x1="80645" y1="42553" x2="80645" y2="42553"/>
                        <a14:foregroundMark x1="39785" y1="85106" x2="39785" y2="85106"/>
                        <a14:foregroundMark x1="34140" y1="70213" x2="34140" y2="70213"/>
                        <a14:foregroundMark x1="26344" y1="61702" x2="26344" y2="61702"/>
                        <a14:foregroundMark x1="25806" y1="59043" x2="24462" y2="49468"/>
                        <a14:foregroundMark x1="22849" y1="45213" x2="22849" y2="45213"/>
                        <a14:foregroundMark x1="19624" y1="40957" x2="16667" y2="38298"/>
                        <a14:foregroundMark x1="16129" y1="38298" x2="14516" y2="32979"/>
                        <a14:foregroundMark x1="14516" y1="32979" x2="14516" y2="32979"/>
                        <a14:foregroundMark x1="12634" y1="27660" x2="12634" y2="27660"/>
                        <a14:foregroundMark x1="11828" y1="21809" x2="11022" y2="16489"/>
                        <a14:foregroundMark x1="9140" y1="10638" x2="9140" y2="10638"/>
                        <a14:foregroundMark x1="3495" y1="7979" x2="3495" y2="7979"/>
                        <a14:foregroundMark x1="2151" y1="4255" x2="2151" y2="4255"/>
                        <a14:foregroundMark x1="94624" y1="10638" x2="94624" y2="10638"/>
                        <a14:foregroundMark x1="96774" y1="13830" x2="96774" y2="13830"/>
                        <a14:foregroundMark x1="44624" y1="92021" x2="44624" y2="920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0800000">
            <a:off x="2538159" y="1368300"/>
            <a:ext cx="7115677" cy="359609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1A6AD63-A29D-8DE9-A4C3-8FB853C297F2}"/>
              </a:ext>
            </a:extLst>
          </p:cNvPr>
          <p:cNvSpPr/>
          <p:nvPr/>
        </p:nvSpPr>
        <p:spPr>
          <a:xfrm>
            <a:off x="2776193" y="5137585"/>
            <a:ext cx="663960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 err="1">
                <a:solidFill>
                  <a:srgbClr val="0070C0"/>
                </a:solidFill>
              </a:rPr>
              <a:t>hanner</a:t>
            </a:r>
            <a:r>
              <a:rPr lang="en-US" sz="5400" dirty="0">
                <a:solidFill>
                  <a:srgbClr val="0070C0"/>
                </a:solidFill>
              </a:rPr>
              <a:t> </a:t>
            </a:r>
            <a:r>
              <a:rPr lang="en-US" sz="5400" dirty="0" err="1">
                <a:solidFill>
                  <a:srgbClr val="0070C0"/>
                </a:solidFill>
              </a:rPr>
              <a:t>cylch</a:t>
            </a:r>
            <a:endParaRPr lang="en-US" sz="5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1875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215DB76-3268-EA3D-8D0F-581C8AD753BD}"/>
              </a:ext>
            </a:extLst>
          </p:cNvPr>
          <p:cNvSpPr/>
          <p:nvPr/>
        </p:nvSpPr>
        <p:spPr>
          <a:xfrm>
            <a:off x="5919709" y="1482114"/>
            <a:ext cx="6272291" cy="30041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P</a:t>
            </a:r>
            <a:r>
              <a:rPr lang="en-US" sz="80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riodweddau</a:t>
            </a:r>
            <a:r>
              <a:rPr lang="en-US" sz="80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80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siâp</a:t>
            </a:r>
            <a:endParaRPr lang="en-US" sz="8000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4105" name="Freeform: Shape 4104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07" name="Freeform: Shape 4106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109" name="Freeform: Shape 4108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11" name="Freeform: Shape 4110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113" name="Freeform: Shape 4112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4098" name="Picture 2" descr="Collection 101+ Pictures Pictures Of A Cube Stunning">
            <a:extLst>
              <a:ext uri="{FF2B5EF4-FFF2-40B4-BE49-F238E27FC236}">
                <a16:creationId xmlns:a16="http://schemas.microsoft.com/office/drawing/2014/main" id="{F40D086B-7971-240F-2F41-5A4C98ECD9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39" t="10295" r="10772" b="15060"/>
          <a:stretch/>
        </p:blipFill>
        <p:spPr bwMode="auto">
          <a:xfrm>
            <a:off x="1111064" y="1099903"/>
            <a:ext cx="4344344" cy="421751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15" name="Freeform: Shape 4114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3CC1A4F-3042-289B-E933-FC20E019412C}"/>
              </a:ext>
            </a:extLst>
          </p:cNvPr>
          <p:cNvCxnSpPr/>
          <p:nvPr/>
        </p:nvCxnSpPr>
        <p:spPr>
          <a:xfrm flipV="1">
            <a:off x="530529" y="3429000"/>
            <a:ext cx="1702308" cy="989317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57252E2-43E9-DF8C-422C-21F0C76A1B45}"/>
              </a:ext>
            </a:extLst>
          </p:cNvPr>
          <p:cNvCxnSpPr>
            <a:cxnSpLocks/>
          </p:cNvCxnSpPr>
          <p:nvPr/>
        </p:nvCxnSpPr>
        <p:spPr>
          <a:xfrm flipH="1">
            <a:off x="3289664" y="656889"/>
            <a:ext cx="72204" cy="1652877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AB7810D-87A2-8FE9-C443-802F7E2BE37F}"/>
              </a:ext>
            </a:extLst>
          </p:cNvPr>
          <p:cNvCxnSpPr>
            <a:cxnSpLocks/>
          </p:cNvCxnSpPr>
          <p:nvPr/>
        </p:nvCxnSpPr>
        <p:spPr>
          <a:xfrm flipH="1" flipV="1">
            <a:off x="4284274" y="4738412"/>
            <a:ext cx="1635435" cy="540850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CF9530E-DE62-34E6-A23C-733CE0877BEB}"/>
              </a:ext>
            </a:extLst>
          </p:cNvPr>
          <p:cNvCxnSpPr>
            <a:cxnSpLocks/>
          </p:cNvCxnSpPr>
          <p:nvPr/>
        </p:nvCxnSpPr>
        <p:spPr>
          <a:xfrm flipH="1">
            <a:off x="3289664" y="3429000"/>
            <a:ext cx="1928088" cy="40241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289261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579D385E-FEE4-54F9-389D-F37B570D2F32}"/>
              </a:ext>
            </a:extLst>
          </p:cNvPr>
          <p:cNvCxnSpPr>
            <a:cxnSpLocks/>
          </p:cNvCxnSpPr>
          <p:nvPr/>
        </p:nvCxnSpPr>
        <p:spPr>
          <a:xfrm flipH="1" flipV="1">
            <a:off x="5917860" y="1700480"/>
            <a:ext cx="1646727" cy="879410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CF2FC595-E196-CCC9-CF8A-998B408102CD}"/>
              </a:ext>
            </a:extLst>
          </p:cNvPr>
          <p:cNvSpPr/>
          <p:nvPr/>
        </p:nvSpPr>
        <p:spPr>
          <a:xfrm>
            <a:off x="7564587" y="2140185"/>
            <a:ext cx="3286477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880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r>
              <a:rPr lang="en-GB" sz="8800" b="0" cap="none" spc="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ornel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7046369-36A8-4A91-7CE1-C960F488C86D}"/>
              </a:ext>
            </a:extLst>
          </p:cNvPr>
          <p:cNvSpPr/>
          <p:nvPr/>
        </p:nvSpPr>
        <p:spPr>
          <a:xfrm>
            <a:off x="11241098" y="6088559"/>
            <a:ext cx="87235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  <a:r>
              <a:rPr lang="en-GB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382D4BE-D3FD-2538-5A5A-DA317A7FAD3E}"/>
              </a:ext>
            </a:extLst>
          </p:cNvPr>
          <p:cNvSpPr/>
          <p:nvPr/>
        </p:nvSpPr>
        <p:spPr>
          <a:xfrm>
            <a:off x="1789285" y="1700480"/>
            <a:ext cx="4128575" cy="3843854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537371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EDC2CDFE-0DE0-A935-F68C-6C30D657219F}"/>
              </a:ext>
            </a:extLst>
          </p:cNvPr>
          <p:cNvCxnSpPr>
            <a:cxnSpLocks/>
            <a:endCxn id="8" idx="3"/>
          </p:cNvCxnSpPr>
          <p:nvPr/>
        </p:nvCxnSpPr>
        <p:spPr>
          <a:xfrm flipH="1">
            <a:off x="5917860" y="2372763"/>
            <a:ext cx="2276062" cy="1249644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EF9EB5C2-7A08-CE15-F2E7-298B878B78B1}"/>
              </a:ext>
            </a:extLst>
          </p:cNvPr>
          <p:cNvSpPr/>
          <p:nvPr/>
        </p:nvSpPr>
        <p:spPr>
          <a:xfrm>
            <a:off x="8263655" y="1391071"/>
            <a:ext cx="2398413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</a:t>
            </a:r>
            <a:r>
              <a:rPr lang="en-GB" sz="880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chr</a:t>
            </a:r>
            <a:endParaRPr lang="en-GB" sz="8800" b="0" cap="none" spc="0" dirty="0">
              <a:ln w="0"/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39A83D7-4850-9C85-5B80-EA508D3B767B}"/>
              </a:ext>
            </a:extLst>
          </p:cNvPr>
          <p:cNvSpPr/>
          <p:nvPr/>
        </p:nvSpPr>
        <p:spPr>
          <a:xfrm>
            <a:off x="11241098" y="6088559"/>
            <a:ext cx="87235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  <a:r>
              <a:rPr lang="en-GB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CBA5A5B-22AC-8442-62F7-12F2E11D7331}"/>
              </a:ext>
            </a:extLst>
          </p:cNvPr>
          <p:cNvSpPr/>
          <p:nvPr/>
        </p:nvSpPr>
        <p:spPr>
          <a:xfrm>
            <a:off x="1789285" y="1700480"/>
            <a:ext cx="4128575" cy="3843854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57617110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ollection 101+ Pictures Pictures Of A Cube Stunning">
            <a:extLst>
              <a:ext uri="{FF2B5EF4-FFF2-40B4-BE49-F238E27FC236}">
                <a16:creationId xmlns:a16="http://schemas.microsoft.com/office/drawing/2014/main" id="{F5FD613D-E332-2A35-3602-B90E3880F1D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39" t="10295" r="10772" b="15060"/>
          <a:stretch/>
        </p:blipFill>
        <p:spPr bwMode="auto">
          <a:xfrm>
            <a:off x="239194" y="231692"/>
            <a:ext cx="6586908" cy="6394616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FA4488E-2FB5-2B9B-3587-239A110E7629}"/>
              </a:ext>
            </a:extLst>
          </p:cNvPr>
          <p:cNvCxnSpPr>
            <a:cxnSpLocks/>
          </p:cNvCxnSpPr>
          <p:nvPr/>
        </p:nvCxnSpPr>
        <p:spPr>
          <a:xfrm flipH="1">
            <a:off x="4635301" y="2938558"/>
            <a:ext cx="2312151" cy="800867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78F58AAB-E9EE-495C-F1FD-2C12E81A2AC3}"/>
              </a:ext>
            </a:extLst>
          </p:cNvPr>
          <p:cNvSpPr/>
          <p:nvPr/>
        </p:nvSpPr>
        <p:spPr>
          <a:xfrm>
            <a:off x="7304015" y="1889213"/>
            <a:ext cx="306846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80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</a:t>
            </a:r>
            <a:r>
              <a:rPr lang="en-GB" sz="80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yneb</a:t>
            </a:r>
            <a:endParaRPr lang="en-GB" sz="80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92263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ollection 101+ Pictures Pictures Of A Cube Stunning">
            <a:extLst>
              <a:ext uri="{FF2B5EF4-FFF2-40B4-BE49-F238E27FC236}">
                <a16:creationId xmlns:a16="http://schemas.microsoft.com/office/drawing/2014/main" id="{B1545D99-D48B-E1B4-2D73-B2D5C79B45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39" t="10295" r="10772" b="15060"/>
          <a:stretch/>
        </p:blipFill>
        <p:spPr bwMode="auto">
          <a:xfrm>
            <a:off x="1069536" y="353313"/>
            <a:ext cx="5877916" cy="5706322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F3FA2E0A-767B-A6D5-F1E6-C007E936C586}"/>
              </a:ext>
            </a:extLst>
          </p:cNvPr>
          <p:cNvCxnSpPr>
            <a:cxnSpLocks/>
          </p:cNvCxnSpPr>
          <p:nvPr/>
        </p:nvCxnSpPr>
        <p:spPr>
          <a:xfrm flipH="1">
            <a:off x="6328616" y="1987826"/>
            <a:ext cx="2182478" cy="1218648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395FCB2D-BAAB-4711-39AB-893F98956985}"/>
              </a:ext>
            </a:extLst>
          </p:cNvPr>
          <p:cNvSpPr/>
          <p:nvPr/>
        </p:nvSpPr>
        <p:spPr>
          <a:xfrm>
            <a:off x="8511094" y="1081782"/>
            <a:ext cx="245541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88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</a:t>
            </a:r>
            <a:r>
              <a:rPr lang="en-GB" sz="88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myl</a:t>
            </a:r>
            <a:endParaRPr lang="en-GB" sz="88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39E1082-D091-C728-BB59-E18E0769D4BD}"/>
              </a:ext>
            </a:extLst>
          </p:cNvPr>
          <p:cNvSpPr/>
          <p:nvPr/>
        </p:nvSpPr>
        <p:spPr>
          <a:xfrm>
            <a:off x="11241098" y="6088559"/>
            <a:ext cx="87235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3D</a:t>
            </a:r>
          </a:p>
        </p:txBody>
      </p:sp>
    </p:spTree>
    <p:extLst>
      <p:ext uri="{BB962C8B-B14F-4D97-AF65-F5344CB8AC3E}">
        <p14:creationId xmlns:p14="http://schemas.microsoft.com/office/powerpoint/2010/main" val="398027827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7396EBB-B94F-05E3-78B6-C822BC226D75}"/>
              </a:ext>
            </a:extLst>
          </p:cNvPr>
          <p:cNvSpPr/>
          <p:nvPr/>
        </p:nvSpPr>
        <p:spPr>
          <a:xfrm>
            <a:off x="7832179" y="2406395"/>
            <a:ext cx="2663038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</a:t>
            </a:r>
            <a:r>
              <a:rPr lang="en-GB" sz="88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ertig</a:t>
            </a:r>
            <a:endParaRPr lang="en-GB" sz="88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31E9AC8-D785-F898-E2C5-87A2C39BDD5B}"/>
              </a:ext>
            </a:extLst>
          </p:cNvPr>
          <p:cNvSpPr/>
          <p:nvPr/>
        </p:nvSpPr>
        <p:spPr>
          <a:xfrm>
            <a:off x="11241098" y="6088559"/>
            <a:ext cx="87235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3D</a:t>
            </a:r>
          </a:p>
        </p:txBody>
      </p:sp>
      <p:pic>
        <p:nvPicPr>
          <p:cNvPr id="6" name="Picture 5" descr="Collection 101+ Pictures Pictures Of A Cube Stunning">
            <a:extLst>
              <a:ext uri="{FF2B5EF4-FFF2-40B4-BE49-F238E27FC236}">
                <a16:creationId xmlns:a16="http://schemas.microsoft.com/office/drawing/2014/main" id="{E90A2B73-17E6-6C08-4D1F-574190E08B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39" t="10295" r="10772" b="15060"/>
          <a:stretch/>
        </p:blipFill>
        <p:spPr bwMode="auto">
          <a:xfrm>
            <a:off x="1069536" y="353313"/>
            <a:ext cx="5877916" cy="5706322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95CD2AB5-4E08-42FA-2D5D-AFB6A6713283}"/>
              </a:ext>
            </a:extLst>
          </p:cNvPr>
          <p:cNvCxnSpPr>
            <a:cxnSpLocks/>
          </p:cNvCxnSpPr>
          <p:nvPr/>
        </p:nvCxnSpPr>
        <p:spPr>
          <a:xfrm flipH="1" flipV="1">
            <a:off x="6314661" y="1663424"/>
            <a:ext cx="1646727" cy="879410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008210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ollection 101+ Pictures Pictures Of A Cube Stunning">
            <a:extLst>
              <a:ext uri="{FF2B5EF4-FFF2-40B4-BE49-F238E27FC236}">
                <a16:creationId xmlns:a16="http://schemas.microsoft.com/office/drawing/2014/main" id="{C147054F-4B03-B2A1-70B7-D9B7407D2E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39" t="10295" r="10772" b="15060"/>
          <a:stretch/>
        </p:blipFill>
        <p:spPr bwMode="auto">
          <a:xfrm>
            <a:off x="6570421" y="935824"/>
            <a:ext cx="5136295" cy="4986351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5A1A913-1119-43F8-2925-8FC6446C4AA6}"/>
              </a:ext>
            </a:extLst>
          </p:cNvPr>
          <p:cNvSpPr/>
          <p:nvPr/>
        </p:nvSpPr>
        <p:spPr>
          <a:xfrm>
            <a:off x="1228616" y="1851269"/>
            <a:ext cx="3482531" cy="3155461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8E7C19B9-103B-ACC2-38F2-D29B3F485C73}"/>
              </a:ext>
            </a:extLst>
          </p:cNvPr>
          <p:cNvCxnSpPr>
            <a:cxnSpLocks/>
          </p:cNvCxnSpPr>
          <p:nvPr/>
        </p:nvCxnSpPr>
        <p:spPr>
          <a:xfrm flipH="1" flipV="1">
            <a:off x="9138568" y="2549589"/>
            <a:ext cx="1496302" cy="3115715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02095460-708D-1759-28B4-8ED1BAC66F54}"/>
              </a:ext>
            </a:extLst>
          </p:cNvPr>
          <p:cNvSpPr/>
          <p:nvPr/>
        </p:nvSpPr>
        <p:spPr>
          <a:xfrm>
            <a:off x="10515870" y="5568232"/>
            <a:ext cx="130984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</a:t>
            </a:r>
            <a:r>
              <a:rPr lang="en-GB" sz="40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ertig</a:t>
            </a:r>
            <a:endParaRPr lang="en-GB" sz="40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1D1C909-1F14-7E5D-57E1-D825EB9BED18}"/>
              </a:ext>
            </a:extLst>
          </p:cNvPr>
          <p:cNvCxnSpPr>
            <a:cxnSpLocks/>
          </p:cNvCxnSpPr>
          <p:nvPr/>
        </p:nvCxnSpPr>
        <p:spPr>
          <a:xfrm>
            <a:off x="7533861" y="935824"/>
            <a:ext cx="700111" cy="889513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C9D01B09-A2DD-D84C-4B66-F70670C11B92}"/>
              </a:ext>
            </a:extLst>
          </p:cNvPr>
          <p:cNvSpPr/>
          <p:nvPr/>
        </p:nvSpPr>
        <p:spPr>
          <a:xfrm>
            <a:off x="6666210" y="306530"/>
            <a:ext cx="121770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</a:t>
            </a:r>
            <a:r>
              <a:rPr lang="en-GB" sz="40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myl</a:t>
            </a:r>
            <a:endParaRPr lang="en-GB" sz="40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31A1D70-523E-DD97-A87C-1E1DBEBD31EF}"/>
              </a:ext>
            </a:extLst>
          </p:cNvPr>
          <p:cNvCxnSpPr>
            <a:cxnSpLocks/>
          </p:cNvCxnSpPr>
          <p:nvPr/>
        </p:nvCxnSpPr>
        <p:spPr>
          <a:xfrm>
            <a:off x="2143299" y="935823"/>
            <a:ext cx="700111" cy="889513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99D85A6C-8545-321C-E530-BCE291D811FC}"/>
              </a:ext>
            </a:extLst>
          </p:cNvPr>
          <p:cNvSpPr/>
          <p:nvPr/>
        </p:nvSpPr>
        <p:spPr>
          <a:xfrm>
            <a:off x="1052937" y="368085"/>
            <a:ext cx="109036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</a:t>
            </a:r>
            <a:r>
              <a:rPr lang="en-GB" sz="360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chr</a:t>
            </a:r>
            <a:endParaRPr lang="en-GB" sz="3600" b="0" cap="none" spc="0" dirty="0">
              <a:ln w="0"/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2F9551D-7879-AE41-C88D-B73D9679634A}"/>
              </a:ext>
            </a:extLst>
          </p:cNvPr>
          <p:cNvCxnSpPr>
            <a:cxnSpLocks/>
          </p:cNvCxnSpPr>
          <p:nvPr/>
        </p:nvCxnSpPr>
        <p:spPr>
          <a:xfrm flipV="1">
            <a:off x="3548270" y="5006730"/>
            <a:ext cx="1162877" cy="915445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541C9B9E-D13A-67B6-F242-9D0BDDE1E948}"/>
              </a:ext>
            </a:extLst>
          </p:cNvPr>
          <p:cNvSpPr/>
          <p:nvPr/>
        </p:nvSpPr>
        <p:spPr>
          <a:xfrm>
            <a:off x="1952961" y="5665304"/>
            <a:ext cx="159530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r>
              <a:rPr lang="en-GB" sz="4000" b="0" cap="none" spc="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ornel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0631317C-653B-8C1F-9CBC-64BCCB024B8B}"/>
              </a:ext>
            </a:extLst>
          </p:cNvPr>
          <p:cNvCxnSpPr>
            <a:cxnSpLocks/>
          </p:cNvCxnSpPr>
          <p:nvPr/>
        </p:nvCxnSpPr>
        <p:spPr>
          <a:xfrm flipV="1">
            <a:off x="7030801" y="3698903"/>
            <a:ext cx="1069041" cy="1966401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C4388804-5C49-DD80-21BF-B5B4E18AB1A2}"/>
              </a:ext>
            </a:extLst>
          </p:cNvPr>
          <p:cNvSpPr/>
          <p:nvPr/>
        </p:nvSpPr>
        <p:spPr>
          <a:xfrm>
            <a:off x="5828070" y="5623478"/>
            <a:ext cx="148470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</a:t>
            </a:r>
            <a:r>
              <a:rPr lang="en-GB" sz="36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yneb</a:t>
            </a:r>
            <a:endParaRPr lang="en-GB" sz="36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7DD215E-B73F-424A-6690-585837658E47}"/>
              </a:ext>
            </a:extLst>
          </p:cNvPr>
          <p:cNvSpPr/>
          <p:nvPr/>
        </p:nvSpPr>
        <p:spPr>
          <a:xfrm>
            <a:off x="2533703" y="3044278"/>
            <a:ext cx="87235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  <a:r>
              <a:rPr lang="en-GB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FD2249A-70C8-E2BD-4ED9-43228ED011D8}"/>
              </a:ext>
            </a:extLst>
          </p:cNvPr>
          <p:cNvSpPr/>
          <p:nvPr/>
        </p:nvSpPr>
        <p:spPr>
          <a:xfrm>
            <a:off x="8661811" y="1665646"/>
            <a:ext cx="87235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3D</a:t>
            </a:r>
          </a:p>
        </p:txBody>
      </p:sp>
    </p:spTree>
    <p:extLst>
      <p:ext uri="{BB962C8B-B14F-4D97-AF65-F5344CB8AC3E}">
        <p14:creationId xmlns:p14="http://schemas.microsoft.com/office/powerpoint/2010/main" val="1024140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/>
      <p:bldP spid="10" grpId="0"/>
      <p:bldP spid="12" grpId="0"/>
      <p:bldP spid="16" grpId="0"/>
      <p:bldP spid="21" grpId="0"/>
      <p:bldP spid="22" grpId="0"/>
      <p:bldP spid="24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6C52B09-2C05-90E4-530A-04C5C42465CD}"/>
              </a:ext>
            </a:extLst>
          </p:cNvPr>
          <p:cNvSpPr/>
          <p:nvPr/>
        </p:nvSpPr>
        <p:spPr>
          <a:xfrm>
            <a:off x="122378" y="203200"/>
            <a:ext cx="3694665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Dril</a:t>
            </a:r>
            <a:r>
              <a:rPr lang="en-GB" sz="4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1 – </a:t>
            </a:r>
            <a:r>
              <a:rPr lang="en-GB" sz="4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Sawl</a:t>
            </a:r>
            <a:r>
              <a:rPr lang="en-GB" sz="4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9F7C1B-B542-D482-2B12-FC76686031EA}"/>
              </a:ext>
            </a:extLst>
          </p:cNvPr>
          <p:cNvSpPr txBox="1"/>
          <p:nvPr/>
        </p:nvSpPr>
        <p:spPr>
          <a:xfrm>
            <a:off x="122378" y="2679405"/>
            <a:ext cx="124471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Sawl</a:t>
            </a:r>
            <a:r>
              <a:rPr lang="en-US" sz="2400" dirty="0"/>
              <a:t>                       </a:t>
            </a:r>
            <a:r>
              <a:rPr lang="en-US" sz="2400" dirty="0" err="1"/>
              <a:t>fertig</a:t>
            </a:r>
            <a:r>
              <a:rPr lang="en-US" sz="2400" dirty="0"/>
              <a:t>                        </a:t>
            </a:r>
            <a:r>
              <a:rPr lang="en-US" sz="2400" dirty="0" err="1"/>
              <a:t>sy</a:t>
            </a:r>
            <a:r>
              <a:rPr lang="en-US" sz="2400" dirty="0"/>
              <a:t> </a:t>
            </a:r>
            <a:r>
              <a:rPr lang="en-US" sz="2400" dirty="0" err="1"/>
              <a:t>gyda’r</a:t>
            </a:r>
            <a:r>
              <a:rPr lang="en-US" sz="2400" dirty="0"/>
              <a:t>                    </a:t>
            </a:r>
            <a:r>
              <a:rPr lang="en-US" sz="2400" dirty="0" err="1"/>
              <a:t>côn</a:t>
            </a:r>
            <a:r>
              <a:rPr lang="en-US" sz="2400" dirty="0"/>
              <a:t>?                                               un.</a:t>
            </a:r>
          </a:p>
          <a:p>
            <a:r>
              <a:rPr lang="en-US" sz="2400" dirty="0"/>
              <a:t>                                 </a:t>
            </a:r>
            <a:r>
              <a:rPr lang="en-US" sz="2400" dirty="0" err="1"/>
              <a:t>ymyl</a:t>
            </a:r>
            <a:r>
              <a:rPr lang="en-US" sz="2400" dirty="0"/>
              <a:t>                                                               </a:t>
            </a:r>
            <a:r>
              <a:rPr lang="en-US" sz="2400" dirty="0" err="1"/>
              <a:t>ciwb</a:t>
            </a:r>
            <a:r>
              <a:rPr lang="en-US" sz="2400" dirty="0"/>
              <a:t>?                                              un deg </a:t>
            </a:r>
            <a:r>
              <a:rPr lang="en-US" sz="2400" dirty="0" err="1"/>
              <a:t>dau</a:t>
            </a:r>
            <a:r>
              <a:rPr lang="en-US" sz="2400" dirty="0"/>
              <a:t>.</a:t>
            </a:r>
          </a:p>
          <a:p>
            <a:r>
              <a:rPr lang="en-US" sz="2400" dirty="0"/>
              <a:t>                                 </a:t>
            </a:r>
            <a:r>
              <a:rPr lang="en-US" sz="2400" dirty="0" err="1"/>
              <a:t>wyneb</a:t>
            </a:r>
            <a:r>
              <a:rPr lang="en-US" sz="2400" dirty="0"/>
              <a:t>                                                           </a:t>
            </a:r>
            <a:r>
              <a:rPr lang="en-US" sz="2400" dirty="0" err="1"/>
              <a:t>ciwboid</a:t>
            </a:r>
            <a:r>
              <a:rPr lang="en-US" sz="2400" dirty="0"/>
              <a:t>?                                       </a:t>
            </a:r>
            <a:r>
              <a:rPr lang="en-US" sz="2400" dirty="0" err="1"/>
              <a:t>chwe</a:t>
            </a:r>
            <a:r>
              <a:rPr lang="en-US" sz="2400" dirty="0"/>
              <a:t>.</a:t>
            </a:r>
          </a:p>
          <a:p>
            <a:r>
              <a:rPr lang="en-US" sz="2400" dirty="0"/>
              <a:t>                                 cornel                                                           </a:t>
            </a:r>
            <a:r>
              <a:rPr lang="en-US" sz="2400" dirty="0" err="1"/>
              <a:t>sgwâr</a:t>
            </a:r>
            <a:r>
              <a:rPr lang="en-US" sz="2400" dirty="0"/>
              <a:t>?                                           </a:t>
            </a:r>
            <a:r>
              <a:rPr lang="en-US" sz="2400" dirty="0" err="1"/>
              <a:t>pedair</a:t>
            </a:r>
            <a:r>
              <a:rPr lang="en-US" sz="2400" dirty="0"/>
              <a:t>.</a:t>
            </a:r>
          </a:p>
          <a:p>
            <a:r>
              <a:rPr lang="en-US" sz="2400" dirty="0"/>
              <a:t>                                 </a:t>
            </a:r>
            <a:r>
              <a:rPr lang="en-US" sz="2400" dirty="0" err="1"/>
              <a:t>ochr</a:t>
            </a:r>
            <a:r>
              <a:rPr lang="en-US" sz="2400" dirty="0"/>
              <a:t>                                                               </a:t>
            </a:r>
            <a:r>
              <a:rPr lang="en-US" sz="2400" dirty="0" err="1"/>
              <a:t>petryal</a:t>
            </a:r>
            <a:r>
              <a:rPr lang="en-US" sz="2400" dirty="0"/>
              <a:t>?                                         </a:t>
            </a:r>
            <a:r>
              <a:rPr lang="en-US" sz="2400" dirty="0" err="1"/>
              <a:t>pedair</a:t>
            </a:r>
            <a:r>
              <a:rPr lang="en-US" sz="2400" dirty="0"/>
              <a:t>.</a:t>
            </a:r>
            <a:endParaRPr lang="en-GB" sz="2400" dirty="0"/>
          </a:p>
          <a:p>
            <a:endParaRPr lang="en-GB" sz="20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EDF2638-0658-A86B-8091-F830E47D97F0}"/>
              </a:ext>
            </a:extLst>
          </p:cNvPr>
          <p:cNvSpPr/>
          <p:nvPr/>
        </p:nvSpPr>
        <p:spPr>
          <a:xfrm>
            <a:off x="148855" y="2530549"/>
            <a:ext cx="11844670" cy="2395625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11900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5" name="Rectangle 6154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A15AED8-E912-5EB0-4919-40E8215F304D}"/>
              </a:ext>
            </a:extLst>
          </p:cNvPr>
          <p:cNvSpPr/>
          <p:nvPr/>
        </p:nvSpPr>
        <p:spPr>
          <a:xfrm>
            <a:off x="5868301" y="959536"/>
            <a:ext cx="5886448" cy="30041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G</a:t>
            </a:r>
            <a:r>
              <a:rPr lang="en-US" sz="60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weithgaredd</a:t>
            </a:r>
            <a:r>
              <a:rPr lang="en-US" sz="6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un</a:t>
            </a:r>
            <a:endParaRPr lang="en-US" sz="6000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6157" name="Freeform: Shape 6156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159" name="Freeform: Shape 6158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161" name="Freeform: Shape 6160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163" name="Freeform: Shape 6162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165" name="Freeform: Shape 6164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6150" name="Picture 6" descr="Feely Bag | Tactile | YPO">
            <a:extLst>
              <a:ext uri="{FF2B5EF4-FFF2-40B4-BE49-F238E27FC236}">
                <a16:creationId xmlns:a16="http://schemas.microsoft.com/office/drawing/2014/main" id="{CF67EB06-0CFE-AF8E-7817-CA24EFEF19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9" t="-1" r="5264" b="4"/>
          <a:stretch/>
        </p:blipFill>
        <p:spPr bwMode="auto">
          <a:xfrm>
            <a:off x="530529" y="657399"/>
            <a:ext cx="4900522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67" name="Freeform: Shape 6166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4AE5148-C88B-E5EA-E5E0-54AD39F877BF}"/>
              </a:ext>
            </a:extLst>
          </p:cNvPr>
          <p:cNvSpPr/>
          <p:nvPr/>
        </p:nvSpPr>
        <p:spPr>
          <a:xfrm>
            <a:off x="1685671" y="2677001"/>
            <a:ext cx="2834842" cy="1938992"/>
          </a:xfrm>
          <a:prstGeom prst="rect">
            <a:avLst/>
          </a:prstGeom>
          <a:solidFill>
            <a:srgbClr val="C00000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da-DK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Beth sy yn</a:t>
            </a:r>
            <a:r>
              <a:rPr lang="da-DK" sz="4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da-DK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bag?</a:t>
            </a:r>
          </a:p>
          <a:p>
            <a:pPr algn="ctr"/>
            <a:endParaRPr lang="en-GB" sz="4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1149660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947526CD-6308-9F75-72CF-DD25B348B1CA}"/>
              </a:ext>
            </a:extLst>
          </p:cNvPr>
          <p:cNvSpPr>
            <a:spLocks/>
          </p:cNvSpPr>
          <p:nvPr/>
        </p:nvSpPr>
        <p:spPr>
          <a:xfrm>
            <a:off x="501064" y="5053993"/>
            <a:ext cx="11399520" cy="1695490"/>
          </a:xfrm>
          <a:prstGeom prst="roundRect">
            <a:avLst/>
          </a:prstGeom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7F35432-DF0F-7871-1D42-AFABF5A0E259}"/>
              </a:ext>
            </a:extLst>
          </p:cNvPr>
          <p:cNvSpPr>
            <a:spLocks/>
          </p:cNvSpPr>
          <p:nvPr/>
        </p:nvSpPr>
        <p:spPr>
          <a:xfrm>
            <a:off x="429944" y="782971"/>
            <a:ext cx="8445699" cy="1695490"/>
          </a:xfrm>
          <a:prstGeom prst="roundRect">
            <a:avLst/>
          </a:prstGeom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655AE8-ACEB-5F67-BD85-99DD96B563BC}"/>
              </a:ext>
            </a:extLst>
          </p:cNvPr>
          <p:cNvSpPr txBox="1"/>
          <p:nvPr/>
        </p:nvSpPr>
        <p:spPr>
          <a:xfrm>
            <a:off x="619760" y="1192285"/>
            <a:ext cx="7721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Mae                        </a:t>
            </a:r>
            <a:r>
              <a:rPr lang="en-US" sz="2400" dirty="0" err="1">
                <a:solidFill>
                  <a:srgbClr val="0070C0"/>
                </a:solidFill>
              </a:rPr>
              <a:t>cylch</a:t>
            </a:r>
            <a:r>
              <a:rPr lang="en-US" sz="2400" dirty="0">
                <a:solidFill>
                  <a:srgbClr val="0070C0"/>
                </a:solidFill>
              </a:rPr>
              <a:t> </a:t>
            </a:r>
            <a:r>
              <a:rPr lang="en-US" sz="2400" dirty="0"/>
              <a:t>                        </a:t>
            </a:r>
            <a:r>
              <a:rPr lang="en-US" sz="2400" dirty="0" err="1"/>
              <a:t>gyda</a:t>
            </a:r>
            <a:r>
              <a:rPr lang="en-US" sz="2400" dirty="0"/>
              <a:t> fi.</a:t>
            </a:r>
          </a:p>
          <a:p>
            <a:r>
              <a:rPr lang="en-US" sz="2400" dirty="0"/>
              <a:t>                                 </a:t>
            </a:r>
            <a:r>
              <a:rPr lang="en-US" sz="2400" dirty="0" err="1">
                <a:solidFill>
                  <a:srgbClr val="0070C0"/>
                </a:solidFill>
              </a:rPr>
              <a:t>ciwb</a:t>
            </a:r>
            <a:r>
              <a:rPr lang="en-US" sz="2400" dirty="0"/>
              <a:t> </a:t>
            </a:r>
          </a:p>
          <a:p>
            <a:r>
              <a:rPr lang="en-US" sz="2400" dirty="0"/>
              <a:t>                                 </a:t>
            </a:r>
            <a:r>
              <a:rPr lang="en-US" sz="2400" dirty="0" err="1">
                <a:solidFill>
                  <a:srgbClr val="0070C0"/>
                </a:solidFill>
              </a:rPr>
              <a:t>petryal</a:t>
            </a:r>
            <a:r>
              <a:rPr lang="en-US" sz="2400" dirty="0">
                <a:solidFill>
                  <a:srgbClr val="0070C0"/>
                </a:solidFill>
              </a:rPr>
              <a:t> </a:t>
            </a:r>
          </a:p>
          <a:p>
            <a:r>
              <a:rPr lang="en-US" sz="2400" dirty="0"/>
              <a:t>                                            </a:t>
            </a: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F50BB1-E8F9-4A19-4AA3-AEA7C4AA82F0}"/>
              </a:ext>
            </a:extLst>
          </p:cNvPr>
          <p:cNvSpPr txBox="1"/>
          <p:nvPr/>
        </p:nvSpPr>
        <p:spPr>
          <a:xfrm>
            <a:off x="619760" y="833306"/>
            <a:ext cx="5049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Partner Un</a:t>
            </a:r>
            <a:endParaRPr lang="en-GB" sz="2400" b="1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4589754-2E14-A86F-85CF-563D637B1831}"/>
              </a:ext>
            </a:extLst>
          </p:cNvPr>
          <p:cNvSpPr/>
          <p:nvPr/>
        </p:nvSpPr>
        <p:spPr>
          <a:xfrm>
            <a:off x="438382" y="2598923"/>
            <a:ext cx="8437261" cy="2291639"/>
          </a:xfrm>
          <a:prstGeom prst="roundRect">
            <a:avLst/>
          </a:prstGeom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176553-447B-363C-CD2E-32EAB4CE9940}"/>
              </a:ext>
            </a:extLst>
          </p:cNvPr>
          <p:cNvSpPr txBox="1"/>
          <p:nvPr/>
        </p:nvSpPr>
        <p:spPr>
          <a:xfrm>
            <a:off x="619760" y="2591394"/>
            <a:ext cx="5049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Partner Dau</a:t>
            </a:r>
            <a:endParaRPr lang="en-GB" sz="24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FA9F6F-06CB-4A05-681B-D89B500ED84B}"/>
              </a:ext>
            </a:extLst>
          </p:cNvPr>
          <p:cNvSpPr txBox="1"/>
          <p:nvPr/>
        </p:nvSpPr>
        <p:spPr>
          <a:xfrm>
            <a:off x="660400" y="2906262"/>
            <a:ext cx="85242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Sawl</a:t>
            </a:r>
            <a:r>
              <a:rPr lang="en-US" sz="2400" dirty="0"/>
              <a:t>                      </a:t>
            </a:r>
            <a:r>
              <a:rPr lang="en-US" sz="2400" dirty="0">
                <a:solidFill>
                  <a:srgbClr val="0070C0"/>
                </a:solidFill>
              </a:rPr>
              <a:t> </a:t>
            </a:r>
            <a:r>
              <a:rPr lang="en-US" sz="2400" dirty="0" err="1">
                <a:solidFill>
                  <a:srgbClr val="0070C0"/>
                </a:solidFill>
              </a:rPr>
              <a:t>fertig</a:t>
            </a:r>
            <a:r>
              <a:rPr lang="en-US" sz="2400" dirty="0">
                <a:solidFill>
                  <a:srgbClr val="0070C0"/>
                </a:solidFill>
              </a:rPr>
              <a:t>                        </a:t>
            </a:r>
            <a:r>
              <a:rPr lang="en-US" sz="2400" dirty="0" err="1"/>
              <a:t>sy</a:t>
            </a:r>
            <a:r>
              <a:rPr lang="en-US" sz="2400" dirty="0"/>
              <a:t> </a:t>
            </a:r>
            <a:r>
              <a:rPr lang="en-US" sz="2400" dirty="0" err="1"/>
              <a:t>gyda’r</a:t>
            </a:r>
            <a:r>
              <a:rPr lang="en-US" sz="2400" dirty="0"/>
              <a:t>                   </a:t>
            </a:r>
            <a:r>
              <a:rPr lang="en-US" sz="2400" dirty="0" err="1">
                <a:solidFill>
                  <a:srgbClr val="0070C0"/>
                </a:solidFill>
              </a:rPr>
              <a:t>côn</a:t>
            </a:r>
            <a:r>
              <a:rPr lang="en-US" sz="2400" dirty="0">
                <a:solidFill>
                  <a:srgbClr val="0070C0"/>
                </a:solidFill>
              </a:rPr>
              <a:t>?</a:t>
            </a:r>
          </a:p>
          <a:p>
            <a:r>
              <a:rPr lang="en-US" sz="2400" dirty="0"/>
              <a:t>                                 </a:t>
            </a:r>
            <a:r>
              <a:rPr lang="en-US" sz="2400" dirty="0" err="1">
                <a:solidFill>
                  <a:srgbClr val="0070C0"/>
                </a:solidFill>
              </a:rPr>
              <a:t>ymyl</a:t>
            </a:r>
            <a:r>
              <a:rPr lang="en-US" sz="2400" dirty="0"/>
              <a:t>                                                               </a:t>
            </a:r>
            <a:r>
              <a:rPr lang="en-US" sz="2400" dirty="0" err="1">
                <a:solidFill>
                  <a:srgbClr val="0070C0"/>
                </a:solidFill>
              </a:rPr>
              <a:t>ciwb</a:t>
            </a:r>
            <a:r>
              <a:rPr lang="en-US" sz="2400" dirty="0">
                <a:solidFill>
                  <a:srgbClr val="0070C0"/>
                </a:solidFill>
              </a:rPr>
              <a:t>?</a:t>
            </a:r>
          </a:p>
          <a:p>
            <a:r>
              <a:rPr lang="en-US" sz="2400" dirty="0"/>
              <a:t>                                 </a:t>
            </a:r>
            <a:r>
              <a:rPr lang="en-US" sz="2400" dirty="0" err="1">
                <a:solidFill>
                  <a:srgbClr val="0070C0"/>
                </a:solidFill>
              </a:rPr>
              <a:t>wyneb</a:t>
            </a:r>
            <a:r>
              <a:rPr lang="en-US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 </a:t>
            </a:r>
            <a:r>
              <a:rPr lang="en-US" sz="2400" dirty="0"/>
              <a:t>                                                         </a:t>
            </a:r>
            <a:r>
              <a:rPr lang="en-US" sz="2400" dirty="0" err="1">
                <a:solidFill>
                  <a:srgbClr val="0070C0"/>
                </a:solidFill>
              </a:rPr>
              <a:t>ciwboid</a:t>
            </a:r>
            <a:r>
              <a:rPr lang="en-US" sz="2400" dirty="0">
                <a:solidFill>
                  <a:srgbClr val="0070C0"/>
                </a:solidFill>
              </a:rPr>
              <a:t>?</a:t>
            </a:r>
          </a:p>
          <a:p>
            <a:r>
              <a:rPr lang="en-US" sz="2400" dirty="0"/>
              <a:t>                                </a:t>
            </a:r>
            <a:r>
              <a:rPr lang="en-US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cornel </a:t>
            </a:r>
            <a:r>
              <a:rPr lang="en-US" sz="2400" dirty="0"/>
              <a:t>                                                          </a:t>
            </a:r>
            <a:r>
              <a:rPr lang="en-US" sz="2400" dirty="0" err="1">
                <a:solidFill>
                  <a:srgbClr val="0070C0"/>
                </a:solidFill>
              </a:rPr>
              <a:t>sgwâr</a:t>
            </a:r>
            <a:r>
              <a:rPr lang="en-US" sz="2400" dirty="0">
                <a:solidFill>
                  <a:srgbClr val="0070C0"/>
                </a:solidFill>
              </a:rPr>
              <a:t>?</a:t>
            </a:r>
          </a:p>
          <a:p>
            <a:r>
              <a:rPr lang="en-US" sz="2400" dirty="0">
                <a:solidFill>
                  <a:srgbClr val="0070C0"/>
                </a:solidFill>
              </a:rPr>
              <a:t>                                 </a:t>
            </a:r>
            <a:r>
              <a:rPr lang="en-US" sz="24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ochr</a:t>
            </a:r>
            <a:r>
              <a:rPr lang="en-US" sz="2400" dirty="0">
                <a:solidFill>
                  <a:srgbClr val="0070C0"/>
                </a:solidFill>
              </a:rPr>
              <a:t>                                                               </a:t>
            </a:r>
            <a:r>
              <a:rPr lang="en-US" sz="2400" dirty="0" err="1">
                <a:solidFill>
                  <a:srgbClr val="0070C0"/>
                </a:solidFill>
              </a:rPr>
              <a:t>petryal</a:t>
            </a:r>
            <a:r>
              <a:rPr lang="en-US" sz="2400" dirty="0">
                <a:solidFill>
                  <a:srgbClr val="0070C0"/>
                </a:solidFill>
              </a:rPr>
              <a:t>?</a:t>
            </a: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2EDB0A0-823A-7E96-F2E4-3B7ED5F9F677}"/>
              </a:ext>
            </a:extLst>
          </p:cNvPr>
          <p:cNvSpPr/>
          <p:nvPr/>
        </p:nvSpPr>
        <p:spPr>
          <a:xfrm>
            <a:off x="4743350" y="-22325"/>
            <a:ext cx="229889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Mat </a:t>
            </a:r>
            <a:r>
              <a:rPr lang="en-GB" sz="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Iaith</a:t>
            </a:r>
            <a:endParaRPr lang="en-GB" sz="4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aphicFrame>
        <p:nvGraphicFramePr>
          <p:cNvPr id="27" name="Table 26">
            <a:extLst>
              <a:ext uri="{FF2B5EF4-FFF2-40B4-BE49-F238E27FC236}">
                <a16:creationId xmlns:a16="http://schemas.microsoft.com/office/drawing/2014/main" id="{40B8AE19-83DA-037F-FE8E-0D1B7A909E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4676586"/>
              </p:ext>
            </p:extLst>
          </p:nvPr>
        </p:nvGraphicFramePr>
        <p:xfrm>
          <a:off x="660400" y="5851069"/>
          <a:ext cx="9452023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50289">
                  <a:extLst>
                    <a:ext uri="{9D8B030D-6E8A-4147-A177-3AD203B41FA5}">
                      <a16:colId xmlns:a16="http://schemas.microsoft.com/office/drawing/2014/main" val="3733645795"/>
                    </a:ext>
                  </a:extLst>
                </a:gridCol>
                <a:gridCol w="1350289">
                  <a:extLst>
                    <a:ext uri="{9D8B030D-6E8A-4147-A177-3AD203B41FA5}">
                      <a16:colId xmlns:a16="http://schemas.microsoft.com/office/drawing/2014/main" val="2616850463"/>
                    </a:ext>
                  </a:extLst>
                </a:gridCol>
                <a:gridCol w="1350289">
                  <a:extLst>
                    <a:ext uri="{9D8B030D-6E8A-4147-A177-3AD203B41FA5}">
                      <a16:colId xmlns:a16="http://schemas.microsoft.com/office/drawing/2014/main" val="642072469"/>
                    </a:ext>
                  </a:extLst>
                </a:gridCol>
                <a:gridCol w="1350289">
                  <a:extLst>
                    <a:ext uri="{9D8B030D-6E8A-4147-A177-3AD203B41FA5}">
                      <a16:colId xmlns:a16="http://schemas.microsoft.com/office/drawing/2014/main" val="705343376"/>
                    </a:ext>
                  </a:extLst>
                </a:gridCol>
                <a:gridCol w="1350289">
                  <a:extLst>
                    <a:ext uri="{9D8B030D-6E8A-4147-A177-3AD203B41FA5}">
                      <a16:colId xmlns:a16="http://schemas.microsoft.com/office/drawing/2014/main" val="3219869413"/>
                    </a:ext>
                  </a:extLst>
                </a:gridCol>
                <a:gridCol w="1350289">
                  <a:extLst>
                    <a:ext uri="{9D8B030D-6E8A-4147-A177-3AD203B41FA5}">
                      <a16:colId xmlns:a16="http://schemas.microsoft.com/office/drawing/2014/main" val="2415312275"/>
                    </a:ext>
                  </a:extLst>
                </a:gridCol>
                <a:gridCol w="1350289">
                  <a:extLst>
                    <a:ext uri="{9D8B030D-6E8A-4147-A177-3AD203B41FA5}">
                      <a16:colId xmlns:a16="http://schemas.microsoft.com/office/drawing/2014/main" val="227221508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70C0"/>
                          </a:solidFill>
                        </a:rPr>
                        <a:t>Gwrywaidd</a:t>
                      </a:r>
                      <a:endParaRPr lang="en-GB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un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dau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tri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pedwar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pum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chwe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6401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</a:rPr>
                        <a:t>Benywaidd</a:t>
                      </a:r>
                      <a:endParaRPr lang="en-GB" dirty="0">
                        <a:solidFill>
                          <a:schemeClr val="accent5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un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dwy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tair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pedair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pum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chwe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9971945"/>
                  </a:ext>
                </a:extLst>
              </a:tr>
            </a:tbl>
          </a:graphicData>
        </a:graphic>
      </p:graphicFrame>
      <p:sp>
        <p:nvSpPr>
          <p:cNvPr id="29" name="TextBox 28">
            <a:extLst>
              <a:ext uri="{FF2B5EF4-FFF2-40B4-BE49-F238E27FC236}">
                <a16:creationId xmlns:a16="http://schemas.microsoft.com/office/drawing/2014/main" id="{4BEF93E7-122F-C989-9035-2F41CC2F5E73}"/>
              </a:ext>
            </a:extLst>
          </p:cNvPr>
          <p:cNvSpPr txBox="1"/>
          <p:nvPr/>
        </p:nvSpPr>
        <p:spPr>
          <a:xfrm>
            <a:off x="660400" y="5221699"/>
            <a:ext cx="5049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Partner Un</a:t>
            </a:r>
            <a:endParaRPr lang="en-GB" sz="2400" b="1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070681E-596B-B4D6-A432-AF5C06436C5A}"/>
              </a:ext>
            </a:extLst>
          </p:cNvPr>
          <p:cNvSpPr/>
          <p:nvPr/>
        </p:nvSpPr>
        <p:spPr>
          <a:xfrm>
            <a:off x="9945233" y="1114658"/>
            <a:ext cx="1256167" cy="1071535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  <p:pic>
        <p:nvPicPr>
          <p:cNvPr id="19" name="Picture 2" descr="Collection 101+ Pictures Pictures Of A Cube Stunning">
            <a:extLst>
              <a:ext uri="{FF2B5EF4-FFF2-40B4-BE49-F238E27FC236}">
                <a16:creationId xmlns:a16="http://schemas.microsoft.com/office/drawing/2014/main" id="{74A6EB96-4E52-0516-C25E-421A3F836B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39" t="10295" r="10772" b="15060"/>
          <a:stretch/>
        </p:blipFill>
        <p:spPr bwMode="auto">
          <a:xfrm>
            <a:off x="9758635" y="3191560"/>
            <a:ext cx="1629362" cy="1581796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91DAB7C-FE1D-39BC-C0B8-5FA98FF8DD15}"/>
              </a:ext>
            </a:extLst>
          </p:cNvPr>
          <p:cNvCxnSpPr>
            <a:cxnSpLocks/>
            <a:endCxn id="18" idx="0"/>
          </p:cNvCxnSpPr>
          <p:nvPr/>
        </p:nvCxnSpPr>
        <p:spPr>
          <a:xfrm>
            <a:off x="10376452" y="665922"/>
            <a:ext cx="196865" cy="448736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FD7A22CD-7DFA-7789-3AC3-927DC050B6D2}"/>
              </a:ext>
            </a:extLst>
          </p:cNvPr>
          <p:cNvSpPr/>
          <p:nvPr/>
        </p:nvSpPr>
        <p:spPr>
          <a:xfrm>
            <a:off x="9696759" y="351835"/>
            <a:ext cx="68800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</a:t>
            </a:r>
            <a:r>
              <a:rPr lang="en-GB" sz="200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chr</a:t>
            </a:r>
            <a:endParaRPr lang="en-GB" sz="2000" b="0" cap="none" spc="0" dirty="0">
              <a:ln w="0"/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73CD40EA-0A16-D0B4-876C-AEF20C6E0F6B}"/>
              </a:ext>
            </a:extLst>
          </p:cNvPr>
          <p:cNvCxnSpPr>
            <a:cxnSpLocks/>
          </p:cNvCxnSpPr>
          <p:nvPr/>
        </p:nvCxnSpPr>
        <p:spPr>
          <a:xfrm flipV="1">
            <a:off x="10376452" y="2186193"/>
            <a:ext cx="809397" cy="412730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0" name="Rectangle 29">
            <a:extLst>
              <a:ext uri="{FF2B5EF4-FFF2-40B4-BE49-F238E27FC236}">
                <a16:creationId xmlns:a16="http://schemas.microsoft.com/office/drawing/2014/main" id="{250573EB-2145-E963-0616-A752048A9A3C}"/>
              </a:ext>
            </a:extLst>
          </p:cNvPr>
          <p:cNvSpPr/>
          <p:nvPr/>
        </p:nvSpPr>
        <p:spPr>
          <a:xfrm>
            <a:off x="9566916" y="2414257"/>
            <a:ext cx="81785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r>
              <a:rPr lang="en-GB" b="0" cap="none" spc="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ornel</a:t>
            </a: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DEF541BC-B5C7-68B8-3543-3D6AA688DBAF}"/>
              </a:ext>
            </a:extLst>
          </p:cNvPr>
          <p:cNvCxnSpPr>
            <a:cxnSpLocks/>
          </p:cNvCxnSpPr>
          <p:nvPr/>
        </p:nvCxnSpPr>
        <p:spPr>
          <a:xfrm>
            <a:off x="9864517" y="3191560"/>
            <a:ext cx="422265" cy="277641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8" name="Rectangle 37">
            <a:extLst>
              <a:ext uri="{FF2B5EF4-FFF2-40B4-BE49-F238E27FC236}">
                <a16:creationId xmlns:a16="http://schemas.microsoft.com/office/drawing/2014/main" id="{DD065F19-D5E9-8212-9CE2-B0C556048271}"/>
              </a:ext>
            </a:extLst>
          </p:cNvPr>
          <p:cNvSpPr/>
          <p:nvPr/>
        </p:nvSpPr>
        <p:spPr>
          <a:xfrm>
            <a:off x="9136658" y="2918857"/>
            <a:ext cx="69955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</a:t>
            </a:r>
            <a:r>
              <a:rPr lang="en-GB" sz="20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myl</a:t>
            </a:r>
            <a:endParaRPr lang="en-GB" sz="20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E1622D54-A4D3-716E-B1D2-0AA58A314970}"/>
              </a:ext>
            </a:extLst>
          </p:cNvPr>
          <p:cNvCxnSpPr>
            <a:cxnSpLocks/>
          </p:cNvCxnSpPr>
          <p:nvPr/>
        </p:nvCxnSpPr>
        <p:spPr>
          <a:xfrm flipV="1">
            <a:off x="9758635" y="4004579"/>
            <a:ext cx="528147" cy="514036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3" name="Rectangle 42">
            <a:extLst>
              <a:ext uri="{FF2B5EF4-FFF2-40B4-BE49-F238E27FC236}">
                <a16:creationId xmlns:a16="http://schemas.microsoft.com/office/drawing/2014/main" id="{1BB07A92-E38E-C16D-746A-3A8E377AAC03}"/>
              </a:ext>
            </a:extLst>
          </p:cNvPr>
          <p:cNvSpPr/>
          <p:nvPr/>
        </p:nvSpPr>
        <p:spPr>
          <a:xfrm>
            <a:off x="8941968" y="4374632"/>
            <a:ext cx="83388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</a:t>
            </a:r>
            <a:r>
              <a:rPr lang="en-GB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yneb</a:t>
            </a:r>
            <a:endParaRPr lang="en-GB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FC39AD10-1913-1296-5BB0-7DE18D9CC483}"/>
              </a:ext>
            </a:extLst>
          </p:cNvPr>
          <p:cNvCxnSpPr>
            <a:cxnSpLocks/>
          </p:cNvCxnSpPr>
          <p:nvPr/>
        </p:nvCxnSpPr>
        <p:spPr>
          <a:xfrm>
            <a:off x="10573316" y="3702800"/>
            <a:ext cx="814681" cy="461629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7" name="Rectangle 46">
            <a:extLst>
              <a:ext uri="{FF2B5EF4-FFF2-40B4-BE49-F238E27FC236}">
                <a16:creationId xmlns:a16="http://schemas.microsoft.com/office/drawing/2014/main" id="{7D527730-A28D-A0DF-BA81-9D1B441D2249}"/>
              </a:ext>
            </a:extLst>
          </p:cNvPr>
          <p:cNvSpPr/>
          <p:nvPr/>
        </p:nvSpPr>
        <p:spPr>
          <a:xfrm>
            <a:off x="11326279" y="4096398"/>
            <a:ext cx="74885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</a:t>
            </a:r>
            <a:r>
              <a:rPr lang="en-GB" sz="20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ertig</a:t>
            </a:r>
            <a:endParaRPr lang="en-GB" sz="20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AF2CCCC6-983E-5CCB-1662-A2BC79D76651}"/>
              </a:ext>
            </a:extLst>
          </p:cNvPr>
          <p:cNvSpPr/>
          <p:nvPr/>
        </p:nvSpPr>
        <p:spPr>
          <a:xfrm>
            <a:off x="10286782" y="1405019"/>
            <a:ext cx="56137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  <a:r>
              <a:rPr lang="en-GB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0BC53D14-52D1-2616-E920-D0DF80E1B20A}"/>
              </a:ext>
            </a:extLst>
          </p:cNvPr>
          <p:cNvSpPr/>
          <p:nvPr/>
        </p:nvSpPr>
        <p:spPr>
          <a:xfrm>
            <a:off x="10287665" y="3356348"/>
            <a:ext cx="49725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3D</a:t>
            </a:r>
          </a:p>
        </p:txBody>
      </p:sp>
    </p:spTree>
    <p:extLst>
      <p:ext uri="{BB962C8B-B14F-4D97-AF65-F5344CB8AC3E}">
        <p14:creationId xmlns:p14="http://schemas.microsoft.com/office/powerpoint/2010/main" val="1253327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2" grpId="0"/>
      <p:bldP spid="30" grpId="0"/>
      <p:bldP spid="38" grpId="0"/>
      <p:bldP spid="43" grpId="0"/>
      <p:bldP spid="47" grpId="0"/>
      <p:bldP spid="48" grpId="0"/>
      <p:bldP spid="49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A939B39-78EA-DC28-6785-93236A513B2E}"/>
              </a:ext>
            </a:extLst>
          </p:cNvPr>
          <p:cNvSpPr/>
          <p:nvPr/>
        </p:nvSpPr>
        <p:spPr>
          <a:xfrm>
            <a:off x="4576050" y="0"/>
            <a:ext cx="27786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Mat </a:t>
            </a:r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Iaith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09B36CE-6654-332F-CEBA-7ED78A150D14}"/>
              </a:ext>
            </a:extLst>
          </p:cNvPr>
          <p:cNvSpPr/>
          <p:nvPr/>
        </p:nvSpPr>
        <p:spPr>
          <a:xfrm>
            <a:off x="228600" y="923330"/>
            <a:ext cx="1197429" cy="5782270"/>
          </a:xfrm>
          <a:prstGeom prst="round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9C5FC83-79B5-9EC5-2A49-04F81DA5D299}"/>
              </a:ext>
            </a:extLst>
          </p:cNvPr>
          <p:cNvSpPr/>
          <p:nvPr/>
        </p:nvSpPr>
        <p:spPr>
          <a:xfrm>
            <a:off x="1577130" y="923330"/>
            <a:ext cx="1722409" cy="5782270"/>
          </a:xfrm>
          <a:prstGeom prst="round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29A9254-ACB1-5406-4D29-A1414971CB97}"/>
              </a:ext>
            </a:extLst>
          </p:cNvPr>
          <p:cNvSpPr/>
          <p:nvPr/>
        </p:nvSpPr>
        <p:spPr>
          <a:xfrm>
            <a:off x="3472654" y="923330"/>
            <a:ext cx="1562328" cy="5782270"/>
          </a:xfrm>
          <a:prstGeom prst="round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6281909-93F8-A961-C4D2-575E4F86334F}"/>
              </a:ext>
            </a:extLst>
          </p:cNvPr>
          <p:cNvSpPr/>
          <p:nvPr/>
        </p:nvSpPr>
        <p:spPr>
          <a:xfrm>
            <a:off x="5195978" y="923330"/>
            <a:ext cx="2180064" cy="5782270"/>
          </a:xfrm>
          <a:prstGeom prst="round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476F28-F5F2-27CA-4589-E1F0DA48BEE9}"/>
              </a:ext>
            </a:extLst>
          </p:cNvPr>
          <p:cNvSpPr txBox="1"/>
          <p:nvPr/>
        </p:nvSpPr>
        <p:spPr>
          <a:xfrm>
            <a:off x="315684" y="3059276"/>
            <a:ext cx="1981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Sawl</a:t>
            </a:r>
            <a:endParaRPr lang="en-GB" sz="2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CEFBF5B-464E-3C7E-7221-DC5FD59DD11B}"/>
              </a:ext>
            </a:extLst>
          </p:cNvPr>
          <p:cNvSpPr txBox="1"/>
          <p:nvPr/>
        </p:nvSpPr>
        <p:spPr>
          <a:xfrm>
            <a:off x="3514008" y="3059276"/>
            <a:ext cx="23186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gyda’r</a:t>
            </a:r>
            <a:endParaRPr lang="en-GB" sz="28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33954C-93EC-D031-F92C-364135B869D2}"/>
              </a:ext>
            </a:extLst>
          </p:cNvPr>
          <p:cNvSpPr txBox="1"/>
          <p:nvPr/>
        </p:nvSpPr>
        <p:spPr>
          <a:xfrm>
            <a:off x="5208096" y="1055522"/>
            <a:ext cx="198120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0070C0"/>
                </a:solidFill>
              </a:rPr>
              <a:t>cylch</a:t>
            </a:r>
            <a:endParaRPr lang="en-US" sz="2400" dirty="0">
              <a:solidFill>
                <a:srgbClr val="0070C0"/>
              </a:solidFill>
            </a:endParaRPr>
          </a:p>
          <a:p>
            <a:r>
              <a:rPr lang="en-US" sz="2400" dirty="0" err="1">
                <a:solidFill>
                  <a:srgbClr val="0070C0"/>
                </a:solidFill>
              </a:rPr>
              <a:t>triongl</a:t>
            </a:r>
            <a:endParaRPr lang="en-US" sz="2400" dirty="0">
              <a:solidFill>
                <a:srgbClr val="0070C0"/>
              </a:solidFill>
            </a:endParaRPr>
          </a:p>
          <a:p>
            <a:r>
              <a:rPr lang="en-US" sz="2400" dirty="0" err="1">
                <a:solidFill>
                  <a:srgbClr val="0070C0"/>
                </a:solidFill>
              </a:rPr>
              <a:t>sgwâr</a:t>
            </a:r>
            <a:endParaRPr lang="en-US" sz="2400" dirty="0">
              <a:solidFill>
                <a:srgbClr val="0070C0"/>
              </a:solidFill>
            </a:endParaRPr>
          </a:p>
          <a:p>
            <a:r>
              <a:rPr lang="en-US" sz="2400" dirty="0" err="1">
                <a:solidFill>
                  <a:srgbClr val="0070C0"/>
                </a:solidFill>
              </a:rPr>
              <a:t>petryal</a:t>
            </a:r>
            <a:endParaRPr lang="en-GB" sz="2400" dirty="0">
              <a:solidFill>
                <a:srgbClr val="0070C0"/>
              </a:solidFill>
            </a:endParaRPr>
          </a:p>
          <a:p>
            <a:r>
              <a:rPr lang="en-GB" sz="2400" dirty="0" err="1">
                <a:solidFill>
                  <a:srgbClr val="0070C0"/>
                </a:solidFill>
              </a:rPr>
              <a:t>hanner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cylch</a:t>
            </a:r>
            <a:endParaRPr lang="en-GB" sz="2400" dirty="0">
              <a:solidFill>
                <a:srgbClr val="0070C0"/>
              </a:solidFill>
            </a:endParaRPr>
          </a:p>
          <a:p>
            <a:r>
              <a:rPr lang="en-GB" sz="2400" dirty="0">
                <a:solidFill>
                  <a:srgbClr val="0070C0"/>
                </a:solidFill>
              </a:rPr>
              <a:t>pentagon</a:t>
            </a:r>
          </a:p>
          <a:p>
            <a:r>
              <a:rPr lang="en-GB" sz="2400" dirty="0" err="1">
                <a:solidFill>
                  <a:srgbClr val="0070C0"/>
                </a:solidFill>
              </a:rPr>
              <a:t>hecsagon</a:t>
            </a:r>
            <a:endParaRPr lang="en-GB" sz="2400" dirty="0">
              <a:solidFill>
                <a:srgbClr val="0070C0"/>
              </a:solidFill>
            </a:endParaRPr>
          </a:p>
          <a:p>
            <a:r>
              <a:rPr lang="en-GB" sz="2400" dirty="0" err="1">
                <a:solidFill>
                  <a:srgbClr val="0070C0"/>
                </a:solidFill>
              </a:rPr>
              <a:t>silindr</a:t>
            </a:r>
            <a:endParaRPr lang="en-GB" sz="2400" dirty="0">
              <a:solidFill>
                <a:srgbClr val="0070C0"/>
              </a:solidFill>
            </a:endParaRPr>
          </a:p>
          <a:p>
            <a:r>
              <a:rPr lang="en-GB" sz="2400" dirty="0">
                <a:solidFill>
                  <a:srgbClr val="0070C0"/>
                </a:solidFill>
              </a:rPr>
              <a:t>pyramid</a:t>
            </a:r>
          </a:p>
          <a:p>
            <a:r>
              <a:rPr lang="en-GB" sz="2400" dirty="0" err="1">
                <a:solidFill>
                  <a:srgbClr val="0070C0"/>
                </a:solidFill>
              </a:rPr>
              <a:t>ciwb</a:t>
            </a:r>
            <a:endParaRPr lang="en-GB" sz="2400" dirty="0">
              <a:solidFill>
                <a:srgbClr val="0070C0"/>
              </a:solidFill>
            </a:endParaRPr>
          </a:p>
          <a:p>
            <a:r>
              <a:rPr lang="en-GB" sz="2400" dirty="0" err="1">
                <a:solidFill>
                  <a:srgbClr val="0070C0"/>
                </a:solidFill>
              </a:rPr>
              <a:t>cwboid</a:t>
            </a:r>
            <a:endParaRPr lang="en-GB" sz="2400" dirty="0">
              <a:solidFill>
                <a:srgbClr val="0070C0"/>
              </a:solidFill>
            </a:endParaRPr>
          </a:p>
          <a:p>
            <a:r>
              <a:rPr lang="en-GB" sz="2400" dirty="0" err="1">
                <a:solidFill>
                  <a:srgbClr val="0070C0"/>
                </a:solidFill>
              </a:rPr>
              <a:t>côn</a:t>
            </a:r>
            <a:endParaRPr lang="en-GB" sz="2400" dirty="0">
              <a:solidFill>
                <a:srgbClr val="0070C0"/>
              </a:solidFill>
            </a:endParaRPr>
          </a:p>
          <a:p>
            <a:r>
              <a:rPr lang="en-GB" sz="2400" dirty="0" err="1">
                <a:solidFill>
                  <a:srgbClr val="0070C0"/>
                </a:solidFill>
              </a:rPr>
              <a:t>sffêr</a:t>
            </a:r>
            <a:endParaRPr lang="en-GB" sz="2400" dirty="0">
              <a:solidFill>
                <a:srgbClr val="0070C0"/>
              </a:solidFill>
            </a:endParaRPr>
          </a:p>
          <a:p>
            <a:r>
              <a:rPr lang="en-GB" sz="24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seren</a:t>
            </a:r>
            <a:endParaRPr lang="en-GB" sz="24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calon</a:t>
            </a:r>
            <a:endParaRPr lang="en-GB" sz="24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D62ECA75-E84E-B051-3D11-C421281B81C0}"/>
              </a:ext>
            </a:extLst>
          </p:cNvPr>
          <p:cNvSpPr/>
          <p:nvPr/>
        </p:nvSpPr>
        <p:spPr>
          <a:xfrm>
            <a:off x="8858172" y="923330"/>
            <a:ext cx="3148040" cy="5782270"/>
          </a:xfrm>
          <a:prstGeom prst="round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9DD3AB75-3512-8D1F-B5B7-FD4F031199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4039149"/>
              </p:ext>
            </p:extLst>
          </p:nvPr>
        </p:nvGraphicFramePr>
        <p:xfrm>
          <a:off x="9075560" y="2131060"/>
          <a:ext cx="2713264" cy="2595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56632">
                  <a:extLst>
                    <a:ext uri="{9D8B030D-6E8A-4147-A177-3AD203B41FA5}">
                      <a16:colId xmlns:a16="http://schemas.microsoft.com/office/drawing/2014/main" val="2643420119"/>
                    </a:ext>
                  </a:extLst>
                </a:gridCol>
                <a:gridCol w="1356632">
                  <a:extLst>
                    <a:ext uri="{9D8B030D-6E8A-4147-A177-3AD203B41FA5}">
                      <a16:colId xmlns:a16="http://schemas.microsoft.com/office/drawing/2014/main" val="18493543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>
                          <a:solidFill>
                            <a:srgbClr val="0070C0"/>
                          </a:solidFill>
                        </a:rPr>
                        <a:t>Gwrywaidd</a:t>
                      </a:r>
                      <a:endParaRPr lang="en-GB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</a:rPr>
                        <a:t>Benywaidd</a:t>
                      </a:r>
                      <a:endParaRPr lang="en-GB" b="1" dirty="0">
                        <a:solidFill>
                          <a:schemeClr val="accent5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62697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un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un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72798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dau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dwy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0855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Tri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tair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0678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pedwar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pedair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99354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pum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pum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97502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chwe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chwe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3986311"/>
                  </a:ext>
                </a:extLst>
              </a:tr>
            </a:tbl>
          </a:graphicData>
        </a:graphic>
      </p:graphicFrame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7E2025C-898C-E4D1-941A-9AEA18145781}"/>
              </a:ext>
            </a:extLst>
          </p:cNvPr>
          <p:cNvSpPr/>
          <p:nvPr/>
        </p:nvSpPr>
        <p:spPr>
          <a:xfrm>
            <a:off x="7509248" y="923330"/>
            <a:ext cx="1162178" cy="5782270"/>
          </a:xfrm>
          <a:prstGeom prst="round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53CBC57-E33D-8F8D-ED9F-4499DBC44B6D}"/>
              </a:ext>
            </a:extLst>
          </p:cNvPr>
          <p:cNvSpPr txBox="1"/>
          <p:nvPr/>
        </p:nvSpPr>
        <p:spPr>
          <a:xfrm>
            <a:off x="7593430" y="3099916"/>
            <a:ext cx="23186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?</a:t>
            </a:r>
            <a:endParaRPr lang="en-GB" sz="2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21EB8CD-7A6F-9835-EBC8-0E603105F9DB}"/>
              </a:ext>
            </a:extLst>
          </p:cNvPr>
          <p:cNvSpPr txBox="1"/>
          <p:nvPr/>
        </p:nvSpPr>
        <p:spPr>
          <a:xfrm>
            <a:off x="1679801" y="2454372"/>
            <a:ext cx="12813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0070C0"/>
                </a:solidFill>
              </a:rPr>
              <a:t>fertig</a:t>
            </a:r>
            <a:endParaRPr lang="en-US" sz="2400" dirty="0">
              <a:solidFill>
                <a:srgbClr val="0070C0"/>
              </a:solidFill>
            </a:endParaRPr>
          </a:p>
          <a:p>
            <a:r>
              <a:rPr lang="en-US" sz="2400" dirty="0" err="1">
                <a:solidFill>
                  <a:srgbClr val="0070C0"/>
                </a:solidFill>
              </a:rPr>
              <a:t>ymyl</a:t>
            </a:r>
            <a:endParaRPr lang="en-US" sz="2400" dirty="0">
              <a:solidFill>
                <a:srgbClr val="0070C0"/>
              </a:solidFill>
            </a:endParaRPr>
          </a:p>
          <a:p>
            <a:r>
              <a:rPr lang="en-US" sz="2400" dirty="0" err="1">
                <a:solidFill>
                  <a:srgbClr val="0070C0"/>
                </a:solidFill>
              </a:rPr>
              <a:t>wyneb</a:t>
            </a:r>
            <a:endParaRPr lang="en-US" sz="2400" dirty="0">
              <a:solidFill>
                <a:srgbClr val="0070C0"/>
              </a:solidFill>
            </a:endParaRPr>
          </a:p>
          <a:p>
            <a:r>
              <a:rPr lang="en-US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cornel</a:t>
            </a:r>
          </a:p>
          <a:p>
            <a:r>
              <a:rPr lang="en-US" sz="24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ochr</a:t>
            </a:r>
            <a:endParaRPr lang="en-US" sz="24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2132461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27147AF-6C24-F230-5144-45DAE9841402}"/>
              </a:ext>
            </a:extLst>
          </p:cNvPr>
          <p:cNvSpPr/>
          <p:nvPr/>
        </p:nvSpPr>
        <p:spPr>
          <a:xfrm>
            <a:off x="592569" y="2921168"/>
            <a:ext cx="1139190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Sawl</a:t>
            </a:r>
            <a:r>
              <a:rPr lang="en-GB" sz="6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________</a:t>
            </a:r>
            <a:r>
              <a:rPr lang="en-GB" sz="6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sy</a:t>
            </a:r>
            <a:r>
              <a:rPr lang="en-GB" sz="6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6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gyda’r</a:t>
            </a:r>
            <a:r>
              <a:rPr lang="en-GB" sz="6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_________?</a:t>
            </a:r>
            <a:endParaRPr lang="en-GB" sz="8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F2BDE9E-CCE2-E579-43FE-7ECE1BD55919}"/>
              </a:ext>
            </a:extLst>
          </p:cNvPr>
          <p:cNvSpPr/>
          <p:nvPr/>
        </p:nvSpPr>
        <p:spPr>
          <a:xfrm>
            <a:off x="0" y="127882"/>
            <a:ext cx="5687583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Gofynnwch</a:t>
            </a:r>
            <a:r>
              <a:rPr lang="en-GB" sz="44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y </a:t>
            </a:r>
            <a:r>
              <a:rPr lang="en-GB" sz="44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frawddeg</a:t>
            </a:r>
            <a:endParaRPr lang="en-GB" sz="44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5536443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65BBB9-031F-3164-5FEC-89EEE4A9AE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2D78B3-C9CF-3775-4D34-2D60D29FB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43AA6AFD-C48B-9194-210C-4AB992D32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F62A1AD-C6F3-F7FA-DA1F-53B00A1DACFD}"/>
              </a:ext>
            </a:extLst>
          </p:cNvPr>
          <p:cNvSpPr/>
          <p:nvPr/>
        </p:nvSpPr>
        <p:spPr>
          <a:xfrm>
            <a:off x="2200812" y="2778901"/>
            <a:ext cx="9917880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0" kern="1200" cap="none" spc="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Pa </a:t>
            </a:r>
            <a:r>
              <a:rPr lang="en-US" sz="9600" b="0" kern="1200" cap="none" spc="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s</a:t>
            </a:r>
            <a:r>
              <a:rPr lang="en-US" sz="9600" kern="120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iâp</a:t>
            </a:r>
            <a:r>
              <a:rPr lang="en-US" sz="9600" kern="120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9600" kern="120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ydw</a:t>
            </a:r>
            <a:r>
              <a:rPr lang="en-US" sz="9600" kern="120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9600" kern="120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i</a:t>
            </a:r>
            <a:r>
              <a:rPr lang="en-US" sz="9600" kern="120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?</a:t>
            </a:r>
            <a:endParaRPr lang="en-US" sz="9600" dirty="0">
              <a:ln w="0"/>
              <a:solidFill>
                <a:srgbClr val="FFFFF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3D8FCBF-B68B-F7EE-1E20-2DD6F9243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0E31C54-43A3-8F8F-72BD-1A1832A0DC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2DB2A0D-83E2-7745-8C30-B65AF1B1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1C295C29-B4E0-E8F6-A709-B96FAE91D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F90245A-AA76-E33B-5D4A-92BF48800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233F64E-8990-8273-92E0-F669A64EB6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77673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28C3C15-BEFB-2E34-49F5-4C54D69A8CF5}"/>
              </a:ext>
            </a:extLst>
          </p:cNvPr>
          <p:cNvSpPr txBox="1"/>
          <p:nvPr/>
        </p:nvSpPr>
        <p:spPr>
          <a:xfrm>
            <a:off x="6346522" y="1536174"/>
            <a:ext cx="547068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err="1">
                <a:latin typeface="Roboto" panose="02000000000000000000" pitchFamily="2" charset="0"/>
              </a:rPr>
              <a:t>S</a:t>
            </a:r>
            <a:r>
              <a:rPr lang="en-GB" sz="4000" b="0" i="0" dirty="0" err="1">
                <a:effectLst/>
                <a:latin typeface="Roboto" panose="02000000000000000000" pitchFamily="2" charset="0"/>
              </a:rPr>
              <a:t>iâp</a:t>
            </a:r>
            <a:r>
              <a:rPr lang="en-US" sz="4000" dirty="0"/>
              <a:t> 2D </a:t>
            </a:r>
            <a:r>
              <a:rPr lang="en-US" sz="4000" dirty="0" err="1"/>
              <a:t>ydw</a:t>
            </a:r>
            <a:r>
              <a:rPr lang="en-US" sz="4000" dirty="0"/>
              <a:t> </a:t>
            </a:r>
            <a:r>
              <a:rPr lang="en-US" sz="4000" dirty="0" err="1"/>
              <a:t>i</a:t>
            </a:r>
            <a:r>
              <a:rPr lang="en-US" sz="4000" dirty="0"/>
              <a:t>.</a:t>
            </a:r>
          </a:p>
          <a:p>
            <a:pPr algn="ctr"/>
            <a:r>
              <a:rPr lang="en-US" sz="4000" dirty="0"/>
              <a:t>Mae un </a:t>
            </a:r>
            <a:r>
              <a:rPr lang="en-US" sz="4000" dirty="0" err="1"/>
              <a:t>wyneb</a:t>
            </a:r>
            <a:r>
              <a:rPr lang="en-US" sz="4000" dirty="0"/>
              <a:t> </a:t>
            </a:r>
            <a:r>
              <a:rPr lang="en-US" sz="4000" dirty="0" err="1"/>
              <a:t>gyda</a:t>
            </a:r>
            <a:r>
              <a:rPr lang="en-US" sz="4000" dirty="0"/>
              <a:t> fi.</a:t>
            </a:r>
          </a:p>
          <a:p>
            <a:pPr algn="ctr"/>
            <a:r>
              <a:rPr lang="en-US" sz="4000" dirty="0"/>
              <a:t>Mae </a:t>
            </a:r>
            <a:r>
              <a:rPr lang="en-US" sz="4000" dirty="0" err="1"/>
              <a:t>tair</a:t>
            </a:r>
            <a:r>
              <a:rPr lang="en-US" sz="4000" dirty="0"/>
              <a:t> </a:t>
            </a:r>
            <a:r>
              <a:rPr lang="en-US" sz="4000" dirty="0" err="1"/>
              <a:t>ochr</a:t>
            </a:r>
            <a:r>
              <a:rPr lang="en-US" sz="4000" dirty="0"/>
              <a:t> </a:t>
            </a:r>
            <a:r>
              <a:rPr lang="en-US" sz="4000" dirty="0" err="1"/>
              <a:t>gyda</a:t>
            </a:r>
            <a:r>
              <a:rPr lang="en-US" sz="4000" dirty="0"/>
              <a:t> fi.</a:t>
            </a:r>
          </a:p>
          <a:p>
            <a:pPr algn="ctr"/>
            <a:r>
              <a:rPr lang="en-US" sz="4000" dirty="0"/>
              <a:t>Mae </a:t>
            </a:r>
            <a:r>
              <a:rPr lang="en-US" sz="4000" dirty="0" err="1"/>
              <a:t>tair</a:t>
            </a:r>
            <a:r>
              <a:rPr lang="en-US" sz="4000" dirty="0"/>
              <a:t> cornel </a:t>
            </a:r>
            <a:r>
              <a:rPr lang="en-US" sz="4000" dirty="0" err="1"/>
              <a:t>gyda</a:t>
            </a:r>
            <a:r>
              <a:rPr lang="en-US" sz="4000" dirty="0"/>
              <a:t> fi.</a:t>
            </a:r>
            <a:endParaRPr lang="en-GB" sz="4000" dirty="0"/>
          </a:p>
          <a:p>
            <a:pPr algn="ctr"/>
            <a:endParaRPr lang="en-GB" sz="4000" dirty="0"/>
          </a:p>
          <a:p>
            <a:pPr algn="ctr"/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4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4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4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Triangle 5">
            <a:extLst>
              <a:ext uri="{FF2B5EF4-FFF2-40B4-BE49-F238E27FC236}">
                <a16:creationId xmlns:a16="http://schemas.microsoft.com/office/drawing/2014/main" id="{7BFFF1DD-2997-852B-E1D2-10ABF82A581E}"/>
              </a:ext>
            </a:extLst>
          </p:cNvPr>
          <p:cNvSpPr/>
          <p:nvPr/>
        </p:nvSpPr>
        <p:spPr>
          <a:xfrm>
            <a:off x="625318" y="965219"/>
            <a:ext cx="5470682" cy="4356607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033811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F63667B-C81D-E985-13F2-07FD1FD85056}"/>
              </a:ext>
            </a:extLst>
          </p:cNvPr>
          <p:cNvSpPr txBox="1"/>
          <p:nvPr/>
        </p:nvSpPr>
        <p:spPr>
          <a:xfrm>
            <a:off x="5278356" y="1496709"/>
            <a:ext cx="676293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err="1">
                <a:latin typeface="Roboto" panose="02000000000000000000" pitchFamily="2" charset="0"/>
              </a:rPr>
              <a:t>S</a:t>
            </a:r>
            <a:r>
              <a:rPr lang="en-GB" sz="4000" b="0" i="0" dirty="0" err="1">
                <a:effectLst/>
                <a:latin typeface="Roboto" panose="02000000000000000000" pitchFamily="2" charset="0"/>
              </a:rPr>
              <a:t>iâp</a:t>
            </a:r>
            <a:r>
              <a:rPr lang="en-US" sz="4000" dirty="0"/>
              <a:t> 3D </a:t>
            </a:r>
            <a:r>
              <a:rPr lang="en-US" sz="4000" dirty="0" err="1"/>
              <a:t>ydw</a:t>
            </a:r>
            <a:r>
              <a:rPr lang="en-US" sz="4000" dirty="0"/>
              <a:t> </a:t>
            </a:r>
            <a:r>
              <a:rPr lang="en-US" sz="4000" dirty="0" err="1"/>
              <a:t>i</a:t>
            </a:r>
            <a:r>
              <a:rPr lang="en-US" sz="4000" dirty="0"/>
              <a:t>.</a:t>
            </a:r>
          </a:p>
          <a:p>
            <a:pPr algn="ctr"/>
            <a:r>
              <a:rPr lang="en-US" sz="4000" dirty="0"/>
              <a:t>Mae </a:t>
            </a:r>
            <a:r>
              <a:rPr lang="en-US" sz="4000" dirty="0" err="1"/>
              <a:t>chwe</a:t>
            </a:r>
            <a:r>
              <a:rPr lang="en-US" sz="4000" dirty="0"/>
              <a:t> </a:t>
            </a:r>
            <a:r>
              <a:rPr lang="en-US" sz="4000" dirty="0" err="1"/>
              <a:t>wyneb</a:t>
            </a:r>
            <a:r>
              <a:rPr lang="en-US" sz="4000" dirty="0"/>
              <a:t> </a:t>
            </a:r>
            <a:r>
              <a:rPr lang="en-US" sz="4000" dirty="0" err="1"/>
              <a:t>gyda</a:t>
            </a:r>
            <a:r>
              <a:rPr lang="en-US" sz="4000" dirty="0"/>
              <a:t> fi.</a:t>
            </a:r>
          </a:p>
          <a:p>
            <a:pPr algn="ctr"/>
            <a:r>
              <a:rPr lang="en-US" sz="4000" dirty="0"/>
              <a:t>Mae un deg </a:t>
            </a:r>
            <a:r>
              <a:rPr lang="en-US" sz="4000" dirty="0" err="1"/>
              <a:t>dau</a:t>
            </a:r>
            <a:r>
              <a:rPr lang="en-US" sz="4000" dirty="0"/>
              <a:t> </a:t>
            </a:r>
            <a:r>
              <a:rPr lang="en-US" sz="4000" dirty="0" err="1"/>
              <a:t>ymyl</a:t>
            </a:r>
            <a:r>
              <a:rPr lang="en-US" sz="4000" dirty="0"/>
              <a:t> </a:t>
            </a:r>
            <a:r>
              <a:rPr lang="en-US" sz="4000" dirty="0" err="1"/>
              <a:t>gyda</a:t>
            </a:r>
            <a:r>
              <a:rPr lang="en-US" sz="4000" dirty="0"/>
              <a:t> fi.</a:t>
            </a:r>
          </a:p>
          <a:p>
            <a:pPr algn="ctr"/>
            <a:r>
              <a:rPr lang="en-US" sz="4000" dirty="0"/>
              <a:t>Mae </a:t>
            </a:r>
            <a:r>
              <a:rPr lang="en-US" sz="4000" dirty="0" err="1"/>
              <a:t>wyth</a:t>
            </a:r>
            <a:r>
              <a:rPr lang="en-US" sz="4000" dirty="0"/>
              <a:t> </a:t>
            </a:r>
            <a:r>
              <a:rPr lang="en-US" sz="4000" dirty="0" err="1"/>
              <a:t>fertig</a:t>
            </a:r>
            <a:r>
              <a:rPr lang="en-US" sz="4000" dirty="0"/>
              <a:t> </a:t>
            </a:r>
            <a:r>
              <a:rPr lang="en-US" sz="4000" dirty="0" err="1"/>
              <a:t>gyda</a:t>
            </a:r>
            <a:r>
              <a:rPr lang="en-US" sz="4000" dirty="0"/>
              <a:t> fi.</a:t>
            </a:r>
          </a:p>
          <a:p>
            <a:pPr algn="ctr"/>
            <a:endParaRPr lang="en-US" sz="4000" dirty="0"/>
          </a:p>
          <a:p>
            <a:pPr algn="ctr"/>
            <a:endParaRPr lang="en-US" sz="4000" dirty="0"/>
          </a:p>
          <a:p>
            <a:pPr algn="ctr"/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4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4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4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pic>
        <p:nvPicPr>
          <p:cNvPr id="2" name="Picture 2" descr="Blue Cube Clip Art at Clker.com - vector clip art online, royalty free &amp;  public domain">
            <a:extLst>
              <a:ext uri="{FF2B5EF4-FFF2-40B4-BE49-F238E27FC236}">
                <a16:creationId xmlns:a16="http://schemas.microsoft.com/office/drawing/2014/main" id="{F7EA4D4D-D582-97AC-F36F-A0A0604183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82" y="1621230"/>
            <a:ext cx="4425043" cy="4152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619929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89A9C4B-9230-A02E-1B24-5B3C7D2C4CCB}"/>
              </a:ext>
            </a:extLst>
          </p:cNvPr>
          <p:cNvSpPr txBox="1"/>
          <p:nvPr/>
        </p:nvSpPr>
        <p:spPr>
          <a:xfrm>
            <a:off x="4876801" y="1751617"/>
            <a:ext cx="7545483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err="1">
                <a:latin typeface="Roboto" panose="02000000000000000000" pitchFamily="2" charset="0"/>
              </a:rPr>
              <a:t>S</a:t>
            </a:r>
            <a:r>
              <a:rPr lang="en-GB" sz="3600" b="0" i="0" dirty="0" err="1">
                <a:effectLst/>
                <a:latin typeface="Roboto" panose="02000000000000000000" pitchFamily="2" charset="0"/>
              </a:rPr>
              <a:t>iâp</a:t>
            </a:r>
            <a:r>
              <a:rPr lang="en-US" sz="3600" dirty="0"/>
              <a:t> 2D </a:t>
            </a:r>
            <a:r>
              <a:rPr lang="en-US" sz="3600" dirty="0" err="1"/>
              <a:t>ydw</a:t>
            </a:r>
            <a:r>
              <a:rPr lang="en-US" sz="3600" dirty="0"/>
              <a:t> </a:t>
            </a:r>
            <a:r>
              <a:rPr lang="en-US" sz="3600" dirty="0" err="1"/>
              <a:t>i</a:t>
            </a:r>
            <a:r>
              <a:rPr lang="en-US" sz="3600" dirty="0"/>
              <a:t>.</a:t>
            </a:r>
          </a:p>
          <a:p>
            <a:pPr algn="ctr"/>
            <a:r>
              <a:rPr lang="en-US" sz="3600" dirty="0"/>
              <a:t>Mae </a:t>
            </a:r>
            <a:r>
              <a:rPr lang="en-US" sz="3600" dirty="0" err="1"/>
              <a:t>pedair</a:t>
            </a:r>
            <a:r>
              <a:rPr lang="en-US" sz="3600" dirty="0"/>
              <a:t> cornel </a:t>
            </a:r>
            <a:r>
              <a:rPr lang="en-US" sz="3600" dirty="0" err="1"/>
              <a:t>gyda</a:t>
            </a:r>
            <a:r>
              <a:rPr lang="en-US" sz="3600" dirty="0"/>
              <a:t> fi.</a:t>
            </a:r>
          </a:p>
          <a:p>
            <a:pPr algn="ctr"/>
            <a:r>
              <a:rPr lang="en-US" sz="3600" dirty="0"/>
              <a:t>Mae </a:t>
            </a:r>
            <a:r>
              <a:rPr lang="en-US" sz="3600" dirty="0" err="1"/>
              <a:t>pedair</a:t>
            </a:r>
            <a:r>
              <a:rPr lang="en-US" sz="3600" dirty="0"/>
              <a:t> </a:t>
            </a:r>
            <a:r>
              <a:rPr lang="en-US" sz="3600" dirty="0" err="1"/>
              <a:t>ochr</a:t>
            </a:r>
            <a:r>
              <a:rPr lang="en-US" sz="3600" dirty="0"/>
              <a:t> </a:t>
            </a:r>
            <a:r>
              <a:rPr lang="en-GB" sz="36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gyfartal</a:t>
            </a:r>
            <a:r>
              <a:rPr lang="en-GB" sz="3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36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3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  <a:p>
            <a:endParaRPr lang="en-US" sz="3200" dirty="0"/>
          </a:p>
          <a:p>
            <a:endParaRPr lang="en-US" sz="3200" dirty="0"/>
          </a:p>
          <a:p>
            <a:pPr algn="ctr"/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2572884-4AC3-52CA-62A3-F92042C47B12}"/>
              </a:ext>
            </a:extLst>
          </p:cNvPr>
          <p:cNvSpPr/>
          <p:nvPr/>
        </p:nvSpPr>
        <p:spPr>
          <a:xfrm>
            <a:off x="1050426" y="1489510"/>
            <a:ext cx="3561331" cy="361687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60410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66C2553-F232-C516-41BB-1AE6EEB0DF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F026372-AF42-258D-9DF2-CEDE65536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1CCA0689-6A98-9354-A266-9F9A0C27A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57F2518-EF96-3190-E575-CD7F74355B4B}"/>
              </a:ext>
            </a:extLst>
          </p:cNvPr>
          <p:cNvSpPr/>
          <p:nvPr/>
        </p:nvSpPr>
        <p:spPr>
          <a:xfrm>
            <a:off x="2200812" y="2949740"/>
            <a:ext cx="9917880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0" kern="1200" cap="none" spc="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Pa </a:t>
            </a:r>
            <a:r>
              <a:rPr lang="en-US" sz="9600" b="0" kern="1200" cap="none" spc="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s</a:t>
            </a:r>
            <a:r>
              <a:rPr lang="en-US" sz="9600" kern="120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iâp</a:t>
            </a:r>
            <a:r>
              <a:rPr lang="en-US" sz="9600" kern="120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9600" kern="120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ydw</a:t>
            </a:r>
            <a:r>
              <a:rPr lang="en-US" sz="9600" kern="120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9600" kern="120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i</a:t>
            </a:r>
            <a:r>
              <a:rPr lang="en-US" sz="9600" kern="120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?</a:t>
            </a:r>
            <a:endParaRPr lang="en-US" sz="9600" dirty="0">
              <a:ln w="0"/>
              <a:solidFill>
                <a:srgbClr val="FFFFF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A879D60-F73E-1BC3-8823-4C7D31BDA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65A210F-97E3-4008-D0F6-D39A913EFE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75C1902-38A6-3CBF-0BCE-1B63169535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19211AE7-4124-EF54-E608-2165127BEE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92F6E31-EBC3-7790-A5CF-4959AC674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8D4E58BC-D68E-BE2B-6D46-76EC57C6F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5DB4030-3E0F-DB78-F649-BDD9B588A5F6}"/>
              </a:ext>
            </a:extLst>
          </p:cNvPr>
          <p:cNvSpPr/>
          <p:nvPr/>
        </p:nvSpPr>
        <p:spPr>
          <a:xfrm>
            <a:off x="5552433" y="655579"/>
            <a:ext cx="5886448" cy="30041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G</a:t>
            </a:r>
            <a:r>
              <a:rPr lang="en-US" sz="48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weithgaredd</a:t>
            </a:r>
            <a:r>
              <a:rPr lang="en-US" sz="4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4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dau</a:t>
            </a:r>
            <a:endParaRPr lang="en-US" sz="4800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47105432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9FF9E8C-7346-B862-5AC4-773854C680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049" y="156706"/>
            <a:ext cx="5029902" cy="654458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90065F7-142F-D368-1754-110DAA17E061}"/>
              </a:ext>
            </a:extLst>
          </p:cNvPr>
          <p:cNvSpPr txBox="1"/>
          <p:nvPr/>
        </p:nvSpPr>
        <p:spPr>
          <a:xfrm>
            <a:off x="8372191" y="690880"/>
            <a:ext cx="43688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b="1" dirty="0"/>
              <a:t>?</a:t>
            </a:r>
            <a:endParaRPr lang="en-GB" sz="1050" b="1" dirty="0"/>
          </a:p>
        </p:txBody>
      </p:sp>
    </p:spTree>
    <p:extLst>
      <p:ext uri="{BB962C8B-B14F-4D97-AF65-F5344CB8AC3E}">
        <p14:creationId xmlns:p14="http://schemas.microsoft.com/office/powerpoint/2010/main" val="315125333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D885F54-0BF6-8812-57D7-B9046F2769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2803" y="707886"/>
            <a:ext cx="4525998" cy="608020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55EA264-E55B-354A-8C8E-C4B07797110E}"/>
              </a:ext>
            </a:extLst>
          </p:cNvPr>
          <p:cNvSpPr/>
          <p:nvPr/>
        </p:nvSpPr>
        <p:spPr>
          <a:xfrm>
            <a:off x="4143580" y="39425"/>
            <a:ext cx="343747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40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Roboto" panose="02000000000000000000" pitchFamily="2" charset="0"/>
              </a:rPr>
              <a:t>s</a:t>
            </a:r>
            <a:r>
              <a:rPr lang="en-GB" sz="40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iâp</a:t>
            </a:r>
            <a:r>
              <a:rPr lang="en-GB" sz="40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40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ydw</a:t>
            </a:r>
            <a:r>
              <a:rPr lang="en-GB" sz="40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40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i</a:t>
            </a:r>
            <a:r>
              <a:rPr lang="en-GB" sz="40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?</a:t>
            </a:r>
            <a:r>
              <a:rPr lang="en-GB" sz="40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75F05BA-00B9-941A-1324-0D7C9E9E352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5689600" y="5476240"/>
            <a:ext cx="243840" cy="2336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1DADF4C-920C-2908-7163-A5A1420E725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5655822" y="5435600"/>
            <a:ext cx="30809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369339169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08194A8-34AB-3A75-57AF-9C3C5C6AD55F}"/>
              </a:ext>
            </a:extLst>
          </p:cNvPr>
          <p:cNvSpPr/>
          <p:nvPr/>
        </p:nvSpPr>
        <p:spPr>
          <a:xfrm>
            <a:off x="3611377" y="2967335"/>
            <a:ext cx="476604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8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Adnoddau</a:t>
            </a:r>
            <a:endParaRPr lang="en-GB" sz="8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8299106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tems">
            <a:extLst>
              <a:ext uri="{FF2B5EF4-FFF2-40B4-BE49-F238E27FC236}">
                <a16:creationId xmlns:a16="http://schemas.microsoft.com/office/drawing/2014/main" id="{2038E667-D9F1-907F-E2B0-AF2ACF5199B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7" t="7185" r="5558" b="7482"/>
          <a:stretch/>
        </p:blipFill>
        <p:spPr bwMode="auto">
          <a:xfrm>
            <a:off x="0" y="1"/>
            <a:ext cx="122682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5EFF3B8-F3E1-99F8-5842-E87EB45275D6}"/>
              </a:ext>
            </a:extLst>
          </p:cNvPr>
          <p:cNvSpPr txBox="1"/>
          <p:nvPr/>
        </p:nvSpPr>
        <p:spPr>
          <a:xfrm>
            <a:off x="2198086" y="1716750"/>
            <a:ext cx="7926456" cy="40745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Siâp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2D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ydw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pedair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cornel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pedair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ochr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pedair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ochr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gyfartal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</a:t>
            </a:r>
            <a: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61269E5-CBD4-7945-722D-838253E13418}"/>
              </a:ext>
            </a:extLst>
          </p:cNvPr>
          <p:cNvSpPr/>
          <p:nvPr/>
        </p:nvSpPr>
        <p:spPr>
          <a:xfrm>
            <a:off x="4887686" y="6756771"/>
            <a:ext cx="2547257" cy="903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920E878-A563-84AD-B722-2937769ECD2A}"/>
              </a:ext>
            </a:extLst>
          </p:cNvPr>
          <p:cNvSpPr/>
          <p:nvPr/>
        </p:nvSpPr>
        <p:spPr>
          <a:xfrm>
            <a:off x="3287840" y="820132"/>
            <a:ext cx="569252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B617A8C-1E5D-DBF2-849C-65276C9B3609}"/>
              </a:ext>
            </a:extLst>
          </p:cNvPr>
          <p:cNvSpPr/>
          <p:nvPr/>
        </p:nvSpPr>
        <p:spPr>
          <a:xfrm>
            <a:off x="10613497" y="80593"/>
            <a:ext cx="1552353" cy="138223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309D80C-B047-651E-B653-D0D4C387CA7D}"/>
              </a:ext>
            </a:extLst>
          </p:cNvPr>
          <p:cNvSpPr/>
          <p:nvPr/>
        </p:nvSpPr>
        <p:spPr>
          <a:xfrm>
            <a:off x="10995975" y="86484"/>
            <a:ext cx="78739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  <a:endParaRPr lang="en-GB" sz="8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421635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44856D-10DF-66B2-04DD-79B2AFB7FA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tems">
            <a:extLst>
              <a:ext uri="{FF2B5EF4-FFF2-40B4-BE49-F238E27FC236}">
                <a16:creationId xmlns:a16="http://schemas.microsoft.com/office/drawing/2014/main" id="{C5445989-8DAB-6D3A-5451-6FAE30A50A5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7" t="7185" r="5558" b="7482"/>
          <a:stretch/>
        </p:blipFill>
        <p:spPr bwMode="auto">
          <a:xfrm>
            <a:off x="0" y="1"/>
            <a:ext cx="122682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99A3666-48BB-1DC8-F0A8-AC401E053590}"/>
              </a:ext>
            </a:extLst>
          </p:cNvPr>
          <p:cNvSpPr/>
          <p:nvPr/>
        </p:nvSpPr>
        <p:spPr>
          <a:xfrm>
            <a:off x="4887686" y="6756771"/>
            <a:ext cx="2547257" cy="903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54C3DC7-32E8-B8EE-0077-2BD49E31CB09}"/>
              </a:ext>
            </a:extLst>
          </p:cNvPr>
          <p:cNvSpPr/>
          <p:nvPr/>
        </p:nvSpPr>
        <p:spPr>
          <a:xfrm>
            <a:off x="3287840" y="820132"/>
            <a:ext cx="569252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A36BAC-D7E8-D817-59A1-E4D574849982}"/>
              </a:ext>
            </a:extLst>
          </p:cNvPr>
          <p:cNvSpPr txBox="1"/>
          <p:nvPr/>
        </p:nvSpPr>
        <p:spPr>
          <a:xfrm>
            <a:off x="2198086" y="1716750"/>
            <a:ext cx="7926456" cy="40072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Siâp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2D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ydw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wyth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cornel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wyth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ochr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un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wyneb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 </a:t>
            </a:r>
            <a:endParaRPr lang="en-GB" sz="4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13B9E73-C384-106A-31C8-7F8C0807F6BB}"/>
              </a:ext>
            </a:extLst>
          </p:cNvPr>
          <p:cNvSpPr/>
          <p:nvPr/>
        </p:nvSpPr>
        <p:spPr>
          <a:xfrm>
            <a:off x="10613497" y="80593"/>
            <a:ext cx="1552353" cy="138223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C952EF9-83D4-9486-CF11-B1971E6EA696}"/>
              </a:ext>
            </a:extLst>
          </p:cNvPr>
          <p:cNvSpPr/>
          <p:nvPr/>
        </p:nvSpPr>
        <p:spPr>
          <a:xfrm>
            <a:off x="10995975" y="86484"/>
            <a:ext cx="78739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  <a:endParaRPr lang="en-GB" sz="8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559812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31578E-ABFA-5683-5BB0-DC56F55A3A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tems">
            <a:extLst>
              <a:ext uri="{FF2B5EF4-FFF2-40B4-BE49-F238E27FC236}">
                <a16:creationId xmlns:a16="http://schemas.microsoft.com/office/drawing/2014/main" id="{B7E09264-8F3E-ADB1-B9DA-12E7E951F1D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7" t="7185" r="5558" b="7482"/>
          <a:stretch/>
        </p:blipFill>
        <p:spPr bwMode="auto">
          <a:xfrm>
            <a:off x="0" y="1"/>
            <a:ext cx="122682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52A4F83-D7DC-FA4E-E28B-470FD4ADCFB6}"/>
              </a:ext>
            </a:extLst>
          </p:cNvPr>
          <p:cNvSpPr/>
          <p:nvPr/>
        </p:nvSpPr>
        <p:spPr>
          <a:xfrm>
            <a:off x="4887686" y="6756771"/>
            <a:ext cx="2547257" cy="903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3B7646D-79E5-2A46-D5A0-84D31736B2F3}"/>
              </a:ext>
            </a:extLst>
          </p:cNvPr>
          <p:cNvSpPr/>
          <p:nvPr/>
        </p:nvSpPr>
        <p:spPr>
          <a:xfrm>
            <a:off x="3287840" y="820132"/>
            <a:ext cx="569252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13C750-6FB3-AD25-F160-989BE495B34D}"/>
              </a:ext>
            </a:extLst>
          </p:cNvPr>
          <p:cNvSpPr txBox="1"/>
          <p:nvPr/>
        </p:nvSpPr>
        <p:spPr>
          <a:xfrm>
            <a:off x="2198086" y="1716750"/>
            <a:ext cx="7926456" cy="40745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Siâp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3D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ydw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wyth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ertig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 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un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deg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dau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ymyl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 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chwe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wyneb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 </a:t>
            </a:r>
            <a:endParaRPr lang="en-GB" sz="4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7BF65D79-09D8-D93F-1392-4AD9F7EDCE59}"/>
              </a:ext>
            </a:extLst>
          </p:cNvPr>
          <p:cNvSpPr/>
          <p:nvPr/>
        </p:nvSpPr>
        <p:spPr>
          <a:xfrm>
            <a:off x="10613497" y="80593"/>
            <a:ext cx="1552353" cy="138223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95D4D41-31B6-D156-0671-14665FE6A618}"/>
              </a:ext>
            </a:extLst>
          </p:cNvPr>
          <p:cNvSpPr/>
          <p:nvPr/>
        </p:nvSpPr>
        <p:spPr>
          <a:xfrm>
            <a:off x="10995975" y="86484"/>
            <a:ext cx="78739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</a:t>
            </a:r>
            <a:endParaRPr lang="en-GB" sz="8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7905422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D64CAB-1327-8E78-5A43-243DB725E0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tems">
            <a:extLst>
              <a:ext uri="{FF2B5EF4-FFF2-40B4-BE49-F238E27FC236}">
                <a16:creationId xmlns:a16="http://schemas.microsoft.com/office/drawing/2014/main" id="{3EFA79D0-518A-A210-758D-021B18DD12B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7" t="7185" r="5558" b="7482"/>
          <a:stretch/>
        </p:blipFill>
        <p:spPr bwMode="auto">
          <a:xfrm>
            <a:off x="0" y="1"/>
            <a:ext cx="122682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13B26FD-92D3-220F-2809-228CB3325437}"/>
              </a:ext>
            </a:extLst>
          </p:cNvPr>
          <p:cNvSpPr/>
          <p:nvPr/>
        </p:nvSpPr>
        <p:spPr>
          <a:xfrm>
            <a:off x="4887686" y="6756771"/>
            <a:ext cx="2547257" cy="903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53F0231-2102-5B00-BC22-260AACD04FF2}"/>
              </a:ext>
            </a:extLst>
          </p:cNvPr>
          <p:cNvSpPr/>
          <p:nvPr/>
        </p:nvSpPr>
        <p:spPr>
          <a:xfrm>
            <a:off x="3287840" y="820132"/>
            <a:ext cx="569252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69410A-5CE2-F7C9-DD12-52FBF602024B}"/>
              </a:ext>
            </a:extLst>
          </p:cNvPr>
          <p:cNvSpPr txBox="1"/>
          <p:nvPr/>
        </p:nvSpPr>
        <p:spPr>
          <a:xfrm>
            <a:off x="2198086" y="1716750"/>
            <a:ext cx="7926456" cy="40072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Siâp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2D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ydw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un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ochr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un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wyneb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Does dim cornel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B8230220-BC56-546D-F484-D531DE9D6226}"/>
              </a:ext>
            </a:extLst>
          </p:cNvPr>
          <p:cNvSpPr/>
          <p:nvPr/>
        </p:nvSpPr>
        <p:spPr>
          <a:xfrm>
            <a:off x="10613497" y="80593"/>
            <a:ext cx="1552353" cy="138223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D429C05-068B-E395-78CF-7133FBB4C50D}"/>
              </a:ext>
            </a:extLst>
          </p:cNvPr>
          <p:cNvSpPr/>
          <p:nvPr/>
        </p:nvSpPr>
        <p:spPr>
          <a:xfrm>
            <a:off x="10995975" y="86484"/>
            <a:ext cx="78739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</a:t>
            </a:r>
            <a:endParaRPr lang="en-GB" sz="8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0259292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FF1D0E-C7CC-3105-FE37-2AD80B430F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tems">
            <a:extLst>
              <a:ext uri="{FF2B5EF4-FFF2-40B4-BE49-F238E27FC236}">
                <a16:creationId xmlns:a16="http://schemas.microsoft.com/office/drawing/2014/main" id="{487EE48D-EEC7-5527-C8CC-4250BFE1908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7" t="7185" r="5558" b="7482"/>
          <a:stretch/>
        </p:blipFill>
        <p:spPr bwMode="auto">
          <a:xfrm>
            <a:off x="0" y="1"/>
            <a:ext cx="122682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8FD0A9C-0216-9C59-9F91-B027EFDBBEF9}"/>
              </a:ext>
            </a:extLst>
          </p:cNvPr>
          <p:cNvSpPr/>
          <p:nvPr/>
        </p:nvSpPr>
        <p:spPr>
          <a:xfrm>
            <a:off x="4887686" y="6756771"/>
            <a:ext cx="2547257" cy="903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D2F0CB8-B6A0-F015-6AEB-02F7F5A3A689}"/>
              </a:ext>
            </a:extLst>
          </p:cNvPr>
          <p:cNvSpPr/>
          <p:nvPr/>
        </p:nvSpPr>
        <p:spPr>
          <a:xfrm>
            <a:off x="3287840" y="820132"/>
            <a:ext cx="569252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D627B5-3BB6-FFB2-E698-BC86CDD1BF6B}"/>
              </a:ext>
            </a:extLst>
          </p:cNvPr>
          <p:cNvSpPr txBox="1"/>
          <p:nvPr/>
        </p:nvSpPr>
        <p:spPr>
          <a:xfrm>
            <a:off x="2198086" y="1248917"/>
            <a:ext cx="7926456" cy="40072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Siâp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2D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ydw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chwe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cornel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chwe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ochr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D670C07-5565-BBC4-3296-8E5C7C70B2F6}"/>
              </a:ext>
            </a:extLst>
          </p:cNvPr>
          <p:cNvSpPr/>
          <p:nvPr/>
        </p:nvSpPr>
        <p:spPr>
          <a:xfrm>
            <a:off x="10613497" y="80593"/>
            <a:ext cx="1552353" cy="138223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9A9046E-43BD-FE52-A6C7-58B55CA2F321}"/>
              </a:ext>
            </a:extLst>
          </p:cNvPr>
          <p:cNvSpPr/>
          <p:nvPr/>
        </p:nvSpPr>
        <p:spPr>
          <a:xfrm>
            <a:off x="10995975" y="86484"/>
            <a:ext cx="78739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</a:t>
            </a:r>
            <a:endParaRPr lang="en-GB" sz="8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3356614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11EAC3-71E8-5D13-F7D7-EAD1B64EC5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tems">
            <a:extLst>
              <a:ext uri="{FF2B5EF4-FFF2-40B4-BE49-F238E27FC236}">
                <a16:creationId xmlns:a16="http://schemas.microsoft.com/office/drawing/2014/main" id="{1A0580A1-9DB7-193C-FF70-0B3B0532749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7" t="7185" r="5558" b="7482"/>
          <a:stretch/>
        </p:blipFill>
        <p:spPr bwMode="auto">
          <a:xfrm>
            <a:off x="0" y="1"/>
            <a:ext cx="122682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F1550D4-34B1-8369-FAC1-292655D70590}"/>
              </a:ext>
            </a:extLst>
          </p:cNvPr>
          <p:cNvSpPr/>
          <p:nvPr/>
        </p:nvSpPr>
        <p:spPr>
          <a:xfrm>
            <a:off x="4887686" y="6756771"/>
            <a:ext cx="2547257" cy="903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34C8A89-72DD-9816-DB4F-4BBC1E326FC5}"/>
              </a:ext>
            </a:extLst>
          </p:cNvPr>
          <p:cNvSpPr/>
          <p:nvPr/>
        </p:nvSpPr>
        <p:spPr>
          <a:xfrm>
            <a:off x="3287840" y="820132"/>
            <a:ext cx="569252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EB0577-013B-36EB-9836-DECF79B7AE86}"/>
              </a:ext>
            </a:extLst>
          </p:cNvPr>
          <p:cNvSpPr txBox="1"/>
          <p:nvPr/>
        </p:nvSpPr>
        <p:spPr>
          <a:xfrm>
            <a:off x="2517063" y="1322731"/>
            <a:ext cx="7926456" cy="47151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Siâp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3D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ydw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dau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wyneb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ond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un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wyneb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cylch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un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ymyl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un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fertig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3505321-7970-E1F7-BD9D-06ED1991DC40}"/>
              </a:ext>
            </a:extLst>
          </p:cNvPr>
          <p:cNvSpPr/>
          <p:nvPr/>
        </p:nvSpPr>
        <p:spPr>
          <a:xfrm>
            <a:off x="10613497" y="80593"/>
            <a:ext cx="1552353" cy="138223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904D3ED-C44A-3DCA-DE09-7A2F38C27FD7}"/>
              </a:ext>
            </a:extLst>
          </p:cNvPr>
          <p:cNvSpPr/>
          <p:nvPr/>
        </p:nvSpPr>
        <p:spPr>
          <a:xfrm>
            <a:off x="10995975" y="86484"/>
            <a:ext cx="78739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6</a:t>
            </a:r>
            <a:endParaRPr lang="en-GB" sz="8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9610341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80B23B-EC84-3FDF-F1BF-E33C0235FE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tems">
            <a:extLst>
              <a:ext uri="{FF2B5EF4-FFF2-40B4-BE49-F238E27FC236}">
                <a16:creationId xmlns:a16="http://schemas.microsoft.com/office/drawing/2014/main" id="{64F87A3E-7B73-B09E-7D71-00ED9B08CF2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7" t="7185" r="5558" b="7482"/>
          <a:stretch/>
        </p:blipFill>
        <p:spPr bwMode="auto">
          <a:xfrm>
            <a:off x="0" y="1"/>
            <a:ext cx="122682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6EC1556-3338-5D74-D78E-76E9E56EDE29}"/>
              </a:ext>
            </a:extLst>
          </p:cNvPr>
          <p:cNvSpPr/>
          <p:nvPr/>
        </p:nvSpPr>
        <p:spPr>
          <a:xfrm>
            <a:off x="4887686" y="6756771"/>
            <a:ext cx="2547257" cy="903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FD8E141-33D5-285C-0961-B15DC255DC49}"/>
              </a:ext>
            </a:extLst>
          </p:cNvPr>
          <p:cNvSpPr/>
          <p:nvPr/>
        </p:nvSpPr>
        <p:spPr>
          <a:xfrm>
            <a:off x="3287840" y="820132"/>
            <a:ext cx="569252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A07F9D-B26D-B652-D1F4-76F25B1FD1E0}"/>
              </a:ext>
            </a:extLst>
          </p:cNvPr>
          <p:cNvSpPr txBox="1"/>
          <p:nvPr/>
        </p:nvSpPr>
        <p:spPr>
          <a:xfrm>
            <a:off x="2198086" y="1886909"/>
            <a:ext cx="7926456" cy="3196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Siâp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2D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ydw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tair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cornel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 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tair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ochr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F0CCF72-17B6-D11B-FA87-52999D0F7946}"/>
              </a:ext>
            </a:extLst>
          </p:cNvPr>
          <p:cNvSpPr/>
          <p:nvPr/>
        </p:nvSpPr>
        <p:spPr>
          <a:xfrm>
            <a:off x="10613497" y="80593"/>
            <a:ext cx="1552353" cy="138223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008376D-BFBB-1DD8-B8F0-BE8D6EF7BF5A}"/>
              </a:ext>
            </a:extLst>
          </p:cNvPr>
          <p:cNvSpPr/>
          <p:nvPr/>
        </p:nvSpPr>
        <p:spPr>
          <a:xfrm>
            <a:off x="10995975" y="86484"/>
            <a:ext cx="78739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7</a:t>
            </a:r>
            <a:endParaRPr lang="en-GB" sz="8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7796481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DFE066-0E1F-F8F9-AA48-1336902D69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tems">
            <a:extLst>
              <a:ext uri="{FF2B5EF4-FFF2-40B4-BE49-F238E27FC236}">
                <a16:creationId xmlns:a16="http://schemas.microsoft.com/office/drawing/2014/main" id="{ABDA908F-D3A8-E985-D1C0-9F58FDC38A2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7" t="7185" r="5558" b="7482"/>
          <a:stretch/>
        </p:blipFill>
        <p:spPr bwMode="auto">
          <a:xfrm>
            <a:off x="0" y="1"/>
            <a:ext cx="122682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7E7FA0D-AD3F-BEB2-5094-80D52C41A497}"/>
              </a:ext>
            </a:extLst>
          </p:cNvPr>
          <p:cNvSpPr/>
          <p:nvPr/>
        </p:nvSpPr>
        <p:spPr>
          <a:xfrm>
            <a:off x="4887686" y="6756771"/>
            <a:ext cx="2547257" cy="903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882D57B-4FAA-7444-E1F8-5B0F00012FCF}"/>
              </a:ext>
            </a:extLst>
          </p:cNvPr>
          <p:cNvSpPr/>
          <p:nvPr/>
        </p:nvSpPr>
        <p:spPr>
          <a:xfrm>
            <a:off x="3287840" y="820132"/>
            <a:ext cx="569252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56F50E-01B4-E232-B25C-C2AA66DEFDE2}"/>
              </a:ext>
            </a:extLst>
          </p:cNvPr>
          <p:cNvSpPr txBox="1"/>
          <p:nvPr/>
        </p:nvSpPr>
        <p:spPr>
          <a:xfrm>
            <a:off x="2453267" y="1651126"/>
            <a:ext cx="7926456" cy="40072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Siâp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2D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ydw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pedair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cornel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fi.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pedair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ochr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223977DD-4D88-7982-0A7C-EA722751922A}"/>
              </a:ext>
            </a:extLst>
          </p:cNvPr>
          <p:cNvSpPr/>
          <p:nvPr/>
        </p:nvSpPr>
        <p:spPr>
          <a:xfrm>
            <a:off x="10613497" y="80593"/>
            <a:ext cx="1552353" cy="138223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0650035-6712-6EE0-9999-9F88E4144122}"/>
              </a:ext>
            </a:extLst>
          </p:cNvPr>
          <p:cNvSpPr/>
          <p:nvPr/>
        </p:nvSpPr>
        <p:spPr>
          <a:xfrm>
            <a:off x="10995975" y="86484"/>
            <a:ext cx="78739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8</a:t>
            </a:r>
            <a:endParaRPr lang="en-GB" sz="8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3905468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14CED7-E7E6-3E8D-B13D-EBB8B3FDCE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tems">
            <a:extLst>
              <a:ext uri="{FF2B5EF4-FFF2-40B4-BE49-F238E27FC236}">
                <a16:creationId xmlns:a16="http://schemas.microsoft.com/office/drawing/2014/main" id="{1446D4BC-1504-2B46-3795-215BD4B10AF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7" t="7185" r="5558" b="7482"/>
          <a:stretch/>
        </p:blipFill>
        <p:spPr bwMode="auto">
          <a:xfrm>
            <a:off x="0" y="1"/>
            <a:ext cx="122682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7CDD148-F491-D705-CA81-C7F58BF99E35}"/>
              </a:ext>
            </a:extLst>
          </p:cNvPr>
          <p:cNvSpPr/>
          <p:nvPr/>
        </p:nvSpPr>
        <p:spPr>
          <a:xfrm>
            <a:off x="4887686" y="6756771"/>
            <a:ext cx="2547257" cy="903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7E944C4-3F5D-B5D2-2396-2702DB852235}"/>
              </a:ext>
            </a:extLst>
          </p:cNvPr>
          <p:cNvSpPr/>
          <p:nvPr/>
        </p:nvSpPr>
        <p:spPr>
          <a:xfrm>
            <a:off x="3287840" y="820132"/>
            <a:ext cx="569252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C90A7B-3220-954D-F848-680575908591}"/>
              </a:ext>
            </a:extLst>
          </p:cNvPr>
          <p:cNvSpPr txBox="1"/>
          <p:nvPr/>
        </p:nvSpPr>
        <p:spPr>
          <a:xfrm>
            <a:off x="2453267" y="1651126"/>
            <a:ext cx="7926456" cy="40072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Siâp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3D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ydw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pedwar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wyneb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 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wyth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ymyl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 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pum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fertig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580DC88-C6A8-C502-7B0E-84E2B32828FE}"/>
              </a:ext>
            </a:extLst>
          </p:cNvPr>
          <p:cNvSpPr/>
          <p:nvPr/>
        </p:nvSpPr>
        <p:spPr>
          <a:xfrm>
            <a:off x="10613497" y="80593"/>
            <a:ext cx="1552353" cy="138223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01954E2-B5BA-6B67-1BD2-1F75D8F03ACB}"/>
              </a:ext>
            </a:extLst>
          </p:cNvPr>
          <p:cNvSpPr/>
          <p:nvPr/>
        </p:nvSpPr>
        <p:spPr>
          <a:xfrm>
            <a:off x="10995975" y="86484"/>
            <a:ext cx="78739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9</a:t>
            </a:r>
            <a:endParaRPr lang="en-GB" sz="8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1505753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014CB0-855D-3319-08D5-DAFED85A06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tems">
            <a:extLst>
              <a:ext uri="{FF2B5EF4-FFF2-40B4-BE49-F238E27FC236}">
                <a16:creationId xmlns:a16="http://schemas.microsoft.com/office/drawing/2014/main" id="{D8808FD8-8BE1-990F-2852-E8A92E02144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7" t="7185" r="5558" b="7482"/>
          <a:stretch/>
        </p:blipFill>
        <p:spPr bwMode="auto">
          <a:xfrm>
            <a:off x="0" y="1"/>
            <a:ext cx="122682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0712B55-3C6F-19E8-FB08-6BF907EC2A69}"/>
              </a:ext>
            </a:extLst>
          </p:cNvPr>
          <p:cNvSpPr/>
          <p:nvPr/>
        </p:nvSpPr>
        <p:spPr>
          <a:xfrm>
            <a:off x="4887686" y="6756771"/>
            <a:ext cx="2547257" cy="903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2147F8F-2BCB-8CD1-DD09-74DF8A26AFAE}"/>
              </a:ext>
            </a:extLst>
          </p:cNvPr>
          <p:cNvSpPr/>
          <p:nvPr/>
        </p:nvSpPr>
        <p:spPr>
          <a:xfrm>
            <a:off x="3287840" y="820132"/>
            <a:ext cx="569252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B175D9-0F62-DAED-6E19-8651E2B0FF0C}"/>
              </a:ext>
            </a:extLst>
          </p:cNvPr>
          <p:cNvSpPr txBox="1"/>
          <p:nvPr/>
        </p:nvSpPr>
        <p:spPr>
          <a:xfrm>
            <a:off x="2453267" y="1651126"/>
            <a:ext cx="7926456" cy="40072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Siâp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3D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ydw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chwe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wyneb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 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un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deg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dau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ymyl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 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wyth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fertig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A150B14E-49D3-8821-7BD9-39E1F414247D}"/>
              </a:ext>
            </a:extLst>
          </p:cNvPr>
          <p:cNvSpPr/>
          <p:nvPr/>
        </p:nvSpPr>
        <p:spPr>
          <a:xfrm>
            <a:off x="10613497" y="80593"/>
            <a:ext cx="1552353" cy="138223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3AAF5B7-0C56-446D-8150-16F536726F59}"/>
              </a:ext>
            </a:extLst>
          </p:cNvPr>
          <p:cNvSpPr/>
          <p:nvPr/>
        </p:nvSpPr>
        <p:spPr>
          <a:xfrm>
            <a:off x="10694611" y="86484"/>
            <a:ext cx="1390124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10</a:t>
            </a:r>
            <a:endParaRPr lang="en-GB" sz="8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6929021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EE737BE-06FA-5F65-2C3B-43C822633830}"/>
              </a:ext>
            </a:extLst>
          </p:cNvPr>
          <p:cNvSpPr/>
          <p:nvPr/>
        </p:nvSpPr>
        <p:spPr>
          <a:xfrm>
            <a:off x="4124946" y="224135"/>
            <a:ext cx="39421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Amser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Cwis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2C20578-FA26-563D-F092-A8E547D852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4248" y="1435802"/>
            <a:ext cx="1873095" cy="170254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390971D-8400-F366-F56F-EC584B16B6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3523" y="4090453"/>
            <a:ext cx="1773187" cy="177318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FF90593-43D5-FC56-450B-6B7DCCB023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2098" y="1643155"/>
            <a:ext cx="1650273" cy="151610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BFE090B-5BC9-B03D-DE92-B280DB859A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6765" y="4081006"/>
            <a:ext cx="2314564" cy="187581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B5F2B7E-C905-3B79-4698-F8D42E7C4B21}"/>
              </a:ext>
            </a:extLst>
          </p:cNvPr>
          <p:cNvSpPr/>
          <p:nvPr/>
        </p:nvSpPr>
        <p:spPr>
          <a:xfrm>
            <a:off x="1374556" y="1370524"/>
            <a:ext cx="2752411" cy="18991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4BD2E2-12A1-41A9-423D-A31388F6B92A}"/>
              </a:ext>
            </a:extLst>
          </p:cNvPr>
          <p:cNvSpPr/>
          <p:nvPr/>
        </p:nvSpPr>
        <p:spPr>
          <a:xfrm>
            <a:off x="1946668" y="4069336"/>
            <a:ext cx="2752411" cy="18991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ED20B6F-5AC8-3151-91E3-DCD2288C5337}"/>
              </a:ext>
            </a:extLst>
          </p:cNvPr>
          <p:cNvSpPr/>
          <p:nvPr/>
        </p:nvSpPr>
        <p:spPr>
          <a:xfrm>
            <a:off x="7491030" y="1370524"/>
            <a:ext cx="2752411" cy="18991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DC65E18-BE4D-5CB7-47AF-24B375206789}"/>
              </a:ext>
            </a:extLst>
          </p:cNvPr>
          <p:cNvSpPr/>
          <p:nvPr/>
        </p:nvSpPr>
        <p:spPr>
          <a:xfrm>
            <a:off x="6587842" y="4069336"/>
            <a:ext cx="2752411" cy="18991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6415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3561</TotalTime>
  <Words>859</Words>
  <Application>Microsoft Office PowerPoint</Application>
  <PresentationFormat>Widescreen</PresentationFormat>
  <Paragraphs>275</Paragraphs>
  <Slides>60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60</vt:i4>
      </vt:variant>
    </vt:vector>
  </HeadingPairs>
  <TitlesOfParts>
    <vt:vector size="66" baseType="lpstr">
      <vt:lpstr>Aptos</vt:lpstr>
      <vt:lpstr>Aptos Display</vt:lpstr>
      <vt:lpstr>Arial</vt:lpstr>
      <vt:lpstr>Calibri</vt:lpstr>
      <vt:lpstr>Roboto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Neath Port Talbot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 Jones (Gnoll Primary School)</dc:creator>
  <cp:lastModifiedBy>J Jones (Gnoll Primary School)</cp:lastModifiedBy>
  <cp:revision>4</cp:revision>
  <dcterms:created xsi:type="dcterms:W3CDTF">2024-11-10T12:58:43Z</dcterms:created>
  <dcterms:modified xsi:type="dcterms:W3CDTF">2024-11-20T21:17:11Z</dcterms:modified>
</cp:coreProperties>
</file>