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6"/>
  </p:notesMasterIdLst>
  <p:handoutMasterIdLst>
    <p:handoutMasterId r:id="rId17"/>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anaging Change in Logistics Organizations and Supply Chains" id="{BFD5F530-FB5B-435D-8C9B-140F2D4B0DBD}">
          <p14:sldIdLst>
            <p14:sldId id="2561"/>
          </p14:sldIdLst>
        </p14:section>
        <p14:section name="Understanding Change Management in Logistics" id="{B2CD2771-43A9-4C71-8463-A22132D8D174}">
          <p14:sldIdLst>
            <p14:sldId id="2562"/>
            <p14:sldId id="2563"/>
          </p14:sldIdLst>
        </p14:section>
        <p14:section name="Drivers of Change in Logistics and Supply Chains" id="{C4B8B6F6-50CA-4EDB-8449-27B14491DF25}">
          <p14:sldIdLst>
            <p14:sldId id="2564"/>
            <p14:sldId id="2565"/>
          </p14:sldIdLst>
        </p14:section>
        <p14:section name="Challenges in Managing Change" id="{7B5BB2E8-223C-4FCD-A106-B43660A38435}">
          <p14:sldIdLst>
            <p14:sldId id="2566"/>
            <p14:sldId id="2567"/>
          </p14:sldIdLst>
        </p14:section>
        <p14:section name="Best Practices for Effective Change Management" id="{186B314F-4D3C-4350-A29B-5E5ABE90F72A}">
          <p14:sldIdLst>
            <p14:sldId id="2568"/>
            <p14:sldId id="2569"/>
          </p14:sldIdLst>
        </p14:section>
        <p14:section name="Frameworks and Case Examples" id="{CFF06F91-53B6-4190-B121-B6A23678A349}">
          <p14:sldIdLst>
            <p14:sldId id="2570"/>
            <p14:sldId id="257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576536-0788-C5AC-7AC2-2FB753058CF8}" v="9" dt="2026-01-15T12:31:34.374"/>
    <p1510:client id="{90AEDE8B-F02B-4055-92BA-C1989BE6DD59}" v="11" dt="2026-01-15T12:29:44.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3" autoAdjust="0"/>
    <p:restoredTop sz="94630"/>
  </p:normalViewPr>
  <p:slideViewPr>
    <p:cSldViewPr showGuides="1">
      <p:cViewPr varScale="1">
        <p:scale>
          <a:sx n="78" d="100"/>
          <a:sy n="78" d="100"/>
        </p:scale>
        <p:origin x="216" y="41"/>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1/15/2026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2966780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Importance of Change Management in Logistics</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32507369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Change management in logistics organizations is essential due to the dynamic nature of global supply chains and the increasing complexity of operations. Logistics companies face constant pressure from technological advancements, regulatory changes, and evolving customer expectations. Effective change management ensures smooth transitions when implementing new systems, processes, or strategies. For example, adopting automation in warehouses or integrating AI-driven route optimization requires structured change processes to minimize disruptions. Without proper change management, organizations risk operational inefficiencies, employee resistance, and customer dissatisfaction. Additionally, change management fosters resilience, enabling logistics firms to adapt quickly to market volatility, geopolitical shifts, and sustainability mandates. It also supports continuous improvement initiatives, such as Lean and Six Sigma, which rely on cultural acceptance and employee engagement. By prioritizing change management, logistics organizations can maintain competitiveness, enhance service quality, and achieve long-term strategic goals.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709560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Factors Driving Change</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757773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factors drive change in logistics and supply chains, necessitating proactive management strategies. First, technological innovation is a major driver, with tools like IoT sensors, blockchain for transparency, and AI for predictive analytics revolutionizing operations. Second, globalization and market volatility demand agility; disruptions such as pandemics, trade wars, and natural disasters require rapid adaptation. Third, sustainability initiatives are reshaping logistics, as companies strive to reduce carbon footprints through green transportation and circular economy practices. Regulatory compliance also plays a critical role, with evolving international trade laws and environmental standards influencing operational models. Additionally, customer expectations for faster, more reliable deliveries push organizations to adopt advanced tracking systems and last-mile solutions. Cost optimization pressures further accelerate change, prompting firms to streamline processes and leverage automation. Understanding these drivers helps logistics leaders anticipate challenges and design effective change strategies aligned with industry trends.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3067239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Obstacles in Logistics Change Management</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860422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Managing change in logistics organizations presents several challenges that can hinder successful implementation. Employee resistance is one of the most significant obstacles, often stemming from fear of job loss or discomfort with new technologies. Cultural barriers also complicate change, especially in global supply chains where diverse teams must align on shared objectives. Another challenge is the complexity of supply chain networks, involving multiple stakeholders such as suppliers, carriers, and customers, which makes coordination difficult. Financial constraints can limit investment in advanced technologies or training programs, slowing transformation efforts. Additionally, inadequate communication during change initiatives can lead to confusion and decreased morale. Organizations may also struggle with data integration when adopting digital tools, resulting in operational inefficiencies. Overcoming these challenges requires strong leadership, transparent communication, and robust training programs to ensure stakeholder buy-in and smooth transitions.</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2043607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Strategies for Successful Change Implementation</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911225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manage change effectively in logistics organizations, several best practices should be adopted. First, establish a clear vision and communicate the purpose of the change to all stakeholders, emphasizing benefits such as improved efficiency and customer satisfaction. Second, engage employees early in the process to build trust and reduce resistance; this can be achieved through workshops, feedback sessions, and participatory planning. Third, invest in training and upskilling programs to equip staff with the necessary digital and analytical skills for new systems. Fourth, implement changes in phases, starting with pilot projects to identify potential issues before full-scale rollout. Continuous monitoring and feedback loops are essential to measure progress using key performance indicators (KPIs) and adjust strategies as needed. Additionally, fostering a culture of adaptability and innovation ensures long-term success. By following these practices, logistics organizations can minimize disruptions and achieve sustainable transformation.</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1917568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Change Management Models and Real-World Applications</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2147206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frameworks guide effective change management in logistics and supply chains. Kotter’s 8-Step Model emphasizes creating urgency, building coalitions, and embedding change into organizational culture. The ADKAR model focuses on individual adoption, addressing awareness, desire, knowledge, ability, and reinforcement. Lean and Six Sigma methodologies support process improvement during change initiatives by reducing waste and enhancing efficiency. Real-world examples include DHL’s digital transformation, which leveraged structured change management to implement IoT and AI solutions across global operations. Similarly, Maersk adopted blockchain technology for supply chain transparency, using phased implementation and stakeholder engagement to ensure success. These cases highlight the importance of combining theoretical frameworks with practical strategies tailored to organizational needs. By applying these models, logistics firms can navigate complex changes while maintaining operational stability and achieving strategic objectives.</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1356391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1/15/2026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30938521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1/15/2026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1/15/2026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1/15/2026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1/15/2026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1/15/2026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1/15/2026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1/15/2026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1/15/2026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1/15/2026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1/15/2026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1/15/2026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1/15/2026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1/15/2026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1/15/2026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1/15/2026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1/15/2026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1/15/2026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1/15/2026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1/15/2026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1/15/2026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1/15/2026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1/15/2026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1/15/2026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1/15/2026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1/15/2026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1/15/2026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1/15/2026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1/15/2026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1/15/2026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1/15/2026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1/15/2026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1/15/2026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1/15/2026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1/15/2026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1/15/2026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9123-0957-EE34-F818-EEAD0CB371F3}"/>
              </a:ext>
            </a:extLst>
          </p:cNvPr>
          <p:cNvSpPr>
            <a:spLocks noGrp="1"/>
          </p:cNvSpPr>
          <p:nvPr>
            <p:ph type="ctrTitle"/>
          </p:nvPr>
        </p:nvSpPr>
        <p:spPr>
          <a:xfrm>
            <a:off x="612646" y="685800"/>
            <a:ext cx="10055354" cy="1447800"/>
          </a:xfrm>
        </p:spPr>
        <p:txBody>
          <a:bodyPr anchor="t">
            <a:normAutofit/>
          </a:bodyPr>
          <a:lstStyle/>
          <a:p>
            <a:r>
              <a:rPr lang="en-US" sz="4000" dirty="0"/>
              <a:t>Managing Change in Logistics Organizations and Supply Chains</a:t>
            </a:r>
          </a:p>
        </p:txBody>
      </p:sp>
      <p:sp>
        <p:nvSpPr>
          <p:cNvPr id="3" name="Subtitle 2">
            <a:extLst>
              <a:ext uri="{FF2B5EF4-FFF2-40B4-BE49-F238E27FC236}">
                <a16:creationId xmlns:a16="http://schemas.microsoft.com/office/drawing/2014/main" id="{A65A6652-C765-3F2C-EA6D-C061EDC3A563}"/>
              </a:ext>
            </a:extLst>
          </p:cNvPr>
          <p:cNvSpPr>
            <a:spLocks noGrp="1"/>
          </p:cNvSpPr>
          <p:nvPr>
            <p:ph type="subTitle" idx="1"/>
          </p:nvPr>
        </p:nvSpPr>
        <p:spPr>
          <a:xfrm>
            <a:off x="685800" y="3276600"/>
            <a:ext cx="9982200" cy="1295400"/>
          </a:xfrm>
        </p:spPr>
        <p:txBody>
          <a:bodyPr anchor="t">
            <a:noAutofit/>
          </a:bodyPr>
          <a:lstStyle/>
          <a:p>
            <a:r>
              <a:rPr lang="en-US" sz="3600" dirty="0"/>
              <a:t>Strategies to adapt and thrive in evolving networks</a:t>
            </a:r>
          </a:p>
        </p:txBody>
      </p:sp>
    </p:spTree>
    <p:extLst>
      <p:ext uri="{BB962C8B-B14F-4D97-AF65-F5344CB8AC3E}">
        <p14:creationId xmlns:p14="http://schemas.microsoft.com/office/powerpoint/2010/main" val="124349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45332-35ED-26A6-0EEF-70419073B013}"/>
              </a:ext>
            </a:extLst>
          </p:cNvPr>
          <p:cNvSpPr>
            <a:spLocks noGrp="1"/>
          </p:cNvSpPr>
          <p:nvPr>
            <p:ph type="ctrTitle"/>
          </p:nvPr>
        </p:nvSpPr>
        <p:spPr>
          <a:xfrm>
            <a:off x="685800" y="1371600"/>
            <a:ext cx="10058400" cy="1524000"/>
          </a:xfrm>
        </p:spPr>
        <p:txBody>
          <a:bodyPr anchor="b">
            <a:normAutofit/>
          </a:bodyPr>
          <a:lstStyle/>
          <a:p>
            <a:pPr algn="ctr"/>
            <a:r>
              <a:rPr lang="en-US" sz="4000" dirty="0"/>
              <a:t>Understanding Change Management in Logistics</a:t>
            </a:r>
          </a:p>
        </p:txBody>
      </p:sp>
    </p:spTree>
    <p:extLst>
      <p:ext uri="{BB962C8B-B14F-4D97-AF65-F5344CB8AC3E}">
        <p14:creationId xmlns:p14="http://schemas.microsoft.com/office/powerpoint/2010/main" val="24160727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0B2C3-7E2F-9F2F-7198-5B7170B81924}"/>
              </a:ext>
            </a:extLst>
          </p:cNvPr>
          <p:cNvSpPr>
            <a:spLocks noGrp="1"/>
          </p:cNvSpPr>
          <p:nvPr>
            <p:ph type="title"/>
          </p:nvPr>
        </p:nvSpPr>
        <p:spPr>
          <a:xfrm>
            <a:off x="612647" y="685800"/>
            <a:ext cx="6858000" cy="1111532"/>
          </a:xfrm>
        </p:spPr>
        <p:txBody>
          <a:bodyPr anchor="b">
            <a:normAutofit/>
          </a:bodyPr>
          <a:lstStyle/>
          <a:p>
            <a:r>
              <a:rPr lang="en-US" sz="3800"/>
              <a:t>Importance of Change Management in Logistics</a:t>
            </a:r>
          </a:p>
        </p:txBody>
      </p:sp>
      <p:sp>
        <p:nvSpPr>
          <p:cNvPr id="4" name="Content Placeholder 3">
            <a:extLst>
              <a:ext uri="{FF2B5EF4-FFF2-40B4-BE49-F238E27FC236}">
                <a16:creationId xmlns:a16="http://schemas.microsoft.com/office/drawing/2014/main" id="{5C05AA92-B042-0C3B-302D-9F5FB48F52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65960"/>
            <a:ext cx="6858000" cy="4200198"/>
          </a:xfrm>
        </p:spPr>
        <p:txBody>
          <a:bodyPr>
            <a:normAutofit/>
          </a:bodyPr>
          <a:lstStyle/>
          <a:p>
            <a:pPr marL="0" indent="0">
              <a:spcBef>
                <a:spcPts val="2500"/>
              </a:spcBef>
              <a:buFont typeface="Arial" panose="020B0604020202020204" pitchFamily="34" charset="0"/>
              <a:buNone/>
            </a:pPr>
            <a:r>
              <a:rPr lang="en-US" b="1"/>
              <a:t>Need for Change Management</a:t>
            </a:r>
          </a:p>
          <a:p>
            <a:pPr marL="0" lvl="1" indent="0">
              <a:buFont typeface="Arial" panose="020B0604020202020204" pitchFamily="34" charset="0"/>
              <a:buNone/>
            </a:pPr>
            <a:r>
              <a:t>Dynamic supply chains and complex operations require effective change management to handle evolving challenges.</a:t>
            </a:r>
            <a:endParaRPr lang="en-US"/>
          </a:p>
          <a:p>
            <a:pPr marL="0" indent="0">
              <a:spcBef>
                <a:spcPts val="2500"/>
              </a:spcBef>
              <a:buFont typeface="Arial" panose="020B0604020202020204" pitchFamily="34" charset="0"/>
              <a:buNone/>
            </a:pPr>
            <a:r>
              <a:rPr lang="en-US" b="1"/>
              <a:t>Smooth Transition Processes</a:t>
            </a:r>
          </a:p>
          <a:p>
            <a:pPr marL="0" lvl="1" indent="0">
              <a:buFont typeface="Arial" panose="020B0604020202020204" pitchFamily="34" charset="0"/>
              <a:buNone/>
            </a:pPr>
            <a:r>
              <a:t>Structured change management ensures seamless adoption of automation and AI in logistics without disruptions.</a:t>
            </a:r>
            <a:endParaRPr lang="en-US"/>
          </a:p>
          <a:p>
            <a:pPr marL="0" indent="0">
              <a:spcBef>
                <a:spcPts val="2500"/>
              </a:spcBef>
              <a:buFont typeface="Arial" panose="020B0604020202020204" pitchFamily="34" charset="0"/>
              <a:buNone/>
            </a:pPr>
            <a:r>
              <a:rPr lang="en-US" b="1"/>
              <a:t>Risks Without Change Management</a:t>
            </a:r>
          </a:p>
          <a:p>
            <a:pPr marL="0" lvl="1" indent="0">
              <a:buFont typeface="Arial" panose="020B0604020202020204" pitchFamily="34" charset="0"/>
              <a:buNone/>
            </a:pPr>
            <a:r>
              <a:t>Lack of change management leads to inefficiencies, employee resistance, and customer dissatisfaction.</a:t>
            </a:r>
            <a:endParaRPr lang="en-US"/>
          </a:p>
          <a:p>
            <a:pPr marL="0" indent="0">
              <a:spcBef>
                <a:spcPts val="2500"/>
              </a:spcBef>
              <a:buFont typeface="Arial" panose="020B0604020202020204" pitchFamily="34" charset="0"/>
              <a:buNone/>
            </a:pPr>
            <a:r>
              <a:rPr lang="en-US" b="1"/>
              <a:t>Building Resilience and Improvement</a:t>
            </a:r>
          </a:p>
          <a:p>
            <a:pPr marL="0" lvl="1" indent="0">
              <a:buFont typeface="Arial" panose="020B0604020202020204" pitchFamily="34" charset="0"/>
              <a:buNone/>
            </a:pPr>
            <a:r>
              <a:t>Change management fosters resilience and supports continuous improvement like Lean and Six Sigma.</a:t>
            </a:r>
            <a:endParaRPr lang="en-US"/>
          </a:p>
        </p:txBody>
      </p:sp>
      <p:pic>
        <p:nvPicPr>
          <p:cNvPr id="5" name="Content Placeholder 4" descr="Distribution Warehouse With Plexus, Automated Guided Vehicles, Cardboard Boxes, Forklifts And Pallets. Remote Control With Mobile App And Technology Devices.">
            <a:extLst>
              <a:ext uri="{FF2B5EF4-FFF2-40B4-BE49-F238E27FC236}">
                <a16:creationId xmlns:a16="http://schemas.microsoft.com/office/drawing/2014/main" id="{74C406E5-7E60-4923-99D4-A0FE6E666BD1}"/>
              </a:ext>
            </a:extLst>
          </p:cNvPr>
          <p:cNvPicPr>
            <a:picLocks noGrp="1" noChangeAspect="1"/>
          </p:cNvPicPr>
          <p:nvPr>
            <p:ph type="pic" sz="quarter" idx="13"/>
          </p:nvPr>
        </p:nvPicPr>
        <p:blipFill>
          <a:blip r:embed="rId3"/>
          <a:srcRect l="28573" r="31518" b="-1"/>
          <a:stretch>
            <a:fillRect/>
          </a:stretch>
        </p:blipFill>
        <p:spPr>
          <a:xfrm>
            <a:off x="8091732" y="10"/>
            <a:ext cx="4100267" cy="6857990"/>
          </a:xfrm>
        </p:spPr>
      </p:pic>
    </p:spTree>
    <p:extLst>
      <p:ext uri="{BB962C8B-B14F-4D97-AF65-F5344CB8AC3E}">
        <p14:creationId xmlns:p14="http://schemas.microsoft.com/office/powerpoint/2010/main" val="6114641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E6DDE-1FFA-C355-D71B-C819E601BDAD}"/>
              </a:ext>
            </a:extLst>
          </p:cNvPr>
          <p:cNvSpPr>
            <a:spLocks noGrp="1"/>
          </p:cNvSpPr>
          <p:nvPr>
            <p:ph type="ctrTitle"/>
          </p:nvPr>
        </p:nvSpPr>
        <p:spPr>
          <a:xfrm>
            <a:off x="762000" y="1295400"/>
            <a:ext cx="10058400" cy="1524000"/>
          </a:xfrm>
        </p:spPr>
        <p:txBody>
          <a:bodyPr anchor="b">
            <a:normAutofit/>
          </a:bodyPr>
          <a:lstStyle/>
          <a:p>
            <a:pPr algn="ctr"/>
            <a:r>
              <a:rPr lang="en-US" sz="4400" dirty="0"/>
              <a:t>Drivers of Change in Logistics and Supply Chains</a:t>
            </a:r>
          </a:p>
        </p:txBody>
      </p:sp>
    </p:spTree>
    <p:extLst>
      <p:ext uri="{BB962C8B-B14F-4D97-AF65-F5344CB8AC3E}">
        <p14:creationId xmlns:p14="http://schemas.microsoft.com/office/powerpoint/2010/main" val="29584727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B9A0E-C3A7-EF69-59FF-4FA7413CBF36}"/>
              </a:ext>
            </a:extLst>
          </p:cNvPr>
          <p:cNvSpPr>
            <a:spLocks noGrp="1"/>
          </p:cNvSpPr>
          <p:nvPr>
            <p:ph type="title"/>
          </p:nvPr>
        </p:nvSpPr>
        <p:spPr>
          <a:xfrm>
            <a:off x="2590800" y="152400"/>
            <a:ext cx="6397753" cy="1527976"/>
          </a:xfrm>
        </p:spPr>
        <p:txBody>
          <a:bodyPr anchor="b">
            <a:normAutofit/>
          </a:bodyPr>
          <a:lstStyle/>
          <a:p>
            <a:pPr algn="ctr"/>
            <a:r>
              <a:rPr lang="en-US" sz="4400" dirty="0"/>
              <a:t>Key Factors Driving Change</a:t>
            </a:r>
          </a:p>
        </p:txBody>
      </p:sp>
      <p:graphicFrame>
        <p:nvGraphicFramePr>
          <p:cNvPr id="5" name="Content Placeholder 4">
            <a:extLst>
              <a:ext uri="{FF2B5EF4-FFF2-40B4-BE49-F238E27FC236}">
                <a16:creationId xmlns:a16="http://schemas.microsoft.com/office/drawing/2014/main" id="{6872B445-2658-434D-8647-45EC28096A2F}"/>
              </a:ext>
            </a:extLst>
          </p:cNvPr>
          <p:cNvGraphicFramePr>
            <a:graphicFrameLocks noGrp="1"/>
          </p:cNvGraphicFramePr>
          <p:nvPr>
            <p:ph sz="quarter" idx="13"/>
            <p:extLst>
              <p:ext uri="{D42A27DB-BD31-4B8C-83A1-F6EECF244321}">
                <p14:modId xmlns:p14="http://schemas.microsoft.com/office/powerpoint/2010/main" val="1476276391"/>
              </p:ext>
            </p:extLst>
          </p:nvPr>
        </p:nvGraphicFramePr>
        <p:xfrm>
          <a:off x="1066800" y="2177142"/>
          <a:ext cx="9906000" cy="3635163"/>
        </p:xfrm>
        <a:graphic>
          <a:graphicData uri="http://schemas.openxmlformats.org/drawingml/2006/table">
            <a:tbl>
              <a:tblPr firstRow="1" bandRow="1">
                <a:noFill/>
                <a:tableStyleId>{5C22544A-7EE6-4342-B048-85BDC9FD1C3A}</a:tableStyleId>
              </a:tblPr>
              <a:tblGrid>
                <a:gridCol w="4372880">
                  <a:extLst>
                    <a:ext uri="{9D8B030D-6E8A-4147-A177-3AD203B41FA5}">
                      <a16:colId xmlns:a16="http://schemas.microsoft.com/office/drawing/2014/main" val="362112185"/>
                    </a:ext>
                  </a:extLst>
                </a:gridCol>
                <a:gridCol w="5533120">
                  <a:extLst>
                    <a:ext uri="{9D8B030D-6E8A-4147-A177-3AD203B41FA5}">
                      <a16:colId xmlns:a16="http://schemas.microsoft.com/office/drawing/2014/main" val="1499848824"/>
                    </a:ext>
                  </a:extLst>
                </a:gridCol>
              </a:tblGrid>
              <a:tr h="567993">
                <a:tc>
                  <a:txBody>
                    <a:bodyPr/>
                    <a:lstStyle/>
                    <a:p>
                      <a:pPr>
                        <a:buNone/>
                      </a:pPr>
                      <a:r>
                        <a:rPr lang="en-US" sz="1600" b="1" cap="all" spc="150">
                          <a:solidFill>
                            <a:schemeClr val="tx1"/>
                          </a:solidFill>
                        </a:rPr>
                        <a:t>Driver</a:t>
                      </a:r>
                    </a:p>
                  </a:txBody>
                  <a:tcPr marL="62529" marR="62529" marT="62529" marB="62529"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a:solidFill>
                            <a:schemeClr val="tx1"/>
                          </a:solidFill>
                        </a:rPr>
                        <a:t>Impact on Logistics</a:t>
                      </a:r>
                    </a:p>
                  </a:txBody>
                  <a:tcPr marL="62529" marR="62529" marT="62529" marB="62529"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2916694505"/>
                  </a:ext>
                </a:extLst>
              </a:tr>
              <a:tr h="511195">
                <a:tc>
                  <a:txBody>
                    <a:bodyPr/>
                    <a:lstStyle/>
                    <a:p>
                      <a:pPr>
                        <a:buNone/>
                      </a:pPr>
                      <a:r>
                        <a:rPr lang="en-US" sz="1600" b="1" cap="none" spc="0">
                          <a:solidFill>
                            <a:schemeClr val="tx1"/>
                          </a:solidFill>
                        </a:rPr>
                        <a:t>Technological Innovation</a:t>
                      </a:r>
                    </a:p>
                  </a:txBody>
                  <a:tcPr marL="62529" marR="62529" marT="62529" marB="62529"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600" cap="none" spc="0">
                          <a:solidFill>
                            <a:schemeClr val="tx1"/>
                          </a:solidFill>
                        </a:rPr>
                        <a:t>Automation, AI, IoT adoption</a:t>
                      </a:r>
                    </a:p>
                  </a:txBody>
                  <a:tcPr marL="62529" marR="62529" marT="62529" marB="62529"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1566886541"/>
                  </a:ext>
                </a:extLst>
              </a:tr>
              <a:tr h="511195">
                <a:tc>
                  <a:txBody>
                    <a:bodyPr/>
                    <a:lstStyle/>
                    <a:p>
                      <a:pPr>
                        <a:buNone/>
                      </a:pPr>
                      <a:r>
                        <a:rPr lang="en-US" sz="1600" b="1" cap="none" spc="0">
                          <a:solidFill>
                            <a:schemeClr val="tx1"/>
                          </a:solidFill>
                        </a:rPr>
                        <a:t>Globalization &amp; Volatility</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Need for agile supply chains</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448706135"/>
                  </a:ext>
                </a:extLst>
              </a:tr>
              <a:tr h="511195">
                <a:tc>
                  <a:txBody>
                    <a:bodyPr/>
                    <a:lstStyle/>
                    <a:p>
                      <a:pPr>
                        <a:buNone/>
                      </a:pPr>
                      <a:r>
                        <a:rPr lang="en-US" sz="1600" b="1" cap="none" spc="0" dirty="0">
                          <a:solidFill>
                            <a:schemeClr val="tx1"/>
                          </a:solidFill>
                        </a:rPr>
                        <a:t>Sustainability Goals</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600" cap="none" spc="0">
                          <a:solidFill>
                            <a:schemeClr val="tx1"/>
                          </a:solidFill>
                        </a:rPr>
                        <a:t>Green logistics practices</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65090501"/>
                  </a:ext>
                </a:extLst>
              </a:tr>
              <a:tr h="511195">
                <a:tc>
                  <a:txBody>
                    <a:bodyPr/>
                    <a:lstStyle/>
                    <a:p>
                      <a:pPr>
                        <a:buNone/>
                      </a:pPr>
                      <a:r>
                        <a:rPr lang="en-US" sz="1600" b="1" cap="none" spc="0">
                          <a:solidFill>
                            <a:schemeClr val="tx1"/>
                          </a:solidFill>
                        </a:rPr>
                        <a:t>Regulatory Compliance</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Adaptation to trade laws</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65627031"/>
                  </a:ext>
                </a:extLst>
              </a:tr>
              <a:tr h="511195">
                <a:tc>
                  <a:txBody>
                    <a:bodyPr/>
                    <a:lstStyle/>
                    <a:p>
                      <a:pPr>
                        <a:buNone/>
                      </a:pPr>
                      <a:r>
                        <a:rPr lang="en-US" sz="1600" b="1" cap="none" spc="0">
                          <a:solidFill>
                            <a:schemeClr val="tx1"/>
                          </a:solidFill>
                        </a:rPr>
                        <a:t>Customer Expectations</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600" cap="none" spc="0">
                          <a:solidFill>
                            <a:schemeClr val="tx1"/>
                          </a:solidFill>
                        </a:rPr>
                        <a:t>Faster, transparent delivery</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82560071"/>
                  </a:ext>
                </a:extLst>
              </a:tr>
              <a:tr h="511195">
                <a:tc>
                  <a:txBody>
                    <a:bodyPr/>
                    <a:lstStyle/>
                    <a:p>
                      <a:pPr>
                        <a:buNone/>
                      </a:pPr>
                      <a:r>
                        <a:rPr lang="en-US" sz="1600" b="1" cap="none" spc="0">
                          <a:solidFill>
                            <a:schemeClr val="tx1"/>
                          </a:solidFill>
                        </a:rPr>
                        <a:t>Cost Optimization</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dirty="0">
                          <a:solidFill>
                            <a:schemeClr val="tx1"/>
                          </a:solidFill>
                        </a:rPr>
                        <a:t>Process efficiency and automation</a:t>
                      </a:r>
                    </a:p>
                  </a:txBody>
                  <a:tcPr marL="62529" marR="62529" marT="62529" marB="625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305069792"/>
                  </a:ext>
                </a:extLst>
              </a:tr>
            </a:tbl>
          </a:graphicData>
        </a:graphic>
      </p:graphicFrame>
    </p:spTree>
    <p:extLst>
      <p:ext uri="{BB962C8B-B14F-4D97-AF65-F5344CB8AC3E}">
        <p14:creationId xmlns:p14="http://schemas.microsoft.com/office/powerpoint/2010/main" val="95839880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0F5C1-5442-B23A-B6C8-8E9F6B5C0157}"/>
              </a:ext>
            </a:extLst>
          </p:cNvPr>
          <p:cNvSpPr>
            <a:spLocks noGrp="1"/>
          </p:cNvSpPr>
          <p:nvPr>
            <p:ph type="ctrTitle"/>
          </p:nvPr>
        </p:nvSpPr>
        <p:spPr>
          <a:xfrm>
            <a:off x="609600" y="990600"/>
            <a:ext cx="10058400" cy="1066800"/>
          </a:xfrm>
        </p:spPr>
        <p:txBody>
          <a:bodyPr anchor="b">
            <a:normAutofit/>
          </a:bodyPr>
          <a:lstStyle/>
          <a:p>
            <a:pPr algn="ctr"/>
            <a:r>
              <a:rPr lang="en-US" sz="4400" dirty="0"/>
              <a:t>Challenges in Managing Change</a:t>
            </a:r>
          </a:p>
        </p:txBody>
      </p:sp>
    </p:spTree>
    <p:extLst>
      <p:ext uri="{BB962C8B-B14F-4D97-AF65-F5344CB8AC3E}">
        <p14:creationId xmlns:p14="http://schemas.microsoft.com/office/powerpoint/2010/main" val="2623905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9DCB1-90E3-BC1C-9565-8CC47DF16F39}"/>
              </a:ext>
            </a:extLst>
          </p:cNvPr>
          <p:cNvSpPr>
            <a:spLocks noGrp="1"/>
          </p:cNvSpPr>
          <p:nvPr>
            <p:ph type="title"/>
          </p:nvPr>
        </p:nvSpPr>
        <p:spPr>
          <a:xfrm>
            <a:off x="612647" y="228600"/>
            <a:ext cx="6858000" cy="1111532"/>
          </a:xfrm>
        </p:spPr>
        <p:txBody>
          <a:bodyPr anchor="b">
            <a:normAutofit/>
          </a:bodyPr>
          <a:lstStyle/>
          <a:p>
            <a:r>
              <a:rPr lang="en-US" sz="3000" dirty="0"/>
              <a:t>Common Obstacles in Logistics Change Management</a:t>
            </a:r>
          </a:p>
        </p:txBody>
      </p:sp>
      <p:sp>
        <p:nvSpPr>
          <p:cNvPr id="4" name="Content Placeholder 3">
            <a:extLst>
              <a:ext uri="{FF2B5EF4-FFF2-40B4-BE49-F238E27FC236}">
                <a16:creationId xmlns:a16="http://schemas.microsoft.com/office/drawing/2014/main" id="{BA9ED749-46E9-05EB-B661-9A61144181D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400" y="1366889"/>
            <a:ext cx="6858000" cy="4200198"/>
          </a:xfrm>
        </p:spPr>
        <p:txBody>
          <a:bodyPr>
            <a:noAutofit/>
          </a:bodyPr>
          <a:lstStyle/>
          <a:p>
            <a:pPr marL="0" indent="0">
              <a:spcBef>
                <a:spcPts val="2500"/>
              </a:spcBef>
              <a:buFont typeface="Arial" panose="020B0604020202020204" pitchFamily="34" charset="0"/>
              <a:buNone/>
            </a:pPr>
            <a:r>
              <a:rPr lang="en-US" sz="2000" b="1" dirty="0"/>
              <a:t>Employee Resistance</a:t>
            </a:r>
          </a:p>
          <a:p>
            <a:pPr marL="0" lvl="1" indent="0">
              <a:buFont typeface="Arial" panose="020B0604020202020204" pitchFamily="34" charset="0"/>
              <a:buNone/>
            </a:pPr>
            <a:r>
              <a:rPr sz="2000" dirty="0"/>
              <a:t>Employee fear of job loss and discomfort with new technologies hinder change adoption in logistics organizations.</a:t>
            </a:r>
            <a:endParaRPr lang="en-US" sz="2000" dirty="0"/>
          </a:p>
          <a:p>
            <a:pPr marL="0" indent="0">
              <a:spcBef>
                <a:spcPts val="2500"/>
              </a:spcBef>
              <a:buFont typeface="Arial" panose="020B0604020202020204" pitchFamily="34" charset="0"/>
              <a:buNone/>
            </a:pPr>
            <a:r>
              <a:rPr lang="en-US" sz="2000" b="1" dirty="0"/>
              <a:t>Cultural Barriers</a:t>
            </a:r>
          </a:p>
          <a:p>
            <a:pPr marL="0" lvl="1" indent="0">
              <a:buFont typeface="Arial" panose="020B0604020202020204" pitchFamily="34" charset="0"/>
              <a:buNone/>
            </a:pPr>
            <a:r>
              <a:rPr sz="2000" dirty="0"/>
              <a:t>Diverse global teams face cultural barriers that complicate aligning on shared change objectives.</a:t>
            </a:r>
            <a:endParaRPr lang="en-US" sz="2000" dirty="0"/>
          </a:p>
          <a:p>
            <a:pPr marL="0" indent="0">
              <a:spcBef>
                <a:spcPts val="2500"/>
              </a:spcBef>
              <a:buFont typeface="Arial" panose="020B0604020202020204" pitchFamily="34" charset="0"/>
              <a:buNone/>
            </a:pPr>
            <a:r>
              <a:rPr lang="en-US" sz="2000" b="1" dirty="0"/>
              <a:t>Supply Chain Complexity</a:t>
            </a:r>
          </a:p>
          <a:p>
            <a:pPr marL="0" lvl="1" indent="0">
              <a:buFont typeface="Arial" panose="020B0604020202020204" pitchFamily="34" charset="0"/>
              <a:buNone/>
            </a:pPr>
            <a:r>
              <a:rPr sz="2000" dirty="0"/>
              <a:t>Multiple stakeholders in complex supply chains create coordination difficulties during change initiatives.</a:t>
            </a:r>
            <a:endParaRPr lang="en-US" sz="2000" dirty="0"/>
          </a:p>
          <a:p>
            <a:pPr marL="0" indent="0">
              <a:spcBef>
                <a:spcPts val="2500"/>
              </a:spcBef>
              <a:buFont typeface="Arial" panose="020B0604020202020204" pitchFamily="34" charset="0"/>
              <a:buNone/>
            </a:pPr>
            <a:r>
              <a:rPr lang="en-US" sz="2000" b="1" dirty="0"/>
              <a:t>Communication and Data Integration</a:t>
            </a:r>
          </a:p>
          <a:p>
            <a:pPr marL="0" lvl="1" indent="0">
              <a:buFont typeface="Arial" panose="020B0604020202020204" pitchFamily="34" charset="0"/>
              <a:buNone/>
            </a:pPr>
            <a:r>
              <a:rPr sz="2000" dirty="0"/>
              <a:t>Poor communication and data integration issues cause confusion and operational inefficiencies during change.</a:t>
            </a:r>
            <a:endParaRPr lang="en-US" sz="2000" dirty="0"/>
          </a:p>
        </p:txBody>
      </p:sp>
      <p:pic>
        <p:nvPicPr>
          <p:cNvPr id="5" name="Content Placeholder 4" descr="Teamwork with futuristic interface">
            <a:extLst>
              <a:ext uri="{FF2B5EF4-FFF2-40B4-BE49-F238E27FC236}">
                <a16:creationId xmlns:a16="http://schemas.microsoft.com/office/drawing/2014/main" id="{FE18D53A-3C61-4A81-99F7-ADEDD01D7719}"/>
              </a:ext>
            </a:extLst>
          </p:cNvPr>
          <p:cNvPicPr>
            <a:picLocks noGrp="1" noChangeAspect="1"/>
          </p:cNvPicPr>
          <p:nvPr>
            <p:ph type="pic" sz="quarter" idx="13"/>
          </p:nvPr>
        </p:nvPicPr>
        <p:blipFill>
          <a:blip r:embed="rId3"/>
          <a:srcRect l="22066" r="38025" b="-1"/>
          <a:stretch>
            <a:fillRect/>
          </a:stretch>
        </p:blipFill>
        <p:spPr>
          <a:xfrm>
            <a:off x="8091732" y="10"/>
            <a:ext cx="4100267" cy="6857990"/>
          </a:xfrm>
        </p:spPr>
      </p:pic>
    </p:spTree>
    <p:extLst>
      <p:ext uri="{BB962C8B-B14F-4D97-AF65-F5344CB8AC3E}">
        <p14:creationId xmlns:p14="http://schemas.microsoft.com/office/powerpoint/2010/main" val="902170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3020-C120-159A-ACCB-627E6D98E227}"/>
              </a:ext>
            </a:extLst>
          </p:cNvPr>
          <p:cNvSpPr>
            <a:spLocks noGrp="1"/>
          </p:cNvSpPr>
          <p:nvPr>
            <p:ph type="ctrTitle"/>
          </p:nvPr>
        </p:nvSpPr>
        <p:spPr>
          <a:xfrm>
            <a:off x="609600" y="990600"/>
            <a:ext cx="10058400" cy="1295400"/>
          </a:xfrm>
        </p:spPr>
        <p:txBody>
          <a:bodyPr anchor="b">
            <a:normAutofit/>
          </a:bodyPr>
          <a:lstStyle/>
          <a:p>
            <a:pPr algn="ctr"/>
            <a:r>
              <a:rPr lang="en-US" sz="4400" dirty="0"/>
              <a:t>Best Practices for Effective Change Management</a:t>
            </a:r>
          </a:p>
        </p:txBody>
      </p:sp>
    </p:spTree>
    <p:extLst>
      <p:ext uri="{BB962C8B-B14F-4D97-AF65-F5344CB8AC3E}">
        <p14:creationId xmlns:p14="http://schemas.microsoft.com/office/powerpoint/2010/main" val="9220911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D82E-D7EF-25CD-025E-D5D208470028}"/>
              </a:ext>
            </a:extLst>
          </p:cNvPr>
          <p:cNvSpPr>
            <a:spLocks noGrp="1"/>
          </p:cNvSpPr>
          <p:nvPr>
            <p:ph type="title"/>
          </p:nvPr>
        </p:nvSpPr>
        <p:spPr>
          <a:xfrm>
            <a:off x="2933187" y="186603"/>
            <a:ext cx="6397753" cy="1527976"/>
          </a:xfrm>
        </p:spPr>
        <p:txBody>
          <a:bodyPr anchor="b">
            <a:normAutofit/>
          </a:bodyPr>
          <a:lstStyle/>
          <a:p>
            <a:pPr algn="ctr"/>
            <a:r>
              <a:rPr lang="en-US" sz="3800" dirty="0"/>
              <a:t>Strategies for Successful Change Implementation</a:t>
            </a:r>
          </a:p>
        </p:txBody>
      </p:sp>
      <p:graphicFrame>
        <p:nvGraphicFramePr>
          <p:cNvPr id="5" name="Content Placeholder 4">
            <a:extLst>
              <a:ext uri="{FF2B5EF4-FFF2-40B4-BE49-F238E27FC236}">
                <a16:creationId xmlns:a16="http://schemas.microsoft.com/office/drawing/2014/main" id="{386C5DAD-6A00-4058-BE07-72B972B93026}"/>
              </a:ext>
            </a:extLst>
          </p:cNvPr>
          <p:cNvGraphicFramePr>
            <a:graphicFrameLocks noGrp="1"/>
          </p:cNvGraphicFramePr>
          <p:nvPr>
            <p:ph sz="quarter" idx="13"/>
            <p:extLst>
              <p:ext uri="{D42A27DB-BD31-4B8C-83A1-F6EECF244321}">
                <p14:modId xmlns:p14="http://schemas.microsoft.com/office/powerpoint/2010/main" val="4259515864"/>
              </p:ext>
            </p:extLst>
          </p:nvPr>
        </p:nvGraphicFramePr>
        <p:xfrm>
          <a:off x="1064763" y="2077824"/>
          <a:ext cx="10134600" cy="2702352"/>
        </p:xfrm>
        <a:graphic>
          <a:graphicData uri="http://schemas.openxmlformats.org/drawingml/2006/table">
            <a:tbl>
              <a:tblPr firstRow="1" bandRow="1">
                <a:noFill/>
                <a:tableStyleId>{5C22544A-7EE6-4342-B048-85BDC9FD1C3A}</a:tableStyleId>
              </a:tblPr>
              <a:tblGrid>
                <a:gridCol w="4972608">
                  <a:extLst>
                    <a:ext uri="{9D8B030D-6E8A-4147-A177-3AD203B41FA5}">
                      <a16:colId xmlns:a16="http://schemas.microsoft.com/office/drawing/2014/main" val="234317552"/>
                    </a:ext>
                  </a:extLst>
                </a:gridCol>
                <a:gridCol w="5161992">
                  <a:extLst>
                    <a:ext uri="{9D8B030D-6E8A-4147-A177-3AD203B41FA5}">
                      <a16:colId xmlns:a16="http://schemas.microsoft.com/office/drawing/2014/main" val="29675327"/>
                    </a:ext>
                  </a:extLst>
                </a:gridCol>
              </a:tblGrid>
              <a:tr h="294421">
                <a:tc>
                  <a:txBody>
                    <a:bodyPr/>
                    <a:lstStyle/>
                    <a:p>
                      <a:pPr>
                        <a:buNone/>
                      </a:pPr>
                      <a:r>
                        <a:rPr lang="en-US" sz="2000" b="1" cap="all" spc="150">
                          <a:solidFill>
                            <a:schemeClr val="tx1"/>
                          </a:solidFill>
                        </a:rPr>
                        <a:t>Best Practice</a:t>
                      </a:r>
                    </a:p>
                  </a:txBody>
                  <a:tcPr marL="72796" marR="72796" marT="72796" marB="72796"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2000" b="1" cap="all" spc="150">
                          <a:solidFill>
                            <a:schemeClr val="tx1"/>
                          </a:solidFill>
                        </a:rPr>
                        <a:t>Description</a:t>
                      </a:r>
                    </a:p>
                  </a:txBody>
                  <a:tcPr marL="72796" marR="72796" marT="72796" marB="72796"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1558938364"/>
                  </a:ext>
                </a:extLst>
              </a:tr>
              <a:tr h="270156">
                <a:tc>
                  <a:txBody>
                    <a:bodyPr/>
                    <a:lstStyle/>
                    <a:p>
                      <a:pPr>
                        <a:buNone/>
                      </a:pPr>
                      <a:r>
                        <a:rPr lang="en-US" sz="2000" b="1" cap="none" spc="0">
                          <a:solidFill>
                            <a:schemeClr val="tx1"/>
                          </a:solidFill>
                        </a:rPr>
                        <a:t>Clear Vision</a:t>
                      </a:r>
                    </a:p>
                  </a:txBody>
                  <a:tcPr marL="72796" marR="72796" marT="72796" marB="72796"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2000" cap="none" spc="0">
                          <a:solidFill>
                            <a:schemeClr val="tx1"/>
                          </a:solidFill>
                        </a:rPr>
                        <a:t>Define objectives and communicate benefits</a:t>
                      </a:r>
                    </a:p>
                  </a:txBody>
                  <a:tcPr marL="72796" marR="72796" marT="72796" marB="72796"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3095894577"/>
                  </a:ext>
                </a:extLst>
              </a:tr>
              <a:tr h="270156">
                <a:tc>
                  <a:txBody>
                    <a:bodyPr/>
                    <a:lstStyle/>
                    <a:p>
                      <a:pPr>
                        <a:buNone/>
                      </a:pPr>
                      <a:r>
                        <a:rPr lang="en-US" sz="2000" b="1" cap="none" spc="0">
                          <a:solidFill>
                            <a:schemeClr val="tx1"/>
                          </a:solidFill>
                        </a:rPr>
                        <a:t>Stakeholder Engagement</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2000" cap="none" spc="0">
                          <a:solidFill>
                            <a:schemeClr val="tx1"/>
                          </a:solidFill>
                        </a:rPr>
                        <a:t>Involve employees and partners early</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12774019"/>
                  </a:ext>
                </a:extLst>
              </a:tr>
              <a:tr h="270156">
                <a:tc>
                  <a:txBody>
                    <a:bodyPr/>
                    <a:lstStyle/>
                    <a:p>
                      <a:pPr>
                        <a:buNone/>
                      </a:pPr>
                      <a:r>
                        <a:rPr lang="en-US" sz="2000" b="1" cap="none" spc="0">
                          <a:solidFill>
                            <a:schemeClr val="tx1"/>
                          </a:solidFill>
                        </a:rPr>
                        <a:t>Training &amp; Upskilling</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2000" cap="none" spc="0">
                          <a:solidFill>
                            <a:schemeClr val="tx1"/>
                          </a:solidFill>
                        </a:rPr>
                        <a:t>Prepare workforce for new technologies</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07979211"/>
                  </a:ext>
                </a:extLst>
              </a:tr>
              <a:tr h="270156">
                <a:tc>
                  <a:txBody>
                    <a:bodyPr/>
                    <a:lstStyle/>
                    <a:p>
                      <a:pPr>
                        <a:buNone/>
                      </a:pPr>
                      <a:r>
                        <a:rPr lang="en-US" sz="2000" b="1" cap="none" spc="0">
                          <a:solidFill>
                            <a:schemeClr val="tx1"/>
                          </a:solidFill>
                        </a:rPr>
                        <a:t>Phased Implementation</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2000" cap="none" spc="0">
                          <a:solidFill>
                            <a:schemeClr val="tx1"/>
                          </a:solidFill>
                        </a:rPr>
                        <a:t>Start with pilot projects</a:t>
                      </a:r>
                    </a:p>
                  </a:txBody>
                  <a:tcPr marL="72796" marR="72796" marT="72796" marB="72796"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068310405"/>
                  </a:ext>
                </a:extLst>
              </a:tr>
              <a:tr h="270156">
                <a:tc>
                  <a:txBody>
                    <a:bodyPr/>
                    <a:lstStyle/>
                    <a:p>
                      <a:pPr>
                        <a:buNone/>
                      </a:pPr>
                      <a:r>
                        <a:rPr lang="en-US" sz="2000" b="1" cap="none" spc="0">
                          <a:solidFill>
                            <a:schemeClr val="tx1"/>
                          </a:solidFill>
                        </a:rPr>
                        <a:t>Continuous Feedback</a:t>
                      </a:r>
                    </a:p>
                  </a:txBody>
                  <a:tcPr marL="72796" marR="72796" marT="72796" marB="72796"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2000" cap="none" spc="0" dirty="0">
                          <a:solidFill>
                            <a:schemeClr val="tx1"/>
                          </a:solidFill>
                        </a:rPr>
                        <a:t>Monitor KPIs and adapt strategies</a:t>
                      </a:r>
                    </a:p>
                  </a:txBody>
                  <a:tcPr marL="72796" marR="72796" marT="72796" marB="72796" anchor="ctr">
                    <a:lnL w="12700" cmpd="sng">
                      <a:noFill/>
                      <a:prstDash val="solid"/>
                    </a:lnL>
                    <a:lnR w="12700" cmpd="sng">
                      <a:noFill/>
                      <a:prstDash val="solid"/>
                    </a:lnR>
                    <a:lnT w="12700" cmpd="sng">
                      <a:noFill/>
                      <a:prstDash val="solid"/>
                    </a:lnT>
                    <a:lnB w="6350" cap="flat" cmpd="sng" algn="ctr">
                      <a:noFill/>
                      <a:prstDash val="solid"/>
                    </a:lnB>
                    <a:noFill/>
                  </a:tcPr>
                </a:tc>
                <a:extLst>
                  <a:ext uri="{0D108BD9-81ED-4DB2-BD59-A6C34878D82A}">
                    <a16:rowId xmlns:a16="http://schemas.microsoft.com/office/drawing/2014/main" val="1572401833"/>
                  </a:ext>
                </a:extLst>
              </a:tr>
            </a:tbl>
          </a:graphicData>
        </a:graphic>
      </p:graphicFrame>
    </p:spTree>
    <p:extLst>
      <p:ext uri="{BB962C8B-B14F-4D97-AF65-F5344CB8AC3E}">
        <p14:creationId xmlns:p14="http://schemas.microsoft.com/office/powerpoint/2010/main" val="290290617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0AA7-C714-CFC6-9AF8-95FA5DFACED6}"/>
              </a:ext>
            </a:extLst>
          </p:cNvPr>
          <p:cNvSpPr>
            <a:spLocks noGrp="1"/>
          </p:cNvSpPr>
          <p:nvPr>
            <p:ph type="ctrTitle"/>
          </p:nvPr>
        </p:nvSpPr>
        <p:spPr>
          <a:xfrm>
            <a:off x="838200" y="1600200"/>
            <a:ext cx="10058400" cy="838200"/>
          </a:xfrm>
        </p:spPr>
        <p:txBody>
          <a:bodyPr anchor="b">
            <a:normAutofit/>
          </a:bodyPr>
          <a:lstStyle/>
          <a:p>
            <a:pPr algn="ctr"/>
            <a:r>
              <a:rPr lang="en-US" sz="4400" dirty="0"/>
              <a:t>Frameworks and Case Examples</a:t>
            </a:r>
          </a:p>
        </p:txBody>
      </p:sp>
    </p:spTree>
    <p:extLst>
      <p:ext uri="{BB962C8B-B14F-4D97-AF65-F5344CB8AC3E}">
        <p14:creationId xmlns:p14="http://schemas.microsoft.com/office/powerpoint/2010/main" val="10630152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AABC6-79E8-18E5-0E96-0FA9F844F018}"/>
              </a:ext>
            </a:extLst>
          </p:cNvPr>
          <p:cNvSpPr>
            <a:spLocks noGrp="1"/>
          </p:cNvSpPr>
          <p:nvPr>
            <p:ph type="title"/>
          </p:nvPr>
        </p:nvSpPr>
        <p:spPr>
          <a:xfrm>
            <a:off x="2514600" y="609600"/>
            <a:ext cx="6397753" cy="1527976"/>
          </a:xfrm>
        </p:spPr>
        <p:txBody>
          <a:bodyPr anchor="b">
            <a:normAutofit/>
          </a:bodyPr>
          <a:lstStyle/>
          <a:p>
            <a:pPr algn="ctr"/>
            <a:r>
              <a:rPr lang="en-US" sz="3800" dirty="0"/>
              <a:t>Change Management Models and Real-World Applications</a:t>
            </a:r>
          </a:p>
        </p:txBody>
      </p:sp>
      <p:graphicFrame>
        <p:nvGraphicFramePr>
          <p:cNvPr id="5" name="Content Placeholder 4">
            <a:extLst>
              <a:ext uri="{FF2B5EF4-FFF2-40B4-BE49-F238E27FC236}">
                <a16:creationId xmlns:a16="http://schemas.microsoft.com/office/drawing/2014/main" id="{BCA90127-6270-431B-A6C1-31C6034B7E44}"/>
              </a:ext>
            </a:extLst>
          </p:cNvPr>
          <p:cNvGraphicFramePr>
            <a:graphicFrameLocks noGrp="1"/>
          </p:cNvGraphicFramePr>
          <p:nvPr>
            <p:ph sz="quarter" idx="13"/>
            <p:extLst>
              <p:ext uri="{D42A27DB-BD31-4B8C-83A1-F6EECF244321}">
                <p14:modId xmlns:p14="http://schemas.microsoft.com/office/powerpoint/2010/main" val="1854283084"/>
              </p:ext>
            </p:extLst>
          </p:nvPr>
        </p:nvGraphicFramePr>
        <p:xfrm>
          <a:off x="2362201" y="2438400"/>
          <a:ext cx="6705600" cy="3124199"/>
        </p:xfrm>
        <a:graphic>
          <a:graphicData uri="http://schemas.openxmlformats.org/drawingml/2006/table">
            <a:tbl>
              <a:tblPr firstRow="1" bandRow="1">
                <a:noFill/>
                <a:tableStyleId>{5C22544A-7EE6-4342-B048-85BDC9FD1C3A}</a:tableStyleId>
              </a:tblPr>
              <a:tblGrid>
                <a:gridCol w="2574663">
                  <a:extLst>
                    <a:ext uri="{9D8B030D-6E8A-4147-A177-3AD203B41FA5}">
                      <a16:colId xmlns:a16="http://schemas.microsoft.com/office/drawing/2014/main" val="3142668444"/>
                    </a:ext>
                  </a:extLst>
                </a:gridCol>
                <a:gridCol w="4130937">
                  <a:extLst>
                    <a:ext uri="{9D8B030D-6E8A-4147-A177-3AD203B41FA5}">
                      <a16:colId xmlns:a16="http://schemas.microsoft.com/office/drawing/2014/main" val="2478276877"/>
                    </a:ext>
                  </a:extLst>
                </a:gridCol>
              </a:tblGrid>
              <a:tr h="559099">
                <a:tc>
                  <a:txBody>
                    <a:bodyPr/>
                    <a:lstStyle/>
                    <a:p>
                      <a:pPr>
                        <a:buNone/>
                      </a:pPr>
                      <a:r>
                        <a:rPr lang="en-US" sz="800" b="1" cap="all" spc="150" dirty="0">
                          <a:solidFill>
                            <a:schemeClr val="tx1"/>
                          </a:solidFill>
                        </a:rPr>
                        <a:t>Framework</a:t>
                      </a:r>
                    </a:p>
                  </a:txBody>
                  <a:tcPr marL="72796" marR="72796" marT="72796" marB="72796" anchor="ctr">
                    <a:lnL w="12700" cmpd="sng">
                      <a:noFill/>
                    </a:lnL>
                    <a:lnR w="12700" cmpd="sng">
                      <a:noFill/>
                    </a:lnR>
                    <a:lnT w="6350" cap="flat" cmpd="sng" algn="ctr">
                      <a:noFill/>
                      <a:prstDash val="solid"/>
                    </a:lnT>
                    <a:lnB w="28575" cap="flat" cmpd="sng" algn="ctr">
                      <a:solidFill>
                        <a:schemeClr val="accent1"/>
                      </a:solidFill>
                      <a:prstDash val="solid"/>
                    </a:lnB>
                    <a:noFill/>
                  </a:tcPr>
                </a:tc>
                <a:tc>
                  <a:txBody>
                    <a:bodyPr/>
                    <a:lstStyle/>
                    <a:p>
                      <a:pPr>
                        <a:buNone/>
                      </a:pPr>
                      <a:r>
                        <a:rPr lang="en-US" sz="800" b="1" cap="all" spc="150">
                          <a:solidFill>
                            <a:schemeClr val="tx1"/>
                          </a:solidFill>
                        </a:rPr>
                        <a:t>Focus Area</a:t>
                      </a:r>
                    </a:p>
                  </a:txBody>
                  <a:tcPr marL="72796" marR="72796" marT="72796" marB="72796" anchor="ctr">
                    <a:lnL w="12700" cmpd="sng">
                      <a:noFill/>
                    </a:lnL>
                    <a:lnR w="12700" cmpd="sng">
                      <a:noFill/>
                    </a:lnR>
                    <a:lnT w="6350" cap="flat" cmpd="sng" algn="ctr">
                      <a:noFill/>
                      <a:prstDash val="solid"/>
                    </a:lnT>
                    <a:lnB w="28575" cap="flat" cmpd="sng" algn="ctr">
                      <a:solidFill>
                        <a:schemeClr val="accent1"/>
                      </a:solidFill>
                      <a:prstDash val="solid"/>
                    </a:lnB>
                    <a:noFill/>
                  </a:tcPr>
                </a:tc>
                <a:extLst>
                  <a:ext uri="{0D108BD9-81ED-4DB2-BD59-A6C34878D82A}">
                    <a16:rowId xmlns:a16="http://schemas.microsoft.com/office/drawing/2014/main" val="1456755784"/>
                  </a:ext>
                </a:extLst>
              </a:tr>
              <a:tr h="513020">
                <a:tc>
                  <a:txBody>
                    <a:bodyPr/>
                    <a:lstStyle/>
                    <a:p>
                      <a:pPr>
                        <a:buNone/>
                      </a:pPr>
                      <a:r>
                        <a:rPr lang="en-US" sz="1800" b="1" cap="none" spc="0" dirty="0">
                          <a:solidFill>
                            <a:schemeClr val="tx1"/>
                          </a:solidFill>
                        </a:rPr>
                        <a:t>Kotter’s 8-Step Model</a:t>
                      </a:r>
                    </a:p>
                  </a:txBody>
                  <a:tcPr marL="72796" marR="72796" marT="72796" marB="72796"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tc>
                  <a:txBody>
                    <a:bodyPr/>
                    <a:lstStyle/>
                    <a:p>
                      <a:pPr>
                        <a:buNone/>
                      </a:pPr>
                      <a:r>
                        <a:rPr lang="en-US" sz="1600" cap="none" spc="0" dirty="0">
                          <a:solidFill>
                            <a:schemeClr val="tx1"/>
                          </a:solidFill>
                        </a:rPr>
                        <a:t>Organizational culture and urgency</a:t>
                      </a:r>
                    </a:p>
                  </a:txBody>
                  <a:tcPr marL="72796" marR="72796" marT="72796" marB="72796"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extLst>
                  <a:ext uri="{0D108BD9-81ED-4DB2-BD59-A6C34878D82A}">
                    <a16:rowId xmlns:a16="http://schemas.microsoft.com/office/drawing/2014/main" val="1979306341"/>
                  </a:ext>
                </a:extLst>
              </a:tr>
              <a:tr h="513020">
                <a:tc>
                  <a:txBody>
                    <a:bodyPr/>
                    <a:lstStyle/>
                    <a:p>
                      <a:pPr>
                        <a:buNone/>
                      </a:pPr>
                      <a:r>
                        <a:rPr lang="en-US" sz="1600" b="1" cap="none" spc="0" dirty="0">
                          <a:solidFill>
                            <a:schemeClr val="tx1"/>
                          </a:solidFill>
                        </a:rPr>
                        <a:t>ADKAR Model</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600" cap="none" spc="0" dirty="0">
                          <a:solidFill>
                            <a:schemeClr val="tx1"/>
                          </a:solidFill>
                        </a:rPr>
                        <a:t>Individual adoption and reinforcement</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200069860"/>
                  </a:ext>
                </a:extLst>
              </a:tr>
              <a:tr h="513020">
                <a:tc>
                  <a:txBody>
                    <a:bodyPr/>
                    <a:lstStyle/>
                    <a:p>
                      <a:pPr>
                        <a:buNone/>
                      </a:pPr>
                      <a:r>
                        <a:rPr lang="en-US" sz="1600" b="1" cap="none" spc="0" dirty="0">
                          <a:solidFill>
                            <a:schemeClr val="tx1"/>
                          </a:solidFill>
                        </a:rPr>
                        <a:t>Lean &amp; Six Sigma</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600" cap="none" spc="0" dirty="0">
                          <a:solidFill>
                            <a:schemeClr val="tx1"/>
                          </a:solidFill>
                        </a:rPr>
                        <a:t>Process improvement and efficiency</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044440821"/>
                  </a:ext>
                </a:extLst>
              </a:tr>
              <a:tr h="513020">
                <a:tc>
                  <a:txBody>
                    <a:bodyPr/>
                    <a:lstStyle/>
                    <a:p>
                      <a:pPr>
                        <a:buNone/>
                      </a:pPr>
                      <a:r>
                        <a:rPr lang="en-US" sz="1600" b="1" cap="none" spc="0" dirty="0">
                          <a:solidFill>
                            <a:schemeClr val="tx1"/>
                          </a:solidFill>
                        </a:rPr>
                        <a:t>Case Example: DHL</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600" cap="none" spc="0" dirty="0">
                          <a:solidFill>
                            <a:schemeClr val="tx1"/>
                          </a:solidFill>
                        </a:rPr>
                        <a:t>Digital transformation with IoT and AI</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252259610"/>
                  </a:ext>
                </a:extLst>
              </a:tr>
              <a:tr h="513020">
                <a:tc>
                  <a:txBody>
                    <a:bodyPr/>
                    <a:lstStyle/>
                    <a:p>
                      <a:pPr>
                        <a:buNone/>
                      </a:pPr>
                      <a:r>
                        <a:rPr lang="en-US" sz="1600" b="1" cap="none" spc="0" dirty="0">
                          <a:solidFill>
                            <a:schemeClr val="tx1"/>
                          </a:solidFill>
                        </a:rPr>
                        <a:t>Case Example: Maersk</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600" cap="none" spc="0" dirty="0">
                          <a:solidFill>
                            <a:schemeClr val="tx1"/>
                          </a:solidFill>
                        </a:rPr>
                        <a:t>Blockchain for supply chain transparency</a:t>
                      </a:r>
                    </a:p>
                  </a:txBody>
                  <a:tcPr marL="72796" marR="72796" marT="72796" marB="72796"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1556423680"/>
                  </a:ext>
                </a:extLst>
              </a:tr>
            </a:tbl>
          </a:graphicData>
        </a:graphic>
      </p:graphicFrame>
    </p:spTree>
    <p:extLst>
      <p:ext uri="{BB962C8B-B14F-4D97-AF65-F5344CB8AC3E}">
        <p14:creationId xmlns:p14="http://schemas.microsoft.com/office/powerpoint/2010/main" val="1227853238"/>
      </p:ext>
    </p:extLst>
  </p:cSld>
  <p:clrMapOvr>
    <a:masterClrMapping/>
  </p:clrMapOvr>
  <p:transition>
    <p:fade/>
  </p:transition>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DF10072-02C4-49CD-A62E-A2D45571E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3.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0</TotalTime>
  <Words>1181</Words>
  <Application>Microsoft Office PowerPoint</Application>
  <PresentationFormat>Widescreen</PresentationFormat>
  <Paragraphs>88</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Bahnschrift SemiLight</vt:lpstr>
      <vt:lpstr>Blockwork elegance</vt:lpstr>
      <vt:lpstr>Managing Change in Logistics Organizations and Supply Chains</vt:lpstr>
      <vt:lpstr>Understanding Change Management in Logistics</vt:lpstr>
      <vt:lpstr>Importance of Change Management in Logistics</vt:lpstr>
      <vt:lpstr>Drivers of Change in Logistics and Supply Chains</vt:lpstr>
      <vt:lpstr>Key Factors Driving Change</vt:lpstr>
      <vt:lpstr>Challenges in Managing Change</vt:lpstr>
      <vt:lpstr>Common Obstacles in Logistics Change Management</vt:lpstr>
      <vt:lpstr>Best Practices for Effective Change Management</vt:lpstr>
      <vt:lpstr>Strategies for Successful Change Implementation</vt:lpstr>
      <vt:lpstr>Frameworks and Case Examples</vt:lpstr>
      <vt:lpstr>Change Management Models and Real-World Applications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Neaga</dc:creator>
  <cp:lastModifiedBy>Irina Neaga</cp:lastModifiedBy>
  <cp:revision>13</cp:revision>
  <dcterms:created xsi:type="dcterms:W3CDTF">2025-08-04T03:17:32Z</dcterms:created>
  <dcterms:modified xsi:type="dcterms:W3CDTF">2026-01-15T12:40:12Z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