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5.xml" ContentType="application/vnd.openxmlformats-officedocument.presentationml.slide+xml"/>
  <Override PartName="/ppt/slides/slide1.xml" ContentType="application/vnd.openxmlformats-officedocument.presentationml.slide+xml"/>
  <Override PartName="/docProps/core.xml" ContentType="application/vnd.openxmlformats-package.core-properties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tableStyles.xml" ContentType="application/vnd.openxmlformats-officedocument.presentationml.tableStyles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notesSlides/notesSlide2.xml" ContentType="application/vnd.openxmlformats-officedocument.presentationml.notesSlide+xml"/>
  <Override PartName="/ppt/viewProps.xml" ContentType="application/vnd.openxmlformats-officedocument.presentationml.viewProps+xml"/>
  <Override PartName="/ppt/notesSlides/notesSlide14.xml" ContentType="application/vnd.openxmlformats-officedocument.presentationml.notesSlide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app.xml" ContentType="application/vnd.openxmlformats-officedocument.extended-properties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4630400" cy="8229600" type="custom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0" orient="horz" pos="2592" userDrawn="1">
          <p15:clr>
            <a:srgbClr val="A4A3A4"/>
          </p15:clr>
        </p15:guide>
        <p15:guide id="1" pos="342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9351" autoAdjust="0"/>
  </p:normalViewPr>
  <p:slideViewPr>
    <p:cSldViewPr snapToGrid="0" snapToObjects="1">
      <p:cViewPr>
        <p:scale>
          <a:sx n="60" d="100"/>
          <a:sy n="60" d="100"/>
        </p:scale>
        <p:origin x="-1061" y="-197"/>
      </p:cViewPr>
      <p:guideLst>
        <p:guide orient="horz" pos="2592"/>
        <p:guide pos="342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tableStyles" Target="tableStyles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2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E936E6-9397-4F2E-9B0F-D10B7294B461}" type="datetimeFigureOut">
              <a:rPr lang="en-US" smtClean="0"/>
              <a:t>5/23/2025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82DF92-08FA-47D7-9D6F-0572FF4065F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/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447E2553-844B-4016-8C15-8177CB72A2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1A1897CF-2A63-4083-9B1F-B409ADB5FE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EEE1"/>
          </a:solidFill>
        </p:spPr>
        <p:txBody>
          <a:bodyPr/>
          <a:lstStyle/>
          <a:p/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/>
          </a:solidFill>
        </p:spPr>
        <p:txBody>
          <a:bodyPr/>
          <a:lstStyle/>
          <a:p/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dt="0" sldNum="0"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slideLayout" Target="../slideLayouts/slideLayout5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Relationship Id="rId10" Type="http://schemas.openxmlformats.org/officeDocument/2006/relationships/notesSlide" Target="../notesSlides/notesSlide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jp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Relationship Id="rId6" Type="http://schemas.openxmlformats.org/officeDocument/2006/relationships/slideLayout" Target="../slideLayouts/slideLayout8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slideLayout" Target="../slideLayouts/slideLayout9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Relationship Id="rId2" Type="http://schemas.openxmlformats.org/officeDocument/2006/relationships/slideLayout" Target="../slideLayouts/slideLayout10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image" Target="../media/image28.png"/><Relationship Id="rId3" Type="http://schemas.openxmlformats.org/officeDocument/2006/relationships/image" Target="../media/image29.png"/><Relationship Id="rId4" Type="http://schemas.openxmlformats.org/officeDocument/2006/relationships/image" Target="../media/image30.png"/><Relationship Id="rId5" Type="http://schemas.openxmlformats.org/officeDocument/2006/relationships/image" Target="../media/image31.png"/><Relationship Id="rId6" Type="http://schemas.openxmlformats.org/officeDocument/2006/relationships/slideLayout" Target="../slideLayouts/slideLayout1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Relationship Id="rId10" Type="http://schemas.openxmlformats.org/officeDocument/2006/relationships/notesSlide" Target="../notesSlides/notesSlide11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Relationship Id="rId4" Type="http://schemas.openxmlformats.org/officeDocument/2006/relationships/image" Target="../media/image35.png"/><Relationship Id="rId5" Type="http://schemas.openxmlformats.org/officeDocument/2006/relationships/image" Target="../media/image36.png"/><Relationship Id="rId6" Type="http://schemas.openxmlformats.org/officeDocument/2006/relationships/image" Target="../media/image37.png"/><Relationship Id="rId7" Type="http://schemas.openxmlformats.org/officeDocument/2006/relationships/image" Target="../media/image38.png"/><Relationship Id="rId8" Type="http://schemas.openxmlformats.org/officeDocument/2006/relationships/image" Target="../media/image39.png"/><Relationship Id="rId9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Relationship Id="rId2" Type="http://schemas.openxmlformats.org/officeDocument/2006/relationships/image" Target="../media/image41.png"/><Relationship Id="rId3" Type="http://schemas.openxmlformats.org/officeDocument/2006/relationships/image" Target="../media/image42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901817" y="1569523"/>
            <a:ext cx="7934793" cy="191027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GB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"</a:t>
            </a: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Wales Global Heritage Business Summit 2025</a:t>
            </a:r>
            <a:r>
              <a:rPr lang="en-GB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"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GB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  </a:t>
            </a:r>
          </a:p>
          <a:p>
            <a:pPr marL="0" indent="0" algn="l">
              <a:lnSpc>
                <a:spcPts val="5550"/>
              </a:lnSpc>
              <a:buNone/>
            </a:pPr>
            <a:endParaRPr lang="en-GB" sz="4450" b="1" dirty="0">
              <a:solidFill>
                <a:srgbClr val="3B4540"/>
              </a:solidFill>
              <a:latin typeface="Fraunces Extra Bold" pitchFamily="34" charset="0"/>
              <a:ea typeface="Fraunces Extra Bold" pitchFamily="34" charset="0"/>
              <a:cs typeface="Fraunces Extra Bold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616700" y="4114800"/>
            <a:ext cx="6108700" cy="40429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tudent Name: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Claudia Zaharia</a:t>
            </a:r>
            <a:endParaRPr lang="en-US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Student ID: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2246452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Module:BMIH6007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Module Lead; Kathryn Flynn</a:t>
            </a: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AI  Statement: I confirm that i have not used any AI tools in the research and creation of this assignment. I confirm i have copies of my drafts, notes, and other resources I used, which I  may be asked to provide in evidence.</a:t>
            </a: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692666" y="5448300"/>
            <a:ext cx="61087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810239" y="3395718"/>
            <a:ext cx="572162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12877587" y="6007100"/>
            <a:ext cx="1193800" cy="8382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12591167" y="5499100"/>
            <a:ext cx="1498176" cy="8382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/>
        </p:nvSpPr>
        <p:spPr>
          <a:xfrm>
            <a:off x="12306222" y="5613400"/>
            <a:ext cx="698578" cy="508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/>
          <p:nvPr/>
        </p:nvSpPr>
        <p:spPr>
          <a:xfrm>
            <a:off x="12363020" y="5918200"/>
            <a:ext cx="876690" cy="508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3474487" y="5194300"/>
            <a:ext cx="698578" cy="508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/>
          <p:cNvSpPr/>
          <p:nvPr/>
        </p:nvSpPr>
        <p:spPr>
          <a:xfrm>
            <a:off x="12241879" y="5194300"/>
            <a:ext cx="698578" cy="508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/>
          <p:cNvSpPr/>
          <p:nvPr/>
        </p:nvSpPr>
        <p:spPr>
          <a:xfrm>
            <a:off x="12725399" y="5105401"/>
            <a:ext cx="876690" cy="508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625560"/>
            <a:ext cx="5758815" cy="70877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Year of Croeso 2025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2674501"/>
            <a:ext cx="3664863" cy="2032754"/>
          </a:xfrm>
          <a:prstGeom prst="roundRect">
            <a:avLst>
              <a:gd name="adj" fmla="val 10043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5" name="Text 2"/>
          <p:cNvSpPr/>
          <p:nvPr/>
        </p:nvSpPr>
        <p:spPr>
          <a:xfrm>
            <a:off x="1020604" y="2901315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Cultural Meaning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3391733"/>
            <a:ext cx="3211235" cy="10887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"Croeso" embodies the Welsh spirit of welcome and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hospitality (Talbot, 2013).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4685467" y="2674501"/>
            <a:ext cx="3664863" cy="2032754"/>
          </a:xfrm>
          <a:prstGeom prst="roundRect">
            <a:avLst>
              <a:gd name="adj" fmla="val 10043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8" name="Text 5"/>
          <p:cNvSpPr/>
          <p:nvPr/>
        </p:nvSpPr>
        <p:spPr>
          <a:xfrm>
            <a:off x="4912281" y="2901315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Strategic Goals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912281" y="3391733"/>
            <a:ext cx="3211235" cy="10887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Promote Welsh identity and place-based tourism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experiences (Pritchard and Morgan, 2021).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793790" y="4934069"/>
            <a:ext cx="7556421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11" name="Text 8"/>
          <p:cNvSpPr/>
          <p:nvPr/>
        </p:nvSpPr>
        <p:spPr>
          <a:xfrm>
            <a:off x="1020604" y="5160883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MICE Relevance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020604" y="5651302"/>
            <a:ext cx="7102793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Creates opportunities for hospitality sector to showcase Welsh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welcome (Lugosi, 2021).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FFA">
              <a:alpha val="85000"/>
            </a:srgbClr>
          </a:solidFill>
        </p:spPr>
        <p:txBody>
          <a:bodyPr/>
          <a:lstStyle/>
          <a:p/>
        </p:txBody>
      </p:sp>
      <p:sp>
        <p:nvSpPr>
          <p:cNvPr id="4" name="Text 1"/>
          <p:cNvSpPr/>
          <p:nvPr/>
        </p:nvSpPr>
        <p:spPr>
          <a:xfrm>
            <a:off x="628690" y="3095109"/>
            <a:ext cx="8453914" cy="70877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Event Concept and Objectives</a:t>
            </a:r>
            <a:endParaRPr lang="en-US" sz="4450" dirty="0"/>
          </a:p>
        </p:txBody>
      </p:sp>
      <p:sp>
        <p:nvSpPr>
          <p:cNvPr id="5" name="Shape 2"/>
          <p:cNvSpPr/>
          <p:nvPr/>
        </p:nvSpPr>
        <p:spPr>
          <a:xfrm>
            <a:off x="793790" y="3810714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878860" y="3853220"/>
            <a:ext cx="340162" cy="42529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530906" y="3888581"/>
            <a:ext cx="3056572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3-Day Global Summit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1530906" y="4379000"/>
            <a:ext cx="3421499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Blending business networking with cultural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immersion (</a:t>
            </a:r>
            <a:r>
              <a:rPr lang="en-US" sz="175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Lokkesmoe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 et al.,  2016). </a:t>
            </a:r>
            <a:endParaRPr lang="en-US" sz="1750" dirty="0"/>
          </a:p>
        </p:txBody>
      </p:sp>
      <p:sp>
        <p:nvSpPr>
          <p:cNvPr id="9" name="Shape 5"/>
          <p:cNvSpPr/>
          <p:nvPr/>
        </p:nvSpPr>
        <p:spPr>
          <a:xfrm>
            <a:off x="5235893" y="3810714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320963" y="3853220"/>
            <a:ext cx="340162" cy="425291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5973008" y="3888581"/>
            <a:ext cx="3421499" cy="7086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International Promotion</a:t>
            </a:r>
            <a:endParaRPr lang="en-US" sz="2200" dirty="0"/>
          </a:p>
        </p:txBody>
      </p:sp>
      <p:sp>
        <p:nvSpPr>
          <p:cNvPr id="12" name="Text 7"/>
          <p:cNvSpPr/>
          <p:nvPr/>
        </p:nvSpPr>
        <p:spPr>
          <a:xfrm>
            <a:off x="5973008" y="4733330"/>
            <a:ext cx="3421499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Showcasing Welsh hospitality to global MICE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audience (</a:t>
            </a:r>
            <a:r>
              <a:rPr lang="en-US" sz="175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Disimulacion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, 2024).</a:t>
            </a:r>
            <a:endParaRPr lang="en-US" sz="1750" dirty="0"/>
          </a:p>
        </p:txBody>
      </p:sp>
      <p:sp>
        <p:nvSpPr>
          <p:cNvPr id="13" name="Shape 8"/>
          <p:cNvSpPr/>
          <p:nvPr/>
        </p:nvSpPr>
        <p:spPr>
          <a:xfrm>
            <a:off x="9677995" y="3810714"/>
            <a:ext cx="510302" cy="510302"/>
          </a:xfrm>
          <a:prstGeom prst="roundRect">
            <a:avLst>
              <a:gd name="adj" fmla="val 40005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763065" y="3853220"/>
            <a:ext cx="340162" cy="425291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10415111" y="3888581"/>
            <a:ext cx="290000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Strategic Alignment</a:t>
            </a:r>
            <a:endParaRPr lang="en-US" sz="2200" dirty="0"/>
          </a:p>
        </p:txBody>
      </p:sp>
      <p:sp>
        <p:nvSpPr>
          <p:cNvPr id="16" name="Text 10"/>
          <p:cNvSpPr/>
          <p:nvPr/>
        </p:nvSpPr>
        <p:spPr>
          <a:xfrm>
            <a:off x="10415111" y="4379000"/>
            <a:ext cx="3421499" cy="10887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Supporting "sense of place" and sustainable tourism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development </a:t>
            </a:r>
            <a:r>
              <a:rPr lang="da-DK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(Man Cheng et al., 2021)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.</a:t>
            </a:r>
            <a:endParaRPr lang="en-US" sz="175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4630400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889873"/>
            <a:ext cx="7556421" cy="141755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Venue Selection and Justification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93790" y="2647593"/>
            <a:ext cx="1134070" cy="166127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268022" y="2874407"/>
            <a:ext cx="6082189" cy="7086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Caernarfon Castle + Temporary Conference Pavilion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2268022" y="3719155"/>
            <a:ext cx="608218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UNESCO World Heritage site offering historical prestige </a:t>
            </a:r>
            <a:r>
              <a:rPr lang="en-US" sz="12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(James, 2024)</a:t>
            </a:r>
            <a:endParaRPr lang="en-US" sz="17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93790" y="4308872"/>
            <a:ext cx="1134070" cy="1669852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268022" y="4535686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Venue Strengths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2268022" y="5026104"/>
            <a:ext cx="6082189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Combines heritage significance with regional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accessibility (Serrano-Estrada et al., 2024).</a:t>
            </a:r>
            <a:endParaRPr lang="en-US" sz="17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93790" y="5978723"/>
            <a:ext cx="1134070" cy="1360884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268022" y="6205538"/>
            <a:ext cx="3517821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Capacity Considerations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2268022" y="6695956"/>
            <a:ext cx="608218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Suitable facilities for hosting international delegates.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5453" y="703183"/>
            <a:ext cx="10562987" cy="68353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350"/>
              </a:lnSpc>
              <a:buNone/>
            </a:pPr>
            <a:r>
              <a:rPr lang="en-US" sz="43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Market Research and Target Audience</a:t>
            </a:r>
            <a:endParaRPr lang="en-US" sz="4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3385304" y="3596640"/>
            <a:ext cx="7859673" cy="7859673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407456" y="6167676"/>
            <a:ext cx="369094" cy="461367"/>
          </a:xfrm>
          <a:prstGeom prst="rect">
            <a:avLst/>
          </a:prstGeom>
        </p:spPr>
      </p:pic>
      <p:pic>
        <p:nvPicPr>
          <p:cNvPr id="5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385304" y="3596640"/>
            <a:ext cx="7859673" cy="7859673"/>
          </a:xfrm>
          <a:prstGeom prst="rect">
            <a:avLst/>
          </a:prstGeom>
        </p:spPr>
      </p:pic>
      <p:pic>
        <p:nvPicPr>
          <p:cNvPr id="6" name="Image 3" descr="preencoded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002536" y="4572595"/>
            <a:ext cx="369094" cy="461367"/>
          </a:xfrm>
          <a:prstGeom prst="rect">
            <a:avLst/>
          </a:prstGeom>
        </p:spPr>
      </p:pic>
      <p:pic>
        <p:nvPicPr>
          <p:cNvPr id="7" name="Image 4" descr="preencoded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385304" y="3596640"/>
            <a:ext cx="7859673" cy="7859673"/>
          </a:xfrm>
          <a:prstGeom prst="rect">
            <a:avLst/>
          </a:prstGeom>
        </p:spPr>
      </p:pic>
      <p:pic>
        <p:nvPicPr>
          <p:cNvPr id="8" name="Image 5" descr="preencoded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8258413" y="4572595"/>
            <a:ext cx="369094" cy="461367"/>
          </a:xfrm>
          <a:prstGeom prst="rect">
            <a:avLst/>
          </a:prstGeom>
        </p:spPr>
      </p:pic>
      <p:pic>
        <p:nvPicPr>
          <p:cNvPr id="9" name="Image 6" descr="preencoded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385304" y="3596640"/>
            <a:ext cx="7859673" cy="7859673"/>
          </a:xfrm>
          <a:prstGeom prst="rect">
            <a:avLst/>
          </a:prstGeom>
        </p:spPr>
      </p:pic>
      <p:pic>
        <p:nvPicPr>
          <p:cNvPr id="10" name="Image 7" descr="preencoded.pn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9853493" y="6167676"/>
            <a:ext cx="369094" cy="461367"/>
          </a:xfrm>
          <a:prstGeom prst="rect">
            <a:avLst/>
          </a:prstGeom>
        </p:spPr>
      </p:pic>
      <p:sp>
        <p:nvSpPr>
          <p:cNvPr id="11" name="Text 1"/>
          <p:cNvSpPr/>
          <p:nvPr/>
        </p:nvSpPr>
        <p:spPr>
          <a:xfrm>
            <a:off x="765453" y="2408634"/>
            <a:ext cx="3028831" cy="102512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1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International Hospitality Businesses</a:t>
            </a:r>
            <a:endParaRPr lang="en-US" sz="2150" dirty="0"/>
          </a:p>
        </p:txBody>
      </p:sp>
      <p:sp>
        <p:nvSpPr>
          <p:cNvPr id="12" name="Text 2"/>
          <p:cNvSpPr/>
          <p:nvPr/>
        </p:nvSpPr>
        <p:spPr>
          <a:xfrm>
            <a:off x="765453" y="3564969"/>
            <a:ext cx="3028831" cy="104977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750"/>
              </a:lnSpc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Hotel chains, tourism operators, and service </a:t>
            </a:r>
            <a:r>
              <a:rPr lang="en-US" sz="17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providers (</a:t>
            </a:r>
            <a:r>
              <a:rPr lang="en-US" sz="170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Guo</a:t>
            </a:r>
            <a:r>
              <a:rPr lang="en-US" sz="17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 and He, 2012).</a:t>
            </a:r>
            <a:endParaRPr lang="en-US" sz="1700" dirty="0"/>
          </a:p>
        </p:txBody>
      </p:sp>
      <p:sp>
        <p:nvSpPr>
          <p:cNvPr id="13" name="Text 3"/>
          <p:cNvSpPr/>
          <p:nvPr/>
        </p:nvSpPr>
        <p:spPr>
          <a:xfrm>
            <a:off x="4122301" y="1824157"/>
            <a:ext cx="3028831" cy="6834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1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Cultural Organisations</a:t>
            </a:r>
            <a:endParaRPr lang="en-US" sz="2150" dirty="0"/>
          </a:p>
        </p:txBody>
      </p:sp>
      <p:sp>
        <p:nvSpPr>
          <p:cNvPr id="14" name="Text 4"/>
          <p:cNvSpPr/>
          <p:nvPr/>
        </p:nvSpPr>
        <p:spPr>
          <a:xfrm>
            <a:off x="4122301" y="2638782"/>
            <a:ext cx="3028831" cy="6998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750"/>
              </a:lnSpc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Heritage sites, museums, and cultural tourism </a:t>
            </a:r>
            <a:r>
              <a:rPr lang="en-US" sz="17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bodies (Chris, 2023).</a:t>
            </a:r>
            <a:endParaRPr lang="en-US" sz="1700" dirty="0"/>
          </a:p>
        </p:txBody>
      </p:sp>
      <p:sp>
        <p:nvSpPr>
          <p:cNvPr id="15" name="Text 5"/>
          <p:cNvSpPr/>
          <p:nvPr/>
        </p:nvSpPr>
        <p:spPr>
          <a:xfrm>
            <a:off x="7626548" y="2165866"/>
            <a:ext cx="2734032" cy="3417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1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Trade Partners</a:t>
            </a:r>
            <a:endParaRPr lang="en-US" sz="2150" dirty="0"/>
          </a:p>
        </p:txBody>
      </p:sp>
      <p:sp>
        <p:nvSpPr>
          <p:cNvPr id="16" name="Text 6"/>
          <p:cNvSpPr/>
          <p:nvPr/>
        </p:nvSpPr>
        <p:spPr>
          <a:xfrm>
            <a:off x="7479149" y="2638782"/>
            <a:ext cx="3028831" cy="6998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750"/>
              </a:lnSpc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International tour operators and travel </a:t>
            </a:r>
            <a:r>
              <a:rPr lang="en-US" sz="17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agencies (</a:t>
            </a:r>
            <a:r>
              <a:rPr lang="en-US" sz="170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Pavlović</a:t>
            </a:r>
            <a:r>
              <a:rPr lang="en-US" sz="170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 et al., 2016).</a:t>
            </a:r>
            <a:endParaRPr lang="en-US" sz="1700" dirty="0"/>
          </a:p>
        </p:txBody>
      </p:sp>
      <p:sp>
        <p:nvSpPr>
          <p:cNvPr id="17" name="Text 7"/>
          <p:cNvSpPr/>
          <p:nvPr/>
        </p:nvSpPr>
        <p:spPr>
          <a:xfrm>
            <a:off x="10983397" y="3441978"/>
            <a:ext cx="2734032" cy="3417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1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Stakeholders</a:t>
            </a:r>
            <a:endParaRPr lang="en-US" sz="2150" dirty="0"/>
          </a:p>
        </p:txBody>
      </p:sp>
      <p:sp>
        <p:nvSpPr>
          <p:cNvPr id="18" name="Text 8"/>
          <p:cNvSpPr/>
          <p:nvPr/>
        </p:nvSpPr>
        <p:spPr>
          <a:xfrm>
            <a:off x="10835997" y="3914894"/>
            <a:ext cx="3028950" cy="6998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Welsh Government, Visit Wales, and local authorities.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1390" y="2823448"/>
            <a:ext cx="12089130" cy="70877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Competitive Environment and Positioning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532227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Market Analysis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113371"/>
            <a:ext cx="6244709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Existing UK and European heritage business events lack Welsh cultural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focus (Howell, 2013). 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5043249"/>
            <a:ext cx="6244709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Growing demand for authentic cultural experiences in MICE 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sector (</a:t>
            </a:r>
            <a:r>
              <a:rPr lang="en-US" sz="175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Disimulacion</a:t>
            </a:r>
            <a:r>
              <a:rPr lang="en-US" sz="17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, 2024).</a:t>
            </a:r>
            <a:endParaRPr lang="en-US" sz="1750" dirty="0" smtClean="0"/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599521" y="3532227"/>
            <a:ext cx="3071098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Unique Selling Points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599521" y="4113371"/>
            <a:ext cx="624470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Cultural immersion experiences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599521" y="4555569"/>
            <a:ext cx="624470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Bilingual programming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599521" y="4997768"/>
            <a:ext cx="624470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UNESCO heritage setting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599521" y="5439966"/>
            <a:ext cx="624470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Fusion of business and culture</a:t>
            </a:r>
            <a:endParaRPr lang="en-US" sz="175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992"/>
            <a:ext cx="14630400" cy="282245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25302" y="761048"/>
            <a:ext cx="7666196" cy="131945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Operational Planning and Logistics</a:t>
            </a:r>
            <a:endParaRPr lang="en-US" sz="4150" dirty="0"/>
          </a:p>
        </p:txBody>
      </p:sp>
      <p:sp>
        <p:nvSpPr>
          <p:cNvPr id="4" name="Shape 1"/>
          <p:cNvSpPr/>
          <p:nvPr/>
        </p:nvSpPr>
        <p:spPr>
          <a:xfrm>
            <a:off x="6462832" y="2397204"/>
            <a:ext cx="22860" cy="5071348"/>
          </a:xfrm>
          <a:prstGeom prst="roundRect">
            <a:avLst>
              <a:gd name="adj" fmla="val 831264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5" name="Shape 2"/>
          <p:cNvSpPr/>
          <p:nvPr/>
        </p:nvSpPr>
        <p:spPr>
          <a:xfrm>
            <a:off x="6677501" y="2623304"/>
            <a:ext cx="633412" cy="22860"/>
          </a:xfrm>
          <a:prstGeom prst="roundRect">
            <a:avLst>
              <a:gd name="adj" fmla="val 831264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6" name="Shape 3"/>
          <p:cNvSpPr/>
          <p:nvPr/>
        </p:nvSpPr>
        <p:spPr>
          <a:xfrm>
            <a:off x="6225302" y="2397204"/>
            <a:ext cx="475059" cy="475059"/>
          </a:xfrm>
          <a:prstGeom prst="roundRect">
            <a:avLst>
              <a:gd name="adj" fmla="val 40001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04478" y="2436793"/>
            <a:ext cx="316706" cy="39588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518440" y="2469713"/>
            <a:ext cx="3058716" cy="32992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Staffing Requirements</a:t>
            </a:r>
            <a:endParaRPr lang="en-US" sz="2050" dirty="0"/>
          </a:p>
        </p:txBody>
      </p:sp>
      <p:sp>
        <p:nvSpPr>
          <p:cNvPr id="9" name="Text 5"/>
          <p:cNvSpPr/>
          <p:nvPr/>
        </p:nvSpPr>
        <p:spPr>
          <a:xfrm>
            <a:off x="7518440" y="2926318"/>
            <a:ext cx="6373058" cy="337661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Event managers, interpreters, AV teams, and hospitality staff.</a:t>
            </a:r>
            <a:endParaRPr lang="en-US" sz="1650" dirty="0"/>
          </a:p>
        </p:txBody>
      </p:sp>
      <p:sp>
        <p:nvSpPr>
          <p:cNvPr id="10" name="Shape 6"/>
          <p:cNvSpPr/>
          <p:nvPr/>
        </p:nvSpPr>
        <p:spPr>
          <a:xfrm>
            <a:off x="6677501" y="3912275"/>
            <a:ext cx="633412" cy="22860"/>
          </a:xfrm>
          <a:prstGeom prst="roundRect">
            <a:avLst>
              <a:gd name="adj" fmla="val 831264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11" name="Shape 7"/>
          <p:cNvSpPr/>
          <p:nvPr/>
        </p:nvSpPr>
        <p:spPr>
          <a:xfrm>
            <a:off x="6225302" y="3686175"/>
            <a:ext cx="475059" cy="475059"/>
          </a:xfrm>
          <a:prstGeom prst="roundRect">
            <a:avLst>
              <a:gd name="adj" fmla="val 40001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304478" y="3725763"/>
            <a:ext cx="316706" cy="395883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518440" y="3758684"/>
            <a:ext cx="2639258" cy="32992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Resource Needs</a:t>
            </a:r>
            <a:endParaRPr lang="en-US" sz="2050" dirty="0"/>
          </a:p>
        </p:txBody>
      </p:sp>
      <p:sp>
        <p:nvSpPr>
          <p:cNvPr id="14" name="Text 9"/>
          <p:cNvSpPr/>
          <p:nvPr/>
        </p:nvSpPr>
        <p:spPr>
          <a:xfrm>
            <a:off x="7518440" y="4215289"/>
            <a:ext cx="6373058" cy="337661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Catering, seating, tech infrastructure, transport, and signage.</a:t>
            </a:r>
            <a:endParaRPr lang="en-US" sz="1650" dirty="0"/>
          </a:p>
        </p:txBody>
      </p:sp>
      <p:sp>
        <p:nvSpPr>
          <p:cNvPr id="15" name="Shape 10"/>
          <p:cNvSpPr/>
          <p:nvPr/>
        </p:nvSpPr>
        <p:spPr>
          <a:xfrm>
            <a:off x="6677501" y="5201245"/>
            <a:ext cx="633412" cy="22860"/>
          </a:xfrm>
          <a:prstGeom prst="roundRect">
            <a:avLst>
              <a:gd name="adj" fmla="val 831264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16" name="Shape 11"/>
          <p:cNvSpPr/>
          <p:nvPr/>
        </p:nvSpPr>
        <p:spPr>
          <a:xfrm>
            <a:off x="6225302" y="4975146"/>
            <a:ext cx="475059" cy="475059"/>
          </a:xfrm>
          <a:prstGeom prst="roundRect">
            <a:avLst>
              <a:gd name="adj" fmla="val 40001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304478" y="5014734"/>
            <a:ext cx="316706" cy="395883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518440" y="5047655"/>
            <a:ext cx="2639258" cy="32992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Venue Layout</a:t>
            </a:r>
            <a:endParaRPr lang="en-US" sz="2050" dirty="0"/>
          </a:p>
        </p:txBody>
      </p:sp>
      <p:sp>
        <p:nvSpPr>
          <p:cNvPr id="19" name="Text 13"/>
          <p:cNvSpPr/>
          <p:nvPr/>
        </p:nvSpPr>
        <p:spPr>
          <a:xfrm>
            <a:off x="7518440" y="5504259"/>
            <a:ext cx="6373058" cy="67532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650"/>
              </a:lnSpc>
            </a:pPr>
            <a:r>
              <a:rPr lang="en-US" sz="16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Accessibility considerations and flow between castle and </a:t>
            </a:r>
            <a:r>
              <a:rPr lang="en-US" sz="16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pavilion (Chiu et al., 2025).</a:t>
            </a:r>
            <a:endParaRPr lang="en-US" sz="1650" dirty="0"/>
          </a:p>
        </p:txBody>
      </p:sp>
      <p:sp>
        <p:nvSpPr>
          <p:cNvPr id="20" name="Shape 14"/>
          <p:cNvSpPr/>
          <p:nvPr/>
        </p:nvSpPr>
        <p:spPr>
          <a:xfrm>
            <a:off x="6677501" y="6827877"/>
            <a:ext cx="633412" cy="22860"/>
          </a:xfrm>
          <a:prstGeom prst="roundRect">
            <a:avLst>
              <a:gd name="adj" fmla="val 831264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21" name="Shape 15"/>
          <p:cNvSpPr/>
          <p:nvPr/>
        </p:nvSpPr>
        <p:spPr>
          <a:xfrm>
            <a:off x="6225302" y="6601778"/>
            <a:ext cx="475059" cy="475059"/>
          </a:xfrm>
          <a:prstGeom prst="roundRect">
            <a:avLst>
              <a:gd name="adj" fmla="val 40001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304478" y="6641366"/>
            <a:ext cx="316706" cy="395883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7518440" y="6674287"/>
            <a:ext cx="2639258" cy="32992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Timeline</a:t>
            </a:r>
            <a:endParaRPr lang="en-US" sz="2050" dirty="0"/>
          </a:p>
        </p:txBody>
      </p:sp>
      <p:sp>
        <p:nvSpPr>
          <p:cNvPr id="24" name="Text 17"/>
          <p:cNvSpPr/>
          <p:nvPr/>
        </p:nvSpPr>
        <p:spPr>
          <a:xfrm>
            <a:off x="7518440" y="7130891"/>
            <a:ext cx="6373058" cy="337661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Pre-event logistics and on-site management schedule.</a:t>
            </a:r>
            <a:endParaRPr lang="en-US" sz="1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0"/>
            <a:ext cx="14630400" cy="275867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2358" y="3365897"/>
            <a:ext cx="11710630" cy="68961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Programme Schedule and Event Activities</a:t>
            </a:r>
            <a:endParaRPr lang="en-US" sz="4300" dirty="0"/>
          </a:p>
        </p:txBody>
      </p:sp>
      <p:sp>
        <p:nvSpPr>
          <p:cNvPr id="4" name="Shape 1"/>
          <p:cNvSpPr/>
          <p:nvPr/>
        </p:nvSpPr>
        <p:spPr>
          <a:xfrm>
            <a:off x="772358" y="5048488"/>
            <a:ext cx="4141232" cy="220623"/>
          </a:xfrm>
          <a:prstGeom prst="roundRect">
            <a:avLst>
              <a:gd name="adj" fmla="val 90030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5" name="Text 2"/>
          <p:cNvSpPr/>
          <p:nvPr/>
        </p:nvSpPr>
        <p:spPr>
          <a:xfrm>
            <a:off x="772358" y="5600105"/>
            <a:ext cx="3001089" cy="3448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Business Programme</a:t>
            </a:r>
            <a:endParaRPr lang="en-US" sz="2150" dirty="0"/>
          </a:p>
        </p:txBody>
      </p:sp>
      <p:sp>
        <p:nvSpPr>
          <p:cNvPr id="6" name="Text 3"/>
          <p:cNvSpPr/>
          <p:nvPr/>
        </p:nvSpPr>
        <p:spPr>
          <a:xfrm>
            <a:off x="772358" y="6077307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Keynote speakers and workshops focusing on heritage tourism.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772358" y="6915983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Panel discussions with industry leaders and cultural experts.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5244584" y="4717494"/>
            <a:ext cx="4141232" cy="220623"/>
          </a:xfrm>
          <a:prstGeom prst="roundRect">
            <a:avLst>
              <a:gd name="adj" fmla="val 90030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9" name="Text 6"/>
          <p:cNvSpPr/>
          <p:nvPr/>
        </p:nvSpPr>
        <p:spPr>
          <a:xfrm>
            <a:off x="5244584" y="5269111"/>
            <a:ext cx="2758678" cy="3448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Cultural Showcases</a:t>
            </a:r>
            <a:endParaRPr lang="en-US" sz="2150" dirty="0"/>
          </a:p>
        </p:txBody>
      </p:sp>
      <p:sp>
        <p:nvSpPr>
          <p:cNvPr id="10" name="Text 7"/>
          <p:cNvSpPr/>
          <p:nvPr/>
        </p:nvSpPr>
        <p:spPr>
          <a:xfrm>
            <a:off x="5244584" y="5746313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Heritage tours and Welsh culinary experiences throughout the venue.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5244584" y="6584990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Traditional music performances highlighting Welsh culture.</a:t>
            </a:r>
            <a:endParaRPr lang="en-US" sz="1700" dirty="0"/>
          </a:p>
        </p:txBody>
      </p:sp>
      <p:sp>
        <p:nvSpPr>
          <p:cNvPr id="12" name="Shape 9"/>
          <p:cNvSpPr/>
          <p:nvPr/>
        </p:nvSpPr>
        <p:spPr>
          <a:xfrm>
            <a:off x="9716810" y="4386501"/>
            <a:ext cx="4141232" cy="220623"/>
          </a:xfrm>
          <a:prstGeom prst="roundRect">
            <a:avLst>
              <a:gd name="adj" fmla="val 90030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sp>
        <p:nvSpPr>
          <p:cNvPr id="13" name="Text 10"/>
          <p:cNvSpPr/>
          <p:nvPr/>
        </p:nvSpPr>
        <p:spPr>
          <a:xfrm>
            <a:off x="9716810" y="4938117"/>
            <a:ext cx="2758678" cy="3448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Evening Gala</a:t>
            </a:r>
            <a:endParaRPr lang="en-US" sz="2150" dirty="0"/>
          </a:p>
        </p:txBody>
      </p:sp>
      <p:sp>
        <p:nvSpPr>
          <p:cNvPr id="14" name="Text 11"/>
          <p:cNvSpPr/>
          <p:nvPr/>
        </p:nvSpPr>
        <p:spPr>
          <a:xfrm>
            <a:off x="9716810" y="5415320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Networking reception in castle grounds for cultural diplomacy.</a:t>
            </a:r>
            <a:endParaRPr lang="en-US" sz="1700" dirty="0"/>
          </a:p>
        </p:txBody>
      </p:sp>
      <p:sp>
        <p:nvSpPr>
          <p:cNvPr id="15" name="Text 12"/>
          <p:cNvSpPr/>
          <p:nvPr/>
        </p:nvSpPr>
        <p:spPr>
          <a:xfrm>
            <a:off x="9716810" y="6253996"/>
            <a:ext cx="4141232" cy="7062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Integration of business and leisure ("bleisure") experiences.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75570" y="176212"/>
            <a:ext cx="3802023" cy="46386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Financial Feasibility</a:t>
            </a:r>
            <a:endParaRPr lang="en-US" sz="2900" dirty="0"/>
          </a:p>
        </p:txBody>
      </p:sp>
      <p:pic>
        <p:nvPicPr>
          <p:cNvPr id="3" name="Image 0" descr="preencoded.png"/>
          <p:cNvPicPr>
            <a:picLocks noChangeAspect="0"/>
          </p:cNvPicPr>
          <p:nvPr/>
        </p:nvPicPr>
        <p:blipFill>
          <a:blip r:embed="rId1"/>
          <a:srcRect/>
          <a:stretch>
            <a:fillRect/>
          </a:stretch>
        </p:blipFill>
        <p:spPr>
          <a:xfrm rot="10800000" flipH="1" flipV="1">
            <a:off x="746612" y="1447217"/>
            <a:ext cx="13137176" cy="620100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38939" y="7923592"/>
            <a:ext cx="13591461" cy="2375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Revenue sources include ticketing, sponsorship, tourism board support, and vendor fees.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519470" y="9351407"/>
            <a:ext cx="13591461" cy="2375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Forecast indicates breakeven with 350 delegates at £1,200 per ticket.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86368" y="727591"/>
            <a:ext cx="7744063" cy="1249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Marketing and Promotion Strategy</a:t>
            </a:r>
            <a:endParaRPr lang="en-US" sz="39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186368" y="2277189"/>
            <a:ext cx="499943" cy="499943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186368" y="2977039"/>
            <a:ext cx="2414707" cy="31253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Global Reach</a:t>
            </a:r>
            <a:endParaRPr lang="en-US" sz="1950" dirty="0"/>
          </a:p>
        </p:txBody>
      </p:sp>
      <p:sp>
        <p:nvSpPr>
          <p:cNvPr id="6" name="Text 2"/>
          <p:cNvSpPr/>
          <p:nvPr/>
        </p:nvSpPr>
        <p:spPr>
          <a:xfrm>
            <a:off x="6186368" y="3409474"/>
            <a:ext cx="2414707" cy="12801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Leveraging Visit Wales branding and international tourism 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networks (Yen et al., 2023).</a:t>
            </a:r>
            <a:endParaRPr lang="en-US" sz="15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850987" y="2277189"/>
            <a:ext cx="499943" cy="499943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850987" y="2977039"/>
            <a:ext cx="2414707" cy="31253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Digital Marketing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8850987" y="3409474"/>
            <a:ext cx="2414707" cy="12801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Social media campaigns, email marketing, and international press 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releases </a:t>
            </a:r>
            <a:r>
              <a:rPr lang="vi-VN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(Păvăloaia et al., 2020)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.</a:t>
            </a:r>
            <a:endParaRPr lang="en-US" sz="15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515606" y="2277189"/>
            <a:ext cx="499943" cy="499943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1515606" y="2977039"/>
            <a:ext cx="2414707" cy="62507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Strategic Partnerships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11515606" y="3722013"/>
            <a:ext cx="2414707" cy="9601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Collaborations with airlines, hotels, and cultural 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institutions (</a:t>
            </a:r>
            <a:r>
              <a:rPr lang="en-US" sz="1550" dirty="0" err="1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Sondari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 et al., 2021).</a:t>
            </a:r>
            <a:endParaRPr lang="en-US" sz="15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186368" y="5089565"/>
            <a:ext cx="499943" cy="499943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6186368" y="5789414"/>
            <a:ext cx="2414707" cy="31253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Visual Storytelling</a:t>
            </a:r>
            <a:endParaRPr lang="en-US" sz="1950" dirty="0"/>
          </a:p>
        </p:txBody>
      </p:sp>
      <p:sp>
        <p:nvSpPr>
          <p:cNvPr id="15" name="Text 8"/>
          <p:cNvSpPr/>
          <p:nvPr/>
        </p:nvSpPr>
        <p:spPr>
          <a:xfrm>
            <a:off x="6186368" y="6221849"/>
            <a:ext cx="2414707" cy="12801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Emphasising authentic Welsh hospitality through compelling </a:t>
            </a:r>
            <a:r>
              <a:rPr lang="en-US" sz="1550" dirty="0" smtClean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imagery (Yen et al., 2023).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34628"/>
            <a:ext cx="10119717" cy="70877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Sustainability and Legacy Planning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3247430" y="1997035"/>
            <a:ext cx="1614011" cy="1306949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894892" y="2613065"/>
            <a:ext cx="318968" cy="39862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088255" y="2223849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Global Recognition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5088255" y="2714268"/>
            <a:ext cx="4353758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Enhanced international profile for Wales</a:t>
            </a:r>
            <a:endParaRPr lang="en-US" sz="1750" dirty="0"/>
          </a:p>
        </p:txBody>
      </p:sp>
      <p:sp>
        <p:nvSpPr>
          <p:cNvPr id="7" name="Shape 3"/>
          <p:cNvSpPr/>
          <p:nvPr/>
        </p:nvSpPr>
        <p:spPr>
          <a:xfrm>
            <a:off x="4918115" y="3317081"/>
            <a:ext cx="8861822" cy="15240"/>
          </a:xfrm>
          <a:prstGeom prst="roundRect">
            <a:avLst>
              <a:gd name="adj" fmla="val 1339536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440424" y="3360658"/>
            <a:ext cx="3228022" cy="1306949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894892" y="3814762"/>
            <a:ext cx="318968" cy="39862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895261" y="3587472"/>
            <a:ext cx="304609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Lasting Partnerships</a:t>
            </a:r>
            <a:endParaRPr lang="en-US" sz="2200" dirty="0"/>
          </a:p>
        </p:txBody>
      </p:sp>
      <p:sp>
        <p:nvSpPr>
          <p:cNvPr id="11" name="Text 5"/>
          <p:cNvSpPr/>
          <p:nvPr/>
        </p:nvSpPr>
        <p:spPr>
          <a:xfrm>
            <a:off x="5895261" y="4077891"/>
            <a:ext cx="3865721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International business relationships</a:t>
            </a:r>
            <a:endParaRPr lang="en-US" sz="1750" dirty="0"/>
          </a:p>
        </p:txBody>
      </p:sp>
      <p:sp>
        <p:nvSpPr>
          <p:cNvPr id="12" name="Shape 6"/>
          <p:cNvSpPr/>
          <p:nvPr/>
        </p:nvSpPr>
        <p:spPr>
          <a:xfrm>
            <a:off x="5725120" y="4680704"/>
            <a:ext cx="8054816" cy="15240"/>
          </a:xfrm>
          <a:prstGeom prst="roundRect">
            <a:avLst>
              <a:gd name="adj" fmla="val 1339536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633418" y="4724281"/>
            <a:ext cx="4842034" cy="1306949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3894892" y="5178385"/>
            <a:ext cx="318968" cy="39862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6702266" y="4951095"/>
            <a:ext cx="3107769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Sustainable Practices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6702266" y="5441513"/>
            <a:ext cx="3990618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Local sourcing and carbon offsetting</a:t>
            </a:r>
            <a:endParaRPr lang="en-US" sz="1750" dirty="0"/>
          </a:p>
        </p:txBody>
      </p:sp>
      <p:sp>
        <p:nvSpPr>
          <p:cNvPr id="17" name="Shape 9"/>
          <p:cNvSpPr/>
          <p:nvPr/>
        </p:nvSpPr>
        <p:spPr>
          <a:xfrm>
            <a:off x="6532126" y="6044327"/>
            <a:ext cx="7247811" cy="15240"/>
          </a:xfrm>
          <a:prstGeom prst="roundRect">
            <a:avLst>
              <a:gd name="adj" fmla="val 1339536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26294" y="6087904"/>
            <a:ext cx="6456164" cy="1306949"/>
          </a:xfrm>
          <a:prstGeom prst="rect">
            <a:avLst/>
          </a:prstGeom>
        </p:spPr>
      </p:pic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3894773" y="6542008"/>
            <a:ext cx="318968" cy="398621"/>
          </a:xfrm>
          <a:prstGeom prst="rect">
            <a:avLst/>
          </a:prstGeom>
        </p:spPr>
      </p:pic>
      <p:sp>
        <p:nvSpPr>
          <p:cNvPr id="20" name="Text 10"/>
          <p:cNvSpPr/>
          <p:nvPr/>
        </p:nvSpPr>
        <p:spPr>
          <a:xfrm>
            <a:off x="7509272" y="6314718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Economic Impact</a:t>
            </a:r>
            <a:endParaRPr lang="en-US" sz="2200" dirty="0"/>
          </a:p>
        </p:txBody>
      </p:sp>
      <p:sp>
        <p:nvSpPr>
          <p:cNvPr id="21" name="Text 11"/>
          <p:cNvSpPr/>
          <p:nvPr/>
        </p:nvSpPr>
        <p:spPr>
          <a:xfrm>
            <a:off x="7509272" y="6805136"/>
            <a:ext cx="3622834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Local jobs and skills development</a:t>
            </a:r>
            <a:endParaRPr lang="en-US" sz="1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78374"/>
            <a:ext cx="5670590" cy="70877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Conclusion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440781"/>
            <a:ext cx="2173724" cy="1306949"/>
          </a:xfrm>
          <a:prstGeom prst="roundRect">
            <a:avLst>
              <a:gd name="adj" fmla="val 15620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721167" y="2894886"/>
            <a:ext cx="318968" cy="39862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194328" y="2667595"/>
            <a:ext cx="290000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Strategic Alignment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3194328" y="3158014"/>
            <a:ext cx="472320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Perfect embodiment of Year of Croeso 2025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3080861" y="3732490"/>
            <a:ext cx="10642402" cy="15240"/>
          </a:xfrm>
          <a:prstGeom prst="roundRect">
            <a:avLst>
              <a:gd name="adj" fmla="val 1339536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8" name="Shape 5"/>
          <p:cNvSpPr/>
          <p:nvPr/>
        </p:nvSpPr>
        <p:spPr>
          <a:xfrm>
            <a:off x="793790" y="3861078"/>
            <a:ext cx="4347567" cy="1306949"/>
          </a:xfrm>
          <a:prstGeom prst="roundRect">
            <a:avLst>
              <a:gd name="adj" fmla="val 15620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808089" y="4315182"/>
            <a:ext cx="318968" cy="398621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368171" y="4087892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Unique Positioning</a:t>
            </a:r>
            <a:endParaRPr lang="en-US" sz="2200" dirty="0"/>
          </a:p>
        </p:txBody>
      </p:sp>
      <p:sp>
        <p:nvSpPr>
          <p:cNvPr id="11" name="Text 7"/>
          <p:cNvSpPr/>
          <p:nvPr/>
        </p:nvSpPr>
        <p:spPr>
          <a:xfrm>
            <a:off x="5368171" y="4578310"/>
            <a:ext cx="5238869" cy="36290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Distinctive Welsh offering in global MICE market</a:t>
            </a:r>
            <a:endParaRPr lang="en-US" sz="1750" dirty="0"/>
          </a:p>
        </p:txBody>
      </p:sp>
      <p:sp>
        <p:nvSpPr>
          <p:cNvPr id="12" name="Shape 8"/>
          <p:cNvSpPr/>
          <p:nvPr/>
        </p:nvSpPr>
        <p:spPr>
          <a:xfrm>
            <a:off x="5254704" y="5152787"/>
            <a:ext cx="8468558" cy="15240"/>
          </a:xfrm>
          <a:prstGeom prst="roundRect">
            <a:avLst>
              <a:gd name="adj" fmla="val 1339536"/>
            </a:avLst>
          </a:prstGeom>
          <a:solidFill>
            <a:srgbClr val="CED9CE"/>
          </a:solidFill>
        </p:spPr>
        <p:txBody>
          <a:bodyPr/>
          <a:lstStyle/>
          <a:p/>
        </p:txBody>
      </p:sp>
      <p:sp>
        <p:nvSpPr>
          <p:cNvPr id="13" name="Shape 9"/>
          <p:cNvSpPr/>
          <p:nvPr/>
        </p:nvSpPr>
        <p:spPr>
          <a:xfrm>
            <a:off x="793790" y="5281374"/>
            <a:ext cx="6521410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</p:spPr>
        <p:txBody>
          <a:bodyPr/>
          <a:lstStyle/>
          <a:p/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895011" y="5916930"/>
            <a:ext cx="318968" cy="398621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7542014" y="5508188"/>
            <a:ext cx="2835235" cy="354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Long-term Benefits</a:t>
            </a:r>
            <a:endParaRPr lang="en-US" sz="2200" dirty="0"/>
          </a:p>
        </p:txBody>
      </p:sp>
      <p:sp>
        <p:nvSpPr>
          <p:cNvPr id="16" name="Text 11"/>
          <p:cNvSpPr/>
          <p:nvPr/>
        </p:nvSpPr>
        <p:spPr>
          <a:xfrm>
            <a:off x="7542014" y="5998607"/>
            <a:ext cx="6067782" cy="72580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0"/>
                <a:cs typeface="Nobile" pitchFamily="34" charset="0"/>
              </a:rPr>
              <a:t>Sustainable tourism growth and international partnerships</a:t>
            </a:r>
            <a:endParaRPr lang="en-US" sz="17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2900" y="889000"/>
            <a:ext cx="14008100" cy="7188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Talbot, M. (2013). Farm Tourism in Wales. Products and Markets, Resources and Capabilities. The Experience of Six Farm Tourism Operators.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European Countryside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5(4), pp.275–294.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://doi.org/10.2478/euco-2013-0018.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Pritchard, A. and Morgan, N.J. (2021). Culture, identity and tourism representation: marketing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Cymru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or Wales?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Tourism Management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22(2), pp.167–179.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://doi.org/10.1016/s0261-5177(00)00047-9.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Lugosi, P. (2021). Exploring the hospitality-tourism nexus: Directions and questions for past and future research.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Tourist Studies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p.146879762098577.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://doi.org/10.1177/1468797620985778.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 Cheng, E.N., So, S.I. (Amy) and Nang Fong, L.H. (2021). Place Perception and Support for Sustainable Tourism Development: The Mediating Role of Place Attachment and Moderating Role of Length of Residency.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Tourism Planning &amp; Development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pp.1–17.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://doi.org/10.1080/21568316.2021.1906740.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Disimulacion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M.A.F. (2024). Innovating the MICE Industry through Creative Tourism: Opportunities and Future Directions.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International Journal of Sustainable Competitiveness on Tourism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3(01), pp.54–62.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://doi.org/10.34013/ijscot.v3i01.1485.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Lokkesmoe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K.J.,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Kuchinke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K.P. and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Ardichvili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A. (2016). Developing cross-cultural awareness through foreign immersion programs.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European Journal of Training and Development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40(3), pp.155–170.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://doi.org/10.1108/ejtd-07-2014-0048.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James, L. (2024). From ‘World Champion of World Heritage’ to ‘Superpower of Culture’: World Heritage, Prestige and International Status. pp.221–254.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://doi.org/10.1007/978-3-031-55497-1_8.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Serrano-Estrada, L.,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Martí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P., Álvaro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Bernabeu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-Bautista and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Huskinson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M. (2024). Mapping Heritage Engagement in Historic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Centres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Through Social Media Insights and Accessibility Analysis.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Land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13(12), pp.1972–1972.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://doi.org/10.3390/land13121972.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Guo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X. and He, L. (2012). Tourism Supply-Chain Coordination: The Cooperation between Tourism Hotel and Tour Operator.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Tourism Economics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18(6), pp.1361–1376.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://doi.org/10.5367/te.2012.0179.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Pavlović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Spasić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V. and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Stanić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N. (2016). Market trends for tour operators and travel agencies booking channels - preferences of young people in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serbia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Proceedings of the </a:t>
            </a:r>
            <a:r>
              <a:rPr lang="en-US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Singidunum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International Tourism Conference - </a:t>
            </a:r>
            <a:r>
              <a:rPr lang="en-US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Sitcon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2016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://doi.org/10.15308/sitcon-2016-209-214.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1500" y="228600"/>
            <a:ext cx="5969000" cy="495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Reference</a:t>
            </a:r>
            <a:r>
              <a:rPr lang="en-GB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 list</a:t>
            </a:r>
            <a:endParaRPr lang="en-US" sz="4450" b="1" dirty="0">
              <a:solidFill>
                <a:srgbClr val="3B4540"/>
              </a:solidFill>
              <a:latin typeface="Fraunces Extra Bold" pitchFamily="34" charset="0"/>
              <a:ea typeface="Fraunces Extra Bold" pitchFamily="34" charset="0"/>
              <a:cs typeface="Fraunces Extra Bold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9900" y="889000"/>
            <a:ext cx="13881100" cy="7188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Chris, W. (2023). Museums and Heritage Tourism.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://doi.org/10.4324/9781003369240.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Howell, D. (2013). The intangible Cultural Heritage of Wales: a Need for Safeguarding?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International Journal of Intangible Heritage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[online] 8, pp.103–116. Available at: https://www.researchgate.net/publication/290019691_The_intangible_Cultural_Heritage_of_Wales_a_Need_for_Safeguarding [Accessed 21 May 2025].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Disimulacion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M.A.F. (2024). Innovating the MICE Industry through Creative Tourism: Opportunities and Future Directions.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International Journal of Sustainable Competitiveness on Tourism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3(01), pp.54–62.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://doi.org/10.34013/ijscot.v3i01.1485.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Chiu, C., Liu, J.,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Cai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C.,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Zhong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Y.,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Luo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Z., Chen, X. and Lin, Y. (2025). Green architectural design for the ecological ‘multi-pavilion’ of the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Meizhou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Hakka Center.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E3S Web of Conferences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618, pp.01003–01003.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://doi.org/10.1051/e3sconf/202561801003.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Yen, D.A., Jang, J.-H., Wei, L., Morgan, N. and Pritchard, A. (2023). Leveraging folklore and fantasy to promote small destinations: the case of Visit Wales.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Journal of Policy Research in Tourism, Leisure and Events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pp.1–15.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://doi.org/10.1080/19407963.2023.2263860.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vi-V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Păvăloaia, V.-D., Anastasiei, I.-D. and Fotache, D. (2020). Social Media and E-mail Marketing Campaigns: Symmetry versus Convergence. </a:t>
            </a:r>
            <a:r>
              <a:rPr lang="vi-VN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Symmetry</a:t>
            </a:r>
            <a:r>
              <a:rPr lang="vi-V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12(12), p.1940.</a:t>
            </a:r>
            <a:endParaRPr lang="en-US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Yen, D.A., Jang, J.-H., Wei, L., Morgan, N. and Pritchard, A. (2023). Leveraging folklore and fantasy to promote small destinations: the case of Visit Wales.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Journal of Policy Research in Tourism, Leisure and Events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pp.1–15.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://doi.org/10.1080/19407963.2023.2263860.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Sondari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T.,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Widjajani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Dwipriyoko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E. (2021).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Influence of Collaboration and Competitive Strategies on the Image of the Star Hotel in West Java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[online] www.atlantis-press.com. </a:t>
            </a:r>
            <a:r>
              <a:rPr lang="en-US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doi:https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://doi.org/10.2991/assehr.k.210304.116.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1500" y="228600"/>
            <a:ext cx="5969000" cy="495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Reference</a:t>
            </a:r>
            <a:r>
              <a:rPr lang="en-GB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0"/>
                <a:cs typeface="Fraunces Extra Bold" pitchFamily="34" charset="0"/>
              </a:rPr>
              <a:t> list</a:t>
            </a:r>
            <a:endParaRPr lang="en-US" sz="4450" b="1" dirty="0">
              <a:solidFill>
                <a:srgbClr val="3B4540"/>
              </a:solidFill>
              <a:latin typeface="Fraunces Extra Bold" pitchFamily="34" charset="0"/>
              <a:ea typeface="Fraunces Extra Bold" pitchFamily="34" charset="0"/>
              <a:cs typeface="Fraunces Extra Bold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1328</Words>
  <Application>Microsoft Office PowerPoint</Application>
  <PresentationFormat>Custom</PresentationFormat>
  <Paragraphs>121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Fraunces Extra Bold</vt:lpstr>
      <vt:lpstr>Times New Roman</vt:lpstr>
      <vt:lpstr>Nobile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user</dc:creator>
  <cp:lastModifiedBy>claudia zaharia</cp:lastModifiedBy>
  <cp:revision>5</cp:revision>
  <dcterms:created xsi:type="dcterms:W3CDTF">2025-05-21T18:19:35Z</dcterms:created>
  <dcterms:modified xsi:type="dcterms:W3CDTF">2025-05-23T21:43:33Z</dcterms:modified>
</cp:coreProperties>
</file>