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4"/>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Lst>
  <p:sldSz cx="18288000" cy="10287000"/>
  <p:notesSz cx="6858000" cy="9144000"/>
  <p:embeddedFontLst>
    <p:embeddedFont>
      <p:font typeface="Glacial Indifference" panose="020B0604020202020204" charset="0"/>
      <p:regular r:id="rId35"/>
    </p:embeddedFont>
    <p:embeddedFont>
      <p:font typeface="Glacial Indifference Bold" panose="020B0604020202020204" charset="0"/>
      <p:regular r:id="rId36"/>
    </p:embeddedFont>
    <p:embeddedFont>
      <p:font typeface="Glacial Indifference Bold Italics" panose="020B0604020202020204" charset="0"/>
      <p:regular r:id="rId37"/>
    </p:embeddedFont>
    <p:embeddedFont>
      <p:font typeface="Glacial Indifference Italics" panose="020B0604020202020204" charset="0"/>
      <p:regular r:id="rId3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0921E8-4025-45D7-99E9-BD0E862CB272}" v="3" dt="2025-11-03T10:46:12.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9" d="100"/>
          <a:sy n="69" d="100"/>
        </p:scale>
        <p:origin x="180" y="1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4" d="100"/>
          <a:sy n="84" d="100"/>
        </p:scale>
        <p:origin x="3054" y="9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undo custSel delSld modSld modMainMaster modNotesMaster">
      <pc:chgData name="Cerys Davies" userId="61e71dc1-9594-4277-b52b-4420989f68ee" providerId="ADAL" clId="{92221E59-9835-4275-A830-2AF2D2038E12}" dt="2025-11-03T10:46:59.273" v="386" actId="20577"/>
      <pc:docMkLst>
        <pc:docMk/>
      </pc:docMkLst>
      <pc:sldChg chg="delSp mod modNotes">
        <pc:chgData name="Cerys Davies" userId="61e71dc1-9594-4277-b52b-4420989f68ee" providerId="ADAL" clId="{92221E59-9835-4275-A830-2AF2D2038E12}" dt="2025-11-03T10:36:25.842" v="222" actId="478"/>
        <pc:sldMkLst>
          <pc:docMk/>
          <pc:sldMk cId="0" sldId="256"/>
        </pc:sldMkLst>
        <pc:spChg chg="del">
          <ac:chgData name="Cerys Davies" userId="61e71dc1-9594-4277-b52b-4420989f68ee" providerId="ADAL" clId="{92221E59-9835-4275-A830-2AF2D2038E12}" dt="2025-11-03T10:15:49.187" v="0" actId="478"/>
          <ac:spMkLst>
            <pc:docMk/>
            <pc:sldMk cId="0" sldId="256"/>
            <ac:spMk id="10" creationId="{00000000-0000-0000-0000-000000000000}"/>
          </ac:spMkLst>
        </pc:spChg>
      </pc:sldChg>
      <pc:sldChg chg="delSp del mod setBg">
        <pc:chgData name="Cerys Davies" userId="61e71dc1-9594-4277-b52b-4420989f68ee" providerId="ADAL" clId="{92221E59-9835-4275-A830-2AF2D2038E12}" dt="2025-11-03T10:45:26.599" v="367" actId="47"/>
        <pc:sldMkLst>
          <pc:docMk/>
          <pc:sldMk cId="0" sldId="258"/>
        </pc:sldMkLst>
        <pc:spChg chg="del">
          <ac:chgData name="Cerys Davies" userId="61e71dc1-9594-4277-b52b-4420989f68ee" providerId="ADAL" clId="{92221E59-9835-4275-A830-2AF2D2038E12}" dt="2025-11-03T10:34:22.301" v="209" actId="478"/>
          <ac:spMkLst>
            <pc:docMk/>
            <pc:sldMk cId="0" sldId="258"/>
            <ac:spMk id="2" creationId="{00000000-0000-0000-0000-000000000000}"/>
          </ac:spMkLst>
        </pc:spChg>
      </pc:sldChg>
      <pc:sldChg chg="delSp modSp mod setBg modNotes">
        <pc:chgData name="Cerys Davies" userId="61e71dc1-9594-4277-b52b-4420989f68ee" providerId="ADAL" clId="{92221E59-9835-4275-A830-2AF2D2038E12}" dt="2025-11-03T10:36:45.879" v="228" actId="1076"/>
        <pc:sldMkLst>
          <pc:docMk/>
          <pc:sldMk cId="0" sldId="259"/>
        </pc:sldMkLst>
        <pc:spChg chg="del">
          <ac:chgData name="Cerys Davies" userId="61e71dc1-9594-4277-b52b-4420989f68ee" providerId="ADAL" clId="{92221E59-9835-4275-A830-2AF2D2038E12}" dt="2025-11-03T10:17:21.606" v="4" actId="478"/>
          <ac:spMkLst>
            <pc:docMk/>
            <pc:sldMk cId="0" sldId="259"/>
            <ac:spMk id="2" creationId="{00000000-0000-0000-0000-000000000000}"/>
          </ac:spMkLst>
        </pc:spChg>
        <pc:spChg chg="mod">
          <ac:chgData name="Cerys Davies" userId="61e71dc1-9594-4277-b52b-4420989f68ee" providerId="ADAL" clId="{92221E59-9835-4275-A830-2AF2D2038E12}" dt="2025-11-03T10:17:13.705" v="2" actId="14100"/>
          <ac:spMkLst>
            <pc:docMk/>
            <pc:sldMk cId="0" sldId="259"/>
            <ac:spMk id="4" creationId="{00000000-0000-0000-0000-000000000000}"/>
          </ac:spMkLst>
        </pc:spChg>
        <pc:spChg chg="mod">
          <ac:chgData name="Cerys Davies" userId="61e71dc1-9594-4277-b52b-4420989f68ee" providerId="ADAL" clId="{92221E59-9835-4275-A830-2AF2D2038E12}" dt="2025-11-03T10:17:18.796" v="3" actId="14100"/>
          <ac:spMkLst>
            <pc:docMk/>
            <pc:sldMk cId="0" sldId="259"/>
            <ac:spMk id="5" creationId="{00000000-0000-0000-0000-000000000000}"/>
          </ac:spMkLst>
        </pc:spChg>
      </pc:sldChg>
      <pc:sldChg chg="delSp modSp mod setBg modNotes modNotesTx">
        <pc:chgData name="Cerys Davies" userId="61e71dc1-9594-4277-b52b-4420989f68ee" providerId="ADAL" clId="{92221E59-9835-4275-A830-2AF2D2038E12}" dt="2025-11-03T10:37:13.340" v="234" actId="478"/>
        <pc:sldMkLst>
          <pc:docMk/>
          <pc:sldMk cId="0" sldId="260"/>
        </pc:sldMkLst>
        <pc:spChg chg="mod">
          <ac:chgData name="Cerys Davies" userId="61e71dc1-9594-4277-b52b-4420989f68ee" providerId="ADAL" clId="{92221E59-9835-4275-A830-2AF2D2038E12}" dt="2025-11-03T10:18:49.178" v="15" actId="14100"/>
          <ac:spMkLst>
            <pc:docMk/>
            <pc:sldMk cId="0" sldId="260"/>
            <ac:spMk id="2" creationId="{00000000-0000-0000-0000-000000000000}"/>
          </ac:spMkLst>
        </pc:spChg>
        <pc:spChg chg="del">
          <ac:chgData name="Cerys Davies" userId="61e71dc1-9594-4277-b52b-4420989f68ee" providerId="ADAL" clId="{92221E59-9835-4275-A830-2AF2D2038E12}" dt="2025-11-03T10:17:31.638" v="5" actId="478"/>
          <ac:spMkLst>
            <pc:docMk/>
            <pc:sldMk cId="0" sldId="260"/>
            <ac:spMk id="3" creationId="{00000000-0000-0000-0000-000000000000}"/>
          </ac:spMkLst>
        </pc:spChg>
        <pc:spChg chg="del">
          <ac:chgData name="Cerys Davies" userId="61e71dc1-9594-4277-b52b-4420989f68ee" providerId="ADAL" clId="{92221E59-9835-4275-A830-2AF2D2038E12}" dt="2025-11-03T10:18:17.350" v="12" actId="478"/>
          <ac:spMkLst>
            <pc:docMk/>
            <pc:sldMk cId="0" sldId="260"/>
            <ac:spMk id="4" creationId="{00000000-0000-0000-0000-000000000000}"/>
          </ac:spMkLst>
        </pc:spChg>
        <pc:spChg chg="mod">
          <ac:chgData name="Cerys Davies" userId="61e71dc1-9594-4277-b52b-4420989f68ee" providerId="ADAL" clId="{92221E59-9835-4275-A830-2AF2D2038E12}" dt="2025-11-03T10:18:38.381" v="13" actId="948"/>
          <ac:spMkLst>
            <pc:docMk/>
            <pc:sldMk cId="0" sldId="260"/>
            <ac:spMk id="5" creationId="{00000000-0000-0000-0000-000000000000}"/>
          </ac:spMkLst>
        </pc:spChg>
      </pc:sldChg>
      <pc:sldChg chg="delSp mod setBg modNotes modNotesTx">
        <pc:chgData name="Cerys Davies" userId="61e71dc1-9594-4277-b52b-4420989f68ee" providerId="ADAL" clId="{92221E59-9835-4275-A830-2AF2D2038E12}" dt="2025-11-03T10:37:27.906" v="240" actId="478"/>
        <pc:sldMkLst>
          <pc:docMk/>
          <pc:sldMk cId="0" sldId="261"/>
        </pc:sldMkLst>
        <pc:spChg chg="del">
          <ac:chgData name="Cerys Davies" userId="61e71dc1-9594-4277-b52b-4420989f68ee" providerId="ADAL" clId="{92221E59-9835-4275-A830-2AF2D2038E12}" dt="2025-11-03T10:18:53.897" v="16" actId="478"/>
          <ac:spMkLst>
            <pc:docMk/>
            <pc:sldMk cId="0" sldId="261"/>
            <ac:spMk id="4" creationId="{00000000-0000-0000-0000-000000000000}"/>
          </ac:spMkLst>
        </pc:spChg>
      </pc:sldChg>
      <pc:sldChg chg="delSp mod setBg modNotes">
        <pc:chgData name="Cerys Davies" userId="61e71dc1-9594-4277-b52b-4420989f68ee" providerId="ADAL" clId="{92221E59-9835-4275-A830-2AF2D2038E12}" dt="2025-11-03T10:37:58.741" v="246" actId="1076"/>
        <pc:sldMkLst>
          <pc:docMk/>
          <pc:sldMk cId="0" sldId="262"/>
        </pc:sldMkLst>
        <pc:spChg chg="del">
          <ac:chgData name="Cerys Davies" userId="61e71dc1-9594-4277-b52b-4420989f68ee" providerId="ADAL" clId="{92221E59-9835-4275-A830-2AF2D2038E12}" dt="2025-11-03T10:19:28.661" v="18" actId="478"/>
          <ac:spMkLst>
            <pc:docMk/>
            <pc:sldMk cId="0" sldId="262"/>
            <ac:spMk id="2" creationId="{00000000-0000-0000-0000-000000000000}"/>
          </ac:spMkLst>
        </pc:spChg>
      </pc:sldChg>
      <pc:sldChg chg="delSp modSp mod setBg modNotes">
        <pc:chgData name="Cerys Davies" userId="61e71dc1-9594-4277-b52b-4420989f68ee" providerId="ADAL" clId="{92221E59-9835-4275-A830-2AF2D2038E12}" dt="2025-11-03T10:38:09.162" v="248" actId="14100"/>
        <pc:sldMkLst>
          <pc:docMk/>
          <pc:sldMk cId="0" sldId="263"/>
        </pc:sldMkLst>
        <pc:spChg chg="del">
          <ac:chgData name="Cerys Davies" userId="61e71dc1-9594-4277-b52b-4420989f68ee" providerId="ADAL" clId="{92221E59-9835-4275-A830-2AF2D2038E12}" dt="2025-11-03T10:19:35.848" v="19" actId="478"/>
          <ac:spMkLst>
            <pc:docMk/>
            <pc:sldMk cId="0" sldId="263"/>
            <ac:spMk id="2" creationId="{00000000-0000-0000-0000-000000000000}"/>
          </ac:spMkLst>
        </pc:spChg>
        <pc:spChg chg="del">
          <ac:chgData name="Cerys Davies" userId="61e71dc1-9594-4277-b52b-4420989f68ee" providerId="ADAL" clId="{92221E59-9835-4275-A830-2AF2D2038E12}" dt="2025-11-03T10:19:47.656" v="21" actId="478"/>
          <ac:spMkLst>
            <pc:docMk/>
            <pc:sldMk cId="0" sldId="263"/>
            <ac:spMk id="3" creationId="{00000000-0000-0000-0000-000000000000}"/>
          </ac:spMkLst>
        </pc:spChg>
        <pc:spChg chg="mod">
          <ac:chgData name="Cerys Davies" userId="61e71dc1-9594-4277-b52b-4420989f68ee" providerId="ADAL" clId="{92221E59-9835-4275-A830-2AF2D2038E12}" dt="2025-11-03T10:20:05.460" v="23" actId="948"/>
          <ac:spMkLst>
            <pc:docMk/>
            <pc:sldMk cId="0" sldId="263"/>
            <ac:spMk id="4" creationId="{00000000-0000-0000-0000-000000000000}"/>
          </ac:spMkLst>
        </pc:spChg>
        <pc:spChg chg="mod">
          <ac:chgData name="Cerys Davies" userId="61e71dc1-9594-4277-b52b-4420989f68ee" providerId="ADAL" clId="{92221E59-9835-4275-A830-2AF2D2038E12}" dt="2025-11-03T10:20:08.903" v="24" actId="1076"/>
          <ac:spMkLst>
            <pc:docMk/>
            <pc:sldMk cId="0" sldId="263"/>
            <ac:spMk id="5" creationId="{00000000-0000-0000-0000-000000000000}"/>
          </ac:spMkLst>
        </pc:spChg>
      </pc:sldChg>
      <pc:sldChg chg="delSp modSp mod setBg modNotes">
        <pc:chgData name="Cerys Davies" userId="61e71dc1-9594-4277-b52b-4420989f68ee" providerId="ADAL" clId="{92221E59-9835-4275-A830-2AF2D2038E12}" dt="2025-11-03T10:38:22.434" v="252" actId="478"/>
        <pc:sldMkLst>
          <pc:docMk/>
          <pc:sldMk cId="0" sldId="264"/>
        </pc:sldMkLst>
        <pc:spChg chg="del">
          <ac:chgData name="Cerys Davies" userId="61e71dc1-9594-4277-b52b-4420989f68ee" providerId="ADAL" clId="{92221E59-9835-4275-A830-2AF2D2038E12}" dt="2025-11-03T10:20:21.318" v="26" actId="478"/>
          <ac:spMkLst>
            <pc:docMk/>
            <pc:sldMk cId="0" sldId="264"/>
            <ac:spMk id="3" creationId="{00000000-0000-0000-0000-000000000000}"/>
          </ac:spMkLst>
        </pc:spChg>
        <pc:spChg chg="mod">
          <ac:chgData name="Cerys Davies" userId="61e71dc1-9594-4277-b52b-4420989f68ee" providerId="ADAL" clId="{92221E59-9835-4275-A830-2AF2D2038E12}" dt="2025-11-03T10:20:23.112" v="27" actId="1076"/>
          <ac:spMkLst>
            <pc:docMk/>
            <pc:sldMk cId="0" sldId="264"/>
            <ac:spMk id="5" creationId="{00000000-0000-0000-0000-000000000000}"/>
          </ac:spMkLst>
        </pc:spChg>
      </pc:sldChg>
      <pc:sldChg chg="delSp modSp mod setBg modNotes modNotesTx">
        <pc:chgData name="Cerys Davies" userId="61e71dc1-9594-4277-b52b-4420989f68ee" providerId="ADAL" clId="{92221E59-9835-4275-A830-2AF2D2038E12}" dt="2025-11-03T10:38:38.271" v="258" actId="478"/>
        <pc:sldMkLst>
          <pc:docMk/>
          <pc:sldMk cId="0" sldId="265"/>
        </pc:sldMkLst>
        <pc:spChg chg="mod">
          <ac:chgData name="Cerys Davies" userId="61e71dc1-9594-4277-b52b-4420989f68ee" providerId="ADAL" clId="{92221E59-9835-4275-A830-2AF2D2038E12}" dt="2025-11-03T10:20:58.686" v="32" actId="1076"/>
          <ac:spMkLst>
            <pc:docMk/>
            <pc:sldMk cId="0" sldId="265"/>
            <ac:spMk id="2" creationId="{00000000-0000-0000-0000-000000000000}"/>
          </ac:spMkLst>
        </pc:spChg>
        <pc:spChg chg="del">
          <ac:chgData name="Cerys Davies" userId="61e71dc1-9594-4277-b52b-4420989f68ee" providerId="ADAL" clId="{92221E59-9835-4275-A830-2AF2D2038E12}" dt="2025-11-03T10:20:32.815" v="28" actId="478"/>
          <ac:spMkLst>
            <pc:docMk/>
            <pc:sldMk cId="0" sldId="265"/>
            <ac:spMk id="3" creationId="{00000000-0000-0000-0000-000000000000}"/>
          </ac:spMkLst>
        </pc:spChg>
        <pc:spChg chg="del">
          <ac:chgData name="Cerys Davies" userId="61e71dc1-9594-4277-b52b-4420989f68ee" providerId="ADAL" clId="{92221E59-9835-4275-A830-2AF2D2038E12}" dt="2025-11-03T10:20:54.328" v="31" actId="478"/>
          <ac:spMkLst>
            <pc:docMk/>
            <pc:sldMk cId="0" sldId="265"/>
            <ac:spMk id="4" creationId="{00000000-0000-0000-0000-000000000000}"/>
          </ac:spMkLst>
        </pc:spChg>
        <pc:spChg chg="mod">
          <ac:chgData name="Cerys Davies" userId="61e71dc1-9594-4277-b52b-4420989f68ee" providerId="ADAL" clId="{92221E59-9835-4275-A830-2AF2D2038E12}" dt="2025-11-03T10:20:51.762" v="30" actId="948"/>
          <ac:spMkLst>
            <pc:docMk/>
            <pc:sldMk cId="0" sldId="265"/>
            <ac:spMk id="5" creationId="{00000000-0000-0000-0000-000000000000}"/>
          </ac:spMkLst>
        </pc:spChg>
      </pc:sldChg>
      <pc:sldChg chg="delSp modSp mod setBg modNotes">
        <pc:chgData name="Cerys Davies" userId="61e71dc1-9594-4277-b52b-4420989f68ee" providerId="ADAL" clId="{92221E59-9835-4275-A830-2AF2D2038E12}" dt="2025-11-03T10:39:09.275" v="265" actId="478"/>
        <pc:sldMkLst>
          <pc:docMk/>
          <pc:sldMk cId="0" sldId="266"/>
        </pc:sldMkLst>
        <pc:spChg chg="mod">
          <ac:chgData name="Cerys Davies" userId="61e71dc1-9594-4277-b52b-4420989f68ee" providerId="ADAL" clId="{92221E59-9835-4275-A830-2AF2D2038E12}" dt="2025-11-03T10:21:28.868" v="37" actId="1076"/>
          <ac:spMkLst>
            <pc:docMk/>
            <pc:sldMk cId="0" sldId="266"/>
            <ac:spMk id="2" creationId="{00000000-0000-0000-0000-000000000000}"/>
          </ac:spMkLst>
        </pc:spChg>
        <pc:spChg chg="del">
          <ac:chgData name="Cerys Davies" userId="61e71dc1-9594-4277-b52b-4420989f68ee" providerId="ADAL" clId="{92221E59-9835-4275-A830-2AF2D2038E12}" dt="2025-11-03T10:21:30.741" v="38" actId="478"/>
          <ac:spMkLst>
            <pc:docMk/>
            <pc:sldMk cId="0" sldId="266"/>
            <ac:spMk id="3" creationId="{00000000-0000-0000-0000-000000000000}"/>
          </ac:spMkLst>
        </pc:spChg>
        <pc:spChg chg="del">
          <ac:chgData name="Cerys Davies" userId="61e71dc1-9594-4277-b52b-4420989f68ee" providerId="ADAL" clId="{92221E59-9835-4275-A830-2AF2D2038E12}" dt="2025-11-03T10:21:11.709" v="34" actId="478"/>
          <ac:spMkLst>
            <pc:docMk/>
            <pc:sldMk cId="0" sldId="266"/>
            <ac:spMk id="4" creationId="{00000000-0000-0000-0000-000000000000}"/>
          </ac:spMkLst>
        </pc:spChg>
        <pc:spChg chg="mod">
          <ac:chgData name="Cerys Davies" userId="61e71dc1-9594-4277-b52b-4420989f68ee" providerId="ADAL" clId="{92221E59-9835-4275-A830-2AF2D2038E12}" dt="2025-11-03T10:21:24.339" v="36" actId="948"/>
          <ac:spMkLst>
            <pc:docMk/>
            <pc:sldMk cId="0" sldId="266"/>
            <ac:spMk id="5" creationId="{00000000-0000-0000-0000-000000000000}"/>
          </ac:spMkLst>
        </pc:spChg>
      </pc:sldChg>
      <pc:sldChg chg="delSp mod setBg modNotes">
        <pc:chgData name="Cerys Davies" userId="61e71dc1-9594-4277-b52b-4420989f68ee" providerId="ADAL" clId="{92221E59-9835-4275-A830-2AF2D2038E12}" dt="2025-11-03T10:39:24.389" v="271" actId="478"/>
        <pc:sldMkLst>
          <pc:docMk/>
          <pc:sldMk cId="0" sldId="267"/>
        </pc:sldMkLst>
        <pc:spChg chg="del">
          <ac:chgData name="Cerys Davies" userId="61e71dc1-9594-4277-b52b-4420989f68ee" providerId="ADAL" clId="{92221E59-9835-4275-A830-2AF2D2038E12}" dt="2025-11-03T10:21:37.569" v="39" actId="478"/>
          <ac:spMkLst>
            <pc:docMk/>
            <pc:sldMk cId="0" sldId="267"/>
            <ac:spMk id="4" creationId="{00000000-0000-0000-0000-000000000000}"/>
          </ac:spMkLst>
        </pc:spChg>
      </pc:sldChg>
      <pc:sldChg chg="delSp modSp mod setBg modNotes modNotesTx">
        <pc:chgData name="Cerys Davies" userId="61e71dc1-9594-4277-b52b-4420989f68ee" providerId="ADAL" clId="{92221E59-9835-4275-A830-2AF2D2038E12}" dt="2025-11-03T10:39:30.422" v="273" actId="1076"/>
        <pc:sldMkLst>
          <pc:docMk/>
          <pc:sldMk cId="0" sldId="268"/>
        </pc:sldMkLst>
        <pc:spChg chg="mod">
          <ac:chgData name="Cerys Davies" userId="61e71dc1-9594-4277-b52b-4420989f68ee" providerId="ADAL" clId="{92221E59-9835-4275-A830-2AF2D2038E12}" dt="2025-11-03T10:22:05.170" v="44" actId="1076"/>
          <ac:spMkLst>
            <pc:docMk/>
            <pc:sldMk cId="0" sldId="268"/>
            <ac:spMk id="2" creationId="{00000000-0000-0000-0000-000000000000}"/>
          </ac:spMkLst>
        </pc:spChg>
        <pc:spChg chg="del">
          <ac:chgData name="Cerys Davies" userId="61e71dc1-9594-4277-b52b-4420989f68ee" providerId="ADAL" clId="{92221E59-9835-4275-A830-2AF2D2038E12}" dt="2025-11-03T10:22:07.331" v="45" actId="478"/>
          <ac:spMkLst>
            <pc:docMk/>
            <pc:sldMk cId="0" sldId="268"/>
            <ac:spMk id="3" creationId="{00000000-0000-0000-0000-000000000000}"/>
          </ac:spMkLst>
        </pc:spChg>
        <pc:spChg chg="del">
          <ac:chgData name="Cerys Davies" userId="61e71dc1-9594-4277-b52b-4420989f68ee" providerId="ADAL" clId="{92221E59-9835-4275-A830-2AF2D2038E12}" dt="2025-11-03T10:21:42.644" v="40" actId="478"/>
          <ac:spMkLst>
            <pc:docMk/>
            <pc:sldMk cId="0" sldId="268"/>
            <ac:spMk id="4" creationId="{00000000-0000-0000-0000-000000000000}"/>
          </ac:spMkLst>
        </pc:spChg>
        <pc:spChg chg="mod">
          <ac:chgData name="Cerys Davies" userId="61e71dc1-9594-4277-b52b-4420989f68ee" providerId="ADAL" clId="{92221E59-9835-4275-A830-2AF2D2038E12}" dt="2025-11-03T10:22:01.160" v="43" actId="14100"/>
          <ac:spMkLst>
            <pc:docMk/>
            <pc:sldMk cId="0" sldId="268"/>
            <ac:spMk id="5" creationId="{00000000-0000-0000-0000-000000000000}"/>
          </ac:spMkLst>
        </pc:spChg>
      </pc:sldChg>
      <pc:sldChg chg="delSp modSp mod setBg modNotes modNotesTx">
        <pc:chgData name="Cerys Davies" userId="61e71dc1-9594-4277-b52b-4420989f68ee" providerId="ADAL" clId="{92221E59-9835-4275-A830-2AF2D2038E12}" dt="2025-11-03T10:39:36.239" v="275" actId="14100"/>
        <pc:sldMkLst>
          <pc:docMk/>
          <pc:sldMk cId="0" sldId="269"/>
        </pc:sldMkLst>
        <pc:spChg chg="del">
          <ac:chgData name="Cerys Davies" userId="61e71dc1-9594-4277-b52b-4420989f68ee" providerId="ADAL" clId="{92221E59-9835-4275-A830-2AF2D2038E12}" dt="2025-11-03T10:22:17.280" v="47" actId="478"/>
          <ac:spMkLst>
            <pc:docMk/>
            <pc:sldMk cId="0" sldId="269"/>
            <ac:spMk id="3" creationId="{00000000-0000-0000-0000-000000000000}"/>
          </ac:spMkLst>
        </pc:spChg>
        <pc:spChg chg="del">
          <ac:chgData name="Cerys Davies" userId="61e71dc1-9594-4277-b52b-4420989f68ee" providerId="ADAL" clId="{92221E59-9835-4275-A830-2AF2D2038E12}" dt="2025-11-03T10:22:20.696" v="48" actId="478"/>
          <ac:spMkLst>
            <pc:docMk/>
            <pc:sldMk cId="0" sldId="269"/>
            <ac:spMk id="4" creationId="{00000000-0000-0000-0000-000000000000}"/>
          </ac:spMkLst>
        </pc:spChg>
        <pc:spChg chg="mod">
          <ac:chgData name="Cerys Davies" userId="61e71dc1-9594-4277-b52b-4420989f68ee" providerId="ADAL" clId="{92221E59-9835-4275-A830-2AF2D2038E12}" dt="2025-11-03T10:22:35.644" v="50" actId="948"/>
          <ac:spMkLst>
            <pc:docMk/>
            <pc:sldMk cId="0" sldId="269"/>
            <ac:spMk id="5" creationId="{00000000-0000-0000-0000-000000000000}"/>
          </ac:spMkLst>
        </pc:spChg>
      </pc:sldChg>
      <pc:sldChg chg="delSp modSp mod setBg modNotes modNotesTx">
        <pc:chgData name="Cerys Davies" userId="61e71dc1-9594-4277-b52b-4420989f68ee" providerId="ADAL" clId="{92221E59-9835-4275-A830-2AF2D2038E12}" dt="2025-11-03T10:39:42.046" v="277" actId="14100"/>
        <pc:sldMkLst>
          <pc:docMk/>
          <pc:sldMk cId="0" sldId="270"/>
        </pc:sldMkLst>
        <pc:spChg chg="del">
          <ac:chgData name="Cerys Davies" userId="61e71dc1-9594-4277-b52b-4420989f68ee" providerId="ADAL" clId="{92221E59-9835-4275-A830-2AF2D2038E12}" dt="2025-11-03T10:23:10.420" v="56" actId="478"/>
          <ac:spMkLst>
            <pc:docMk/>
            <pc:sldMk cId="0" sldId="270"/>
            <ac:spMk id="2" creationId="{00000000-0000-0000-0000-000000000000}"/>
          </ac:spMkLst>
        </pc:spChg>
        <pc:spChg chg="mod">
          <ac:chgData name="Cerys Davies" userId="61e71dc1-9594-4277-b52b-4420989f68ee" providerId="ADAL" clId="{92221E59-9835-4275-A830-2AF2D2038E12}" dt="2025-11-03T10:23:04.551" v="54" actId="1076"/>
          <ac:spMkLst>
            <pc:docMk/>
            <pc:sldMk cId="0" sldId="270"/>
            <ac:spMk id="4" creationId="{00000000-0000-0000-0000-000000000000}"/>
          </ac:spMkLst>
        </pc:spChg>
        <pc:spChg chg="mod">
          <ac:chgData name="Cerys Davies" userId="61e71dc1-9594-4277-b52b-4420989f68ee" providerId="ADAL" clId="{92221E59-9835-4275-A830-2AF2D2038E12}" dt="2025-11-03T10:23:08.531" v="55" actId="14100"/>
          <ac:spMkLst>
            <pc:docMk/>
            <pc:sldMk cId="0" sldId="270"/>
            <ac:spMk id="5" creationId="{00000000-0000-0000-0000-000000000000}"/>
          </ac:spMkLst>
        </pc:spChg>
      </pc:sldChg>
      <pc:sldChg chg="delSp modSp mod setBg modNotes modNotesTx">
        <pc:chgData name="Cerys Davies" userId="61e71dc1-9594-4277-b52b-4420989f68ee" providerId="ADAL" clId="{92221E59-9835-4275-A830-2AF2D2038E12}" dt="2025-11-03T10:39:47.756" v="279" actId="14100"/>
        <pc:sldMkLst>
          <pc:docMk/>
          <pc:sldMk cId="0" sldId="271"/>
        </pc:sldMkLst>
        <pc:spChg chg="del">
          <ac:chgData name="Cerys Davies" userId="61e71dc1-9594-4277-b52b-4420989f68ee" providerId="ADAL" clId="{92221E59-9835-4275-A830-2AF2D2038E12}" dt="2025-11-03T10:23:17.911" v="59" actId="478"/>
          <ac:spMkLst>
            <pc:docMk/>
            <pc:sldMk cId="0" sldId="271"/>
            <ac:spMk id="2" creationId="{00000000-0000-0000-0000-000000000000}"/>
          </ac:spMkLst>
        </pc:spChg>
        <pc:spChg chg="mod">
          <ac:chgData name="Cerys Davies" userId="61e71dc1-9594-4277-b52b-4420989f68ee" providerId="ADAL" clId="{92221E59-9835-4275-A830-2AF2D2038E12}" dt="2025-11-03T10:23:16.060" v="58" actId="1076"/>
          <ac:spMkLst>
            <pc:docMk/>
            <pc:sldMk cId="0" sldId="271"/>
            <ac:spMk id="4" creationId="{00000000-0000-0000-0000-000000000000}"/>
          </ac:spMkLst>
        </pc:spChg>
        <pc:spChg chg="mod">
          <ac:chgData name="Cerys Davies" userId="61e71dc1-9594-4277-b52b-4420989f68ee" providerId="ADAL" clId="{92221E59-9835-4275-A830-2AF2D2038E12}" dt="2025-11-03T10:23:21.784" v="60" actId="14100"/>
          <ac:spMkLst>
            <pc:docMk/>
            <pc:sldMk cId="0" sldId="271"/>
            <ac:spMk id="5" creationId="{00000000-0000-0000-0000-000000000000}"/>
          </ac:spMkLst>
        </pc:spChg>
      </pc:sldChg>
      <pc:sldChg chg="delSp modSp mod setBg modNotes">
        <pc:chgData name="Cerys Davies" userId="61e71dc1-9594-4277-b52b-4420989f68ee" providerId="ADAL" clId="{92221E59-9835-4275-A830-2AF2D2038E12}" dt="2025-11-03T10:39:53.174" v="281" actId="14100"/>
        <pc:sldMkLst>
          <pc:docMk/>
          <pc:sldMk cId="0" sldId="272"/>
        </pc:sldMkLst>
        <pc:spChg chg="del">
          <ac:chgData name="Cerys Davies" userId="61e71dc1-9594-4277-b52b-4420989f68ee" providerId="ADAL" clId="{92221E59-9835-4275-A830-2AF2D2038E12}" dt="2025-11-03T10:24:00.969" v="68" actId="478"/>
          <ac:spMkLst>
            <pc:docMk/>
            <pc:sldMk cId="0" sldId="272"/>
            <ac:spMk id="2" creationId="{00000000-0000-0000-0000-000000000000}"/>
          </ac:spMkLst>
        </pc:spChg>
        <pc:spChg chg="del">
          <ac:chgData name="Cerys Davies" userId="61e71dc1-9594-4277-b52b-4420989f68ee" providerId="ADAL" clId="{92221E59-9835-4275-A830-2AF2D2038E12}" dt="2025-11-03T10:23:33.284" v="62" actId="478"/>
          <ac:spMkLst>
            <pc:docMk/>
            <pc:sldMk cId="0" sldId="272"/>
            <ac:spMk id="3" creationId="{00000000-0000-0000-0000-000000000000}"/>
          </ac:spMkLst>
        </pc:spChg>
        <pc:spChg chg="mod">
          <ac:chgData name="Cerys Davies" userId="61e71dc1-9594-4277-b52b-4420989f68ee" providerId="ADAL" clId="{92221E59-9835-4275-A830-2AF2D2038E12}" dt="2025-11-03T10:23:58.888" v="67" actId="1076"/>
          <ac:spMkLst>
            <pc:docMk/>
            <pc:sldMk cId="0" sldId="272"/>
            <ac:spMk id="4" creationId="{00000000-0000-0000-0000-000000000000}"/>
          </ac:spMkLst>
        </pc:spChg>
        <pc:spChg chg="mod">
          <ac:chgData name="Cerys Davies" userId="61e71dc1-9594-4277-b52b-4420989f68ee" providerId="ADAL" clId="{92221E59-9835-4275-A830-2AF2D2038E12}" dt="2025-11-03T10:23:55.707" v="66" actId="948"/>
          <ac:spMkLst>
            <pc:docMk/>
            <pc:sldMk cId="0" sldId="272"/>
            <ac:spMk id="5" creationId="{00000000-0000-0000-0000-000000000000}"/>
          </ac:spMkLst>
        </pc:spChg>
      </pc:sldChg>
      <pc:sldChg chg="delSp modSp mod setBg modNotes">
        <pc:chgData name="Cerys Davies" userId="61e71dc1-9594-4277-b52b-4420989f68ee" providerId="ADAL" clId="{92221E59-9835-4275-A830-2AF2D2038E12}" dt="2025-11-03T10:39:58.807" v="283" actId="14100"/>
        <pc:sldMkLst>
          <pc:docMk/>
          <pc:sldMk cId="0" sldId="273"/>
        </pc:sldMkLst>
        <pc:spChg chg="del">
          <ac:chgData name="Cerys Davies" userId="61e71dc1-9594-4277-b52b-4420989f68ee" providerId="ADAL" clId="{92221E59-9835-4275-A830-2AF2D2038E12}" dt="2025-11-03T10:24:29.996" v="73" actId="478"/>
          <ac:spMkLst>
            <pc:docMk/>
            <pc:sldMk cId="0" sldId="273"/>
            <ac:spMk id="2" creationId="{00000000-0000-0000-0000-000000000000}"/>
          </ac:spMkLst>
        </pc:spChg>
        <pc:spChg chg="del">
          <ac:chgData name="Cerys Davies" userId="61e71dc1-9594-4277-b52b-4420989f68ee" providerId="ADAL" clId="{92221E59-9835-4275-A830-2AF2D2038E12}" dt="2025-11-03T10:24:10.527" v="69" actId="478"/>
          <ac:spMkLst>
            <pc:docMk/>
            <pc:sldMk cId="0" sldId="273"/>
            <ac:spMk id="3" creationId="{00000000-0000-0000-0000-000000000000}"/>
          </ac:spMkLst>
        </pc:spChg>
        <pc:spChg chg="mod">
          <ac:chgData name="Cerys Davies" userId="61e71dc1-9594-4277-b52b-4420989f68ee" providerId="ADAL" clId="{92221E59-9835-4275-A830-2AF2D2038E12}" dt="2025-11-03T10:24:28.103" v="72" actId="1076"/>
          <ac:spMkLst>
            <pc:docMk/>
            <pc:sldMk cId="0" sldId="273"/>
            <ac:spMk id="4" creationId="{00000000-0000-0000-0000-000000000000}"/>
          </ac:spMkLst>
        </pc:spChg>
        <pc:spChg chg="mod">
          <ac:chgData name="Cerys Davies" userId="61e71dc1-9594-4277-b52b-4420989f68ee" providerId="ADAL" clId="{92221E59-9835-4275-A830-2AF2D2038E12}" dt="2025-11-03T10:24:24.099" v="71" actId="948"/>
          <ac:spMkLst>
            <pc:docMk/>
            <pc:sldMk cId="0" sldId="273"/>
            <ac:spMk id="5" creationId="{00000000-0000-0000-0000-000000000000}"/>
          </ac:spMkLst>
        </pc:spChg>
      </pc:sldChg>
      <pc:sldChg chg="delSp modSp mod setBg modNotes modNotesTx">
        <pc:chgData name="Cerys Davies" userId="61e71dc1-9594-4277-b52b-4420989f68ee" providerId="ADAL" clId="{92221E59-9835-4275-A830-2AF2D2038E12}" dt="2025-11-03T10:40:11.017" v="287" actId="478"/>
        <pc:sldMkLst>
          <pc:docMk/>
          <pc:sldMk cId="0" sldId="274"/>
        </pc:sldMkLst>
        <pc:spChg chg="del">
          <ac:chgData name="Cerys Davies" userId="61e71dc1-9594-4277-b52b-4420989f68ee" providerId="ADAL" clId="{92221E59-9835-4275-A830-2AF2D2038E12}" dt="2025-11-03T10:24:55.115" v="79" actId="478"/>
          <ac:spMkLst>
            <pc:docMk/>
            <pc:sldMk cId="0" sldId="274"/>
            <ac:spMk id="2" creationId="{00000000-0000-0000-0000-000000000000}"/>
          </ac:spMkLst>
        </pc:spChg>
        <pc:spChg chg="del">
          <ac:chgData name="Cerys Davies" userId="61e71dc1-9594-4277-b52b-4420989f68ee" providerId="ADAL" clId="{92221E59-9835-4275-A830-2AF2D2038E12}" dt="2025-11-03T10:24:36.100" v="74" actId="478"/>
          <ac:spMkLst>
            <pc:docMk/>
            <pc:sldMk cId="0" sldId="274"/>
            <ac:spMk id="3" creationId="{00000000-0000-0000-0000-000000000000}"/>
          </ac:spMkLst>
        </pc:spChg>
        <pc:spChg chg="mod">
          <ac:chgData name="Cerys Davies" userId="61e71dc1-9594-4277-b52b-4420989f68ee" providerId="ADAL" clId="{92221E59-9835-4275-A830-2AF2D2038E12}" dt="2025-11-03T10:25:00.214" v="81" actId="1076"/>
          <ac:spMkLst>
            <pc:docMk/>
            <pc:sldMk cId="0" sldId="274"/>
            <ac:spMk id="4" creationId="{00000000-0000-0000-0000-000000000000}"/>
          </ac:spMkLst>
        </pc:spChg>
        <pc:spChg chg="mod">
          <ac:chgData name="Cerys Davies" userId="61e71dc1-9594-4277-b52b-4420989f68ee" providerId="ADAL" clId="{92221E59-9835-4275-A830-2AF2D2038E12}" dt="2025-11-03T10:24:53.328" v="78" actId="1076"/>
          <ac:spMkLst>
            <pc:docMk/>
            <pc:sldMk cId="0" sldId="274"/>
            <ac:spMk id="5" creationId="{00000000-0000-0000-0000-000000000000}"/>
          </ac:spMkLst>
        </pc:spChg>
        <pc:spChg chg="mod">
          <ac:chgData name="Cerys Davies" userId="61e71dc1-9594-4277-b52b-4420989f68ee" providerId="ADAL" clId="{92221E59-9835-4275-A830-2AF2D2038E12}" dt="2025-11-03T10:24:48.831" v="76" actId="948"/>
          <ac:spMkLst>
            <pc:docMk/>
            <pc:sldMk cId="0" sldId="274"/>
            <ac:spMk id="6" creationId="{00000000-0000-0000-0000-000000000000}"/>
          </ac:spMkLst>
        </pc:spChg>
      </pc:sldChg>
      <pc:sldChg chg="delSp modSp mod setBg modNotes modNotesTx">
        <pc:chgData name="Cerys Davies" userId="61e71dc1-9594-4277-b52b-4420989f68ee" providerId="ADAL" clId="{92221E59-9835-4275-A830-2AF2D2038E12}" dt="2025-11-03T10:40:26.166" v="292" actId="478"/>
        <pc:sldMkLst>
          <pc:docMk/>
          <pc:sldMk cId="0" sldId="275"/>
        </pc:sldMkLst>
        <pc:spChg chg="del">
          <ac:chgData name="Cerys Davies" userId="61e71dc1-9594-4277-b52b-4420989f68ee" providerId="ADAL" clId="{92221E59-9835-4275-A830-2AF2D2038E12}" dt="2025-11-03T10:25:20.784" v="86" actId="478"/>
          <ac:spMkLst>
            <pc:docMk/>
            <pc:sldMk cId="0" sldId="275"/>
            <ac:spMk id="2" creationId="{00000000-0000-0000-0000-000000000000}"/>
          </ac:spMkLst>
        </pc:spChg>
        <pc:spChg chg="del">
          <ac:chgData name="Cerys Davies" userId="61e71dc1-9594-4277-b52b-4420989f68ee" providerId="ADAL" clId="{92221E59-9835-4275-A830-2AF2D2038E12}" dt="2025-11-03T10:25:03.122" v="82" actId="478"/>
          <ac:spMkLst>
            <pc:docMk/>
            <pc:sldMk cId="0" sldId="275"/>
            <ac:spMk id="3" creationId="{00000000-0000-0000-0000-000000000000}"/>
          </ac:spMkLst>
        </pc:spChg>
        <pc:spChg chg="mod">
          <ac:chgData name="Cerys Davies" userId="61e71dc1-9594-4277-b52b-4420989f68ee" providerId="ADAL" clId="{92221E59-9835-4275-A830-2AF2D2038E12}" dt="2025-11-03T10:25:17.311" v="85" actId="1076"/>
          <ac:spMkLst>
            <pc:docMk/>
            <pc:sldMk cId="0" sldId="275"/>
            <ac:spMk id="4" creationId="{00000000-0000-0000-0000-000000000000}"/>
          </ac:spMkLst>
        </pc:spChg>
        <pc:spChg chg="mod">
          <ac:chgData name="Cerys Davies" userId="61e71dc1-9594-4277-b52b-4420989f68ee" providerId="ADAL" clId="{92221E59-9835-4275-A830-2AF2D2038E12}" dt="2025-11-03T10:25:14.417" v="84" actId="948"/>
          <ac:spMkLst>
            <pc:docMk/>
            <pc:sldMk cId="0" sldId="275"/>
            <ac:spMk id="5" creationId="{00000000-0000-0000-0000-000000000000}"/>
          </ac:spMkLst>
        </pc:spChg>
      </pc:sldChg>
      <pc:sldChg chg="delSp modSp mod setBg modNotes">
        <pc:chgData name="Cerys Davies" userId="61e71dc1-9594-4277-b52b-4420989f68ee" providerId="ADAL" clId="{92221E59-9835-4275-A830-2AF2D2038E12}" dt="2025-11-03T10:40:41.473" v="298" actId="478"/>
        <pc:sldMkLst>
          <pc:docMk/>
          <pc:sldMk cId="0" sldId="276"/>
        </pc:sldMkLst>
        <pc:spChg chg="del">
          <ac:chgData name="Cerys Davies" userId="61e71dc1-9594-4277-b52b-4420989f68ee" providerId="ADAL" clId="{92221E59-9835-4275-A830-2AF2D2038E12}" dt="2025-11-03T10:25:43.464" v="90" actId="478"/>
          <ac:spMkLst>
            <pc:docMk/>
            <pc:sldMk cId="0" sldId="276"/>
            <ac:spMk id="2" creationId="{00000000-0000-0000-0000-000000000000}"/>
          </ac:spMkLst>
        </pc:spChg>
        <pc:spChg chg="del">
          <ac:chgData name="Cerys Davies" userId="61e71dc1-9594-4277-b52b-4420989f68ee" providerId="ADAL" clId="{92221E59-9835-4275-A830-2AF2D2038E12}" dt="2025-11-03T10:25:47.679" v="91" actId="478"/>
          <ac:spMkLst>
            <pc:docMk/>
            <pc:sldMk cId="0" sldId="276"/>
            <ac:spMk id="3" creationId="{00000000-0000-0000-0000-000000000000}"/>
          </ac:spMkLst>
        </pc:spChg>
        <pc:spChg chg="mod">
          <ac:chgData name="Cerys Davies" userId="61e71dc1-9594-4277-b52b-4420989f68ee" providerId="ADAL" clId="{92221E59-9835-4275-A830-2AF2D2038E12}" dt="2025-11-03T10:25:53.861" v="93" actId="1076"/>
          <ac:spMkLst>
            <pc:docMk/>
            <pc:sldMk cId="0" sldId="276"/>
            <ac:spMk id="4" creationId="{00000000-0000-0000-0000-000000000000}"/>
          </ac:spMkLst>
        </pc:spChg>
        <pc:spChg chg="mod">
          <ac:chgData name="Cerys Davies" userId="61e71dc1-9594-4277-b52b-4420989f68ee" providerId="ADAL" clId="{92221E59-9835-4275-A830-2AF2D2038E12}" dt="2025-11-03T10:25:50.153" v="92" actId="1076"/>
          <ac:spMkLst>
            <pc:docMk/>
            <pc:sldMk cId="0" sldId="276"/>
            <ac:spMk id="5" creationId="{00000000-0000-0000-0000-000000000000}"/>
          </ac:spMkLst>
        </pc:spChg>
      </pc:sldChg>
      <pc:sldChg chg="delSp modSp mod setBg modNotes modNotesTx">
        <pc:chgData name="Cerys Davies" userId="61e71dc1-9594-4277-b52b-4420989f68ee" providerId="ADAL" clId="{92221E59-9835-4275-A830-2AF2D2038E12}" dt="2025-11-03T10:41:04.123" v="305" actId="478"/>
        <pc:sldMkLst>
          <pc:docMk/>
          <pc:sldMk cId="0" sldId="277"/>
        </pc:sldMkLst>
        <pc:spChg chg="del">
          <ac:chgData name="Cerys Davies" userId="61e71dc1-9594-4277-b52b-4420989f68ee" providerId="ADAL" clId="{92221E59-9835-4275-A830-2AF2D2038E12}" dt="2025-11-03T10:26:30.503" v="101" actId="478"/>
          <ac:spMkLst>
            <pc:docMk/>
            <pc:sldMk cId="0" sldId="277"/>
            <ac:spMk id="2" creationId="{00000000-0000-0000-0000-000000000000}"/>
          </ac:spMkLst>
        </pc:spChg>
        <pc:spChg chg="del">
          <ac:chgData name="Cerys Davies" userId="61e71dc1-9594-4277-b52b-4420989f68ee" providerId="ADAL" clId="{92221E59-9835-4275-A830-2AF2D2038E12}" dt="2025-11-03T10:26:05.497" v="95" actId="478"/>
          <ac:spMkLst>
            <pc:docMk/>
            <pc:sldMk cId="0" sldId="277"/>
            <ac:spMk id="3" creationId="{00000000-0000-0000-0000-000000000000}"/>
          </ac:spMkLst>
        </pc:spChg>
        <pc:spChg chg="mod">
          <ac:chgData name="Cerys Davies" userId="61e71dc1-9594-4277-b52b-4420989f68ee" providerId="ADAL" clId="{92221E59-9835-4275-A830-2AF2D2038E12}" dt="2025-11-03T10:26:33.749" v="102" actId="14100"/>
          <ac:spMkLst>
            <pc:docMk/>
            <pc:sldMk cId="0" sldId="277"/>
            <ac:spMk id="4" creationId="{00000000-0000-0000-0000-000000000000}"/>
          </ac:spMkLst>
        </pc:spChg>
        <pc:spChg chg="mod">
          <ac:chgData name="Cerys Davies" userId="61e71dc1-9594-4277-b52b-4420989f68ee" providerId="ADAL" clId="{92221E59-9835-4275-A830-2AF2D2038E12}" dt="2025-11-03T10:26:18.903" v="97" actId="948"/>
          <ac:spMkLst>
            <pc:docMk/>
            <pc:sldMk cId="0" sldId="277"/>
            <ac:spMk id="5" creationId="{00000000-0000-0000-0000-000000000000}"/>
          </ac:spMkLst>
        </pc:spChg>
        <pc:grpChg chg="mod">
          <ac:chgData name="Cerys Davies" userId="61e71dc1-9594-4277-b52b-4420989f68ee" providerId="ADAL" clId="{92221E59-9835-4275-A830-2AF2D2038E12}" dt="2025-11-03T10:26:28.548" v="100" actId="14100"/>
          <ac:grpSpMkLst>
            <pc:docMk/>
            <pc:sldMk cId="0" sldId="277"/>
            <ac:grpSpMk id="6" creationId="{00000000-0000-0000-0000-000000000000}"/>
          </ac:grpSpMkLst>
        </pc:grpChg>
      </pc:sldChg>
      <pc:sldChg chg="delSp modSp mod setBg modNotes modNotesTx">
        <pc:chgData name="Cerys Davies" userId="61e71dc1-9594-4277-b52b-4420989f68ee" providerId="ADAL" clId="{92221E59-9835-4275-A830-2AF2D2038E12}" dt="2025-11-03T10:41:16.816" v="310" actId="478"/>
        <pc:sldMkLst>
          <pc:docMk/>
          <pc:sldMk cId="0" sldId="278"/>
        </pc:sldMkLst>
        <pc:spChg chg="del">
          <ac:chgData name="Cerys Davies" userId="61e71dc1-9594-4277-b52b-4420989f68ee" providerId="ADAL" clId="{92221E59-9835-4275-A830-2AF2D2038E12}" dt="2025-11-03T10:27:06.831" v="109" actId="478"/>
          <ac:spMkLst>
            <pc:docMk/>
            <pc:sldMk cId="0" sldId="278"/>
            <ac:spMk id="2" creationId="{00000000-0000-0000-0000-000000000000}"/>
          </ac:spMkLst>
        </pc:spChg>
        <pc:spChg chg="del">
          <ac:chgData name="Cerys Davies" userId="61e71dc1-9594-4277-b52b-4420989f68ee" providerId="ADAL" clId="{92221E59-9835-4275-A830-2AF2D2038E12}" dt="2025-11-03T10:26:42.642" v="103" actId="478"/>
          <ac:spMkLst>
            <pc:docMk/>
            <pc:sldMk cId="0" sldId="278"/>
            <ac:spMk id="3" creationId="{00000000-0000-0000-0000-000000000000}"/>
          </ac:spMkLst>
        </pc:spChg>
        <pc:spChg chg="mod">
          <ac:chgData name="Cerys Davies" userId="61e71dc1-9594-4277-b52b-4420989f68ee" providerId="ADAL" clId="{92221E59-9835-4275-A830-2AF2D2038E12}" dt="2025-11-03T10:27:04.665" v="108" actId="1076"/>
          <ac:spMkLst>
            <pc:docMk/>
            <pc:sldMk cId="0" sldId="278"/>
            <ac:spMk id="4" creationId="{00000000-0000-0000-0000-000000000000}"/>
          </ac:spMkLst>
        </pc:spChg>
        <pc:spChg chg="mod">
          <ac:chgData name="Cerys Davies" userId="61e71dc1-9594-4277-b52b-4420989f68ee" providerId="ADAL" clId="{92221E59-9835-4275-A830-2AF2D2038E12}" dt="2025-11-03T10:27:12.112" v="111" actId="1076"/>
          <ac:spMkLst>
            <pc:docMk/>
            <pc:sldMk cId="0" sldId="278"/>
            <ac:spMk id="5" creationId="{00000000-0000-0000-0000-000000000000}"/>
          </ac:spMkLst>
        </pc:spChg>
        <pc:spChg chg="mod">
          <ac:chgData name="Cerys Davies" userId="61e71dc1-9594-4277-b52b-4420989f68ee" providerId="ADAL" clId="{92221E59-9835-4275-A830-2AF2D2038E12}" dt="2025-11-03T10:26:58.759" v="105" actId="948"/>
          <ac:spMkLst>
            <pc:docMk/>
            <pc:sldMk cId="0" sldId="278"/>
            <ac:spMk id="6" creationId="{00000000-0000-0000-0000-000000000000}"/>
          </ac:spMkLst>
        </pc:spChg>
      </pc:sldChg>
      <pc:sldChg chg="delSp modSp mod setBg modNotes modNotesTx">
        <pc:chgData name="Cerys Davies" userId="61e71dc1-9594-4277-b52b-4420989f68ee" providerId="ADAL" clId="{92221E59-9835-4275-A830-2AF2D2038E12}" dt="2025-11-03T10:41:37.008" v="317" actId="478"/>
        <pc:sldMkLst>
          <pc:docMk/>
          <pc:sldMk cId="0" sldId="279"/>
        </pc:sldMkLst>
        <pc:spChg chg="del">
          <ac:chgData name="Cerys Davies" userId="61e71dc1-9594-4277-b52b-4420989f68ee" providerId="ADAL" clId="{92221E59-9835-4275-A830-2AF2D2038E12}" dt="2025-11-03T10:27:51.609" v="121" actId="478"/>
          <ac:spMkLst>
            <pc:docMk/>
            <pc:sldMk cId="0" sldId="279"/>
            <ac:spMk id="2" creationId="{00000000-0000-0000-0000-000000000000}"/>
          </ac:spMkLst>
        </pc:spChg>
        <pc:spChg chg="del">
          <ac:chgData name="Cerys Davies" userId="61e71dc1-9594-4277-b52b-4420989f68ee" providerId="ADAL" clId="{92221E59-9835-4275-A830-2AF2D2038E12}" dt="2025-11-03T10:27:21.178" v="113" actId="478"/>
          <ac:spMkLst>
            <pc:docMk/>
            <pc:sldMk cId="0" sldId="279"/>
            <ac:spMk id="3" creationId="{00000000-0000-0000-0000-000000000000}"/>
          </ac:spMkLst>
        </pc:spChg>
        <pc:spChg chg="mod">
          <ac:chgData name="Cerys Davies" userId="61e71dc1-9594-4277-b52b-4420989f68ee" providerId="ADAL" clId="{92221E59-9835-4275-A830-2AF2D2038E12}" dt="2025-11-03T10:27:49.650" v="120" actId="14100"/>
          <ac:spMkLst>
            <pc:docMk/>
            <pc:sldMk cId="0" sldId="279"/>
            <ac:spMk id="4" creationId="{00000000-0000-0000-0000-000000000000}"/>
          </ac:spMkLst>
        </pc:spChg>
        <pc:spChg chg="mod">
          <ac:chgData name="Cerys Davies" userId="61e71dc1-9594-4277-b52b-4420989f68ee" providerId="ADAL" clId="{92221E59-9835-4275-A830-2AF2D2038E12}" dt="2025-11-03T10:27:37.090" v="116" actId="14100"/>
          <ac:spMkLst>
            <pc:docMk/>
            <pc:sldMk cId="0" sldId="279"/>
            <ac:spMk id="6" creationId="{00000000-0000-0000-0000-000000000000}"/>
          </ac:spMkLst>
        </pc:spChg>
        <pc:graphicFrameChg chg="mod modGraphic">
          <ac:chgData name="Cerys Davies" userId="61e71dc1-9594-4277-b52b-4420989f68ee" providerId="ADAL" clId="{92221E59-9835-4275-A830-2AF2D2038E12}" dt="2025-11-03T10:27:44.791" v="118" actId="1076"/>
          <ac:graphicFrameMkLst>
            <pc:docMk/>
            <pc:sldMk cId="0" sldId="279"/>
            <ac:graphicFrameMk id="5" creationId="{00000000-0000-0000-0000-000000000000}"/>
          </ac:graphicFrameMkLst>
        </pc:graphicFrameChg>
      </pc:sldChg>
      <pc:sldChg chg="delSp modSp mod setBg modNotes modNotesTx">
        <pc:chgData name="Cerys Davies" userId="61e71dc1-9594-4277-b52b-4420989f68ee" providerId="ADAL" clId="{92221E59-9835-4275-A830-2AF2D2038E12}" dt="2025-11-03T10:41:47.606" v="321" actId="14100"/>
        <pc:sldMkLst>
          <pc:docMk/>
          <pc:sldMk cId="0" sldId="280"/>
        </pc:sldMkLst>
        <pc:spChg chg="mod">
          <ac:chgData name="Cerys Davies" userId="61e71dc1-9594-4277-b52b-4420989f68ee" providerId="ADAL" clId="{92221E59-9835-4275-A830-2AF2D2038E12}" dt="2025-11-03T10:28:42.577" v="132" actId="1076"/>
          <ac:spMkLst>
            <pc:docMk/>
            <pc:sldMk cId="0" sldId="280"/>
            <ac:spMk id="2" creationId="{00000000-0000-0000-0000-000000000000}"/>
          </ac:spMkLst>
        </pc:spChg>
        <pc:spChg chg="del">
          <ac:chgData name="Cerys Davies" userId="61e71dc1-9594-4277-b52b-4420989f68ee" providerId="ADAL" clId="{92221E59-9835-4275-A830-2AF2D2038E12}" dt="2025-11-03T10:28:37.413" v="130" actId="478"/>
          <ac:spMkLst>
            <pc:docMk/>
            <pc:sldMk cId="0" sldId="280"/>
            <ac:spMk id="3" creationId="{00000000-0000-0000-0000-000000000000}"/>
          </ac:spMkLst>
        </pc:spChg>
        <pc:spChg chg="del">
          <ac:chgData name="Cerys Davies" userId="61e71dc1-9594-4277-b52b-4420989f68ee" providerId="ADAL" clId="{92221E59-9835-4275-A830-2AF2D2038E12}" dt="2025-11-03T10:28:25.011" v="126" actId="478"/>
          <ac:spMkLst>
            <pc:docMk/>
            <pc:sldMk cId="0" sldId="280"/>
            <ac:spMk id="4" creationId="{00000000-0000-0000-0000-000000000000}"/>
          </ac:spMkLst>
        </pc:spChg>
        <pc:spChg chg="mod">
          <ac:chgData name="Cerys Davies" userId="61e71dc1-9594-4277-b52b-4420989f68ee" providerId="ADAL" clId="{92221E59-9835-4275-A830-2AF2D2038E12}" dt="2025-11-03T10:28:35.226" v="129" actId="1076"/>
          <ac:spMkLst>
            <pc:docMk/>
            <pc:sldMk cId="0" sldId="280"/>
            <ac:spMk id="5" creationId="{00000000-0000-0000-0000-000000000000}"/>
          </ac:spMkLst>
        </pc:spChg>
        <pc:spChg chg="mod">
          <ac:chgData name="Cerys Davies" userId="61e71dc1-9594-4277-b52b-4420989f68ee" providerId="ADAL" clId="{92221E59-9835-4275-A830-2AF2D2038E12}" dt="2025-11-03T10:28:30.824" v="127" actId="14100"/>
          <ac:spMkLst>
            <pc:docMk/>
            <pc:sldMk cId="0" sldId="280"/>
            <ac:spMk id="6" creationId="{00000000-0000-0000-0000-000000000000}"/>
          </ac:spMkLst>
        </pc:spChg>
      </pc:sldChg>
      <pc:sldChg chg="delSp modSp mod setBg modNotes modNotesTx">
        <pc:chgData name="Cerys Davies" userId="61e71dc1-9594-4277-b52b-4420989f68ee" providerId="ADAL" clId="{92221E59-9835-4275-A830-2AF2D2038E12}" dt="2025-11-03T10:42:41.996" v="328" actId="478"/>
        <pc:sldMkLst>
          <pc:docMk/>
          <pc:sldMk cId="0" sldId="281"/>
        </pc:sldMkLst>
        <pc:spChg chg="del">
          <ac:chgData name="Cerys Davies" userId="61e71dc1-9594-4277-b52b-4420989f68ee" providerId="ADAL" clId="{92221E59-9835-4275-A830-2AF2D2038E12}" dt="2025-11-03T10:29:23.125" v="140" actId="478"/>
          <ac:spMkLst>
            <pc:docMk/>
            <pc:sldMk cId="0" sldId="281"/>
            <ac:spMk id="2" creationId="{00000000-0000-0000-0000-000000000000}"/>
          </ac:spMkLst>
        </pc:spChg>
        <pc:spChg chg="del">
          <ac:chgData name="Cerys Davies" userId="61e71dc1-9594-4277-b52b-4420989f68ee" providerId="ADAL" clId="{92221E59-9835-4275-A830-2AF2D2038E12}" dt="2025-11-03T10:28:57.658" v="134" actId="478"/>
          <ac:spMkLst>
            <pc:docMk/>
            <pc:sldMk cId="0" sldId="281"/>
            <ac:spMk id="3" creationId="{00000000-0000-0000-0000-000000000000}"/>
          </ac:spMkLst>
        </pc:spChg>
        <pc:spChg chg="mod">
          <ac:chgData name="Cerys Davies" userId="61e71dc1-9594-4277-b52b-4420989f68ee" providerId="ADAL" clId="{92221E59-9835-4275-A830-2AF2D2038E12}" dt="2025-11-03T10:29:15.891" v="137" actId="14100"/>
          <ac:spMkLst>
            <pc:docMk/>
            <pc:sldMk cId="0" sldId="281"/>
            <ac:spMk id="4" creationId="{00000000-0000-0000-0000-000000000000}"/>
          </ac:spMkLst>
        </pc:spChg>
        <pc:spChg chg="mod">
          <ac:chgData name="Cerys Davies" userId="61e71dc1-9594-4277-b52b-4420989f68ee" providerId="ADAL" clId="{92221E59-9835-4275-A830-2AF2D2038E12}" dt="2025-11-03T10:29:29.713" v="142" actId="14100"/>
          <ac:spMkLst>
            <pc:docMk/>
            <pc:sldMk cId="0" sldId="281"/>
            <ac:spMk id="5" creationId="{00000000-0000-0000-0000-000000000000}"/>
          </ac:spMkLst>
        </pc:spChg>
        <pc:spChg chg="mod">
          <ac:chgData name="Cerys Davies" userId="61e71dc1-9594-4277-b52b-4420989f68ee" providerId="ADAL" clId="{92221E59-9835-4275-A830-2AF2D2038E12}" dt="2025-11-03T10:29:21.104" v="139" actId="1076"/>
          <ac:spMkLst>
            <pc:docMk/>
            <pc:sldMk cId="0" sldId="281"/>
            <ac:spMk id="6" creationId="{00000000-0000-0000-0000-000000000000}"/>
          </ac:spMkLst>
        </pc:spChg>
      </pc:sldChg>
      <pc:sldChg chg="delSp modSp mod setBg modNotes modNotesTx">
        <pc:chgData name="Cerys Davies" userId="61e71dc1-9594-4277-b52b-4420989f68ee" providerId="ADAL" clId="{92221E59-9835-4275-A830-2AF2D2038E12}" dt="2025-11-03T10:43:04.871" v="335" actId="478"/>
        <pc:sldMkLst>
          <pc:docMk/>
          <pc:sldMk cId="0" sldId="282"/>
        </pc:sldMkLst>
        <pc:spChg chg="del">
          <ac:chgData name="Cerys Davies" userId="61e71dc1-9594-4277-b52b-4420989f68ee" providerId="ADAL" clId="{92221E59-9835-4275-A830-2AF2D2038E12}" dt="2025-11-03T10:30:48.301" v="152" actId="478"/>
          <ac:spMkLst>
            <pc:docMk/>
            <pc:sldMk cId="0" sldId="282"/>
            <ac:spMk id="2" creationId="{00000000-0000-0000-0000-000000000000}"/>
          </ac:spMkLst>
        </pc:spChg>
        <pc:spChg chg="del">
          <ac:chgData name="Cerys Davies" userId="61e71dc1-9594-4277-b52b-4420989f68ee" providerId="ADAL" clId="{92221E59-9835-4275-A830-2AF2D2038E12}" dt="2025-11-03T10:30:19.015" v="144" actId="478"/>
          <ac:spMkLst>
            <pc:docMk/>
            <pc:sldMk cId="0" sldId="282"/>
            <ac:spMk id="3" creationId="{00000000-0000-0000-0000-000000000000}"/>
          </ac:spMkLst>
        </pc:spChg>
        <pc:spChg chg="mod">
          <ac:chgData name="Cerys Davies" userId="61e71dc1-9594-4277-b52b-4420989f68ee" providerId="ADAL" clId="{92221E59-9835-4275-A830-2AF2D2038E12}" dt="2025-11-03T10:30:36.394" v="147" actId="14100"/>
          <ac:spMkLst>
            <pc:docMk/>
            <pc:sldMk cId="0" sldId="282"/>
            <ac:spMk id="4" creationId="{00000000-0000-0000-0000-000000000000}"/>
          </ac:spMkLst>
        </pc:spChg>
        <pc:spChg chg="mod">
          <ac:chgData name="Cerys Davies" userId="61e71dc1-9594-4277-b52b-4420989f68ee" providerId="ADAL" clId="{92221E59-9835-4275-A830-2AF2D2038E12}" dt="2025-11-03T10:30:46.474" v="151" actId="14100"/>
          <ac:spMkLst>
            <pc:docMk/>
            <pc:sldMk cId="0" sldId="282"/>
            <ac:spMk id="5" creationId="{00000000-0000-0000-0000-000000000000}"/>
          </ac:spMkLst>
        </pc:spChg>
        <pc:spChg chg="mod">
          <ac:chgData name="Cerys Davies" userId="61e71dc1-9594-4277-b52b-4420989f68ee" providerId="ADAL" clId="{92221E59-9835-4275-A830-2AF2D2038E12}" dt="2025-11-03T10:30:43.474" v="150" actId="1076"/>
          <ac:spMkLst>
            <pc:docMk/>
            <pc:sldMk cId="0" sldId="282"/>
            <ac:spMk id="6" creationId="{00000000-0000-0000-0000-000000000000}"/>
          </ac:spMkLst>
        </pc:spChg>
      </pc:sldChg>
      <pc:sldChg chg="delSp modSp mod setBg modNotes modNotesTx">
        <pc:chgData name="Cerys Davies" userId="61e71dc1-9594-4277-b52b-4420989f68ee" providerId="ADAL" clId="{92221E59-9835-4275-A830-2AF2D2038E12}" dt="2025-11-03T10:43:22.088" v="342" actId="478"/>
        <pc:sldMkLst>
          <pc:docMk/>
          <pc:sldMk cId="0" sldId="283"/>
        </pc:sldMkLst>
        <pc:spChg chg="del">
          <ac:chgData name="Cerys Davies" userId="61e71dc1-9594-4277-b52b-4420989f68ee" providerId="ADAL" clId="{92221E59-9835-4275-A830-2AF2D2038E12}" dt="2025-11-03T10:31:28.458" v="160" actId="478"/>
          <ac:spMkLst>
            <pc:docMk/>
            <pc:sldMk cId="0" sldId="283"/>
            <ac:spMk id="2" creationId="{00000000-0000-0000-0000-000000000000}"/>
          </ac:spMkLst>
        </pc:spChg>
        <pc:spChg chg="del">
          <ac:chgData name="Cerys Davies" userId="61e71dc1-9594-4277-b52b-4420989f68ee" providerId="ADAL" clId="{92221E59-9835-4275-A830-2AF2D2038E12}" dt="2025-11-03T10:30:58.341" v="154" actId="478"/>
          <ac:spMkLst>
            <pc:docMk/>
            <pc:sldMk cId="0" sldId="283"/>
            <ac:spMk id="3" creationId="{00000000-0000-0000-0000-000000000000}"/>
          </ac:spMkLst>
        </pc:spChg>
        <pc:spChg chg="mod">
          <ac:chgData name="Cerys Davies" userId="61e71dc1-9594-4277-b52b-4420989f68ee" providerId="ADAL" clId="{92221E59-9835-4275-A830-2AF2D2038E12}" dt="2025-11-03T10:31:15.460" v="157" actId="14100"/>
          <ac:spMkLst>
            <pc:docMk/>
            <pc:sldMk cId="0" sldId="283"/>
            <ac:spMk id="4" creationId="{00000000-0000-0000-0000-000000000000}"/>
          </ac:spMkLst>
        </pc:spChg>
        <pc:spChg chg="mod">
          <ac:chgData name="Cerys Davies" userId="61e71dc1-9594-4277-b52b-4420989f68ee" providerId="ADAL" clId="{92221E59-9835-4275-A830-2AF2D2038E12}" dt="2025-11-03T10:31:39.799" v="163" actId="14100"/>
          <ac:spMkLst>
            <pc:docMk/>
            <pc:sldMk cId="0" sldId="283"/>
            <ac:spMk id="5" creationId="{00000000-0000-0000-0000-000000000000}"/>
          </ac:spMkLst>
        </pc:spChg>
        <pc:spChg chg="mod">
          <ac:chgData name="Cerys Davies" userId="61e71dc1-9594-4277-b52b-4420989f68ee" providerId="ADAL" clId="{92221E59-9835-4275-A830-2AF2D2038E12}" dt="2025-11-03T10:31:33.730" v="161" actId="14100"/>
          <ac:spMkLst>
            <pc:docMk/>
            <pc:sldMk cId="0" sldId="283"/>
            <ac:spMk id="8" creationId="{00000000-0000-0000-0000-000000000000}"/>
          </ac:spMkLst>
        </pc:spChg>
        <pc:grpChg chg="mod">
          <ac:chgData name="Cerys Davies" userId="61e71dc1-9594-4277-b52b-4420989f68ee" providerId="ADAL" clId="{92221E59-9835-4275-A830-2AF2D2038E12}" dt="2025-11-03T10:31:44.308" v="164" actId="14100"/>
          <ac:grpSpMkLst>
            <pc:docMk/>
            <pc:sldMk cId="0" sldId="283"/>
            <ac:grpSpMk id="6" creationId="{00000000-0000-0000-0000-000000000000}"/>
          </ac:grpSpMkLst>
        </pc:grpChg>
      </pc:sldChg>
      <pc:sldChg chg="delSp modSp mod setBg modNotes modNotesTx">
        <pc:chgData name="Cerys Davies" userId="61e71dc1-9594-4277-b52b-4420989f68ee" providerId="ADAL" clId="{92221E59-9835-4275-A830-2AF2D2038E12}" dt="2025-11-03T10:43:39.060" v="349" actId="1076"/>
        <pc:sldMkLst>
          <pc:docMk/>
          <pc:sldMk cId="0" sldId="284"/>
        </pc:sldMkLst>
        <pc:spChg chg="del">
          <ac:chgData name="Cerys Davies" userId="61e71dc1-9594-4277-b52b-4420989f68ee" providerId="ADAL" clId="{92221E59-9835-4275-A830-2AF2D2038E12}" dt="2025-11-03T10:32:15.396" v="172" actId="478"/>
          <ac:spMkLst>
            <pc:docMk/>
            <pc:sldMk cId="0" sldId="284"/>
            <ac:spMk id="2" creationId="{00000000-0000-0000-0000-000000000000}"/>
          </ac:spMkLst>
        </pc:spChg>
        <pc:spChg chg="del">
          <ac:chgData name="Cerys Davies" userId="61e71dc1-9594-4277-b52b-4420989f68ee" providerId="ADAL" clId="{92221E59-9835-4275-A830-2AF2D2038E12}" dt="2025-11-03T10:31:53.877" v="166" actId="478"/>
          <ac:spMkLst>
            <pc:docMk/>
            <pc:sldMk cId="0" sldId="284"/>
            <ac:spMk id="3" creationId="{00000000-0000-0000-0000-000000000000}"/>
          </ac:spMkLst>
        </pc:spChg>
        <pc:spChg chg="mod">
          <ac:chgData name="Cerys Davies" userId="61e71dc1-9594-4277-b52b-4420989f68ee" providerId="ADAL" clId="{92221E59-9835-4275-A830-2AF2D2038E12}" dt="2025-11-03T10:32:08.657" v="169" actId="14100"/>
          <ac:spMkLst>
            <pc:docMk/>
            <pc:sldMk cId="0" sldId="284"/>
            <ac:spMk id="4" creationId="{00000000-0000-0000-0000-000000000000}"/>
          </ac:spMkLst>
        </pc:spChg>
        <pc:spChg chg="mod">
          <ac:chgData name="Cerys Davies" userId="61e71dc1-9594-4277-b52b-4420989f68ee" providerId="ADAL" clId="{92221E59-9835-4275-A830-2AF2D2038E12}" dt="2025-11-03T10:32:13.447" v="171" actId="14100"/>
          <ac:spMkLst>
            <pc:docMk/>
            <pc:sldMk cId="0" sldId="284"/>
            <ac:spMk id="5" creationId="{00000000-0000-0000-0000-000000000000}"/>
          </ac:spMkLst>
        </pc:spChg>
      </pc:sldChg>
      <pc:sldChg chg="delSp modSp mod setBg modNotes modNotesTx">
        <pc:chgData name="Cerys Davies" userId="61e71dc1-9594-4277-b52b-4420989f68ee" providerId="ADAL" clId="{92221E59-9835-4275-A830-2AF2D2038E12}" dt="2025-11-03T10:43:58.254" v="356" actId="14100"/>
        <pc:sldMkLst>
          <pc:docMk/>
          <pc:sldMk cId="0" sldId="285"/>
        </pc:sldMkLst>
        <pc:spChg chg="del mod">
          <ac:chgData name="Cerys Davies" userId="61e71dc1-9594-4277-b52b-4420989f68ee" providerId="ADAL" clId="{92221E59-9835-4275-A830-2AF2D2038E12}" dt="2025-11-03T10:32:58.468" v="180" actId="478"/>
          <ac:spMkLst>
            <pc:docMk/>
            <pc:sldMk cId="0" sldId="285"/>
            <ac:spMk id="2" creationId="{00000000-0000-0000-0000-000000000000}"/>
          </ac:spMkLst>
        </pc:spChg>
        <pc:spChg chg="del">
          <ac:chgData name="Cerys Davies" userId="61e71dc1-9594-4277-b52b-4420989f68ee" providerId="ADAL" clId="{92221E59-9835-4275-A830-2AF2D2038E12}" dt="2025-11-03T10:32:38.275" v="174" actId="478"/>
          <ac:spMkLst>
            <pc:docMk/>
            <pc:sldMk cId="0" sldId="285"/>
            <ac:spMk id="3" creationId="{00000000-0000-0000-0000-000000000000}"/>
          </ac:spMkLst>
        </pc:spChg>
        <pc:spChg chg="mod">
          <ac:chgData name="Cerys Davies" userId="61e71dc1-9594-4277-b52b-4420989f68ee" providerId="ADAL" clId="{92221E59-9835-4275-A830-2AF2D2038E12}" dt="2025-11-03T10:32:53.341" v="177" actId="14100"/>
          <ac:spMkLst>
            <pc:docMk/>
            <pc:sldMk cId="0" sldId="285"/>
            <ac:spMk id="4" creationId="{00000000-0000-0000-0000-000000000000}"/>
          </ac:spMkLst>
        </pc:spChg>
        <pc:spChg chg="mod">
          <ac:chgData name="Cerys Davies" userId="61e71dc1-9594-4277-b52b-4420989f68ee" providerId="ADAL" clId="{92221E59-9835-4275-A830-2AF2D2038E12}" dt="2025-11-03T10:33:26.392" v="203" actId="20577"/>
          <ac:spMkLst>
            <pc:docMk/>
            <pc:sldMk cId="0" sldId="285"/>
            <ac:spMk id="5" creationId="{00000000-0000-0000-0000-000000000000}"/>
          </ac:spMkLst>
        </pc:spChg>
      </pc:sldChg>
      <pc:sldChg chg="delSp modSp mod setBg modNotes">
        <pc:chgData name="Cerys Davies" userId="61e71dc1-9594-4277-b52b-4420989f68ee" providerId="ADAL" clId="{92221E59-9835-4275-A830-2AF2D2038E12}" dt="2025-11-03T10:45:09.722" v="366" actId="20577"/>
        <pc:sldMkLst>
          <pc:docMk/>
          <pc:sldMk cId="0" sldId="286"/>
        </pc:sldMkLst>
        <pc:spChg chg="mod">
          <ac:chgData name="Cerys Davies" userId="61e71dc1-9594-4277-b52b-4420989f68ee" providerId="ADAL" clId="{92221E59-9835-4275-A830-2AF2D2038E12}" dt="2025-11-03T10:45:09.722" v="366" actId="20577"/>
          <ac:spMkLst>
            <pc:docMk/>
            <pc:sldMk cId="0" sldId="286"/>
            <ac:spMk id="2" creationId="{00000000-0000-0000-0000-000000000000}"/>
          </ac:spMkLst>
        </pc:spChg>
        <pc:spChg chg="del">
          <ac:chgData name="Cerys Davies" userId="61e71dc1-9594-4277-b52b-4420989f68ee" providerId="ADAL" clId="{92221E59-9835-4275-A830-2AF2D2038E12}" dt="2025-11-03T10:33:59.589" v="207" actId="478"/>
          <ac:spMkLst>
            <pc:docMk/>
            <pc:sldMk cId="0" sldId="286"/>
            <ac:spMk id="4" creationId="{00000000-0000-0000-0000-000000000000}"/>
          </ac:spMkLst>
        </pc:spChg>
      </pc:sldChg>
      <pc:sldChg chg="addSp delSp modSp mod setBg modNotes">
        <pc:chgData name="Cerys Davies" userId="61e71dc1-9594-4277-b52b-4420989f68ee" providerId="ADAL" clId="{92221E59-9835-4275-A830-2AF2D2038E12}" dt="2025-11-03T10:46:43.407" v="372" actId="14100"/>
        <pc:sldMkLst>
          <pc:docMk/>
          <pc:sldMk cId="0" sldId="287"/>
        </pc:sldMkLst>
        <pc:spChg chg="del">
          <ac:chgData name="Cerys Davies" userId="61e71dc1-9594-4277-b52b-4420989f68ee" providerId="ADAL" clId="{92221E59-9835-4275-A830-2AF2D2038E12}" dt="2025-11-03T10:33:55.543" v="206" actId="478"/>
          <ac:spMkLst>
            <pc:docMk/>
            <pc:sldMk cId="0" sldId="287"/>
            <ac:spMk id="2" creationId="{00000000-0000-0000-0000-000000000000}"/>
          </ac:spMkLst>
        </pc:spChg>
        <pc:spChg chg="mod">
          <ac:chgData name="Cerys Davies" userId="61e71dc1-9594-4277-b52b-4420989f68ee" providerId="ADAL" clId="{92221E59-9835-4275-A830-2AF2D2038E12}" dt="2025-11-03T10:33:53.579" v="205" actId="1076"/>
          <ac:spMkLst>
            <pc:docMk/>
            <pc:sldMk cId="0" sldId="287"/>
            <ac:spMk id="6" creationId="{00000000-0000-0000-0000-000000000000}"/>
          </ac:spMkLst>
        </pc:spChg>
        <pc:spChg chg="add mod">
          <ac:chgData name="Cerys Davies" userId="61e71dc1-9594-4277-b52b-4420989f68ee" providerId="ADAL" clId="{92221E59-9835-4275-A830-2AF2D2038E12}" dt="2025-11-03T10:46:10.257" v="368"/>
          <ac:spMkLst>
            <pc:docMk/>
            <pc:sldMk cId="0" sldId="287"/>
            <ac:spMk id="10" creationId="{B89781F8-E23E-7E41-5E74-5D9E762A1DF4}"/>
          </ac:spMkLst>
        </pc:spChg>
        <pc:spChg chg="add mod">
          <ac:chgData name="Cerys Davies" userId="61e71dc1-9594-4277-b52b-4420989f68ee" providerId="ADAL" clId="{92221E59-9835-4275-A830-2AF2D2038E12}" dt="2025-11-03T10:46:43.407" v="372" actId="14100"/>
          <ac:spMkLst>
            <pc:docMk/>
            <pc:sldMk cId="0" sldId="287"/>
            <ac:spMk id="11" creationId="{0E9F03DF-5337-F036-7AC9-308EF87F7B0B}"/>
          </ac:spMkLst>
        </pc:spChg>
        <pc:grpChg chg="del">
          <ac:chgData name="Cerys Davies" userId="61e71dc1-9594-4277-b52b-4420989f68ee" providerId="ADAL" clId="{92221E59-9835-4275-A830-2AF2D2038E12}" dt="2025-11-03T10:33:49.741" v="204" actId="478"/>
          <ac:grpSpMkLst>
            <pc:docMk/>
            <pc:sldMk cId="0" sldId="287"/>
            <ac:grpSpMk id="7" creationId="{00000000-0000-0000-0000-000000000000}"/>
          </ac:grpSpMkLst>
        </pc:grpChg>
      </pc:sldChg>
      <pc:sldChg chg="delSp modSp mod setBg">
        <pc:chgData name="Cerys Davies" userId="61e71dc1-9594-4277-b52b-4420989f68ee" providerId="ADAL" clId="{92221E59-9835-4275-A830-2AF2D2038E12}" dt="2025-11-03T10:46:59.273" v="386" actId="20577"/>
        <pc:sldMkLst>
          <pc:docMk/>
          <pc:sldMk cId="0" sldId="288"/>
        </pc:sldMkLst>
        <pc:spChg chg="del">
          <ac:chgData name="Cerys Davies" userId="61e71dc1-9594-4277-b52b-4420989f68ee" providerId="ADAL" clId="{92221E59-9835-4275-A830-2AF2D2038E12}" dt="2025-11-03T10:34:10.533" v="208" actId="478"/>
          <ac:spMkLst>
            <pc:docMk/>
            <pc:sldMk cId="0" sldId="288"/>
            <ac:spMk id="2" creationId="{00000000-0000-0000-0000-000000000000}"/>
          </ac:spMkLst>
        </pc:spChg>
        <pc:spChg chg="mod">
          <ac:chgData name="Cerys Davies" userId="61e71dc1-9594-4277-b52b-4420989f68ee" providerId="ADAL" clId="{92221E59-9835-4275-A830-2AF2D2038E12}" dt="2025-11-03T10:46:59.273" v="386" actId="20577"/>
          <ac:spMkLst>
            <pc:docMk/>
            <pc:sldMk cId="0" sldId="288"/>
            <ac:spMk id="4" creationId="{00000000-0000-0000-0000-000000000000}"/>
          </ac:spMkLst>
        </pc:spChg>
        <pc:spChg chg="mod">
          <ac:chgData name="Cerys Davies" userId="61e71dc1-9594-4277-b52b-4420989f68ee" providerId="ADAL" clId="{92221E59-9835-4275-A830-2AF2D2038E12}" dt="2025-11-03T10:46:49.622" v="373" actId="207"/>
          <ac:spMkLst>
            <pc:docMk/>
            <pc:sldMk cId="0" sldId="288"/>
            <ac:spMk id="5" creationId="{00000000-0000-0000-0000-000000000000}"/>
          </ac:spMkLst>
        </pc:spChg>
      </pc:sldChg>
      <pc:sldMasterChg chg="setBg modSldLayout">
        <pc:chgData name="Cerys Davies" userId="61e71dc1-9594-4277-b52b-4420989f68ee" providerId="ADAL" clId="{92221E59-9835-4275-A830-2AF2D2038E12}" dt="2025-11-03T10:36:11.457" v="220"/>
        <pc:sldMasterMkLst>
          <pc:docMk/>
          <pc:sldMasterMk cId="0" sldId="2147483648"/>
        </pc:sldMasterMkLst>
        <pc:sldLayoutChg chg="setBg">
          <pc:chgData name="Cerys Davies" userId="61e71dc1-9594-4277-b52b-4420989f68ee" providerId="ADAL" clId="{92221E59-9835-4275-A830-2AF2D2038E12}" dt="2025-11-03T10:36:11.457" v="220"/>
          <pc:sldLayoutMkLst>
            <pc:docMk/>
            <pc:sldMasterMk cId="0" sldId="2147483648"/>
            <pc:sldLayoutMk cId="0" sldId="2147483649"/>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0"/>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1"/>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2"/>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3"/>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4"/>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5"/>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6"/>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7"/>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8"/>
          </pc:sldLayoutMkLst>
        </pc:sldLayoutChg>
        <pc:sldLayoutChg chg="setBg">
          <pc:chgData name="Cerys Davies" userId="61e71dc1-9594-4277-b52b-4420989f68ee" providerId="ADAL" clId="{92221E59-9835-4275-A830-2AF2D2038E12}" dt="2025-11-03T10:36:11.457" v="220"/>
          <pc:sldLayoutMkLst>
            <pc:docMk/>
            <pc:sldMasterMk cId="0" sldId="2147483648"/>
            <pc:sldLayoutMk cId="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295400" y="381000"/>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352800"/>
            <a:ext cx="4265613" cy="29797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066800" y="496888"/>
            <a:ext cx="4562475" cy="2566987"/>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8663" y="381000"/>
            <a:ext cx="4562475" cy="2566988"/>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72837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14400" y="533400"/>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14400" y="5016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800600"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295400" y="5095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495800"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838200" y="228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562475"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9530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800600" cy="3081338"/>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300163"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334000"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8382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486275"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14400" y="5254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724400"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334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8006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95400"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943475"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71600" y="5143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1816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3587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029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5222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029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47800" y="5143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410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257800" cy="3081338"/>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953000" cy="4597400"/>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47763" y="49371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029200" cy="3081338"/>
          </a:xfrm>
          <a:prstGeom prst="rect">
            <a:avLst/>
          </a:prstGeom>
        </p:spPr>
        <p:txBody>
          <a:bodyPr vert="horz" lIns="91440" tIns="45720" rIns="91440" bIns="45720" rtlCol="0"/>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47763" y="68421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795837" cy="50546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49371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419600" cy="4902200"/>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14400" y="5143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562475" cy="49784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419600" cy="5283200"/>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219200" y="5143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105400" cy="50546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147763"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5181600" cy="49022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371600" y="5508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876800" cy="49784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90600" y="3810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800600" cy="4673600"/>
          </a:xfrm>
          <a:prstGeom prst="rect">
            <a:avLst/>
          </a:prstGeom>
        </p:spPr>
        <p:txBody>
          <a:bodyPr vert="horz" lIns="91440" tIns="45720" rIns="91440" bIns="45720" rtlCol="0"/>
          <a:lstStyle/>
          <a:p>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724400" cy="5283200"/>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922338" y="51752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4724400" cy="4978400"/>
          </a:xfrm>
          <a:prstGeom prst="rect">
            <a:avLst/>
          </a:prstGeom>
        </p:spPr>
        <p:txBody>
          <a:bodyPr vert="horz" lIns="91440" tIns="45720" rIns="91440" bIns="45720" rtlCol="0"/>
          <a:lstStyle/>
          <a:p>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8663" y="381000"/>
            <a:ext cx="4562475" cy="2566988"/>
          </a:xfrm>
        </p:spPr>
      </p:sp>
      <p:sp>
        <p:nvSpPr>
          <p:cNvPr id="3" name="Notes Placeholder 2"/>
          <p:cNvSpPr>
            <a:spLocks noGrp="1"/>
          </p:cNvSpPr>
          <p:nvPr>
            <p:ph type="body" idx="1"/>
          </p:nvPr>
        </p:nvSpPr>
        <p:spPr>
          <a:xfrm>
            <a:off x="914400" y="3352800"/>
            <a:ext cx="4265613" cy="5029200"/>
          </a:xfrm>
        </p:spPr>
        <p:txBody>
          <a:bodyPr/>
          <a:lstStyle/>
          <a:p>
            <a:endParaRPr lang="en-GB" dirty="0"/>
          </a:p>
        </p:txBody>
      </p:sp>
    </p:spTree>
    <p:extLst>
      <p:ext uri="{BB962C8B-B14F-4D97-AF65-F5344CB8AC3E}">
        <p14:creationId xmlns:p14="http://schemas.microsoft.com/office/powerpoint/2010/main" val="13747501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28663" y="381000"/>
            <a:ext cx="4562475" cy="2566988"/>
          </a:xfrm>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27253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20318" r="-16127" b="-17227"/>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5647640"/>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892713"/>
            <a:ext cx="4336477" cy="1384324"/>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CONTRACT FOR SALE</a:t>
            </a:r>
          </a:p>
        </p:txBody>
      </p:sp>
      <p:sp>
        <p:nvSpPr>
          <p:cNvPr id="9" name="TextBox 9"/>
          <p:cNvSpPr txBox="1"/>
          <p:nvPr/>
        </p:nvSpPr>
        <p:spPr>
          <a:xfrm>
            <a:off x="318140" y="5742890"/>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6266546"/>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223" r="-8009" b="-7751"/>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7913202" y="2537570"/>
            <a:ext cx="14608661" cy="5211860"/>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3033807"/>
            <a:ext cx="9681009" cy="4209860"/>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Seller’s responsibilites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Formalities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Contractual terms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Standard conditions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Special conditions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Time limits for raising requisitions</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6: CONTRACT FOR SALE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9587"/>
            <a:ext cx="12268016" cy="7328929"/>
          </a:xfrm>
          <a:prstGeom prst="rect">
            <a:avLst/>
          </a:prstGeom>
        </p:spPr>
        <p:txBody>
          <a:bodyPr wrap="square"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Not every transaction requires a contract: transfer of land must be made by deed.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 contract cannot transfer the land because a deed is needed to do that. A contract is merely an agreement to transfer the land at a later stage.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It is common when granting a lease to by- pass the contract and proceed straight to completion by granting the lease itself. </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There are, however, a number of reasons why the parties might want to have a contract. </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Perhaps the parties are satisfied with the property’s title and the information revealed in the searches and enquiries, but there may be a delay between exchange and completion. </a:t>
            </a:r>
          </a:p>
        </p:txBody>
      </p:sp>
      <p:sp>
        <p:nvSpPr>
          <p:cNvPr id="5" name="Freeform 5"/>
          <p:cNvSpPr/>
          <p:nvPr/>
        </p:nvSpPr>
        <p:spPr>
          <a:xfrm>
            <a:off x="13792200" y="1889587"/>
            <a:ext cx="4495800" cy="7846593"/>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t="-4921" b="-4921"/>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57200" y="1046707"/>
            <a:ext cx="16611600" cy="8601714"/>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Seller’s conveyancer responsible for drafting contract per client instructions, and outcomes of investigation of title.</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 drafting a contract for sale, the seller’s conveyancer must investigate the seller client’s title.</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If that title is registered, the conveyancer must consider the contents of the official copy entries of the register and title plan together with the standard form of contract, usually, the Law Society’s form, and consider how to start the drafting.</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Many firms will use their own contract precedents (templates).</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For contract of sale to be valid must:</a:t>
            </a:r>
          </a:p>
          <a:p>
            <a:pPr marL="1209039" lvl="2" indent="-403013" algn="l">
              <a:lnSpc>
                <a:spcPts val="4479"/>
              </a:lnSpc>
              <a:buAutoNum type="alphaLcPeriod"/>
            </a:pPr>
            <a:r>
              <a:rPr lang="en-US" sz="2799" dirty="0">
                <a:solidFill>
                  <a:srgbClr val="292A5A"/>
                </a:solidFill>
                <a:latin typeface="Glacial Indifference"/>
                <a:ea typeface="Glacial Indifference"/>
                <a:cs typeface="Glacial Indifference"/>
                <a:sym typeface="Glacial Indifference"/>
              </a:rPr>
              <a:t>normal requirements for valid contract: offer and acceptance, certainty of terms, capacity, consideration and intent</a:t>
            </a:r>
          </a:p>
          <a:p>
            <a:pPr marL="1209039" lvl="2" indent="-403013" algn="l">
              <a:lnSpc>
                <a:spcPts val="4479"/>
              </a:lnSpc>
              <a:buAutoNum type="alphaLcPeriod"/>
            </a:pPr>
            <a:r>
              <a:rPr lang="en-US" sz="2799" dirty="0">
                <a:solidFill>
                  <a:srgbClr val="292A5A"/>
                </a:solidFill>
                <a:latin typeface="Glacial Indifference"/>
                <a:ea typeface="Glacial Indifference"/>
                <a:cs typeface="Glacial Indifference"/>
                <a:sym typeface="Glacial Indifference"/>
              </a:rPr>
              <a:t>correct legal formalities followed: </a:t>
            </a:r>
            <a:r>
              <a:rPr lang="en-US" sz="2799" b="1" dirty="0">
                <a:solidFill>
                  <a:srgbClr val="292A5A"/>
                </a:solidFill>
                <a:latin typeface="Glacial Indifference Bold"/>
                <a:ea typeface="Glacial Indifference Bold"/>
                <a:cs typeface="Glacial Indifference Bold"/>
                <a:sym typeface="Glacial Indifference Bold"/>
              </a:rPr>
              <a:t>LP(MP)A 1989, s2</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Variation: </a:t>
            </a:r>
            <a:r>
              <a:rPr lang="en-US" sz="2799" b="1" i="1" dirty="0">
                <a:solidFill>
                  <a:srgbClr val="292A5A"/>
                </a:solidFill>
                <a:latin typeface="Glacial Indifference Bold Italics"/>
                <a:ea typeface="Glacial Indifference Bold Italics"/>
                <a:cs typeface="Glacial Indifference Bold Italics"/>
                <a:sym typeface="Glacial Indifference Bold Italics"/>
              </a:rPr>
              <a:t>McCausland v Duncan Lawrie Ltd </a:t>
            </a:r>
            <a:r>
              <a:rPr lang="en-US" sz="2799" b="1" dirty="0">
                <a:solidFill>
                  <a:srgbClr val="292A5A"/>
                </a:solidFill>
                <a:latin typeface="Glacial Indifference Bold"/>
                <a:ea typeface="Glacial Indifference Bold"/>
                <a:cs typeface="Glacial Indifference Bold"/>
                <a:sym typeface="Glacial Indifference Bold"/>
              </a:rPr>
              <a:t>[1997] 1 WLR 38:</a:t>
            </a:r>
            <a:r>
              <a:rPr lang="en-US" sz="2799" dirty="0">
                <a:solidFill>
                  <a:srgbClr val="292A5A"/>
                </a:solidFill>
                <a:latin typeface="Glacial Indifference"/>
                <a:ea typeface="Glacial Indifference"/>
                <a:cs typeface="Glacial Indifference"/>
                <a:sym typeface="Glacial Indifference"/>
              </a:rPr>
              <a:t> a variation of an existing and enforceable contract had to comply with s2</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Rectification:</a:t>
            </a:r>
            <a:r>
              <a:rPr lang="en-US" sz="2799" dirty="0">
                <a:solidFill>
                  <a:srgbClr val="292A5A"/>
                </a:solidFill>
                <a:latin typeface="Glacial Indifference"/>
                <a:ea typeface="Glacial Indifference"/>
                <a:cs typeface="Glacial Indifference"/>
                <a:sym typeface="Glacial Indifference"/>
              </a:rPr>
              <a:t> if some (oral) terms not incorporated, possible for rectification to correct mistake: s2(4) LP(MP)A 1989. </a:t>
            </a:r>
          </a:p>
        </p:txBody>
      </p:sp>
      <p:sp>
        <p:nvSpPr>
          <p:cNvPr id="5" name="TextBox 5"/>
          <p:cNvSpPr txBox="1"/>
          <p:nvPr/>
        </p:nvSpPr>
        <p:spPr>
          <a:xfrm>
            <a:off x="609784" y="316706"/>
            <a:ext cx="9524816" cy="830997"/>
          </a:xfrm>
          <a:prstGeom prst="rect">
            <a:avLst/>
          </a:prstGeom>
        </p:spPr>
        <p:txBody>
          <a:bodyPr wrap="square" lIns="0" tIns="0" rIns="0" bIns="0" rtlCol="0" anchor="t">
            <a:spAutoFit/>
          </a:bodyPr>
          <a:lstStyle/>
          <a:p>
            <a:pPr algn="just"/>
            <a:r>
              <a:rPr lang="en-US" sz="5400" b="1" spc="7" dirty="0">
                <a:solidFill>
                  <a:srgbClr val="E65485"/>
                </a:solidFill>
                <a:latin typeface="Glacial Indifference Bold"/>
                <a:ea typeface="Glacial Indifference Bold"/>
                <a:cs typeface="Glacial Indifference Bold"/>
                <a:sym typeface="Glacial Indifference Bold"/>
              </a:rPr>
              <a:t>SELLER’S </a:t>
            </a:r>
            <a:r>
              <a:rPr lang="en-US" sz="5400" b="1" spc="7" dirty="0">
                <a:solidFill>
                  <a:srgbClr val="292A5A"/>
                </a:solidFill>
                <a:latin typeface="Glacial Indifference Bold"/>
                <a:ea typeface="Glacial Indifference Bold"/>
                <a:cs typeface="Glacial Indifference Bold"/>
                <a:sym typeface="Glacial Indifference Bold"/>
              </a:rPr>
              <a:t>RESPONSIBILITIES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983429"/>
            <a:ext cx="13910219" cy="1493546"/>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are the requirements of section 2 LP(MP)A 1989 in respect of the validity of a contract for sale of land?</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LP(MP)A 1989</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CONDITIONAL </a:t>
            </a:r>
            <a:r>
              <a:rPr lang="en-US" sz="7500" b="1" spc="7">
                <a:solidFill>
                  <a:srgbClr val="292A5A"/>
                </a:solidFill>
                <a:latin typeface="Glacial Indifference Bold"/>
                <a:ea typeface="Glacial Indifference Bold"/>
                <a:cs typeface="Glacial Indifference Bold"/>
                <a:sym typeface="Glacial Indifference Bold"/>
              </a:rPr>
              <a:t>CONTRACTS (1)</a:t>
            </a:r>
          </a:p>
        </p:txBody>
      </p:sp>
      <p:sp>
        <p:nvSpPr>
          <p:cNvPr id="5" name="TextBox 5"/>
          <p:cNvSpPr txBox="1"/>
          <p:nvPr/>
        </p:nvSpPr>
        <p:spPr>
          <a:xfrm>
            <a:off x="609784" y="1885518"/>
            <a:ext cx="17061251" cy="7277559"/>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Possible to enter into a contract subject to some condition. Conveyancers wary of conditional contracts. Considerable risk of disputes between parties, which may be expensive to resolve.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Conditional contracts are sometimes used to save time (e.g. a contract conditional upon obtaining a mortgage or local search satisfactory to the buyer). They are also used in development situations (e.g. a contract conditional upon the grant of planning permission on terms satisfactory to the buyer).</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There are two types of conditions.</a:t>
            </a:r>
          </a:p>
          <a:p>
            <a:pPr marL="1209039" lvl="2" indent="-403013" algn="l">
              <a:lnSpc>
                <a:spcPts val="4479"/>
              </a:lnSpc>
              <a:buAutoNum type="alphaLcPeriod"/>
            </a:pPr>
            <a:r>
              <a:rPr lang="en-US" sz="2799">
                <a:solidFill>
                  <a:srgbClr val="292A5A"/>
                </a:solidFill>
                <a:latin typeface="Glacial Indifference"/>
                <a:ea typeface="Glacial Indifference"/>
                <a:cs typeface="Glacial Indifference"/>
                <a:sym typeface="Glacial Indifference"/>
              </a:rPr>
              <a:t>Conditions precedent to a contract. In this case no agreement exists between the parties unless and until the condition is fulfilled. Either party is free to withdraw for any reason until the condition is performed and the contract comes into existence.</a:t>
            </a:r>
          </a:p>
          <a:p>
            <a:pPr marL="1209039" lvl="2" indent="-403013" algn="l">
              <a:lnSpc>
                <a:spcPts val="4479"/>
              </a:lnSpc>
              <a:buAutoNum type="alphaLcPeriod"/>
            </a:pPr>
            <a:r>
              <a:rPr lang="en-US" sz="2799">
                <a:solidFill>
                  <a:srgbClr val="292A5A"/>
                </a:solidFill>
                <a:latin typeface="Glacial Indifference"/>
                <a:ea typeface="Glacial Indifference"/>
                <a:cs typeface="Glacial Indifference"/>
                <a:sym typeface="Glacial Indifference"/>
              </a:rPr>
              <a:t>Conditions precedent to performance. Alternatively, and more frequently, the condition is held not to prevent the formation of a binding contract, but its non-fulfilment renders the contract unenforceable by either party until the condition has been fulfilled. The effect is that either party can withdraw from the contract only on the ground of non-fulfilment of that particular condition.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16706"/>
            <a:ext cx="9372416" cy="738664"/>
          </a:xfrm>
          <a:prstGeom prst="rect">
            <a:avLst/>
          </a:prstGeom>
        </p:spPr>
        <p:txBody>
          <a:bodyPr wrap="square" lIns="0" tIns="0" rIns="0" bIns="0" rtlCol="0" anchor="t">
            <a:spAutoFit/>
          </a:bodyPr>
          <a:lstStyle/>
          <a:p>
            <a:pPr algn="just"/>
            <a:r>
              <a:rPr lang="en-US" sz="4800" b="1" spc="7" dirty="0">
                <a:solidFill>
                  <a:srgbClr val="E65485"/>
                </a:solidFill>
                <a:latin typeface="Glacial Indifference Bold"/>
                <a:ea typeface="Glacial Indifference Bold"/>
                <a:cs typeface="Glacial Indifference Bold"/>
                <a:sym typeface="Glacial Indifference Bold"/>
              </a:rPr>
              <a:t>CONDITIONAL </a:t>
            </a:r>
            <a:r>
              <a:rPr lang="en-US" sz="4800" b="1" spc="7" dirty="0">
                <a:solidFill>
                  <a:srgbClr val="292A5A"/>
                </a:solidFill>
                <a:latin typeface="Glacial Indifference Bold"/>
                <a:ea typeface="Glacial Indifference Bold"/>
                <a:cs typeface="Glacial Indifference Bold"/>
                <a:sym typeface="Glacial Indifference Bold"/>
              </a:rPr>
              <a:t>CONTRACTS (2)</a:t>
            </a:r>
          </a:p>
        </p:txBody>
      </p:sp>
      <p:sp>
        <p:nvSpPr>
          <p:cNvPr id="5" name="TextBox 5"/>
          <p:cNvSpPr txBox="1"/>
          <p:nvPr/>
        </p:nvSpPr>
        <p:spPr>
          <a:xfrm>
            <a:off x="304800" y="1055370"/>
            <a:ext cx="17061251"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If no date is fixed for fulfilment of a condition, the condition must be satisfied within a reasonable time. Non-fulfilment discharges the parties from their obligations under the contract and the buyer can recover their deposit. Where fulfilment of this condition requires action on the part of one of the parties, however, that party cannot rely on the non-performance unless they have taken reasonable steps to secure its fulfilment. A condition which is for the sole benefit of one of the parties may be waived by that party, who can then enforce the contract without that term.</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condition that is so vague or imprecise that no definite or practical meaning can be given to it voids the entire contract. The courts are reluctant to declare the contract void on the ground of uncertainty. In Lee-Parker v Izzet (No. 2) [1972] it was held that a contract for sale subject to “the purchaser obtaining a satisfactory mortgage” was void for uncertainty because the amount of the loan and the terms of repayment were unspecified. By contrast, it was held in </a:t>
            </a:r>
            <a:r>
              <a:rPr lang="en-US" sz="2799" dirty="0" err="1">
                <a:solidFill>
                  <a:srgbClr val="292A5A"/>
                </a:solidFill>
                <a:latin typeface="Glacial Indifference"/>
                <a:ea typeface="Glacial Indifference"/>
                <a:cs typeface="Glacial Indifference"/>
                <a:sym typeface="Glacial Indifference"/>
              </a:rPr>
              <a:t>Janmohamed</a:t>
            </a:r>
            <a:r>
              <a:rPr lang="en-US" sz="2799" dirty="0">
                <a:solidFill>
                  <a:srgbClr val="292A5A"/>
                </a:solidFill>
                <a:latin typeface="Glacial Indifference"/>
                <a:ea typeface="Glacial Indifference"/>
                <a:cs typeface="Glacial Indifference"/>
                <a:sym typeface="Glacial Indifference"/>
              </a:rPr>
              <a:t> v Hassam [1976] that a contract subject to the buyer obtaining a mortgage satisfactory to him was not void for uncertainty. The reason the latter contract was upheld was that Slade J felt it possible to imply a term that such satisfaction should not be unreasonably withheld.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2038350"/>
            <a:ext cx="10561137" cy="6153150"/>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The contract is drafted by seller’s conveyancer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Objective is to commit their client to selling all they want, and are able, to sell.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Contract should be clear, straightforward, and enable (buyer) to identify what is being sold and on what terms</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Should not make assumptions as to what client is selling</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e.g. all of land v part of land: send plan to seller and ask to confirm what is being sold</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should obtain confirmation from all sellers (e.g. joint owners) as to extent of land being sold</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3335000" y="2171700"/>
            <a:ext cx="4419600" cy="65738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3"/>
            <a:stretch>
              <a:fillRect l="-54579" r="-14926"/>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DRAFTING THE </a:t>
            </a:r>
            <a:r>
              <a:rPr lang="en-US" sz="7500" b="1" spc="7">
                <a:solidFill>
                  <a:srgbClr val="292A5A"/>
                </a:solidFill>
                <a:latin typeface="Glacial Indifference Bold"/>
                <a:ea typeface="Glacial Indifference Bold"/>
                <a:cs typeface="Glacial Indifference Bold"/>
                <a:sym typeface="Glacial Indifference Bold"/>
              </a:rPr>
              <a:t>CONTRACT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85800" y="1562100"/>
            <a:ext cx="16230600" cy="7616419"/>
          </a:xfrm>
          <a:prstGeom prst="rect">
            <a:avLst/>
          </a:prstGeom>
        </p:spPr>
        <p:txBody>
          <a:bodyPr lIns="0" tIns="0" rIns="0" bIns="0" rtlCol="0" anchor="t">
            <a:spAutoFit/>
          </a:bodyPr>
          <a:lstStyle/>
          <a:p>
            <a:pPr marL="518162" lvl="1" indent="-259081" algn="l">
              <a:lnSpc>
                <a:spcPts val="3960"/>
              </a:lnSpc>
              <a:buFont typeface="Arial"/>
              <a:buChar char="•"/>
            </a:pPr>
            <a:r>
              <a:rPr lang="en-US" sz="2400" dirty="0">
                <a:solidFill>
                  <a:srgbClr val="292A5A"/>
                </a:solidFill>
                <a:latin typeface="Glacial Indifference"/>
                <a:ea typeface="Glacial Indifference"/>
                <a:cs typeface="Glacial Indifference"/>
                <a:sym typeface="Glacial Indifference"/>
              </a:rPr>
              <a:t>Arises where seller and the buyer have simply agreed on the essential terms in the written contract. </a:t>
            </a:r>
          </a:p>
          <a:p>
            <a:pPr marL="949965" lvl="2" indent="-316655" algn="l">
              <a:lnSpc>
                <a:spcPts val="3630"/>
              </a:lnSpc>
              <a:buFont typeface="Arial"/>
              <a:buChar char="⚬"/>
            </a:pPr>
            <a:r>
              <a:rPr lang="en-US" sz="2200" i="1" dirty="0">
                <a:solidFill>
                  <a:srgbClr val="292A5A"/>
                </a:solidFill>
                <a:latin typeface="Glacial Indifference Italics"/>
                <a:ea typeface="Glacial Indifference Italics"/>
                <a:cs typeface="Glacial Indifference Italics"/>
                <a:sym typeface="Glacial Indifference Italics"/>
              </a:rPr>
              <a:t>“CONTRACT made 15 May 2022 between JAMES WHITE of 5 Chapel Street Newtown Powys and KERRY BROWN of 18 Chapel Street Newtown Powys. James White agrees to sell to Kerry Brown the property known as 5 Chapel Street Newtown aforesaid for £300,000.[signed by both parties]”</a:t>
            </a:r>
          </a:p>
          <a:p>
            <a:pPr marL="518162" lvl="1" indent="-259081" algn="l">
              <a:lnSpc>
                <a:spcPts val="3960"/>
              </a:lnSpc>
              <a:buFont typeface="Arial"/>
              <a:buChar char="•"/>
            </a:pPr>
            <a:r>
              <a:rPr lang="en-US" sz="2400" dirty="0">
                <a:solidFill>
                  <a:srgbClr val="292A5A"/>
                </a:solidFill>
                <a:latin typeface="Glacial Indifference"/>
                <a:ea typeface="Glacial Indifference"/>
                <a:cs typeface="Glacial Indifference"/>
                <a:sym typeface="Glacial Indifference"/>
              </a:rPr>
              <a:t>A conveyancer would not advise a client to sign an open contract due to the uncertainty and risks it involves. If clients did sign an open contract before taking legal advice, however, it would be necessary for the conveyancer to use the open contract rules to try to rescue the situation.</a:t>
            </a:r>
          </a:p>
          <a:p>
            <a:pPr marL="518162" lvl="1" indent="-259081" algn="l">
              <a:lnSpc>
                <a:spcPts val="3960"/>
              </a:lnSpc>
              <a:buFont typeface="Arial"/>
              <a:buChar char="•"/>
            </a:pPr>
            <a:r>
              <a:rPr lang="en-US" sz="2400" dirty="0">
                <a:solidFill>
                  <a:srgbClr val="292A5A"/>
                </a:solidFill>
                <a:latin typeface="Glacial Indifference"/>
                <a:ea typeface="Glacial Indifference"/>
                <a:cs typeface="Glacial Indifference"/>
                <a:sym typeface="Glacial Indifference"/>
              </a:rPr>
              <a:t>Contract could be partly open: e.g.</a:t>
            </a:r>
          </a:p>
          <a:p>
            <a:pPr marL="906786" lvl="2" indent="-302262" algn="l">
              <a:lnSpc>
                <a:spcPts val="3465"/>
              </a:lnSpc>
              <a:buFont typeface="Arial"/>
              <a:buChar char="⚬"/>
            </a:pPr>
            <a:r>
              <a:rPr lang="en-US" sz="2100" i="1" dirty="0">
                <a:solidFill>
                  <a:srgbClr val="292A5A"/>
                </a:solidFill>
                <a:latin typeface="Glacial Indifference Italics"/>
                <a:ea typeface="Glacial Indifference Italics"/>
                <a:cs typeface="Glacial Indifference Italics"/>
                <a:sym typeface="Glacial Indifference Italics"/>
              </a:rPr>
              <a:t>“CONTRACT made 15 May 2022 between JAMES WHITE of 5 Chapel Street Newtown Powys and KERRY BROWN of 18 Chapel Street Newtown Powys. James White agrees to sell to Kerry Brown the property known as 5 Chapel Street Newtown aforesaid for £300,000. Standard Conditions of Sale (Fifth Edition – 2018 Revision) apply except for Standard Conditions 6.8 and 7 which are deleted.</a:t>
            </a:r>
          </a:p>
          <a:p>
            <a:pPr marL="518162" lvl="1" indent="-259081" algn="l">
              <a:lnSpc>
                <a:spcPts val="3960"/>
              </a:lnSpc>
              <a:buFont typeface="Arial"/>
              <a:buChar char="•"/>
            </a:pPr>
            <a:r>
              <a:rPr lang="en-US" sz="2400" dirty="0">
                <a:solidFill>
                  <a:srgbClr val="292A5A"/>
                </a:solidFill>
                <a:latin typeface="Glacial Indifference"/>
                <a:ea typeface="Glacial Indifference"/>
                <a:cs typeface="Glacial Indifference"/>
                <a:sym typeface="Glacial Indifference"/>
              </a:rPr>
              <a:t>This contract is partly open because Standard Conditions do not apply. This does not mean, however, that completion notices cannot be served and there are no remedies for breach. Rather, completion notices can be served and remedies are available – but they are the open contract rules and remedies rather than the ones under the Standard Conditions. Sometimes, a contract could be partly open because (as here) the contract excludes certain Standard Conditions but does not provide replacement clauses.</a:t>
            </a:r>
          </a:p>
        </p:txBody>
      </p:sp>
      <p:sp>
        <p:nvSpPr>
          <p:cNvPr id="5" name="TextBox 5"/>
          <p:cNvSpPr txBox="1"/>
          <p:nvPr/>
        </p:nvSpPr>
        <p:spPr>
          <a:xfrm>
            <a:off x="1028700" y="447675"/>
            <a:ext cx="16230600"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OPEN </a:t>
            </a:r>
            <a:r>
              <a:rPr lang="en-US" sz="6000" b="1" spc="7" dirty="0">
                <a:solidFill>
                  <a:srgbClr val="292A5A"/>
                </a:solidFill>
                <a:latin typeface="Glacial Indifference Bold"/>
                <a:ea typeface="Glacial Indifference Bold"/>
                <a:cs typeface="Glacial Indifference Bold"/>
                <a:sym typeface="Glacial Indifference Bold"/>
              </a:rPr>
              <a:t>CONTRACTS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3400" y="1420620"/>
            <a:ext cx="16230600" cy="7526831"/>
          </a:xfrm>
          <a:prstGeom prst="rect">
            <a:avLst/>
          </a:prstGeom>
        </p:spPr>
        <p:txBody>
          <a:bodyPr lIns="0" tIns="0" rIns="0" bIns="0" rtlCol="0" anchor="t">
            <a:spAutoFit/>
          </a:bodyPr>
          <a:lstStyle/>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Most contracts: procedural matters dealt with by express conditions. Usual for conveyancing fees to adopt general printed conditions covering procedural matters: Standard conditions of sale (5th Ed, 2018)</a:t>
            </a: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Protocol requires use of SCs. Amendments and additions are permitted, but additional clauses discourages - should not be included unless necessary (law or instructions) and needed for transaction</a:t>
            </a: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Special Conditions are those conditions included in the contract to deal with a matter specific to that particular property, that particular transaction or those particular parties, and not included in standard conditions. If standard and special conditions inconsistent, special condition prevails.</a:t>
            </a: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Seller conveyancer needs to have title deeds in their possession to draft if title unregistered. If registered, prudent to check all necessary documents included. </a:t>
            </a:r>
          </a:p>
          <a:p>
            <a:pPr marL="604519" lvl="1" indent="-302260" algn="l">
              <a:lnSpc>
                <a:spcPts val="4619"/>
              </a:lnSpc>
              <a:buFont typeface="Arial"/>
              <a:buChar char="•"/>
            </a:pPr>
            <a:r>
              <a:rPr lang="en-US" sz="2799" dirty="0">
                <a:solidFill>
                  <a:srgbClr val="292A5A"/>
                </a:solidFill>
                <a:latin typeface="Glacial Indifference"/>
                <a:ea typeface="Glacial Indifference"/>
                <a:cs typeface="Glacial Indifference"/>
                <a:sym typeface="Glacial Indifference"/>
              </a:rPr>
              <a:t>May be deeds and documents required currently held by mortgage lender. They will normally release these if conveyancer on panel. Will need to give undertaking to hold on order of lender, and return on demand. </a:t>
            </a:r>
          </a:p>
        </p:txBody>
      </p:sp>
      <p:sp>
        <p:nvSpPr>
          <p:cNvPr id="5" name="TextBox 5"/>
          <p:cNvSpPr txBox="1"/>
          <p:nvPr/>
        </p:nvSpPr>
        <p:spPr>
          <a:xfrm>
            <a:off x="1028700" y="476250"/>
            <a:ext cx="16230600"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STANDARD AND </a:t>
            </a:r>
            <a:r>
              <a:rPr lang="en-US" sz="6000" b="1" spc="7" dirty="0">
                <a:solidFill>
                  <a:srgbClr val="292A5A"/>
                </a:solidFill>
                <a:latin typeface="Glacial Indifference Bold"/>
                <a:ea typeface="Glacial Indifference Bold"/>
                <a:cs typeface="Glacial Indifference Bold"/>
                <a:sym typeface="Glacial Indifference Bold"/>
              </a:rPr>
              <a:t>SPECIAL</a:t>
            </a:r>
            <a:r>
              <a:rPr lang="en-US" sz="6000" b="1" spc="7" dirty="0">
                <a:solidFill>
                  <a:srgbClr val="E65485"/>
                </a:solidFill>
                <a:latin typeface="Glacial Indifference Bold"/>
                <a:ea typeface="Glacial Indifference Bold"/>
                <a:cs typeface="Glacial Indifference Bold"/>
                <a:sym typeface="Glacial Indifference Bold"/>
              </a:rPr>
              <a:t> </a:t>
            </a:r>
            <a:r>
              <a:rPr lang="en-US" sz="6000" b="1" spc="7" dirty="0">
                <a:solidFill>
                  <a:srgbClr val="292A5A"/>
                </a:solidFill>
                <a:latin typeface="Glacial Indifference Bold"/>
                <a:ea typeface="Glacial Indifference Bold"/>
                <a:cs typeface="Glacial Indifference Bold"/>
                <a:sym typeface="Glacial Indifference Bold"/>
              </a:rPr>
              <a:t>CONDITIONS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983429"/>
            <a:ext cx="13910219" cy="1493546"/>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Review the standard conditions of sale found on moodle. What types of issues do these cover?</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STANDARD CONDITIONS </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57200" y="1447800"/>
            <a:ext cx="16677500" cy="7391400"/>
          </a:xfrm>
          <a:prstGeom prst="rect">
            <a:avLst/>
          </a:prstGeom>
        </p:spPr>
        <p:txBody>
          <a:bodyPr lIns="0" tIns="0" rIns="0" bIns="0" rtlCol="0" anchor="t">
            <a:spAutoFit/>
          </a:bodyPr>
          <a:lstStyle/>
          <a:p>
            <a:pPr marL="647698" lvl="1" indent="-323849" algn="l">
              <a:lnSpc>
                <a:spcPts val="4949"/>
              </a:lnSpc>
              <a:buFont typeface="Arial"/>
              <a:buChar char="•"/>
            </a:pPr>
            <a:r>
              <a:rPr lang="en-US" sz="2999" dirty="0">
                <a:solidFill>
                  <a:srgbClr val="292A5A"/>
                </a:solidFill>
                <a:latin typeface="Glacial Indifference"/>
                <a:ea typeface="Glacial Indifference"/>
                <a:cs typeface="Glacial Indifference"/>
                <a:sym typeface="Glacial Indifference"/>
              </a:rPr>
              <a:t>Where a conveyancer is instructed to act for a seller client, a formal written contract will be used. The most common form is that incorporating the Standard Conditions of Sale</a:t>
            </a:r>
          </a:p>
          <a:p>
            <a:pPr marL="647698" lvl="1" indent="-323849" algn="l">
              <a:lnSpc>
                <a:spcPts val="4949"/>
              </a:lnSpc>
              <a:buFont typeface="Arial"/>
              <a:buChar char="•"/>
            </a:pPr>
            <a:r>
              <a:rPr lang="en-US" sz="2999" dirty="0">
                <a:solidFill>
                  <a:srgbClr val="292A5A"/>
                </a:solidFill>
                <a:latin typeface="Glacial Indifference"/>
                <a:ea typeface="Glacial Indifference"/>
                <a:cs typeface="Glacial Indifference"/>
                <a:sym typeface="Glacial Indifference"/>
              </a:rPr>
              <a:t>Date of the contract is not filled in at the drafting stage. It is left blank when the contract is drafted and inserted on exchange. This is because there is no binding contract in existence before exchange.</a:t>
            </a:r>
          </a:p>
          <a:p>
            <a:pPr marL="647698" lvl="1" indent="-323849" algn="l">
              <a:lnSpc>
                <a:spcPts val="4949"/>
              </a:lnSpc>
              <a:buFont typeface="Arial"/>
              <a:buChar char="•"/>
            </a:pPr>
            <a:r>
              <a:rPr lang="en-US" sz="2999" dirty="0">
                <a:solidFill>
                  <a:srgbClr val="292A5A"/>
                </a:solidFill>
                <a:latin typeface="Glacial Indifference"/>
                <a:ea typeface="Glacial Indifference"/>
                <a:cs typeface="Glacial Indifference"/>
                <a:sym typeface="Glacial Indifference"/>
              </a:rPr>
              <a:t>Full names and addresses of the sellers and buyers must also be filled in, including postcodes. </a:t>
            </a:r>
          </a:p>
          <a:p>
            <a:pPr marL="647698" lvl="1" indent="-323849" algn="l">
              <a:lnSpc>
                <a:spcPts val="4949"/>
              </a:lnSpc>
              <a:buFont typeface="Arial"/>
              <a:buChar char="•"/>
            </a:pPr>
            <a:r>
              <a:rPr lang="en-US" sz="2999" dirty="0">
                <a:solidFill>
                  <a:srgbClr val="292A5A"/>
                </a:solidFill>
                <a:latin typeface="Glacial Indifference"/>
                <a:ea typeface="Glacial Indifference"/>
                <a:cs typeface="Glacial Indifference"/>
                <a:sym typeface="Glacial Indifference"/>
              </a:rPr>
              <a:t>Traditionally, a formal contract comprised two parts:</a:t>
            </a:r>
          </a:p>
          <a:p>
            <a:pPr marL="1295397" lvl="2" indent="-431799" algn="l">
              <a:lnSpc>
                <a:spcPts val="4949"/>
              </a:lnSpc>
              <a:buFont typeface="Arial"/>
              <a:buChar char="⚬"/>
            </a:pPr>
            <a:r>
              <a:rPr lang="en-US" sz="2999" b="1" dirty="0">
                <a:solidFill>
                  <a:srgbClr val="292A5A"/>
                </a:solidFill>
                <a:latin typeface="Glacial Indifference Bold"/>
                <a:ea typeface="Glacial Indifference Bold"/>
                <a:cs typeface="Glacial Indifference Bold"/>
                <a:sym typeface="Glacial Indifference Bold"/>
              </a:rPr>
              <a:t>the particulars of sale</a:t>
            </a:r>
            <a:r>
              <a:rPr lang="en-US" sz="2999" dirty="0">
                <a:solidFill>
                  <a:srgbClr val="292A5A"/>
                </a:solidFill>
                <a:latin typeface="Glacial Indifference"/>
                <a:ea typeface="Glacial Indifference"/>
                <a:cs typeface="Glacial Indifference"/>
                <a:sym typeface="Glacial Indifference"/>
              </a:rPr>
              <a:t> – these provide a legal and physical description of the property and may include incumbrances;</a:t>
            </a:r>
          </a:p>
          <a:p>
            <a:pPr marL="1295397" lvl="2" indent="-431799" algn="l">
              <a:lnSpc>
                <a:spcPts val="4949"/>
              </a:lnSpc>
              <a:buFont typeface="Arial"/>
              <a:buChar char="⚬"/>
            </a:pPr>
            <a:r>
              <a:rPr lang="en-US" sz="2999" b="1" dirty="0">
                <a:solidFill>
                  <a:srgbClr val="292A5A"/>
                </a:solidFill>
                <a:latin typeface="Glacial Indifference Bold"/>
                <a:ea typeface="Glacial Indifference Bold"/>
                <a:cs typeface="Glacial Indifference Bold"/>
                <a:sym typeface="Glacial Indifference Bold"/>
              </a:rPr>
              <a:t>the conditions of sale</a:t>
            </a:r>
            <a:r>
              <a:rPr lang="en-US" sz="2999" dirty="0">
                <a:solidFill>
                  <a:srgbClr val="292A5A"/>
                </a:solidFill>
                <a:latin typeface="Glacial Indifference"/>
                <a:ea typeface="Glacial Indifference"/>
                <a:cs typeface="Glacial Indifference"/>
                <a:sym typeface="Glacial Indifference"/>
              </a:rPr>
              <a:t> – these contain the terms on which the property is to be sold and are the subject of negotiation between the parties. They will comprise general conditions (now usually the SCs) and any Special Conditions agreed between the parties.</a:t>
            </a:r>
          </a:p>
        </p:txBody>
      </p:sp>
      <p:sp>
        <p:nvSpPr>
          <p:cNvPr id="5" name="TextBox 5"/>
          <p:cNvSpPr txBox="1"/>
          <p:nvPr/>
        </p:nvSpPr>
        <p:spPr>
          <a:xfrm>
            <a:off x="1028700" y="447675"/>
            <a:ext cx="11315700"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PARTS OF </a:t>
            </a:r>
            <a:r>
              <a:rPr lang="en-US" sz="6000" b="1" spc="7" dirty="0">
                <a:solidFill>
                  <a:srgbClr val="292A5A"/>
                </a:solidFill>
                <a:latin typeface="Glacial Indifference Bold"/>
                <a:ea typeface="Glacial Indifference Bold"/>
                <a:cs typeface="Glacial Indifference Bold"/>
                <a:sym typeface="Glacial Indifference Bold"/>
              </a:rPr>
              <a:t>FORMAL CONTRACT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09784" y="2050256"/>
            <a:ext cx="8534216"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Reduced to a simple property description, adequate to identify land being sold. Simpler description for registered land, than unregistered - for which root of title is starting point.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Unregistered title:</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accurate physical description of land</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adequate legal description of:</a:t>
            </a:r>
          </a:p>
          <a:p>
            <a:pPr marL="1878327" lvl="3" indent="-469582"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tenure (leasehold or freehold)</a:t>
            </a:r>
          </a:p>
          <a:p>
            <a:pPr marL="1878327" lvl="3" indent="-469582"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benefits</a:t>
            </a:r>
          </a:p>
          <a:p>
            <a:pPr marL="1878327" lvl="3" indent="-469582"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burdens</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Any documents referred to must be supplied to buyer.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Contract for sale must also state root of title</a:t>
            </a:r>
          </a:p>
        </p:txBody>
      </p:sp>
      <p:sp>
        <p:nvSpPr>
          <p:cNvPr id="5" name="TextBox 5"/>
          <p:cNvSpPr txBox="1"/>
          <p:nvPr/>
        </p:nvSpPr>
        <p:spPr>
          <a:xfrm>
            <a:off x="609784" y="373856"/>
            <a:ext cx="17678216" cy="923330"/>
          </a:xfrm>
          <a:prstGeom prst="rect">
            <a:avLst/>
          </a:prstGeom>
        </p:spPr>
        <p:txBody>
          <a:bodyPr lIns="0" tIns="0" rIns="0" bIns="0" rtlCol="0" anchor="t">
            <a:spAutoFit/>
          </a:bodyPr>
          <a:lstStyle/>
          <a:p>
            <a:pPr algn="just"/>
            <a:r>
              <a:rPr lang="en-US" sz="6000" b="1" spc="6" dirty="0">
                <a:solidFill>
                  <a:srgbClr val="E65485"/>
                </a:solidFill>
                <a:latin typeface="Glacial Indifference Bold"/>
                <a:ea typeface="Glacial Indifference Bold"/>
                <a:cs typeface="Glacial Indifference Bold"/>
                <a:sym typeface="Glacial Indifference Bold"/>
              </a:rPr>
              <a:t>PARTICULARS OF SALE: </a:t>
            </a:r>
            <a:r>
              <a:rPr lang="en-US" sz="6000" b="1" spc="6" dirty="0">
                <a:solidFill>
                  <a:srgbClr val="292A5A"/>
                </a:solidFill>
                <a:latin typeface="Glacial Indifference Bold"/>
                <a:ea typeface="Glacial Indifference Bold"/>
                <a:cs typeface="Glacial Indifference Bold"/>
                <a:sym typeface="Glacial Indifference Bold"/>
              </a:rPr>
              <a:t>UNREGISTERED</a:t>
            </a:r>
            <a:r>
              <a:rPr lang="en-US" sz="6000" b="1" spc="6" dirty="0">
                <a:solidFill>
                  <a:srgbClr val="E65485"/>
                </a:solidFill>
                <a:latin typeface="Glacial Indifference Bold"/>
                <a:ea typeface="Glacial Indifference Bold"/>
                <a:cs typeface="Glacial Indifference Bold"/>
                <a:sym typeface="Glacial Indifference Bold"/>
              </a:rPr>
              <a:t> </a:t>
            </a:r>
          </a:p>
        </p:txBody>
      </p:sp>
      <p:grpSp>
        <p:nvGrpSpPr>
          <p:cNvPr id="6" name="Group 6"/>
          <p:cNvGrpSpPr/>
          <p:nvPr/>
        </p:nvGrpSpPr>
        <p:grpSpPr>
          <a:xfrm>
            <a:off x="9858441" y="2843425"/>
            <a:ext cx="8429559" cy="5765165"/>
            <a:chOff x="0" y="0"/>
            <a:chExt cx="1022899" cy="699584"/>
          </a:xfrm>
        </p:grpSpPr>
        <p:sp>
          <p:nvSpPr>
            <p:cNvPr id="7" name="Freeform 7"/>
            <p:cNvSpPr/>
            <p:nvPr/>
          </p:nvSpPr>
          <p:spPr>
            <a:xfrm>
              <a:off x="0" y="0"/>
              <a:ext cx="1022899" cy="699584"/>
            </a:xfrm>
            <a:custGeom>
              <a:avLst/>
              <a:gdLst/>
              <a:ahLst/>
              <a:cxnLst/>
              <a:rect l="l" t="t" r="r" b="b"/>
              <a:pathLst>
                <a:path w="1022899" h="699584">
                  <a:moveTo>
                    <a:pt x="100915" y="0"/>
                  </a:moveTo>
                  <a:lnTo>
                    <a:pt x="921985" y="0"/>
                  </a:lnTo>
                  <a:cubicBezTo>
                    <a:pt x="948749" y="0"/>
                    <a:pt x="974417" y="10632"/>
                    <a:pt x="993342" y="29557"/>
                  </a:cubicBezTo>
                  <a:cubicBezTo>
                    <a:pt x="1012267" y="48482"/>
                    <a:pt x="1022899" y="74150"/>
                    <a:pt x="1022899" y="100915"/>
                  </a:cubicBezTo>
                  <a:lnTo>
                    <a:pt x="1022899" y="598669"/>
                  </a:lnTo>
                  <a:cubicBezTo>
                    <a:pt x="1022899" y="625433"/>
                    <a:pt x="1012267" y="651101"/>
                    <a:pt x="993342" y="670027"/>
                  </a:cubicBezTo>
                  <a:cubicBezTo>
                    <a:pt x="974417" y="688952"/>
                    <a:pt x="948749" y="699584"/>
                    <a:pt x="921985" y="699584"/>
                  </a:cubicBezTo>
                  <a:lnTo>
                    <a:pt x="100915" y="699584"/>
                  </a:lnTo>
                  <a:cubicBezTo>
                    <a:pt x="74150" y="699584"/>
                    <a:pt x="48482" y="688952"/>
                    <a:pt x="29557" y="670027"/>
                  </a:cubicBezTo>
                  <a:cubicBezTo>
                    <a:pt x="10632" y="651101"/>
                    <a:pt x="0" y="625433"/>
                    <a:pt x="0" y="598669"/>
                  </a:cubicBezTo>
                  <a:lnTo>
                    <a:pt x="0" y="100915"/>
                  </a:lnTo>
                  <a:cubicBezTo>
                    <a:pt x="0" y="74150"/>
                    <a:pt x="10632" y="48482"/>
                    <a:pt x="29557" y="29557"/>
                  </a:cubicBezTo>
                  <a:cubicBezTo>
                    <a:pt x="48482" y="10632"/>
                    <a:pt x="74150" y="0"/>
                    <a:pt x="100915"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76200"/>
              <a:ext cx="1022899" cy="775784"/>
            </a:xfrm>
            <a:prstGeom prst="rect">
              <a:avLst/>
            </a:prstGeom>
          </p:spPr>
          <p:txBody>
            <a:bodyPr lIns="254000" tIns="254000" rIns="254000" bIns="254000" rtlCol="0" anchor="ctr"/>
            <a:lstStyle/>
            <a:p>
              <a:pPr algn="ctr">
                <a:lnSpc>
                  <a:spcPts val="3750"/>
                </a:lnSpc>
              </a:pPr>
              <a:r>
                <a:rPr lang="en-US" sz="2500" spc="2">
                  <a:solidFill>
                    <a:srgbClr val="292A5A"/>
                  </a:solidFill>
                  <a:latin typeface="Glacial Indifference"/>
                  <a:ea typeface="Glacial Indifference"/>
                  <a:cs typeface="Glacial Indifference"/>
                  <a:sym typeface="Glacial Indifference"/>
                </a:rPr>
                <a:t>Example:</a:t>
              </a:r>
            </a:p>
            <a:p>
              <a:pPr algn="ctr">
                <a:lnSpc>
                  <a:spcPts val="3750"/>
                </a:lnSpc>
              </a:pPr>
              <a:endParaRPr lang="en-US" sz="2500" spc="2">
                <a:solidFill>
                  <a:srgbClr val="292A5A"/>
                </a:solidFill>
                <a:latin typeface="Glacial Indifference"/>
                <a:ea typeface="Glacial Indifference"/>
                <a:cs typeface="Glacial Indifference"/>
                <a:sym typeface="Glacial Indifference"/>
              </a:endParaRPr>
            </a:p>
            <a:p>
              <a:pPr algn="ctr">
                <a:lnSpc>
                  <a:spcPts val="3750"/>
                </a:lnSpc>
              </a:pPr>
              <a:r>
                <a:rPr lang="en-US" sz="2500" spc="2">
                  <a:solidFill>
                    <a:srgbClr val="292A5A"/>
                  </a:solidFill>
                  <a:latin typeface="Glacial Indifference"/>
                  <a:ea typeface="Glacial Indifference"/>
                  <a:cs typeface="Glacial Indifference"/>
                  <a:sym typeface="Glacial Indifference"/>
                </a:rPr>
                <a:t>All that freehold land known as 57 Allington Street, Trowbridge, Wiltshire, BA14 6JF as is more particularly described in a Conveyance dated 15 November 1969 and made between Norman James (1) and Marion Slater (2) and edged in red on the plan attached thereto.</a:t>
              </a:r>
            </a:p>
            <a:p>
              <a:pPr algn="ctr">
                <a:lnSpc>
                  <a:spcPts val="3750"/>
                </a:lnSpc>
              </a:pPr>
              <a:endParaRPr lang="en-US" sz="2500" spc="2">
                <a:solidFill>
                  <a:srgbClr val="292A5A"/>
                </a:solidFill>
                <a:latin typeface="Glacial Indifference"/>
                <a:ea typeface="Glacial Indifference"/>
                <a:cs typeface="Glacial Indifference"/>
                <a:sym typeface="Glacial Indifference"/>
              </a:endParaRPr>
            </a:p>
            <a:p>
              <a:pPr algn="ctr">
                <a:lnSpc>
                  <a:spcPts val="3750"/>
                </a:lnSpc>
              </a:pPr>
              <a:r>
                <a:rPr lang="en-US" sz="2500" spc="2">
                  <a:solidFill>
                    <a:srgbClr val="292A5A"/>
                  </a:solidFill>
                  <a:latin typeface="Glacial Indifference"/>
                  <a:ea typeface="Glacial Indifference"/>
                  <a:cs typeface="Glacial Indifference"/>
                  <a:sym typeface="Glacial Indifference"/>
                </a:rPr>
                <a:t>Subject to the covenants, conditions and all other matters contained in a conveyance dated 4 April 1982 and made between S Thyme (1) and P Dillon (2).</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2113525" y="2304744"/>
            <a:ext cx="6172200" cy="1779624"/>
          </a:xfrm>
          <a:custGeom>
            <a:avLst/>
            <a:gdLst/>
            <a:ahLst/>
            <a:cxnLst/>
            <a:rect l="l" t="t" r="r" b="b"/>
            <a:pathLst>
              <a:path w="6698163" h="1858740">
                <a:moveTo>
                  <a:pt x="0" y="0"/>
                </a:moveTo>
                <a:lnTo>
                  <a:pt x="6698163" y="0"/>
                </a:lnTo>
                <a:lnTo>
                  <a:pt x="6698163" y="1858740"/>
                </a:lnTo>
                <a:lnTo>
                  <a:pt x="0" y="1858740"/>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609784" y="2050256"/>
            <a:ext cx="11429816" cy="7614264"/>
          </a:xfrm>
          <a:prstGeom prst="rect">
            <a:avLst/>
          </a:prstGeom>
        </p:spPr>
        <p:txBody>
          <a:bodyPr wrap="square"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Much shorter than unregistered, will rely on description in title, and state property in that which comprised under title number</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Official copies should be less than 6 months old</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Property description normally full address of property.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In registered land transactions, the specified incumbrances are normally referenced to the register of title, for example:</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phrase “save for financial charges” is designed to exclude the seller’s current mortgages, which would be paid off on completion.</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Alternatively, the contract could refer more specifically to numbered entries, for example (e.g. excluded entries)</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Each case fact specific. Title number will also be stated in the contract and reference to root of title deleted. The title number will be taken from the official copies.</a:t>
            </a:r>
          </a:p>
        </p:txBody>
      </p:sp>
      <p:sp>
        <p:nvSpPr>
          <p:cNvPr id="6" name="TextBox 6"/>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PARTICULARS OF SALE: </a:t>
            </a:r>
            <a:r>
              <a:rPr lang="en-US" sz="6800" b="1" spc="6">
                <a:solidFill>
                  <a:srgbClr val="292A5A"/>
                </a:solidFill>
                <a:latin typeface="Glacial Indifference Bold"/>
                <a:ea typeface="Glacial Indifference Bold"/>
                <a:cs typeface="Glacial Indifference Bold"/>
                <a:sym typeface="Glacial Indifference Bold"/>
              </a:rPr>
              <a:t>REGISTERED</a:t>
            </a:r>
            <a:r>
              <a:rPr lang="en-US" sz="6800" b="1" spc="6">
                <a:solidFill>
                  <a:srgbClr val="E65485"/>
                </a:solidFill>
                <a:latin typeface="Glacial Indifference Bold"/>
                <a:ea typeface="Glacial Indifference Bold"/>
                <a:cs typeface="Glacial Indifference Bold"/>
                <a:sym typeface="Glacial Indifference Bold"/>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487400" y="2343776"/>
            <a:ext cx="4419600" cy="6345280"/>
          </a:xfrm>
          <a:custGeom>
            <a:avLst/>
            <a:gdLst/>
            <a:ahLst/>
            <a:cxnLst/>
            <a:rect l="l" t="t" r="r" b="b"/>
            <a:pathLst>
              <a:path w="6698163" h="7663079">
                <a:moveTo>
                  <a:pt x="0" y="0"/>
                </a:moveTo>
                <a:lnTo>
                  <a:pt x="6698163" y="0"/>
                </a:lnTo>
                <a:lnTo>
                  <a:pt x="6698163" y="7663079"/>
                </a:lnTo>
                <a:lnTo>
                  <a:pt x="0" y="7663079"/>
                </a:lnTo>
                <a:lnTo>
                  <a:pt x="0" y="0"/>
                </a:lnTo>
                <a:close/>
              </a:path>
            </a:pathLst>
          </a:custGeom>
          <a:blipFill>
            <a:blip r:embed="rId3"/>
            <a:stretch>
              <a:fillRect l="-68048" r="-13909"/>
            </a:stretch>
          </a:blipFill>
        </p:spPr>
        <p:txBody>
          <a:bodyPr/>
          <a:lstStyle/>
          <a:p>
            <a:endParaRPr lang="en-GB"/>
          </a:p>
        </p:txBody>
      </p:sp>
      <p:sp>
        <p:nvSpPr>
          <p:cNvPr id="5" name="TextBox 5"/>
          <p:cNvSpPr txBox="1"/>
          <p:nvPr/>
        </p:nvSpPr>
        <p:spPr>
          <a:xfrm>
            <a:off x="609784" y="2050256"/>
            <a:ext cx="12115616" cy="5139227"/>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Inaccurate drafting may result in such court action as: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misrepresentation inducing the contract;</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 misdescription in the particulars themselves;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non-disclosure – where the seller omits to disclose some matter which they are obliged to reveal.</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An overlap can exist between misrepresentation and misdescription – what starts out as a misrepresentation inducing the contract can later constitute a misdescription if it is incorporated into the contract. The distinction between the two remains important, as different remedies are available.</a:t>
            </a:r>
          </a:p>
        </p:txBody>
      </p:sp>
      <p:sp>
        <p:nvSpPr>
          <p:cNvPr id="6" name="TextBox 6"/>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ERRORS IN </a:t>
            </a:r>
            <a:r>
              <a:rPr lang="en-US" sz="6900" b="1" spc="6">
                <a:solidFill>
                  <a:srgbClr val="292A5A"/>
                </a:solidFill>
                <a:latin typeface="Glacial Indifference Bold"/>
                <a:ea typeface="Glacial Indifference Bold"/>
                <a:cs typeface="Glacial Indifference Bold"/>
                <a:sym typeface="Glacial Indifference Bold"/>
              </a:rPr>
              <a:t>CONTRACT PARTICULARS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15854" y="1240036"/>
            <a:ext cx="17162362" cy="7837170"/>
          </a:xfrm>
          <a:prstGeom prst="rect">
            <a:avLst/>
          </a:prstGeom>
        </p:spPr>
        <p:txBody>
          <a:bodyPr lIns="0" tIns="0" rIns="0" bIns="0" rtlCol="0" anchor="t">
            <a:spAutoFit/>
          </a:bodyPr>
          <a:lstStyle/>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Linked to the issue of accurate contract drafting, and the requirements to disclose </a:t>
            </a:r>
            <a:r>
              <a:rPr lang="en-US" sz="2799" dirty="0" err="1">
                <a:solidFill>
                  <a:srgbClr val="292A5A"/>
                </a:solidFill>
                <a:latin typeface="Glacial Indifference"/>
                <a:ea typeface="Glacial Indifference"/>
                <a:cs typeface="Glacial Indifference"/>
                <a:sym typeface="Glacial Indifference"/>
              </a:rPr>
              <a:t>incumberances</a:t>
            </a:r>
            <a:endParaRPr lang="en-US" sz="2799" dirty="0">
              <a:solidFill>
                <a:srgbClr val="292A5A"/>
              </a:solidFill>
              <a:latin typeface="Glacial Indifference"/>
              <a:ea typeface="Glacial Indifference"/>
              <a:cs typeface="Glacial Indifference"/>
              <a:sym typeface="Glacial Indifference"/>
            </a:endParaRPr>
          </a:p>
          <a:p>
            <a:pPr marL="604519" lvl="1" indent="-302260" algn="l">
              <a:lnSpc>
                <a:spcPts val="419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Open contract rule: </a:t>
            </a:r>
            <a:r>
              <a:rPr lang="en-US" sz="2799" dirty="0">
                <a:solidFill>
                  <a:srgbClr val="292A5A"/>
                </a:solidFill>
                <a:latin typeface="Glacial Indifference"/>
                <a:ea typeface="Glacial Indifference"/>
                <a:cs typeface="Glacial Indifference"/>
                <a:sym typeface="Glacial Indifference"/>
              </a:rPr>
              <a:t>seller bound to disclose latent </a:t>
            </a:r>
            <a:r>
              <a:rPr lang="en-US" sz="2799" dirty="0" err="1">
                <a:solidFill>
                  <a:srgbClr val="292A5A"/>
                </a:solidFill>
                <a:latin typeface="Glacial Indifference"/>
                <a:ea typeface="Glacial Indifference"/>
                <a:cs typeface="Glacial Indifference"/>
                <a:sym typeface="Glacial Indifference"/>
              </a:rPr>
              <a:t>defencts</a:t>
            </a:r>
            <a:r>
              <a:rPr lang="en-US" sz="2799" dirty="0">
                <a:solidFill>
                  <a:srgbClr val="292A5A"/>
                </a:solidFill>
                <a:latin typeface="Glacial Indifference"/>
                <a:ea typeface="Glacial Indifference"/>
                <a:cs typeface="Glacial Indifference"/>
                <a:sym typeface="Glacial Indifference"/>
              </a:rPr>
              <a:t> in </a:t>
            </a:r>
            <a:r>
              <a:rPr lang="en-US" sz="2799" dirty="0" err="1">
                <a:solidFill>
                  <a:srgbClr val="292A5A"/>
                </a:solidFill>
                <a:latin typeface="Glacial Indifference"/>
                <a:ea typeface="Glacial Indifference"/>
                <a:cs typeface="Glacial Indifference"/>
                <a:sym typeface="Glacial Indifference"/>
              </a:rPr>
              <a:t>titke</a:t>
            </a:r>
            <a:r>
              <a:rPr lang="en-US" sz="2799" dirty="0">
                <a:solidFill>
                  <a:srgbClr val="292A5A"/>
                </a:solidFill>
                <a:latin typeface="Glacial Indifference"/>
                <a:ea typeface="Glacial Indifference"/>
                <a:cs typeface="Glacial Indifference"/>
                <a:sym typeface="Glacial Indifference"/>
              </a:rPr>
              <a:t>: which prevent selling free from </a:t>
            </a:r>
            <a:r>
              <a:rPr lang="en-US" sz="2799" dirty="0" err="1">
                <a:solidFill>
                  <a:srgbClr val="292A5A"/>
                </a:solidFill>
                <a:latin typeface="Glacial Indifference"/>
                <a:ea typeface="Glacial Indifference"/>
                <a:cs typeface="Glacial Indifference"/>
                <a:sym typeface="Glacial Indifference"/>
              </a:rPr>
              <a:t>incumrbances</a:t>
            </a:r>
            <a:r>
              <a:rPr lang="en-US" sz="2799" dirty="0">
                <a:solidFill>
                  <a:srgbClr val="292A5A"/>
                </a:solidFill>
                <a:latin typeface="Glacial Indifference"/>
                <a:ea typeface="Glacial Indifference"/>
                <a:cs typeface="Glacial Indifference"/>
                <a:sym typeface="Glacial Indifference"/>
              </a:rPr>
              <a:t>, and not apparent on reasonable inspection</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The seller’s duty does not extend to physical defects and defects in the quality of the land unless they are also defects in title.</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The seller does not have to disclose a latent incumbrance which will not remain binding on a buyer after completion (e.g. a mortgage to be discharged on or before completion).</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The seller does not have to disclose a third party right statutorily void against the seller due to non-registration as a land charge.</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Given that there may be some difficulty in determining whether a particular incumbrance is patent or latent, it may be advisable for the seller to disclose all defects in the title in the contract. E.g. an easement may be patent if there is found to be physical evidence of it which is reasonably discoverable on inspection; if not, it will be latent and required to be disclosed under the open contract rule.</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In registered title the open contract rule means that the seller must disclose all latent overriding interests – again, if in doubt as to latent/patent, the seller should disclose the interest.</a:t>
            </a:r>
          </a:p>
        </p:txBody>
      </p:sp>
      <p:sp>
        <p:nvSpPr>
          <p:cNvPr id="5" name="TextBox 5"/>
          <p:cNvSpPr txBox="1"/>
          <p:nvPr/>
        </p:nvSpPr>
        <p:spPr>
          <a:xfrm>
            <a:off x="609784" y="316706"/>
            <a:ext cx="176782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SELLER’S DUTY </a:t>
            </a:r>
            <a:r>
              <a:rPr lang="en-US" sz="6000" b="1" spc="7" dirty="0">
                <a:solidFill>
                  <a:srgbClr val="292A5A"/>
                </a:solidFill>
                <a:latin typeface="Glacial Indifference Bold"/>
                <a:ea typeface="Glacial Indifference Bold"/>
                <a:cs typeface="Glacial Indifference Bold"/>
                <a:sym typeface="Glacial Indifference Bold"/>
              </a:rPr>
              <a:t>OF DISCLOSURE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381000" y="1307585"/>
            <a:ext cx="17162362" cy="8361045"/>
          </a:xfrm>
          <a:prstGeom prst="rect">
            <a:avLst/>
          </a:prstGeom>
        </p:spPr>
        <p:txBody>
          <a:bodyPr lIns="0" tIns="0" rIns="0" bIns="0" rtlCol="0" anchor="t">
            <a:spAutoFit/>
          </a:bodyPr>
          <a:lstStyle/>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SC 3 provides that a seller is in roughly the same position as they would be in an open contract, with the following important differences.</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(a) Any adverse rights which the seller is required to disclose must be set out, or referred to, in the contract itself. Generally, these are listed under “Specified Incumbrances” on the front page.</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(b) The seller does not have to disclose any adverse rights that could be discovered by inspecting the property (i.e. any patent rights)</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(c) The seller does not have to disclose any adverse rights which fall into the following categories.</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a:t>
            </a:r>
            <a:r>
              <a:rPr lang="en-US" sz="2799" dirty="0" err="1">
                <a:solidFill>
                  <a:srgbClr val="292A5A"/>
                </a:solidFill>
                <a:latin typeface="Glacial Indifference"/>
                <a:ea typeface="Glacial Indifference"/>
                <a:cs typeface="Glacial Indifference"/>
                <a:sym typeface="Glacial Indifference"/>
              </a:rPr>
              <a:t>i</a:t>
            </a:r>
            <a:r>
              <a:rPr lang="en-US" sz="2799" dirty="0">
                <a:solidFill>
                  <a:srgbClr val="292A5A"/>
                </a:solidFill>
                <a:latin typeface="Glacial Indifference"/>
                <a:ea typeface="Glacial Indifference"/>
                <a:cs typeface="Glacial Indifference"/>
                <a:sym typeface="Glacial Indifference"/>
              </a:rPr>
              <a:t>) Any adverse rights that the seller did not know about and could not have found had the seller tried to investigate the position.</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(ii) Those rights, other than mortgages, which the buyer knows about.</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(iii) Any adverse rights in public registers. As an exception to this rule, however, any adverse matters set out in the HMLR, Land Charges Registry or at Companies House must be disclosed before exchange.</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(iv) Public requirements: notices, orders and similar given on statutory authority. (This may not be satisfactory to a buyer as the seller will know if they have received notices and there may be no other way of knowing the contents of these notices. Thus, the buyer will normally ask about this at the preliminary enquiries stage.)</a:t>
            </a:r>
          </a:p>
        </p:txBody>
      </p:sp>
      <p:sp>
        <p:nvSpPr>
          <p:cNvPr id="5" name="TextBox 5"/>
          <p:cNvSpPr txBox="1"/>
          <p:nvPr/>
        </p:nvSpPr>
        <p:spPr>
          <a:xfrm>
            <a:off x="609784" y="316706"/>
            <a:ext cx="17678216"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SELLER’S DUTY </a:t>
            </a:r>
            <a:r>
              <a:rPr lang="en-US" sz="6000" b="1" spc="7" dirty="0">
                <a:solidFill>
                  <a:srgbClr val="292A5A"/>
                </a:solidFill>
                <a:latin typeface="Glacial Indifference Bold"/>
                <a:ea typeface="Glacial Indifference Bold"/>
                <a:cs typeface="Glacial Indifference Bold"/>
                <a:sym typeface="Glacial Indifference Bold"/>
              </a:rPr>
              <a:t>OF DISCLOSURE (SCS)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57200" y="1485900"/>
            <a:ext cx="12496616" cy="6876883"/>
          </a:xfrm>
          <a:prstGeom prst="rect">
            <a:avLst/>
          </a:prstGeom>
        </p:spPr>
        <p:txBody>
          <a:bodyPr wrap="square" lIns="0" tIns="0" rIns="0" bIns="0" rtlCol="0" anchor="t">
            <a:spAutoFit/>
          </a:bodyPr>
          <a:lstStyle/>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Seller required to disclose before exchange of contract</a:t>
            </a:r>
          </a:p>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Failure to do so: could sue seller for breach of contract</a:t>
            </a:r>
          </a:p>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Duty of disclosure only relates to relationship between seller and buyer. Does not affect enforceability of third party rights</a:t>
            </a:r>
          </a:p>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Defect examples:</a:t>
            </a:r>
          </a:p>
          <a:p>
            <a:pPr marL="1295397" lvl="2" indent="-43179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mortgage</a:t>
            </a:r>
          </a:p>
          <a:p>
            <a:pPr marL="1295397" lvl="2" indent="-43179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right of way/easement</a:t>
            </a:r>
          </a:p>
          <a:p>
            <a:pPr marL="1295397" lvl="2" indent="-43179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adverse right not known to seller</a:t>
            </a:r>
          </a:p>
          <a:p>
            <a:pPr marL="1295397" lvl="2" indent="-43179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restrictive covenant </a:t>
            </a:r>
          </a:p>
          <a:p>
            <a:pPr marL="647698" lvl="1" indent="-32384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Also need to disclose any flaw in documentary title which might affect seller’s ownership, and therefore their right to deal with the property </a:t>
            </a:r>
          </a:p>
          <a:p>
            <a:pPr marL="1295397" lvl="2" indent="-431799" algn="l">
              <a:lnSpc>
                <a:spcPts val="4499"/>
              </a:lnSpc>
              <a:buFont typeface="Arial"/>
              <a:buChar char="⚬"/>
            </a:pPr>
            <a:r>
              <a:rPr lang="en-US" sz="2999" dirty="0">
                <a:solidFill>
                  <a:srgbClr val="292A5A"/>
                </a:solidFill>
                <a:latin typeface="Glacial Indifference"/>
                <a:ea typeface="Glacial Indifference"/>
                <a:cs typeface="Glacial Indifference"/>
                <a:sym typeface="Glacial Indifference"/>
              </a:rPr>
              <a:t>These normally added as special conditions</a:t>
            </a:r>
          </a:p>
        </p:txBody>
      </p:sp>
      <p:sp>
        <p:nvSpPr>
          <p:cNvPr id="5" name="Freeform 5"/>
          <p:cNvSpPr/>
          <p:nvPr/>
        </p:nvSpPr>
        <p:spPr>
          <a:xfrm>
            <a:off x="13563600" y="419100"/>
            <a:ext cx="4419600" cy="4249035"/>
          </a:xfrm>
          <a:custGeom>
            <a:avLst/>
            <a:gdLst/>
            <a:ahLst/>
            <a:cxnLst/>
            <a:rect l="l" t="t" r="r" b="b"/>
            <a:pathLst>
              <a:path w="6698163" h="5643202">
                <a:moveTo>
                  <a:pt x="0" y="0"/>
                </a:moveTo>
                <a:lnTo>
                  <a:pt x="6698163" y="0"/>
                </a:lnTo>
                <a:lnTo>
                  <a:pt x="6698163" y="5643202"/>
                </a:lnTo>
                <a:lnTo>
                  <a:pt x="0" y="5643202"/>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609784" y="316706"/>
            <a:ext cx="17678216"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EFFECT OF DUTY </a:t>
            </a:r>
            <a:r>
              <a:rPr lang="en-US" sz="6000" b="1" spc="7" dirty="0">
                <a:solidFill>
                  <a:srgbClr val="292A5A"/>
                </a:solidFill>
                <a:latin typeface="Glacial Indifference Bold"/>
                <a:ea typeface="Glacial Indifference Bold"/>
                <a:cs typeface="Glacial Indifference Bold"/>
                <a:sym typeface="Glacial Indifference Bold"/>
              </a:rPr>
              <a:t>TO DISCLOSE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5785" y="1240036"/>
            <a:ext cx="17195607" cy="7306945"/>
          </a:xfrm>
          <a:prstGeom prst="rect">
            <a:avLst/>
          </a:prstGeom>
        </p:spPr>
        <p:txBody>
          <a:bodyPr lIns="0" tIns="0" rIns="0" bIns="0" rtlCol="0" anchor="t">
            <a:spAutoFit/>
          </a:bodyPr>
          <a:lstStyle/>
          <a:p>
            <a:pPr marL="561341" lvl="1" indent="-280670"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When property sold, seller may give implied covenants, purpose of which is to ensure that the buyer can sue the seller if, for the same reason, the buyer discovers after that they received an unexpectedly defective title.  </a:t>
            </a:r>
          </a:p>
          <a:p>
            <a:pPr marL="561341" lvl="1" indent="-280670"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Implied covenants are not same as HMLR class of title, but relate to implied promises which give remedy if defect in title</a:t>
            </a:r>
          </a:p>
          <a:p>
            <a:pPr marL="561341" lvl="1" indent="-280670"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A seller could refuse to give any implied covenants at all, or give a limited range of covenants, or the full list set out in LP(MP)A 1994. It is also possible that the buyer and seller could agree various adaptations of the covenants in LP(MP)A 1994.</a:t>
            </a:r>
          </a:p>
          <a:p>
            <a:pPr marL="561341" lvl="1" indent="-280670"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Ultimately, the title guarantee given by the seller is a matter of negotiation between the conveyancers. However, their use is generally uncontroversial and the following are typically given without a problem:</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Full title guarantee – given by a seller who has owned a property and lived in it. Note that if a property is being sold by an attorney on behalf of the legal owner, it is expected that the seller will still give a full title guarantee.</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Limited title guarantee – given by a seller who is a Personal Representative who will have no personal knowledge of the property.</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No title guarantee – given by a mortgagee in possession or by someone who is gifting a property.</a:t>
            </a:r>
          </a:p>
        </p:txBody>
      </p:sp>
      <p:sp>
        <p:nvSpPr>
          <p:cNvPr id="5" name="TextBox 5"/>
          <p:cNvSpPr txBox="1"/>
          <p:nvPr/>
        </p:nvSpPr>
        <p:spPr>
          <a:xfrm>
            <a:off x="609784" y="316706"/>
            <a:ext cx="17678216"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TITLE </a:t>
            </a:r>
            <a:r>
              <a:rPr lang="en-US" sz="6000" b="1" spc="7" dirty="0">
                <a:solidFill>
                  <a:srgbClr val="292A5A"/>
                </a:solidFill>
                <a:latin typeface="Glacial Indifference Bold"/>
                <a:ea typeface="Glacial Indifference Bold"/>
                <a:cs typeface="Glacial Indifference Bold"/>
                <a:sym typeface="Glacial Indifference Bold"/>
              </a:rPr>
              <a:t>GUARANTEE (1)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86770" y="1457325"/>
            <a:ext cx="17201859" cy="7837170"/>
          </a:xfrm>
          <a:prstGeom prst="rect">
            <a:avLst/>
          </a:prstGeom>
        </p:spPr>
        <p:txBody>
          <a:bodyPr lIns="0" tIns="0" rIns="0" bIns="0" rtlCol="0" anchor="t">
            <a:spAutoFit/>
          </a:bodyPr>
          <a:lstStyle/>
          <a:p>
            <a:pPr marL="604519" lvl="1" indent="-302260" algn="l">
              <a:lnSpc>
                <a:spcPts val="419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LP(MP)A 1994</a:t>
            </a:r>
            <a:r>
              <a:rPr lang="en-US" sz="2799" dirty="0">
                <a:solidFill>
                  <a:srgbClr val="292A5A"/>
                </a:solidFill>
                <a:latin typeface="Glacial Indifference"/>
                <a:ea typeface="Glacial Indifference"/>
                <a:cs typeface="Glacial Indifference"/>
                <a:sym typeface="Glacial Indifference"/>
              </a:rPr>
              <a:t> sets out the covenants implied where the sellers convey either with full title guarantee or with limited title guarantee, under the terms of the contract.</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The following covenants by the seller are implied on any sale with full or limited guarantee.</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That the seller has the </a:t>
            </a:r>
            <a:r>
              <a:rPr lang="en-US" sz="2799" b="1" dirty="0">
                <a:solidFill>
                  <a:srgbClr val="292A5A"/>
                </a:solidFill>
                <a:latin typeface="Glacial Indifference Bold"/>
                <a:ea typeface="Glacial Indifference Bold"/>
                <a:cs typeface="Glacial Indifference Bold"/>
                <a:sym typeface="Glacial Indifference Bold"/>
              </a:rPr>
              <a:t>right to dispose </a:t>
            </a:r>
            <a:r>
              <a:rPr lang="en-US" sz="2799" dirty="0">
                <a:solidFill>
                  <a:srgbClr val="292A5A"/>
                </a:solidFill>
                <a:latin typeface="Glacial Indifference"/>
                <a:ea typeface="Glacial Indifference"/>
                <a:cs typeface="Glacial Indifference"/>
                <a:sym typeface="Glacial Indifference"/>
              </a:rPr>
              <a:t>of the property (s2(1)(a)); for example, a seller who does not, in fact, own the whole of the property sold could be sued after completion for breach of this covenant.</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For </a:t>
            </a:r>
            <a:r>
              <a:rPr lang="en-US" sz="2799" b="1" dirty="0">
                <a:solidFill>
                  <a:srgbClr val="292A5A"/>
                </a:solidFill>
                <a:latin typeface="Glacial Indifference Bold"/>
                <a:ea typeface="Glacial Indifference Bold"/>
                <a:cs typeface="Glacial Indifference Bold"/>
                <a:sym typeface="Glacial Indifference Bold"/>
              </a:rPr>
              <a:t>further assurance</a:t>
            </a:r>
            <a:r>
              <a:rPr lang="en-US" sz="2799" dirty="0">
                <a:solidFill>
                  <a:srgbClr val="292A5A"/>
                </a:solidFill>
                <a:latin typeface="Glacial Indifference"/>
                <a:ea typeface="Glacial Indifference"/>
                <a:cs typeface="Glacial Indifference"/>
                <a:sym typeface="Glacial Indifference"/>
              </a:rPr>
              <a:t> (s2(1)(b) and s2(2)); for example, if the purchase deed is technically defective in some way, the seller is obliged to correct this at their own expense.</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For </a:t>
            </a:r>
            <a:r>
              <a:rPr lang="en-US" sz="2799" b="1" dirty="0">
                <a:solidFill>
                  <a:srgbClr val="292A5A"/>
                </a:solidFill>
                <a:latin typeface="Glacial Indifference Bold"/>
                <a:ea typeface="Glacial Indifference Bold"/>
                <a:cs typeface="Glacial Indifference Bold"/>
                <a:sym typeface="Glacial Indifference Bold"/>
              </a:rPr>
              <a:t>freedom from charges, incumbrances and third-party rights (s3</a:t>
            </a:r>
            <a:r>
              <a:rPr lang="en-US" sz="2799" dirty="0">
                <a:solidFill>
                  <a:srgbClr val="292A5A"/>
                </a:solidFill>
                <a:latin typeface="Glacial Indifference"/>
                <a:ea typeface="Glacial Indifference"/>
                <a:cs typeface="Glacial Indifference"/>
                <a:sym typeface="Glacial Indifference"/>
              </a:rPr>
              <a:t>); on a sale with limited guarantee, the covenant relates only to the period since the last sale for value (usually, when the seller bought the property). For example, a seller who failed to disclose that they had created an easement over the property in </a:t>
            </a:r>
            <a:r>
              <a:rPr lang="en-US" sz="2799" dirty="0" err="1">
                <a:solidFill>
                  <a:srgbClr val="292A5A"/>
                </a:solidFill>
                <a:latin typeface="Glacial Indifference"/>
                <a:ea typeface="Glacial Indifference"/>
                <a:cs typeface="Glacial Indifference"/>
                <a:sym typeface="Glacial Indifference"/>
              </a:rPr>
              <a:t>favour</a:t>
            </a:r>
            <a:r>
              <a:rPr lang="en-US" sz="2799" dirty="0">
                <a:solidFill>
                  <a:srgbClr val="292A5A"/>
                </a:solidFill>
                <a:latin typeface="Glacial Indifference"/>
                <a:ea typeface="Glacial Indifference"/>
                <a:cs typeface="Glacial Indifference"/>
                <a:sym typeface="Glacial Indifference"/>
              </a:rPr>
              <a:t> of a </a:t>
            </a:r>
            <a:r>
              <a:rPr lang="en-US" sz="2799" dirty="0" err="1">
                <a:solidFill>
                  <a:srgbClr val="292A5A"/>
                </a:solidFill>
                <a:latin typeface="Glacial Indifference"/>
                <a:ea typeface="Glacial Indifference"/>
                <a:cs typeface="Glacial Indifference"/>
                <a:sym typeface="Glacial Indifference"/>
              </a:rPr>
              <a:t>neighbour</a:t>
            </a:r>
            <a:r>
              <a:rPr lang="en-US" sz="2799" dirty="0">
                <a:solidFill>
                  <a:srgbClr val="292A5A"/>
                </a:solidFill>
                <a:latin typeface="Glacial Indifference"/>
                <a:ea typeface="Glacial Indifference"/>
                <a:cs typeface="Glacial Indifference"/>
                <a:sym typeface="Glacial Indifference"/>
              </a:rPr>
              <a:t> could be sued by the buyer on this ground.</a:t>
            </a:r>
          </a:p>
          <a:p>
            <a:pPr marL="1209039" lvl="2" indent="-403013" algn="l">
              <a:lnSpc>
                <a:spcPts val="4199"/>
              </a:lnSpc>
              <a:buAutoNum type="alphaLcPeriod"/>
            </a:pPr>
            <a:r>
              <a:rPr lang="en-US" sz="2799" dirty="0">
                <a:solidFill>
                  <a:srgbClr val="292A5A"/>
                </a:solidFill>
                <a:latin typeface="Glacial Indifference"/>
                <a:ea typeface="Glacial Indifference"/>
                <a:cs typeface="Glacial Indifference"/>
                <a:sym typeface="Glacial Indifference"/>
              </a:rPr>
              <a:t>If the land is leasehold, that the </a:t>
            </a:r>
            <a:r>
              <a:rPr lang="en-US" sz="2799" b="1" dirty="0">
                <a:solidFill>
                  <a:srgbClr val="292A5A"/>
                </a:solidFill>
                <a:latin typeface="Glacial Indifference Bold"/>
                <a:ea typeface="Glacial Indifference Bold"/>
                <a:cs typeface="Glacial Indifference Bold"/>
                <a:sym typeface="Glacial Indifference Bold"/>
              </a:rPr>
              <a:t>lease is valid </a:t>
            </a:r>
            <a:r>
              <a:rPr lang="en-US" sz="2799" dirty="0">
                <a:solidFill>
                  <a:srgbClr val="292A5A"/>
                </a:solidFill>
                <a:latin typeface="Glacial Indifference"/>
                <a:ea typeface="Glacial Indifference"/>
                <a:cs typeface="Glacial Indifference"/>
                <a:sym typeface="Glacial Indifference"/>
              </a:rPr>
              <a:t>and the tenant has not breached conditions, or breached covenants which might result in forfeiture (s4). If there had been such breaches, the landlord could still forfeit the lease (subject, of course, to the rules regarding forfeiture), so the buyer would lose the property. The buyer would, however, be able to sue the seller.</a:t>
            </a:r>
          </a:p>
        </p:txBody>
      </p:sp>
      <p:sp>
        <p:nvSpPr>
          <p:cNvPr id="5" name="TextBox 5"/>
          <p:cNvSpPr txBox="1"/>
          <p:nvPr/>
        </p:nvSpPr>
        <p:spPr>
          <a:xfrm>
            <a:off x="457200" y="-266700"/>
            <a:ext cx="17678216"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TITLE GUARANTEE: </a:t>
            </a:r>
            <a:r>
              <a:rPr lang="en-US" sz="7500" b="1" spc="7" dirty="0">
                <a:solidFill>
                  <a:srgbClr val="292A5A"/>
                </a:solidFill>
                <a:latin typeface="Glacial Indifference Bold"/>
                <a:ea typeface="Glacial Indifference Bold"/>
                <a:cs typeface="Glacial Indifference Bold"/>
                <a:sym typeface="Glacial Indifference Bold"/>
              </a:rPr>
              <a:t>LP(MP)A 1994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381000" y="1334244"/>
            <a:ext cx="11734800" cy="7495642"/>
          </a:xfrm>
          <a:prstGeom prst="rect">
            <a:avLst/>
          </a:prstGeom>
        </p:spPr>
        <p:txBody>
          <a:bodyPr wrap="square" lIns="0" tIns="0" rIns="0" bIns="0" rtlCol="0" anchor="t">
            <a:spAutoFit/>
          </a:bodyPr>
          <a:lstStyle/>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LP(MP)A 1994 provides that the covenants for title cannot be sued on where:</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(a) matters arise between exchange and completion, as these are breaches of contract, not breaches of covenant;</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(b) sale is made expressly subject to defects which would otherwise constitute a breach of the seller’s implied covenants (s6(1));</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(c) the buyer already knew of such defects before completion (or if they ought to have </a:t>
            </a:r>
            <a:r>
              <a:rPr lang="en-US" sz="2799" dirty="0" err="1">
                <a:solidFill>
                  <a:srgbClr val="292A5A"/>
                </a:solidFill>
                <a:latin typeface="Glacial Indifference"/>
                <a:ea typeface="Glacial Indifference"/>
                <a:cs typeface="Glacial Indifference"/>
                <a:sym typeface="Glacial Indifference"/>
              </a:rPr>
              <a:t>realised</a:t>
            </a:r>
            <a:r>
              <a:rPr lang="en-US" sz="2799" dirty="0">
                <a:solidFill>
                  <a:srgbClr val="292A5A"/>
                </a:solidFill>
                <a:latin typeface="Glacial Indifference"/>
                <a:ea typeface="Glacial Indifference"/>
                <a:cs typeface="Glacial Indifference"/>
                <a:sym typeface="Glacial Indifference"/>
              </a:rPr>
              <a:t> the position from the facts that they knew) s6(2));</a:t>
            </a:r>
          </a:p>
          <a:p>
            <a:pPr marL="1209039" lvl="2" indent="-403013"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It is common practice to add a modification to s6(2) in the contract, usually with a special condition.</a:t>
            </a:r>
          </a:p>
          <a:p>
            <a:pPr marL="604519" lvl="1" indent="-302260" algn="l">
              <a:lnSpc>
                <a:spcPts val="4199"/>
              </a:lnSpc>
              <a:buFont typeface="Arial"/>
              <a:buChar char="•"/>
            </a:pPr>
            <a:r>
              <a:rPr lang="en-US" sz="2799" dirty="0">
                <a:solidFill>
                  <a:srgbClr val="292A5A"/>
                </a:solidFill>
                <a:latin typeface="Glacial Indifference"/>
                <a:ea typeface="Glacial Indifference"/>
                <a:cs typeface="Glacial Indifference"/>
                <a:sym typeface="Glacial Indifference"/>
              </a:rPr>
              <a:t>(d) the covenants for title entitle the buyer (or the buyer’s successors in title under s7) only to sue the seller. They do not entitle the buyer to have any defect in title removed (unless the seller can do this without the need for any other person to consent).</a:t>
            </a:r>
          </a:p>
        </p:txBody>
      </p:sp>
      <p:sp>
        <p:nvSpPr>
          <p:cNvPr id="5" name="TextBox 5"/>
          <p:cNvSpPr txBox="1"/>
          <p:nvPr/>
        </p:nvSpPr>
        <p:spPr>
          <a:xfrm>
            <a:off x="609784" y="316706"/>
            <a:ext cx="17678216"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TITLE GUARANTEE: </a:t>
            </a:r>
            <a:r>
              <a:rPr lang="en-US" sz="6000" b="1" spc="7" dirty="0">
                <a:solidFill>
                  <a:srgbClr val="292A5A"/>
                </a:solidFill>
                <a:latin typeface="Glacial Indifference Bold"/>
                <a:ea typeface="Glacial Indifference Bold"/>
                <a:cs typeface="Glacial Indifference Bold"/>
                <a:sym typeface="Glacial Indifference Bold"/>
              </a:rPr>
              <a:t>EXCEPTIONS</a:t>
            </a:r>
          </a:p>
        </p:txBody>
      </p:sp>
      <p:grpSp>
        <p:nvGrpSpPr>
          <p:cNvPr id="6" name="Group 6"/>
          <p:cNvGrpSpPr/>
          <p:nvPr/>
        </p:nvGrpSpPr>
        <p:grpSpPr>
          <a:xfrm>
            <a:off x="12649200" y="952500"/>
            <a:ext cx="5638800" cy="8532913"/>
            <a:chOff x="0" y="0"/>
            <a:chExt cx="812800" cy="872958"/>
          </a:xfrm>
        </p:grpSpPr>
        <p:sp>
          <p:nvSpPr>
            <p:cNvPr id="7" name="Freeform 7"/>
            <p:cNvSpPr/>
            <p:nvPr/>
          </p:nvSpPr>
          <p:spPr>
            <a:xfrm>
              <a:off x="0" y="0"/>
              <a:ext cx="812800" cy="872958"/>
            </a:xfrm>
            <a:custGeom>
              <a:avLst/>
              <a:gdLst/>
              <a:ahLst/>
              <a:cxnLst/>
              <a:rect l="l" t="t" r="r" b="b"/>
              <a:pathLst>
                <a:path w="812800" h="872958">
                  <a:moveTo>
                    <a:pt x="127000" y="0"/>
                  </a:moveTo>
                  <a:lnTo>
                    <a:pt x="685800" y="0"/>
                  </a:lnTo>
                  <a:cubicBezTo>
                    <a:pt x="719482" y="0"/>
                    <a:pt x="751785" y="13380"/>
                    <a:pt x="775603" y="37197"/>
                  </a:cubicBezTo>
                  <a:cubicBezTo>
                    <a:pt x="799420" y="61015"/>
                    <a:pt x="812800" y="93318"/>
                    <a:pt x="812800" y="127000"/>
                  </a:cubicBezTo>
                  <a:lnTo>
                    <a:pt x="812800" y="745958"/>
                  </a:lnTo>
                  <a:cubicBezTo>
                    <a:pt x="812800" y="816098"/>
                    <a:pt x="755940" y="872958"/>
                    <a:pt x="685800" y="872958"/>
                  </a:cubicBezTo>
                  <a:lnTo>
                    <a:pt x="127000" y="872958"/>
                  </a:lnTo>
                  <a:cubicBezTo>
                    <a:pt x="93318" y="872958"/>
                    <a:pt x="61015" y="859578"/>
                    <a:pt x="37197" y="835761"/>
                  </a:cubicBezTo>
                  <a:cubicBezTo>
                    <a:pt x="13380" y="811943"/>
                    <a:pt x="0" y="779640"/>
                    <a:pt x="0" y="745958"/>
                  </a:cubicBezTo>
                  <a:lnTo>
                    <a:pt x="0" y="127000"/>
                  </a:lnTo>
                  <a:cubicBezTo>
                    <a:pt x="0" y="93318"/>
                    <a:pt x="13380" y="61015"/>
                    <a:pt x="37197" y="37197"/>
                  </a:cubicBezTo>
                  <a:cubicBezTo>
                    <a:pt x="61015" y="13380"/>
                    <a:pt x="93318"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76200"/>
              <a:ext cx="812800" cy="949158"/>
            </a:xfrm>
            <a:prstGeom prst="rect">
              <a:avLst/>
            </a:prstGeom>
          </p:spPr>
          <p:txBody>
            <a:bodyPr lIns="254000" tIns="254000" rIns="254000" bIns="254000" rtlCol="0" anchor="ctr"/>
            <a:lstStyle/>
            <a:p>
              <a:pPr algn="ctr">
                <a:lnSpc>
                  <a:spcPts val="3750"/>
                </a:lnSpc>
              </a:pPr>
              <a:r>
                <a:rPr lang="en-US" sz="2500" u="sng" spc="2" dirty="0">
                  <a:solidFill>
                    <a:srgbClr val="292A5A"/>
                  </a:solidFill>
                  <a:latin typeface="Glacial Indifference"/>
                  <a:ea typeface="Glacial Indifference"/>
                  <a:cs typeface="Glacial Indifference"/>
                  <a:sym typeface="Glacial Indifference"/>
                </a:rPr>
                <a:t>Example modification (c):</a:t>
              </a:r>
            </a:p>
            <a:p>
              <a:pPr algn="ctr">
                <a:lnSpc>
                  <a:spcPts val="3750"/>
                </a:lnSpc>
              </a:pPr>
              <a:r>
                <a:rPr lang="en-US" sz="2500" spc="2" dirty="0">
                  <a:solidFill>
                    <a:srgbClr val="292A5A"/>
                  </a:solidFill>
                  <a:latin typeface="Glacial Indifference"/>
                  <a:ea typeface="Glacial Indifference"/>
                  <a:cs typeface="Glacial Indifference"/>
                  <a:sym typeface="Glacial Indifference"/>
                </a:rPr>
                <a:t>For the purposes of s6(2) Law of Property (Miscellaneous Provisions) Act 1994, all matters now recorded in registers open to public inspection are to be considered within the actual knowledge of the buyer.</a:t>
              </a:r>
            </a:p>
            <a:p>
              <a:pPr algn="ctr">
                <a:lnSpc>
                  <a:spcPts val="3750"/>
                </a:lnSpc>
              </a:pPr>
              <a:endParaRPr lang="en-US" sz="2500" spc="2" dirty="0">
                <a:solidFill>
                  <a:srgbClr val="292A5A"/>
                </a:solidFill>
                <a:latin typeface="Glacial Indifference"/>
                <a:ea typeface="Glacial Indifference"/>
                <a:cs typeface="Glacial Indifference"/>
                <a:sym typeface="Glacial Indifference"/>
              </a:endParaRPr>
            </a:p>
            <a:p>
              <a:pPr algn="ctr">
                <a:lnSpc>
                  <a:spcPts val="3750"/>
                </a:lnSpc>
              </a:pPr>
              <a:r>
                <a:rPr lang="en-US" sz="2500" u="sng" spc="2" dirty="0">
                  <a:solidFill>
                    <a:srgbClr val="292A5A"/>
                  </a:solidFill>
                  <a:latin typeface="Glacial Indifference"/>
                  <a:ea typeface="Glacial Indifference"/>
                  <a:cs typeface="Glacial Indifference"/>
                  <a:sym typeface="Glacial Indifference"/>
                </a:rPr>
                <a:t>Special condition</a:t>
              </a:r>
            </a:p>
            <a:p>
              <a:pPr algn="ctr">
                <a:lnSpc>
                  <a:spcPts val="3750"/>
                </a:lnSpc>
              </a:pPr>
              <a:r>
                <a:rPr lang="en-US" sz="2500" spc="2" dirty="0">
                  <a:solidFill>
                    <a:srgbClr val="292A5A"/>
                  </a:solidFill>
                  <a:latin typeface="Glacial Indifference"/>
                  <a:ea typeface="Glacial Indifference"/>
                  <a:cs typeface="Glacial Indifference"/>
                  <a:sym typeface="Glacial Indifference"/>
                </a:rPr>
                <a:t>2. Subject to the terms of this contract and to the Standard Conditions of Sale, the seller is to transfer the property with either full title guarantee or limited title guarantee as specified on the front page.</a:t>
              </a:r>
            </a:p>
            <a:p>
              <a:pPr algn="ctr">
                <a:lnSpc>
                  <a:spcPts val="3750"/>
                </a:lnSpc>
              </a:pPr>
              <a:endParaRPr lang="en-US" sz="2500" spc="2" dirty="0">
                <a:solidFill>
                  <a:srgbClr val="292A5A"/>
                </a:solidFill>
                <a:latin typeface="Glacial Indifference"/>
                <a:ea typeface="Glacial Indifference"/>
                <a:cs typeface="Glacial Indifference"/>
                <a:sym typeface="Glacial Indifference"/>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13639800" y="344570"/>
            <a:ext cx="4343400" cy="6462992"/>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96415" r="-4465"/>
            </a:stretch>
          </a:blipFill>
        </p:spPr>
        <p:txBody>
          <a:bodyPr/>
          <a:lstStyle/>
          <a:p>
            <a:endParaRPr lang="en-GB"/>
          </a:p>
        </p:txBody>
      </p:sp>
      <p:sp>
        <p:nvSpPr>
          <p:cNvPr id="5" name="TextBox 5"/>
          <p:cNvSpPr txBox="1"/>
          <p:nvPr/>
        </p:nvSpPr>
        <p:spPr>
          <a:xfrm>
            <a:off x="457200" y="1266763"/>
            <a:ext cx="12725216" cy="8220199"/>
          </a:xfrm>
          <a:prstGeom prst="rect">
            <a:avLst/>
          </a:prstGeom>
        </p:spPr>
        <p:txBody>
          <a:bodyPr wrap="square" lIns="0" tIns="0" rIns="0" bIns="0" rtlCol="0" anchor="t">
            <a:spAutoFit/>
          </a:bodyPr>
          <a:lstStyle/>
          <a:p>
            <a:pPr marL="582930" lvl="1" indent="-291465" algn="l">
              <a:lnSpc>
                <a:spcPts val="4320"/>
              </a:lnSpc>
              <a:buFont typeface="Arial"/>
              <a:buChar char="•"/>
            </a:pPr>
            <a:r>
              <a:rPr lang="en-US" sz="2700" b="1" dirty="0">
                <a:solidFill>
                  <a:srgbClr val="292A5A"/>
                </a:solidFill>
                <a:latin typeface="Glacial Indifference Bold"/>
                <a:ea typeface="Glacial Indifference Bold"/>
                <a:cs typeface="Glacial Indifference Bold"/>
                <a:sym typeface="Glacial Indifference Bold"/>
              </a:rPr>
              <a:t>Completion date: </a:t>
            </a:r>
            <a:r>
              <a:rPr lang="en-US" sz="2700" dirty="0">
                <a:solidFill>
                  <a:srgbClr val="292A5A"/>
                </a:solidFill>
                <a:latin typeface="Glacial Indifference"/>
                <a:ea typeface="Glacial Indifference"/>
                <a:cs typeface="Glacial Indifference"/>
                <a:sym typeface="Glacial Indifference"/>
              </a:rPr>
              <a:t>usually blank and completed one exchange</a:t>
            </a:r>
          </a:p>
          <a:p>
            <a:pPr marL="582930" lvl="1" indent="-291465" algn="l">
              <a:lnSpc>
                <a:spcPts val="4320"/>
              </a:lnSpc>
              <a:buFont typeface="Arial"/>
              <a:buChar char="•"/>
            </a:pPr>
            <a:r>
              <a:rPr lang="en-US" sz="2700" b="1" dirty="0">
                <a:solidFill>
                  <a:srgbClr val="292A5A"/>
                </a:solidFill>
                <a:latin typeface="Glacial Indifference Bold"/>
                <a:ea typeface="Glacial Indifference Bold"/>
                <a:cs typeface="Glacial Indifference Bold"/>
                <a:sym typeface="Glacial Indifference Bold"/>
              </a:rPr>
              <a:t>Contract rate of interest: </a:t>
            </a:r>
            <a:r>
              <a:rPr lang="en-US" sz="2700" dirty="0">
                <a:solidFill>
                  <a:srgbClr val="292A5A"/>
                </a:solidFill>
                <a:latin typeface="Glacial Indifference"/>
                <a:ea typeface="Glacial Indifference"/>
                <a:cs typeface="Glacial Indifference"/>
                <a:sym typeface="Glacial Indifference"/>
              </a:rPr>
              <a:t>used to calculate interest owed if delay in completion. SC7 sets out calculation. E.g. 4% above  base lending rate, or Law Society’s interest rate.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if there is a chain, should ensure that isn’t less than onward rate of interest otherwise seller would be out of pocket</a:t>
            </a:r>
          </a:p>
          <a:p>
            <a:pPr marL="582930" lvl="1" indent="-291465" algn="l">
              <a:lnSpc>
                <a:spcPts val="4320"/>
              </a:lnSpc>
              <a:buFont typeface="Arial"/>
              <a:buChar char="•"/>
            </a:pPr>
            <a:r>
              <a:rPr lang="en-US" sz="2700" b="1" dirty="0">
                <a:solidFill>
                  <a:srgbClr val="292A5A"/>
                </a:solidFill>
                <a:latin typeface="Glacial Indifference Bold"/>
                <a:ea typeface="Glacial Indifference Bold"/>
                <a:cs typeface="Glacial Indifference Bold"/>
                <a:sym typeface="Glacial Indifference Bold"/>
              </a:rPr>
              <a:t>Root of title/title number: </a:t>
            </a:r>
            <a:r>
              <a:rPr lang="en-US" sz="2700" dirty="0">
                <a:solidFill>
                  <a:srgbClr val="292A5A"/>
                </a:solidFill>
                <a:latin typeface="Glacial Indifference"/>
                <a:ea typeface="Glacial Indifference"/>
                <a:cs typeface="Glacial Indifference"/>
                <a:sym typeface="Glacial Indifference"/>
              </a:rPr>
              <a:t>if unregistered musts state root of title; if registered must detail the title number. Best practice, use latest root of title which meets all criteria. </a:t>
            </a:r>
          </a:p>
          <a:p>
            <a:pPr marL="582930" lvl="1" indent="-291465" algn="l">
              <a:lnSpc>
                <a:spcPts val="4320"/>
              </a:lnSpc>
              <a:buFont typeface="Arial"/>
              <a:buChar char="•"/>
            </a:pPr>
            <a:r>
              <a:rPr lang="en-US" sz="2700" b="1" dirty="0">
                <a:solidFill>
                  <a:srgbClr val="292A5A"/>
                </a:solidFill>
                <a:latin typeface="Glacial Indifference Bold"/>
                <a:ea typeface="Glacial Indifference Bold"/>
                <a:cs typeface="Glacial Indifference Bold"/>
                <a:sym typeface="Glacial Indifference Bold"/>
              </a:rPr>
              <a:t>Deposit: </a:t>
            </a:r>
            <a:r>
              <a:rPr lang="en-US" sz="2700" dirty="0">
                <a:solidFill>
                  <a:srgbClr val="292A5A"/>
                </a:solidFill>
                <a:latin typeface="Glacial Indifference"/>
                <a:ea typeface="Glacial Indifference"/>
                <a:cs typeface="Glacial Indifference"/>
                <a:sym typeface="Glacial Indifference"/>
              </a:rPr>
              <a:t>usually stipulated (though not needed). Usually 10%. Must also consider what seller can do with deposit. SC 2.2.5: held by seller conveyancer, insofar as needed for any other purchase.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Can accept a reduced deposit. Should enquire why: may be because of 95% mortgage, balance not available until completion.</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Risk of lower deposit needs to be explained to seller. </a:t>
            </a:r>
          </a:p>
        </p:txBody>
      </p:sp>
      <p:sp>
        <p:nvSpPr>
          <p:cNvPr id="6" name="TextBox 6"/>
          <p:cNvSpPr txBox="1"/>
          <p:nvPr/>
        </p:nvSpPr>
        <p:spPr>
          <a:xfrm>
            <a:off x="609784" y="316706"/>
            <a:ext cx="17678216"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OTHER </a:t>
            </a:r>
            <a:r>
              <a:rPr lang="en-US" sz="6000" b="1" spc="7" dirty="0">
                <a:solidFill>
                  <a:srgbClr val="292A5A"/>
                </a:solidFill>
                <a:latin typeface="Glacial Indifference Bold"/>
                <a:ea typeface="Glacial Indifference Bold"/>
                <a:cs typeface="Glacial Indifference Bold"/>
                <a:sym typeface="Glacial Indifference Bold"/>
              </a:rPr>
              <a:t>MATTERS (1)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98411" y="1253115"/>
            <a:ext cx="11364989" cy="8220199"/>
          </a:xfrm>
          <a:prstGeom prst="rect">
            <a:avLst/>
          </a:prstGeom>
        </p:spPr>
        <p:txBody>
          <a:bodyPr wrap="square" lIns="0" tIns="0" rIns="0" bIns="0" rtlCol="0" anchor="t">
            <a:spAutoFit/>
          </a:bodyPr>
          <a:lstStyle/>
          <a:p>
            <a:pPr marL="582930" lvl="1" indent="-291465" algn="l">
              <a:lnSpc>
                <a:spcPts val="4320"/>
              </a:lnSpc>
              <a:buFont typeface="Arial"/>
              <a:buChar char="•"/>
            </a:pPr>
            <a:r>
              <a:rPr lang="en-US" sz="2700" b="1" dirty="0">
                <a:solidFill>
                  <a:srgbClr val="292A5A"/>
                </a:solidFill>
                <a:latin typeface="Glacial Indifference Bold"/>
                <a:ea typeface="Glacial Indifference Bold"/>
                <a:cs typeface="Glacial Indifference Bold"/>
                <a:sym typeface="Glacial Indifference Bold"/>
              </a:rPr>
              <a:t>Chattels: (contents under SCs): </a:t>
            </a:r>
            <a:r>
              <a:rPr lang="en-US" sz="2700" dirty="0">
                <a:solidFill>
                  <a:srgbClr val="292A5A"/>
                </a:solidFill>
                <a:latin typeface="Glacial Indifference"/>
                <a:ea typeface="Glacial Indifference"/>
                <a:cs typeface="Glacial Indifference"/>
                <a:sym typeface="Glacial Indifference"/>
              </a:rPr>
              <a:t>in law buyer entitled to all fixtures but not mere chattels. Highly desirable to specify what exactly should be removed from the property, and what is included. TA10 indicates this, but for certainty SCs usually require contents to be attached to contract (special condition 3), with any separate amount payable stated on the front page.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List of excluded fixtures maybe also be attached.</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Sometimes seller wants additional payment for chattels, and will note this on the contract. Otherwise does not.</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Sometimes may “apportion” on contract for chattels.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could reduce amount of SDLT/LTT payable: not paid on chattels</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apportionment must be realistic, if higher than actual value, could amount to fraud against HMRC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Reduction in price must be reported to lender, may affect lender valuation, and what willing to lend. </a:t>
            </a:r>
          </a:p>
        </p:txBody>
      </p:sp>
      <p:graphicFrame>
        <p:nvGraphicFramePr>
          <p:cNvPr id="5" name="Table 5"/>
          <p:cNvGraphicFramePr>
            <a:graphicFrameLocks noGrp="1"/>
          </p:cNvGraphicFramePr>
          <p:nvPr>
            <p:extLst>
              <p:ext uri="{D42A27DB-BD31-4B8C-83A1-F6EECF244321}">
                <p14:modId xmlns:p14="http://schemas.microsoft.com/office/powerpoint/2010/main" val="2548206409"/>
              </p:ext>
            </p:extLst>
          </p:nvPr>
        </p:nvGraphicFramePr>
        <p:xfrm>
          <a:off x="12420600" y="293391"/>
          <a:ext cx="5608771" cy="8592312"/>
        </p:xfrm>
        <a:graphic>
          <a:graphicData uri="http://schemas.openxmlformats.org/drawingml/2006/table">
            <a:tbl>
              <a:tblPr/>
              <a:tblGrid>
                <a:gridCol w="2896794">
                  <a:extLst>
                    <a:ext uri="{9D8B030D-6E8A-4147-A177-3AD203B41FA5}">
                      <a16:colId xmlns:a16="http://schemas.microsoft.com/office/drawing/2014/main" val="20000"/>
                    </a:ext>
                  </a:extLst>
                </a:gridCol>
                <a:gridCol w="2711977">
                  <a:extLst>
                    <a:ext uri="{9D8B030D-6E8A-4147-A177-3AD203B41FA5}">
                      <a16:colId xmlns:a16="http://schemas.microsoft.com/office/drawing/2014/main" val="20001"/>
                    </a:ext>
                  </a:extLst>
                </a:gridCol>
              </a:tblGrid>
              <a:tr h="1166248">
                <a:tc>
                  <a:txBody>
                    <a:bodyPr/>
                    <a:lstStyle/>
                    <a:p>
                      <a:pPr algn="ctr">
                        <a:lnSpc>
                          <a:spcPts val="3359"/>
                        </a:lnSpc>
                        <a:defRPr/>
                      </a:pPr>
                      <a:r>
                        <a:rPr lang="en-US" sz="2399" b="1" dirty="0">
                          <a:solidFill>
                            <a:srgbClr val="292A5A"/>
                          </a:solidFill>
                          <a:latin typeface="Glacial Indifference Bold"/>
                          <a:ea typeface="Glacial Indifference Bold"/>
                          <a:cs typeface="Glacial Indifference Bold"/>
                          <a:sym typeface="Glacial Indifference Bold"/>
                        </a:rPr>
                        <a:t>HMRC normally considers chattels</a:t>
                      </a:r>
                      <a:endParaRPr lang="en-US" sz="1100" dirty="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b="1">
                          <a:solidFill>
                            <a:srgbClr val="292A5A"/>
                          </a:solidFill>
                          <a:latin typeface="Glacial Indifference Bold"/>
                          <a:ea typeface="Glacial Indifference Bold"/>
                          <a:cs typeface="Glacial Indifference Bold"/>
                          <a:sym typeface="Glacial Indifference Bold"/>
                        </a:rPr>
                        <a:t>HMRC normally considers fixtures</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0"/>
                  </a:ext>
                </a:extLst>
              </a:tr>
              <a:tr h="1166248">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Carpets (fitted or otherwise)</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Fitted kitchen units and sinks</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1"/>
                  </a:ext>
                </a:extLst>
              </a:tr>
              <a:tr h="1166248">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Curtains and blinds</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Wall mounted ovens and agas</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2"/>
                  </a:ext>
                </a:extLst>
              </a:tr>
              <a:tr h="1166248">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Freestanding furniture</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Central heating system</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3"/>
                  </a:ext>
                </a:extLst>
              </a:tr>
              <a:tr h="1166248">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Kitchen White goods (unless integrated)</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Fitted bathroom sanitary ware</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4"/>
                  </a:ext>
                </a:extLst>
              </a:tr>
              <a:tr h="1560977">
                <a:tc>
                  <a:txBody>
                    <a:bodyPr/>
                    <a:lstStyle/>
                    <a:p>
                      <a:pPr algn="ctr">
                        <a:lnSpc>
                          <a:spcPts val="3359"/>
                        </a:lnSpc>
                        <a:defRPr/>
                      </a:pPr>
                      <a:r>
                        <a:rPr lang="en-US" sz="2399">
                          <a:solidFill>
                            <a:srgbClr val="292A5A"/>
                          </a:solidFill>
                          <a:latin typeface="Glacial Indifference"/>
                          <a:ea typeface="Glacial Indifference"/>
                          <a:cs typeface="Glacial Indifference"/>
                          <a:sym typeface="Glacial Indifference"/>
                        </a:rPr>
                        <a:t>Light shades and fittings (unless recessed)</a:t>
                      </a:r>
                      <a:endParaRPr lang="en-US" sz="110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3359"/>
                        </a:lnSpc>
                        <a:defRPr/>
                      </a:pPr>
                      <a:r>
                        <a:rPr lang="en-US" sz="2399" dirty="0">
                          <a:solidFill>
                            <a:srgbClr val="292A5A"/>
                          </a:solidFill>
                          <a:latin typeface="Glacial Indifference"/>
                          <a:ea typeface="Glacial Indifference"/>
                          <a:cs typeface="Glacial Indifference"/>
                          <a:sym typeface="Glacial Indifference"/>
                        </a:rPr>
                        <a:t>Intruder alarm system</a:t>
                      </a:r>
                      <a:endParaRPr lang="en-US" sz="1100" dirty="0"/>
                    </a:p>
                  </a:txBody>
                  <a:tcPr marL="190500" marR="190500" marT="190500" marB="190500"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316706"/>
            <a:ext cx="44194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CHATTELS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57200" y="1309117"/>
            <a:ext cx="12572816" cy="7668766"/>
          </a:xfrm>
          <a:prstGeom prst="rect">
            <a:avLst/>
          </a:prstGeom>
        </p:spPr>
        <p:txBody>
          <a:bodyPr wrap="square" lIns="0" tIns="0" rIns="0" bIns="0" rtlCol="0" anchor="t">
            <a:spAutoFit/>
          </a:bodyPr>
          <a:lstStyle/>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Under open contract: implied condition of vacant possession, but may be exceptionally rebutted if obviously not VP on inspection</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Means free of physical or legal restriction to buyer taking possession</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SC deals with this by allowing one of two alternatives in special condition 4. Alternative selected/other deleted. </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Non-owning spouse/`civil partner’s statutory right of occupation relevant under </a:t>
            </a:r>
            <a:r>
              <a:rPr lang="en-US" sz="2700" b="1" dirty="0">
                <a:solidFill>
                  <a:srgbClr val="292A5A"/>
                </a:solidFill>
                <a:latin typeface="Glacial Indifference Bold"/>
                <a:ea typeface="Glacial Indifference Bold"/>
                <a:cs typeface="Glacial Indifference Bold"/>
                <a:sym typeface="Glacial Indifference Bold"/>
              </a:rPr>
              <a:t>Family Law Act 1996</a:t>
            </a:r>
            <a:r>
              <a:rPr lang="en-US" sz="2700" dirty="0">
                <a:solidFill>
                  <a:srgbClr val="292A5A"/>
                </a:solidFill>
                <a:latin typeface="Glacial Indifference"/>
                <a:ea typeface="Glacial Indifference"/>
                <a:cs typeface="Glacial Indifference"/>
                <a:sym typeface="Glacial Indifference"/>
              </a:rPr>
              <a:t>. Implied term that charge protecting spouse/CP right of occupation discharged (class F).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Registered </a:t>
            </a:r>
            <a:r>
              <a:rPr lang="en-US" sz="2700" dirty="0" err="1">
                <a:solidFill>
                  <a:srgbClr val="292A5A"/>
                </a:solidFill>
                <a:latin typeface="Glacial Indifference"/>
                <a:ea typeface="Glacial Indifference"/>
                <a:cs typeface="Glacial Indifference"/>
                <a:sym typeface="Glacial Indifference"/>
              </a:rPr>
              <a:t>lan</a:t>
            </a:r>
            <a:r>
              <a:rPr lang="en-US" sz="2700" dirty="0">
                <a:solidFill>
                  <a:srgbClr val="292A5A"/>
                </a:solidFill>
                <a:latin typeface="Glacial Indifference"/>
                <a:ea typeface="Glacial Indifference"/>
                <a:cs typeface="Glacial Indifference"/>
                <a:sym typeface="Glacial Indifference"/>
              </a:rPr>
              <a:t>, cancellation of home rights notice.</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Should be resolved before exchange. </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Non-owning spouse asked to sign a consent clause to release any other rights they may have in property, and vacate on completion</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Other non-owning occupiers also sign asked to sign a consent clause to </a:t>
            </a:r>
            <a:r>
              <a:rPr lang="en-US" sz="2700" dirty="0" err="1">
                <a:solidFill>
                  <a:srgbClr val="292A5A"/>
                </a:solidFill>
                <a:latin typeface="Glacial Indifference"/>
                <a:ea typeface="Glacial Indifference"/>
                <a:cs typeface="Glacial Indifference"/>
                <a:sym typeface="Glacial Indifference"/>
              </a:rPr>
              <a:t>relase</a:t>
            </a:r>
            <a:r>
              <a:rPr lang="en-US" sz="2700" dirty="0">
                <a:solidFill>
                  <a:srgbClr val="292A5A"/>
                </a:solidFill>
                <a:latin typeface="Glacial Indifference"/>
                <a:ea typeface="Glacial Indifference"/>
                <a:cs typeface="Glacial Indifference"/>
                <a:sym typeface="Glacial Indifference"/>
              </a:rPr>
              <a:t> any other rights or interests they have in property </a:t>
            </a:r>
          </a:p>
        </p:txBody>
      </p:sp>
      <p:sp>
        <p:nvSpPr>
          <p:cNvPr id="5" name="Freeform 5"/>
          <p:cNvSpPr/>
          <p:nvPr/>
        </p:nvSpPr>
        <p:spPr>
          <a:xfrm>
            <a:off x="14097000" y="316706"/>
            <a:ext cx="3886200" cy="64976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46558" r="-31003"/>
            </a:stretch>
          </a:blipFill>
        </p:spPr>
        <p:txBody>
          <a:bodyPr/>
          <a:lstStyle/>
          <a:p>
            <a:endParaRPr lang="en-GB"/>
          </a:p>
        </p:txBody>
      </p:sp>
      <p:sp>
        <p:nvSpPr>
          <p:cNvPr id="6" name="TextBox 6"/>
          <p:cNvSpPr txBox="1"/>
          <p:nvPr/>
        </p:nvSpPr>
        <p:spPr>
          <a:xfrm>
            <a:off x="609784" y="316706"/>
            <a:ext cx="83056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VACANT </a:t>
            </a:r>
            <a:r>
              <a:rPr lang="en-US" sz="6000" b="1" spc="7" dirty="0">
                <a:solidFill>
                  <a:srgbClr val="292A5A"/>
                </a:solidFill>
                <a:latin typeface="Glacial Indifference Bold"/>
                <a:ea typeface="Glacial Indifference Bold"/>
                <a:cs typeface="Glacial Indifference Bold"/>
                <a:sym typeface="Glacial Indifference Bold"/>
              </a:rPr>
              <a:t>POSSESSION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16706"/>
            <a:ext cx="76960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OTHER</a:t>
            </a:r>
            <a:r>
              <a:rPr lang="en-US" sz="6000" b="1" spc="7" dirty="0">
                <a:solidFill>
                  <a:srgbClr val="000000"/>
                </a:solidFill>
                <a:latin typeface="Glacial Indifference Bold"/>
                <a:ea typeface="Glacial Indifference Bold"/>
                <a:cs typeface="Glacial Indifference Bold"/>
                <a:sym typeface="Glacial Indifference Bold"/>
              </a:rPr>
              <a:t> </a:t>
            </a:r>
            <a:r>
              <a:rPr lang="en-US" sz="6000" b="1" spc="7" dirty="0">
                <a:solidFill>
                  <a:srgbClr val="292A5A"/>
                </a:solidFill>
                <a:latin typeface="Glacial Indifference Bold"/>
                <a:ea typeface="Glacial Indifference Bold"/>
                <a:cs typeface="Glacial Indifference Bold"/>
                <a:sym typeface="Glacial Indifference Bold"/>
              </a:rPr>
              <a:t>MATTERS (2)</a:t>
            </a:r>
          </a:p>
        </p:txBody>
      </p:sp>
      <p:sp>
        <p:nvSpPr>
          <p:cNvPr id="5" name="TextBox 5"/>
          <p:cNvSpPr txBox="1"/>
          <p:nvPr/>
        </p:nvSpPr>
        <p:spPr>
          <a:xfrm>
            <a:off x="381000" y="1250840"/>
            <a:ext cx="12649200" cy="8601714"/>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Insurance: </a:t>
            </a:r>
            <a:r>
              <a:rPr lang="en-US" sz="2799" dirty="0">
                <a:solidFill>
                  <a:srgbClr val="292A5A"/>
                </a:solidFill>
                <a:latin typeface="Glacial Indifference"/>
                <a:ea typeface="Glacial Indifference"/>
                <a:cs typeface="Glacial Indifference"/>
                <a:sym typeface="Glacial Indifference"/>
              </a:rPr>
              <a:t>risk if property passes to buyer on </a:t>
            </a:r>
            <a:r>
              <a:rPr lang="en-US" sz="2799" b="1" dirty="0">
                <a:solidFill>
                  <a:srgbClr val="292A5A"/>
                </a:solidFill>
                <a:latin typeface="Glacial Indifference Bold"/>
                <a:ea typeface="Glacial Indifference Bold"/>
                <a:cs typeface="Glacial Indifference Bold"/>
                <a:sym typeface="Glacial Indifference Bold"/>
              </a:rPr>
              <a:t>exchange</a:t>
            </a:r>
            <a:r>
              <a:rPr lang="en-US" sz="2799" dirty="0">
                <a:solidFill>
                  <a:srgbClr val="292A5A"/>
                </a:solidFill>
                <a:latin typeface="Glacial Indifference"/>
                <a:ea typeface="Glacial Indifference"/>
                <a:cs typeface="Glacial Indifference"/>
                <a:sym typeface="Glacial Indifference"/>
              </a:rPr>
              <a:t>. </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buyer should obtain buildings insurance effective from exchange</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seller well advised to maintain insurance until completion in case buyer entitled to rescind </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Existing covenants</a:t>
            </a:r>
            <a:r>
              <a:rPr lang="en-US" sz="2799" dirty="0">
                <a:solidFill>
                  <a:srgbClr val="292A5A"/>
                </a:solidFill>
                <a:latin typeface="Glacial Indifference"/>
                <a:ea typeface="Glacial Indifference"/>
                <a:cs typeface="Glacial Indifference"/>
                <a:sym typeface="Glacial Indifference"/>
              </a:rPr>
              <a:t>: purchase deed shall include a covenant by the buyer to indemnify the seller in respect of a breach of any covenant for which the seller will remain liable provided that the covenant was disclosed to the buyer before exchange.</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Despite this SC, many practitioners prefer to deal with this issue expressly, by including a special condition in the contract. By dealing with this issue in a Special Condition, the parties can agree the exact wording of the indemnity covenant and this also draws the matter to the attention of the buyer’s conveyancer.</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Latest completion:</a:t>
            </a:r>
            <a:r>
              <a:rPr lang="en-US" sz="2799" dirty="0">
                <a:solidFill>
                  <a:srgbClr val="292A5A"/>
                </a:solidFill>
                <a:latin typeface="Glacial Indifference"/>
                <a:ea typeface="Glacial Indifference"/>
                <a:cs typeface="Glacial Indifference"/>
                <a:sym typeface="Glacial Indifference"/>
              </a:rPr>
              <a:t> SC 6.12: completion must take place by </a:t>
            </a:r>
            <a:r>
              <a:rPr lang="en-US" sz="2799" b="1" dirty="0">
                <a:solidFill>
                  <a:srgbClr val="292A5A"/>
                </a:solidFill>
                <a:latin typeface="Glacial Indifference Bold"/>
                <a:ea typeface="Glacial Indifference Bold"/>
                <a:cs typeface="Glacial Indifference Bold"/>
                <a:sym typeface="Glacial Indifference Bold"/>
              </a:rPr>
              <a:t>2.00 pm </a:t>
            </a:r>
            <a:r>
              <a:rPr lang="en-US" sz="2799" dirty="0">
                <a:solidFill>
                  <a:srgbClr val="292A5A"/>
                </a:solidFill>
                <a:latin typeface="Glacial Indifference"/>
                <a:ea typeface="Glacial Indifference"/>
                <a:cs typeface="Glacial Indifference"/>
                <a:sym typeface="Glacial Indifference"/>
              </a:rPr>
              <a:t>on the completion date. Otherwise late - next working day. </a:t>
            </a:r>
          </a:p>
        </p:txBody>
      </p:sp>
      <p:sp>
        <p:nvSpPr>
          <p:cNvPr id="6" name="Freeform 6"/>
          <p:cNvSpPr/>
          <p:nvPr/>
        </p:nvSpPr>
        <p:spPr>
          <a:xfrm>
            <a:off x="13411200" y="316706"/>
            <a:ext cx="4495800" cy="63452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62605" r="-38275"/>
            </a:stretch>
          </a:blipFill>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16706"/>
            <a:ext cx="73912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OTHER</a:t>
            </a:r>
            <a:r>
              <a:rPr lang="en-US" sz="6000" b="1" spc="7" dirty="0">
                <a:solidFill>
                  <a:srgbClr val="000000"/>
                </a:solidFill>
                <a:latin typeface="Glacial Indifference Bold"/>
                <a:ea typeface="Glacial Indifference Bold"/>
                <a:cs typeface="Glacial Indifference Bold"/>
                <a:sym typeface="Glacial Indifference Bold"/>
              </a:rPr>
              <a:t> </a:t>
            </a:r>
            <a:r>
              <a:rPr lang="en-US" sz="6000" b="1" spc="7" dirty="0">
                <a:solidFill>
                  <a:srgbClr val="292A5A"/>
                </a:solidFill>
                <a:latin typeface="Glacial Indifference Bold"/>
                <a:ea typeface="Glacial Indifference Bold"/>
                <a:cs typeface="Glacial Indifference Bold"/>
                <a:sym typeface="Glacial Indifference Bold"/>
              </a:rPr>
              <a:t>MATTERS (3)</a:t>
            </a:r>
          </a:p>
        </p:txBody>
      </p:sp>
      <p:sp>
        <p:nvSpPr>
          <p:cNvPr id="5" name="TextBox 5"/>
          <p:cNvSpPr txBox="1"/>
          <p:nvPr/>
        </p:nvSpPr>
        <p:spPr>
          <a:xfrm>
            <a:off x="457200" y="1243955"/>
            <a:ext cx="11811000" cy="6870471"/>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Contract (Rights of Third Parties) Act 1999: </a:t>
            </a:r>
            <a:r>
              <a:rPr lang="en-US" sz="2799" dirty="0">
                <a:solidFill>
                  <a:srgbClr val="292A5A"/>
                </a:solidFill>
                <a:latin typeface="Glacial Indifference"/>
                <a:ea typeface="Glacial Indifference"/>
                <a:cs typeface="Glacial Indifference"/>
                <a:sym typeface="Glacial Indifference"/>
              </a:rPr>
              <a:t>gets around privity of contract. Might give future occupiers certain rights to enforce rights under contracts between previous occupier and other parties, e.g. builders and architects. Prudent to include express declaration that parties do not intend to create any rights in </a:t>
            </a:r>
            <a:r>
              <a:rPr lang="en-US" sz="2799" dirty="0" err="1">
                <a:solidFill>
                  <a:srgbClr val="292A5A"/>
                </a:solidFill>
                <a:latin typeface="Glacial Indifference"/>
                <a:ea typeface="Glacial Indifference"/>
                <a:cs typeface="Glacial Indifference"/>
                <a:sym typeface="Glacial Indifference"/>
              </a:rPr>
              <a:t>favour</a:t>
            </a:r>
            <a:r>
              <a:rPr lang="en-US" sz="2799" dirty="0">
                <a:solidFill>
                  <a:srgbClr val="292A5A"/>
                </a:solidFill>
                <a:latin typeface="Glacial Indifference"/>
                <a:ea typeface="Glacial Indifference"/>
                <a:cs typeface="Glacial Indifference"/>
                <a:sym typeface="Glacial Indifference"/>
              </a:rPr>
              <a:t> of third parties and exclude C(RTP)A 1999 in SCS. </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Void conditions: </a:t>
            </a:r>
            <a:r>
              <a:rPr lang="en-US" sz="2799" dirty="0">
                <a:solidFill>
                  <a:srgbClr val="292A5A"/>
                </a:solidFill>
                <a:latin typeface="Glacial Indifference"/>
                <a:ea typeface="Glacial Indifference"/>
                <a:cs typeface="Glacial Indifference"/>
                <a:sym typeface="Glacial Indifference"/>
              </a:rPr>
              <a:t>Some conditions have no effect because they are void, even if added as a special condition. </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Option to purchase:</a:t>
            </a:r>
            <a:r>
              <a:rPr lang="en-US" sz="2799" dirty="0">
                <a:solidFill>
                  <a:srgbClr val="292A5A"/>
                </a:solidFill>
                <a:latin typeface="Glacial Indifference"/>
                <a:ea typeface="Glacial Indifference"/>
                <a:cs typeface="Glacial Indifference"/>
                <a:sym typeface="Glacial Indifference"/>
              </a:rPr>
              <a:t> may include an option to purchase other rights, or to buy certain defined land, for a specific period of time, e.g. to buy </a:t>
            </a:r>
            <a:r>
              <a:rPr lang="en-US" sz="2799" dirty="0" err="1">
                <a:solidFill>
                  <a:srgbClr val="292A5A"/>
                </a:solidFill>
                <a:latin typeface="Glacial Indifference"/>
                <a:ea typeface="Glacial Indifference"/>
                <a:cs typeface="Glacial Indifference"/>
                <a:sym typeface="Glacial Indifference"/>
              </a:rPr>
              <a:t>neighbouring</a:t>
            </a:r>
            <a:r>
              <a:rPr lang="en-US" sz="2799" dirty="0">
                <a:solidFill>
                  <a:srgbClr val="292A5A"/>
                </a:solidFill>
                <a:latin typeface="Glacial Indifference"/>
                <a:ea typeface="Glacial Indifference"/>
                <a:cs typeface="Glacial Indifference"/>
                <a:sym typeface="Glacial Indifference"/>
              </a:rPr>
              <a:t> land for 5 years. (not obliged to buy but obliged to sell). Option agreement must comply with LP(MP)A 1989, s2. </a:t>
            </a:r>
          </a:p>
        </p:txBody>
      </p:sp>
      <p:sp>
        <p:nvSpPr>
          <p:cNvPr id="6" name="Freeform 6"/>
          <p:cNvSpPr/>
          <p:nvPr/>
        </p:nvSpPr>
        <p:spPr>
          <a:xfrm>
            <a:off x="12875525" y="1228094"/>
            <a:ext cx="4953000" cy="5283014"/>
          </a:xfrm>
          <a:custGeom>
            <a:avLst/>
            <a:gdLst/>
            <a:ahLst/>
            <a:cxnLst/>
            <a:rect l="l" t="t" r="r" b="b"/>
            <a:pathLst>
              <a:path w="6698163" h="6356958">
                <a:moveTo>
                  <a:pt x="0" y="0"/>
                </a:moveTo>
                <a:lnTo>
                  <a:pt x="6698163" y="0"/>
                </a:lnTo>
                <a:lnTo>
                  <a:pt x="6698163" y="6356958"/>
                </a:lnTo>
                <a:lnTo>
                  <a:pt x="0" y="6356958"/>
                </a:lnTo>
                <a:lnTo>
                  <a:pt x="0" y="0"/>
                </a:lnTo>
                <a:close/>
              </a:path>
            </a:pathLst>
          </a:custGeom>
          <a:blipFill>
            <a:blip r:embed="rId3"/>
            <a:stretch>
              <a:fillRect t="-2683" b="-2683"/>
            </a:stretch>
          </a:blipFill>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64331"/>
            <a:ext cx="15925616" cy="923330"/>
          </a:xfrm>
          <a:prstGeom prst="rect">
            <a:avLst/>
          </a:prstGeom>
        </p:spPr>
        <p:txBody>
          <a:bodyPr wrap="square" lIns="0" tIns="0" rIns="0" bIns="0" rtlCol="0" anchor="t">
            <a:spAutoFit/>
          </a:bodyPr>
          <a:lstStyle/>
          <a:p>
            <a:pPr algn="just"/>
            <a:r>
              <a:rPr lang="en-US" sz="6000" b="1" spc="6" dirty="0">
                <a:solidFill>
                  <a:srgbClr val="E65485"/>
                </a:solidFill>
                <a:latin typeface="Glacial Indifference Bold"/>
                <a:ea typeface="Glacial Indifference Bold"/>
                <a:cs typeface="Glacial Indifference Bold"/>
                <a:sym typeface="Glacial Indifference Bold"/>
              </a:rPr>
              <a:t>DRAFTING AND </a:t>
            </a:r>
            <a:r>
              <a:rPr lang="en-US" sz="6000" b="1" spc="6" dirty="0">
                <a:solidFill>
                  <a:srgbClr val="292A5A"/>
                </a:solidFill>
                <a:latin typeface="Glacial Indifference Bold"/>
                <a:ea typeface="Glacial Indifference Bold"/>
                <a:cs typeface="Glacial Indifference Bold"/>
                <a:sym typeface="Glacial Indifference Bold"/>
              </a:rPr>
              <a:t>APPROVING THE CONTRACT</a:t>
            </a:r>
          </a:p>
        </p:txBody>
      </p:sp>
      <p:sp>
        <p:nvSpPr>
          <p:cNvPr id="5" name="TextBox 5"/>
          <p:cNvSpPr txBox="1"/>
          <p:nvPr/>
        </p:nvSpPr>
        <p:spPr>
          <a:xfrm>
            <a:off x="457200" y="1335762"/>
            <a:ext cx="11125200" cy="8159285"/>
          </a:xfrm>
          <a:prstGeom prst="rect">
            <a:avLst/>
          </a:prstGeom>
        </p:spPr>
        <p:txBody>
          <a:bodyPr wrap="square" lIns="0" tIns="0" rIns="0" bIns="0" rtlCol="0" anchor="t">
            <a:spAutoFit/>
          </a:bodyPr>
          <a:lstStyle/>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Common sense approach should prevail: conveyancers want the contract to sell exactly what client wants to sell and no more. They want the sale to be on terms that are acceptable to the client. Remember:</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to consider the client’s particular circumstances and wishes as well as the law;</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that in any controversial issue there will be two sides to the matter. Conveyancers need to know what is the best contractual provision from the client’s point of view</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Conveyancers need to know what the buyer is likely to consider most desirable and what form a compromise contractual provisions might take </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If buyer doesn’t like: can negotiate or withdraw</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Protocol contains provisions inviting seller’s conveyancer to consider preparing draft transfer to attach to contract - but not mandatory</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If buyer conveyancer does not agree with clauses, they will mark contract and return for amends to be agreed. New clean copy produced</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Can do in red pen, or tracked changes</a:t>
            </a:r>
          </a:p>
        </p:txBody>
      </p:sp>
      <p:grpSp>
        <p:nvGrpSpPr>
          <p:cNvPr id="6" name="Group 6"/>
          <p:cNvGrpSpPr/>
          <p:nvPr/>
        </p:nvGrpSpPr>
        <p:grpSpPr>
          <a:xfrm>
            <a:off x="11811000" y="737572"/>
            <a:ext cx="6477000" cy="9250922"/>
            <a:chOff x="0" y="-76200"/>
            <a:chExt cx="812800" cy="1048789"/>
          </a:xfrm>
        </p:grpSpPr>
        <p:sp>
          <p:nvSpPr>
            <p:cNvPr id="7" name="Freeform 7"/>
            <p:cNvSpPr/>
            <p:nvPr/>
          </p:nvSpPr>
          <p:spPr>
            <a:xfrm>
              <a:off x="0" y="0"/>
              <a:ext cx="812800" cy="930749"/>
            </a:xfrm>
            <a:custGeom>
              <a:avLst/>
              <a:gdLst/>
              <a:ahLst/>
              <a:cxnLst/>
              <a:rect l="l" t="t" r="r" b="b"/>
              <a:pathLst>
                <a:path w="812800" h="930749">
                  <a:moveTo>
                    <a:pt x="127000" y="0"/>
                  </a:moveTo>
                  <a:lnTo>
                    <a:pt x="685800" y="0"/>
                  </a:lnTo>
                  <a:cubicBezTo>
                    <a:pt x="719482" y="0"/>
                    <a:pt x="751785" y="13380"/>
                    <a:pt x="775603" y="37197"/>
                  </a:cubicBezTo>
                  <a:cubicBezTo>
                    <a:pt x="799420" y="61015"/>
                    <a:pt x="812800" y="93318"/>
                    <a:pt x="812800" y="127000"/>
                  </a:cubicBezTo>
                  <a:lnTo>
                    <a:pt x="812800" y="803749"/>
                  </a:lnTo>
                  <a:cubicBezTo>
                    <a:pt x="812800" y="837432"/>
                    <a:pt x="799420" y="869735"/>
                    <a:pt x="775603" y="893552"/>
                  </a:cubicBezTo>
                  <a:cubicBezTo>
                    <a:pt x="751785" y="917369"/>
                    <a:pt x="719482" y="930749"/>
                    <a:pt x="685800" y="930749"/>
                  </a:cubicBezTo>
                  <a:lnTo>
                    <a:pt x="127000" y="930749"/>
                  </a:lnTo>
                  <a:cubicBezTo>
                    <a:pt x="56860" y="930749"/>
                    <a:pt x="0" y="873889"/>
                    <a:pt x="0" y="803749"/>
                  </a:cubicBezTo>
                  <a:lnTo>
                    <a:pt x="0" y="127000"/>
                  </a:lnTo>
                  <a:cubicBezTo>
                    <a:pt x="0" y="93318"/>
                    <a:pt x="13380" y="61015"/>
                    <a:pt x="37197" y="37197"/>
                  </a:cubicBezTo>
                  <a:cubicBezTo>
                    <a:pt x="61015" y="13380"/>
                    <a:pt x="93318"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76200"/>
              <a:ext cx="812800" cy="1048789"/>
            </a:xfrm>
            <a:prstGeom prst="rect">
              <a:avLst/>
            </a:prstGeom>
          </p:spPr>
          <p:txBody>
            <a:bodyPr lIns="254000" tIns="254000" rIns="254000" bIns="254000" rtlCol="0" anchor="ctr"/>
            <a:lstStyle/>
            <a:p>
              <a:pPr algn="ctr">
                <a:lnSpc>
                  <a:spcPts val="3750"/>
                </a:lnSpc>
              </a:pPr>
              <a:r>
                <a:rPr lang="en-US" sz="2500" spc="2" dirty="0">
                  <a:solidFill>
                    <a:srgbClr val="292A5A"/>
                  </a:solidFill>
                  <a:latin typeface="Glacial Indifference"/>
                  <a:ea typeface="Glacial Indifference"/>
                  <a:cs typeface="Glacial Indifference"/>
                  <a:sym typeface="Glacial Indifference"/>
                </a:rPr>
                <a:t>A draft contract package usually comprises:</a:t>
              </a:r>
            </a:p>
            <a:p>
              <a:pPr algn="ctr">
                <a:lnSpc>
                  <a:spcPts val="3750"/>
                </a:lnSpc>
              </a:pPr>
              <a:r>
                <a:rPr lang="en-US" sz="2500" spc="2" dirty="0">
                  <a:solidFill>
                    <a:srgbClr val="292A5A"/>
                  </a:solidFill>
                  <a:latin typeface="Glacial Indifference"/>
                  <a:ea typeface="Glacial Indifference"/>
                  <a:cs typeface="Glacial Indifference"/>
                  <a:sym typeface="Glacial Indifference"/>
                </a:rPr>
                <a:t>draft contract in duplicate;</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Property Information Form;</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Fittings and Contents Form;</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evidence of title – usually, official copies of register entries and title plan or an epitome of title if unregistered land;</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any supporting documents such as guarantees for work completed on the property, for example, damp-proof course;</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any copy of planning permissions or building regulation approvals;</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the EPC.</a:t>
              </a:r>
            </a:p>
            <a:p>
              <a:pPr marL="539751" lvl="1" indent="-269876" algn="l">
                <a:lnSpc>
                  <a:spcPts val="3750"/>
                </a:lnSpc>
                <a:buFont typeface="Arial"/>
                <a:buChar char="•"/>
              </a:pPr>
              <a:r>
                <a:rPr lang="en-US" sz="2500" spc="2" dirty="0">
                  <a:solidFill>
                    <a:srgbClr val="292A5A"/>
                  </a:solidFill>
                  <a:latin typeface="Glacial Indifference"/>
                  <a:ea typeface="Glacial Indifference"/>
                  <a:cs typeface="Glacial Indifference"/>
                  <a:sym typeface="Glacial Indifference"/>
                </a:rPr>
                <a:t>Additional docs if leasehold</a:t>
              </a:r>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16706"/>
            <a:ext cx="83818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SPECIAL </a:t>
            </a:r>
            <a:r>
              <a:rPr lang="en-US" sz="6000" b="1" spc="7" dirty="0">
                <a:solidFill>
                  <a:srgbClr val="292A5A"/>
                </a:solidFill>
                <a:latin typeface="Glacial Indifference Bold"/>
                <a:ea typeface="Glacial Indifference Bold"/>
                <a:cs typeface="Glacial Indifference Bold"/>
                <a:sym typeface="Glacial Indifference Bold"/>
              </a:rPr>
              <a:t>CONDITIONS</a:t>
            </a:r>
          </a:p>
        </p:txBody>
      </p:sp>
      <p:sp>
        <p:nvSpPr>
          <p:cNvPr id="5" name="TextBox 5"/>
          <p:cNvSpPr txBox="1"/>
          <p:nvPr/>
        </p:nvSpPr>
        <p:spPr>
          <a:xfrm>
            <a:off x="304892" y="1245154"/>
            <a:ext cx="17297308" cy="7133363"/>
          </a:xfrm>
          <a:prstGeom prst="rect">
            <a:avLst/>
          </a:prstGeom>
        </p:spPr>
        <p:txBody>
          <a:bodyPr wrap="square" lIns="0" tIns="0" rIns="0" bIns="0" rtlCol="0" anchor="t">
            <a:spAutoFit/>
          </a:bodyPr>
          <a:lstStyle/>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B&amp;S can agree to include special conditions, and SCS contains 7 pre-Special conditions</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Any other special conditions added must reflect agreement between parties, and start at no. 8</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Anything could be added as a Special Condition (may be bespoke and no standard precedent). </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When thinking about additional provisions for the contract, keep in mind the following:</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(1) Specify exactly what has been agreed between the parties.</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(2) If additional money is payable, make it clear how much and include the figure in words and figures.</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(3) If anything is to be removed from the property, or work done, ensure that there is a provision on the party carrying out the work to “make good any damage caused”.</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(4) Ensure that any relevant time limits are included in the drafting; for example, is a document to be produced “on or before completion” or within a specified time after completion?</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(5) Should a long stop date be included?</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(6) Ensure that the provision is written in plain English.</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(7) Ensure that the provision is approved by the seller or buyer client prior to being incorporated into the contract.</a:t>
            </a:r>
          </a:p>
          <a:p>
            <a:pPr algn="l">
              <a:lnSpc>
                <a:spcPts val="4000"/>
              </a:lnSpc>
            </a:pPr>
            <a:endParaRPr lang="en-US" sz="2500" dirty="0">
              <a:solidFill>
                <a:srgbClr val="292A5A"/>
              </a:solidFill>
              <a:latin typeface="Glacial Indifference"/>
              <a:ea typeface="Glacial Indifference"/>
              <a:cs typeface="Glacial Indifference"/>
              <a:sym typeface="Glacial Indifference"/>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09784" y="335756"/>
            <a:ext cx="14554016" cy="923330"/>
          </a:xfrm>
          <a:prstGeom prst="rect">
            <a:avLst/>
          </a:prstGeom>
        </p:spPr>
        <p:txBody>
          <a:bodyPr wrap="square"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TIME LIMITS FOR </a:t>
            </a:r>
            <a:r>
              <a:rPr lang="en-US" sz="6000" b="1" spc="7" dirty="0">
                <a:solidFill>
                  <a:srgbClr val="292A5A"/>
                </a:solidFill>
                <a:latin typeface="Glacial Indifference Bold"/>
                <a:ea typeface="Glacial Indifference Bold"/>
                <a:cs typeface="Glacial Indifference Bold"/>
                <a:sym typeface="Glacial Indifference Bold"/>
              </a:rPr>
              <a:t>RAISING REQUISITIONS</a:t>
            </a:r>
          </a:p>
        </p:txBody>
      </p:sp>
      <p:sp>
        <p:nvSpPr>
          <p:cNvPr id="5" name="TextBox 5"/>
          <p:cNvSpPr txBox="1"/>
          <p:nvPr/>
        </p:nvSpPr>
        <p:spPr>
          <a:xfrm>
            <a:off x="304892" y="1250556"/>
            <a:ext cx="17678216" cy="7133363"/>
          </a:xfrm>
          <a:prstGeom prst="rect">
            <a:avLst/>
          </a:prstGeom>
        </p:spPr>
        <p:txBody>
          <a:bodyPr lIns="0" tIns="0" rIns="0" bIns="0" rtlCol="0" anchor="t">
            <a:spAutoFit/>
          </a:bodyPr>
          <a:lstStyle/>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Time limits not important when investigating title before exchange of contracts: no contract yet formed</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If however there is a provision in the contract barring requisitions after exchange, the buyer must be sure that before exchange, there are no outstanding issues. </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SC 4.2.1 provides that, if title is deduced before exchange, any requisitions in respect of that title must be raised before exchange, other than requisitions about matters coming to the buyer’s attention for the first time after the contract has been entered into.</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Given buyer bound at exchange, conveyancer negligent to raise enquiries after </a:t>
            </a:r>
            <a:r>
              <a:rPr lang="en-US" sz="2500" dirty="0" err="1">
                <a:solidFill>
                  <a:srgbClr val="292A5A"/>
                </a:solidFill>
                <a:latin typeface="Glacial Indifference"/>
                <a:ea typeface="Glacial Indifference"/>
                <a:cs typeface="Glacial Indifference"/>
                <a:sym typeface="Glacial Indifference"/>
              </a:rPr>
              <a:t>exchansge</a:t>
            </a:r>
            <a:r>
              <a:rPr lang="en-US" sz="2500" dirty="0">
                <a:solidFill>
                  <a:srgbClr val="292A5A"/>
                </a:solidFill>
                <a:latin typeface="Glacial Indifference"/>
                <a:ea typeface="Glacial Indifference"/>
                <a:cs typeface="Glacial Indifference"/>
                <a:sym typeface="Glacial Indifference"/>
              </a:rPr>
              <a:t> which ought to have already been raised</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 Time limit importance only arises after exchange.SC 4.3.1 contains the timetable.</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The time limits are important in two ways:</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if the buyer misses the time limit for raising requisitions there is then no obligation at all on the seller to answer requisitions which are made late (except possibly for requisitions on fundamental title defects, and final searches);</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a failure to observe these time limits may result in the delaying party being liable for damages in the event of delayed completion.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983429"/>
            <a:ext cx="13910219" cy="1493546"/>
          </a:xfrm>
          <a:prstGeom prst="rect">
            <a:avLst/>
          </a:prstGeom>
        </p:spPr>
        <p:txBody>
          <a:bodyPr lIns="0" tIns="0" rIns="0" bIns="0" rtlCol="0" anchor="t">
            <a:spAutoFit/>
          </a:bodyPr>
          <a:lstStyle/>
          <a:p>
            <a:pPr marL="798833" lvl="1" indent="-399416" algn="l">
              <a:lnSpc>
                <a:spcPts val="6105"/>
              </a:lnSpc>
              <a:buFont typeface="Arial"/>
              <a:buChar char="•"/>
            </a:pPr>
            <a:r>
              <a:rPr lang="en-US" sz="3700" dirty="0">
                <a:solidFill>
                  <a:srgbClr val="292A5A"/>
                </a:solidFill>
                <a:latin typeface="Glacial Indifference"/>
                <a:ea typeface="Glacial Indifference"/>
                <a:cs typeface="Glacial Indifference"/>
                <a:sym typeface="Glacial Indifference"/>
              </a:rPr>
              <a:t>Complete the precedent contract for your client’s purchase of Arben Manor. Draw on the documents on </a:t>
            </a:r>
            <a:r>
              <a:rPr lang="en-US" sz="3700" dirty="0" err="1">
                <a:solidFill>
                  <a:srgbClr val="292A5A"/>
                </a:solidFill>
                <a:latin typeface="Glacial Indifference"/>
                <a:ea typeface="Glacial Indifference"/>
                <a:cs typeface="Glacial Indifference"/>
                <a:sym typeface="Glacial Indifference"/>
              </a:rPr>
              <a:t>moodle</a:t>
            </a:r>
            <a:r>
              <a:rPr lang="en-US" sz="3700" dirty="0">
                <a:solidFill>
                  <a:srgbClr val="292A5A"/>
                </a:solidFill>
                <a:latin typeface="Glacial Indifference"/>
                <a:ea typeface="Glacial Indifference"/>
                <a:cs typeface="Glacial Indifference"/>
                <a:sym typeface="Glacial Indifference"/>
              </a:rPr>
              <a:t> to assist you.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PRODUCE A CONTRACT</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6: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6888855" cy="3879134"/>
          </a:xfrm>
          <a:prstGeom prst="rect">
            <a:avLst/>
          </a:prstGeom>
        </p:spPr>
        <p:txBody>
          <a:bodyPr lIns="0" tIns="0" rIns="0" bIns="0" rtlCol="0" anchor="t">
            <a:spAutoFit/>
          </a:bodyPr>
          <a:lstStyle/>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Identify the formality requirements for the contract for disposition of land</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Give an overview of the terms found in the standard conditions of sale, differentiating between standard and special terms</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Interpret and explain the core terms contained within the contract for sale </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Define the requirements for special terms </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Apply your learning to complete a contract for sale document </a:t>
            </a:r>
          </a:p>
        </p:txBody>
      </p:sp>
      <p:sp>
        <p:nvSpPr>
          <p:cNvPr id="6" name="TextBox 6"/>
          <p:cNvSpPr txBox="1"/>
          <p:nvPr/>
        </p:nvSpPr>
        <p:spPr>
          <a:xfrm>
            <a:off x="9452345" y="6779202"/>
            <a:ext cx="6698163" cy="2289178"/>
          </a:xfrm>
          <a:prstGeom prst="rect">
            <a:avLst/>
          </a:prstGeom>
        </p:spPr>
        <p:txBody>
          <a:bodyPr lIns="0" tIns="0" rIns="0" bIns="0" rtlCol="0" anchor="t">
            <a:spAutoFit/>
          </a:bodyPr>
          <a:lstStyle/>
          <a:p>
            <a:pPr algn="r">
              <a:lnSpc>
                <a:spcPts val="19999"/>
              </a:lnSpc>
            </a:pPr>
            <a:r>
              <a:rPr lang="en-US" sz="9999" b="1" dirty="0">
                <a:solidFill>
                  <a:srgbClr val="FED307"/>
                </a:solidFill>
                <a:latin typeface="Glacial Indifference Bold"/>
                <a:ea typeface="Glacial Indifference Bold"/>
                <a:cs typeface="Glacial Indifference Bold"/>
                <a:sym typeface="Glacial Indifference Bold"/>
              </a:rPr>
              <a:t>RECAP</a:t>
            </a:r>
          </a:p>
        </p:txBody>
      </p:sp>
      <p:sp>
        <p:nvSpPr>
          <p:cNvPr id="10" name="TextBox 5">
            <a:extLst>
              <a:ext uri="{FF2B5EF4-FFF2-40B4-BE49-F238E27FC236}">
                <a16:creationId xmlns:a16="http://schemas.microsoft.com/office/drawing/2014/main" id="{B89781F8-E23E-7E41-5E74-5D9E762A1DF4}"/>
              </a:ext>
            </a:extLst>
          </p:cNvPr>
          <p:cNvSpPr txBox="1"/>
          <p:nvPr/>
        </p:nvSpPr>
        <p:spPr>
          <a:xfrm>
            <a:off x="1181100" y="2384669"/>
            <a:ext cx="16888855" cy="3879134"/>
          </a:xfrm>
          <a:prstGeom prst="rect">
            <a:avLst/>
          </a:prstGeom>
        </p:spPr>
        <p:txBody>
          <a:bodyPr lIns="0" tIns="0" rIns="0" bIns="0" rtlCol="0" anchor="t">
            <a:spAutoFit/>
          </a:bodyPr>
          <a:lstStyle/>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Identify the formality requirements for the contract for disposition of land</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Give an overview of the terms found in the standard conditions of sale, differentiating between standard and special terms</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Interpret and explain the core terms contained within the contract for sale </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Define the requirements for special terms </a:t>
            </a:r>
          </a:p>
          <a:p>
            <a:pPr marL="561339" lvl="1" indent="-280669" algn="l">
              <a:lnSpc>
                <a:spcPts val="5199"/>
              </a:lnSpc>
              <a:buFont typeface="Arial"/>
              <a:buChar char="•"/>
            </a:pPr>
            <a:r>
              <a:rPr lang="en-US" sz="2599" spc="51" dirty="0">
                <a:solidFill>
                  <a:srgbClr val="FFFFFF"/>
                </a:solidFill>
                <a:latin typeface="Glacial Indifference"/>
                <a:ea typeface="Glacial Indifference"/>
                <a:cs typeface="Glacial Indifference"/>
                <a:sym typeface="Glacial Indifference"/>
              </a:rPr>
              <a:t>Apply your learning to complete a contract for sale document </a:t>
            </a:r>
          </a:p>
        </p:txBody>
      </p:sp>
      <p:sp>
        <p:nvSpPr>
          <p:cNvPr id="11" name="TextBox 5">
            <a:extLst>
              <a:ext uri="{FF2B5EF4-FFF2-40B4-BE49-F238E27FC236}">
                <a16:creationId xmlns:a16="http://schemas.microsoft.com/office/drawing/2014/main" id="{0E9F03DF-5337-F036-7AC9-308EF87F7B0B}"/>
              </a:ext>
            </a:extLst>
          </p:cNvPr>
          <p:cNvSpPr txBox="1"/>
          <p:nvPr/>
        </p:nvSpPr>
        <p:spPr>
          <a:xfrm>
            <a:off x="1333501" y="2537069"/>
            <a:ext cx="14135100" cy="3917739"/>
          </a:xfrm>
          <a:prstGeom prst="rect">
            <a:avLst/>
          </a:prstGeom>
        </p:spPr>
        <p:txBody>
          <a:bodyPr wrap="square" lIns="0" tIns="0" rIns="0" bIns="0" rtlCol="0" anchor="t">
            <a:spAutoFit/>
          </a:bodyPr>
          <a:lstStyle/>
          <a:p>
            <a:pPr marL="561339" lvl="1" indent="-280669" algn="l">
              <a:lnSpc>
                <a:spcPts val="5199"/>
              </a:lnSpc>
              <a:buFont typeface="Arial"/>
              <a:buChar char="•"/>
            </a:pPr>
            <a:r>
              <a:rPr lang="en-US" sz="3200" spc="51" dirty="0">
                <a:latin typeface="Glacial Indifference"/>
                <a:ea typeface="Glacial Indifference"/>
                <a:cs typeface="Glacial Indifference"/>
                <a:sym typeface="Glacial Indifference"/>
              </a:rPr>
              <a:t>Identify the formality requirements for the contract for disposition of land</a:t>
            </a:r>
          </a:p>
          <a:p>
            <a:pPr marL="561339" lvl="1" indent="-280669" algn="l">
              <a:lnSpc>
                <a:spcPts val="5199"/>
              </a:lnSpc>
              <a:buFont typeface="Arial"/>
              <a:buChar char="•"/>
            </a:pPr>
            <a:r>
              <a:rPr lang="en-US" sz="3200" spc="51" dirty="0">
                <a:latin typeface="Glacial Indifference"/>
                <a:ea typeface="Glacial Indifference"/>
                <a:cs typeface="Glacial Indifference"/>
                <a:sym typeface="Glacial Indifference"/>
              </a:rPr>
              <a:t>Give an overview of the terms found in the standard conditions of sale, differentiating between standard and special terms</a:t>
            </a:r>
          </a:p>
          <a:p>
            <a:pPr marL="561339" lvl="1" indent="-280669" algn="l">
              <a:lnSpc>
                <a:spcPts val="5199"/>
              </a:lnSpc>
              <a:buFont typeface="Arial"/>
              <a:buChar char="•"/>
            </a:pPr>
            <a:r>
              <a:rPr lang="en-US" sz="3200" spc="51" dirty="0">
                <a:latin typeface="Glacial Indifference"/>
                <a:ea typeface="Glacial Indifference"/>
                <a:cs typeface="Glacial Indifference"/>
                <a:sym typeface="Glacial Indifference"/>
              </a:rPr>
              <a:t>Interpret and explain the core terms contained within the contract for sale </a:t>
            </a:r>
          </a:p>
          <a:p>
            <a:pPr marL="561339" lvl="1" indent="-280669" algn="l">
              <a:lnSpc>
                <a:spcPts val="5199"/>
              </a:lnSpc>
              <a:buFont typeface="Arial"/>
              <a:buChar char="•"/>
            </a:pPr>
            <a:r>
              <a:rPr lang="en-US" sz="3200" spc="51" dirty="0">
                <a:latin typeface="Glacial Indifference"/>
                <a:ea typeface="Glacial Indifference"/>
                <a:cs typeface="Glacial Indifference"/>
                <a:sym typeface="Glacial Indifference"/>
              </a:rPr>
              <a:t>Define the requirements for special terms </a:t>
            </a:r>
          </a:p>
          <a:p>
            <a:pPr marL="561339" lvl="1" indent="-280669" algn="l">
              <a:lnSpc>
                <a:spcPts val="5199"/>
              </a:lnSpc>
              <a:buFont typeface="Arial"/>
              <a:buChar char="•"/>
            </a:pPr>
            <a:r>
              <a:rPr lang="en-US" sz="3200" spc="51" dirty="0">
                <a:latin typeface="Glacial Indifference"/>
                <a:ea typeface="Glacial Indifference"/>
                <a:cs typeface="Glacial Indifference"/>
                <a:sym typeface="Glacial Indifference"/>
              </a:rPr>
              <a:t>Apply your learning to complete a contract for sale document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dirty="0">
                <a:solidFill>
                  <a:srgbClr val="FED307"/>
                </a:solidFill>
                <a:latin typeface="Glacial Indifference Bold"/>
                <a:ea typeface="Glacial Indifference Bold"/>
                <a:cs typeface="Glacial Indifference Bold"/>
                <a:sym typeface="Glacial Indifference Bold"/>
              </a:rPr>
              <a:t>UNIT 6: </a:t>
            </a:r>
            <a:r>
              <a:rPr lang="en-US" sz="7540" b="1" dirty="0" err="1">
                <a:solidFill>
                  <a:srgbClr val="FED307"/>
                </a:solidFill>
                <a:latin typeface="Glacial Indifference Bold"/>
                <a:ea typeface="Glacial Indifference Bold"/>
                <a:cs typeface="Glacial Indifference Bold"/>
                <a:sym typeface="Glacial Indifference Bold"/>
              </a:rPr>
              <a:t>Reading</a:t>
            </a:r>
            <a:r>
              <a:rPr lang="en-US" sz="7540" b="1" dirty="0" err="1">
                <a:solidFill>
                  <a:srgbClr val="FFFFFF"/>
                </a:solidFill>
                <a:latin typeface="Glacial Indifference Bold"/>
                <a:ea typeface="Glacial Indifference Bold"/>
                <a:cs typeface="Glacial Indifference Bold"/>
                <a:sym typeface="Glacial Indifference Bold"/>
              </a:rPr>
              <a:t>READING</a:t>
            </a:r>
            <a:endParaRPr lang="en-US" sz="7540" b="1" dirty="0">
              <a:solidFill>
                <a:srgbClr val="FFFFFF"/>
              </a:solidFill>
              <a:latin typeface="Glacial Indifference Bold"/>
              <a:ea typeface="Glacial Indifference Bold"/>
              <a:cs typeface="Glacial Indifference Bold"/>
              <a:sym typeface="Glacial Indifference Bold"/>
            </a:endParaRPr>
          </a:p>
        </p:txBody>
      </p:sp>
      <p:sp>
        <p:nvSpPr>
          <p:cNvPr id="5" name="TextBox 5"/>
          <p:cNvSpPr txBox="1"/>
          <p:nvPr/>
        </p:nvSpPr>
        <p:spPr>
          <a:xfrm>
            <a:off x="1028700" y="2213219"/>
            <a:ext cx="15734201" cy="4369786"/>
          </a:xfrm>
          <a:prstGeom prst="rect">
            <a:avLst/>
          </a:prstGeom>
        </p:spPr>
        <p:txBody>
          <a:bodyPr lIns="0" tIns="0" rIns="0" bIns="0" rtlCol="0" anchor="t">
            <a:spAutoFit/>
          </a:bodyPr>
          <a:lstStyle/>
          <a:p>
            <a:pPr marL="626107" lvl="1" indent="-313054" algn="l">
              <a:lnSpc>
                <a:spcPts val="5799"/>
              </a:lnSpc>
              <a:buFont typeface="Arial"/>
              <a:buChar char="•"/>
            </a:pPr>
            <a:r>
              <a:rPr lang="en-US" sz="2899" spc="57" dirty="0">
                <a:latin typeface="Glacial Indifference"/>
                <a:ea typeface="Glacial Indifference"/>
                <a:cs typeface="Glacial Indifference"/>
                <a:sym typeface="Glacial Indifference"/>
              </a:rPr>
              <a:t>You should draw on the following materials to deepen your understanding of the topics discussed in this unit. </a:t>
            </a:r>
          </a:p>
          <a:p>
            <a:pPr marL="626107" lvl="1" indent="-313054" algn="l">
              <a:lnSpc>
                <a:spcPts val="5799"/>
              </a:lnSpc>
              <a:buFont typeface="Arial"/>
              <a:buChar char="•"/>
            </a:pPr>
            <a:r>
              <a:rPr lang="en-US" sz="2899" spc="57" dirty="0">
                <a:latin typeface="Glacial Indifference"/>
                <a:ea typeface="Glacial Indifference"/>
                <a:cs typeface="Glacial Indifference"/>
                <a:sym typeface="Glacial Indifference"/>
              </a:rPr>
              <a:t>Harris </a:t>
            </a:r>
            <a:r>
              <a:rPr lang="en-US" sz="2899" i="1" spc="57" dirty="0">
                <a:latin typeface="Glacial Indifference Italics"/>
                <a:ea typeface="Glacial Indifference Italics"/>
                <a:cs typeface="Glacial Indifference Italics"/>
                <a:sym typeface="Glacial Indifference Italics"/>
              </a:rPr>
              <a:t>et al.</a:t>
            </a:r>
            <a:r>
              <a:rPr lang="en-US" sz="2899" spc="57" dirty="0">
                <a:latin typeface="Glacial Indifference"/>
                <a:ea typeface="Glacial Indifference"/>
                <a:cs typeface="Glacial Indifference"/>
                <a:sym typeface="Glacial Indifference"/>
              </a:rPr>
              <a:t> (2024) chapters 18</a:t>
            </a:r>
          </a:p>
          <a:p>
            <a:pPr marL="626107" lvl="1" indent="-313054" algn="l">
              <a:lnSpc>
                <a:spcPts val="5799"/>
              </a:lnSpc>
              <a:buFont typeface="Arial"/>
              <a:buChar char="•"/>
            </a:pPr>
            <a:r>
              <a:rPr lang="en-US" sz="2899" spc="57" dirty="0">
                <a:latin typeface="Glacial Indifference"/>
                <a:ea typeface="Glacial Indifference"/>
                <a:cs typeface="Glacial Indifference"/>
                <a:sym typeface="Glacial Indifference"/>
              </a:rPr>
              <a:t>You should also </a:t>
            </a:r>
            <a:r>
              <a:rPr lang="en-US" sz="2899" spc="57" dirty="0" err="1">
                <a:latin typeface="Glacial Indifference"/>
                <a:ea typeface="Glacial Indifference"/>
                <a:cs typeface="Glacial Indifference"/>
                <a:sym typeface="Glacial Indifference"/>
              </a:rPr>
              <a:t>familiarise</a:t>
            </a:r>
            <a:r>
              <a:rPr lang="en-US" sz="2899" spc="57" dirty="0">
                <a:latin typeface="Glacial Indifference"/>
                <a:ea typeface="Glacial Indifference"/>
                <a:cs typeface="Glacial Indifference"/>
                <a:sym typeface="Glacial Indifference"/>
              </a:rPr>
              <a:t> yourself with contents of the (found on </a:t>
            </a:r>
            <a:r>
              <a:rPr lang="en-US" sz="2899" spc="57" dirty="0" err="1">
                <a:latin typeface="Glacial Indifference"/>
                <a:ea typeface="Glacial Indifference"/>
                <a:cs typeface="Glacial Indifference"/>
                <a:sym typeface="Glacial Indifference"/>
              </a:rPr>
              <a:t>moodle</a:t>
            </a:r>
            <a:r>
              <a:rPr lang="en-US" sz="2899" spc="57" dirty="0">
                <a:latin typeface="Glacial Indifference"/>
                <a:ea typeface="Glacial Indifference"/>
                <a:cs typeface="Glacial Indifference"/>
                <a:sym typeface="Glacial Indifference"/>
              </a:rPr>
              <a:t>):</a:t>
            </a:r>
          </a:p>
          <a:p>
            <a:pPr marL="1252215" lvl="2" indent="-417405" algn="l">
              <a:lnSpc>
                <a:spcPts val="5799"/>
              </a:lnSpc>
              <a:buFont typeface="Arial"/>
              <a:buChar char="⚬"/>
            </a:pPr>
            <a:r>
              <a:rPr lang="en-US" sz="2899" spc="57" dirty="0">
                <a:latin typeface="Glacial Indifference"/>
                <a:ea typeface="Glacial Indifference"/>
                <a:cs typeface="Glacial Indifference"/>
                <a:sym typeface="Glacial Indifference"/>
              </a:rPr>
              <a:t>Template Contract of Sale</a:t>
            </a:r>
          </a:p>
          <a:p>
            <a:pPr marL="1252215" lvl="2" indent="-417405" algn="l">
              <a:lnSpc>
                <a:spcPts val="5799"/>
              </a:lnSpc>
              <a:buFont typeface="Arial"/>
              <a:buChar char="⚬"/>
            </a:pPr>
            <a:r>
              <a:rPr lang="en-US" sz="2899" spc="57" dirty="0">
                <a:latin typeface="Glacial Indifference"/>
                <a:ea typeface="Glacial Indifference"/>
                <a:cs typeface="Glacial Indifference"/>
                <a:sym typeface="Glacial Indifference"/>
              </a:rPr>
              <a:t>The Standard conditions of Sale, 5th Edition (2018)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5277</Words>
  <Application>Microsoft Office PowerPoint</Application>
  <PresentationFormat>Custom</PresentationFormat>
  <Paragraphs>289</Paragraphs>
  <Slides>32</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Glacial Indifference Bold</vt:lpstr>
      <vt:lpstr>Glacial Indifference</vt:lpstr>
      <vt:lpstr>Calibri</vt:lpstr>
      <vt:lpstr>Arial</vt:lpstr>
      <vt:lpstr>Glacial Indifference Italics</vt:lpstr>
      <vt:lpstr>Glacial Indifference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6 - Contract</dc:title>
  <dc:creator>Cerys Davies</dc:creator>
  <cp:lastModifiedBy>Cerys Davies</cp:lastModifiedBy>
  <cp:revision>1</cp:revision>
  <dcterms:created xsi:type="dcterms:W3CDTF">2006-08-16T00:00:00Z</dcterms:created>
  <dcterms:modified xsi:type="dcterms:W3CDTF">2025-11-03T10:47:04Z</dcterms:modified>
  <dc:identifier>DAGh5KhlIkQ</dc:identifier>
</cp:coreProperties>
</file>