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837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38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8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76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37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24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88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989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11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55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1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7F20F-BC34-46F4-81A9-07D9FBD36172}" type="datetimeFigureOut">
              <a:rPr lang="en-GB" smtClean="0"/>
              <a:t>13/11/2013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A09AA-A9D5-4AAD-81BB-CE13AEAE8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019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English for Academic Purposes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Understanding clause structure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76062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clause?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A clause consists of: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Subject + Verb </a:t>
            </a:r>
          </a:p>
          <a:p>
            <a:pPr marL="0" indent="0" algn="ctr">
              <a:buNone/>
            </a:pPr>
            <a:r>
              <a:rPr lang="en-GB" dirty="0" smtClean="0"/>
              <a:t> (possibly + Object or Complement) </a:t>
            </a:r>
          </a:p>
          <a:p>
            <a:pPr marL="0" indent="0" algn="ctr">
              <a:buNone/>
            </a:pPr>
            <a:r>
              <a:rPr lang="en-GB" dirty="0" smtClean="0"/>
              <a:t> (possibly plus adverbial)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382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a clause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Any clause can be analysed into the following constituent parts:</a:t>
            </a:r>
          </a:p>
          <a:p>
            <a:r>
              <a:rPr lang="en-GB" dirty="0" smtClean="0"/>
              <a:t>Subject</a:t>
            </a:r>
          </a:p>
          <a:p>
            <a:r>
              <a:rPr lang="en-GB" dirty="0" smtClean="0"/>
              <a:t>Verb</a:t>
            </a:r>
          </a:p>
          <a:p>
            <a:r>
              <a:rPr lang="en-GB" dirty="0" smtClean="0"/>
              <a:t>Object or Complement (not always required)</a:t>
            </a:r>
          </a:p>
          <a:p>
            <a:r>
              <a:rPr lang="en-GB" dirty="0" smtClean="0"/>
              <a:t>Adverbial (not always required)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370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subject is the person, place thing or idea that is doing or being something:</a:t>
            </a:r>
          </a:p>
          <a:p>
            <a:r>
              <a:rPr lang="en-GB" b="1" dirty="0" smtClean="0"/>
              <a:t>The Queen </a:t>
            </a:r>
            <a:r>
              <a:rPr lang="en-GB" dirty="0" smtClean="0"/>
              <a:t>visited Scotland yesterday.</a:t>
            </a:r>
          </a:p>
          <a:p>
            <a:r>
              <a:rPr lang="en-GB" b="1" dirty="0" smtClean="0"/>
              <a:t>London</a:t>
            </a:r>
            <a:r>
              <a:rPr lang="en-GB" dirty="0" smtClean="0"/>
              <a:t> is the capital of the United Kingdom.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laptop</a:t>
            </a:r>
            <a:r>
              <a:rPr lang="en-GB" dirty="0" smtClean="0"/>
              <a:t> is a type of computer.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mystery</a:t>
            </a:r>
            <a:r>
              <a:rPr lang="en-GB" dirty="0" smtClean="0"/>
              <a:t> is something which nobody understands.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9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verb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verb describes an action, a state or an occurrence:</a:t>
            </a:r>
          </a:p>
          <a:p>
            <a:r>
              <a:rPr lang="en-GB" dirty="0" smtClean="0"/>
              <a:t>The Queen </a:t>
            </a:r>
            <a:r>
              <a:rPr lang="en-GB" b="1" dirty="0" smtClean="0"/>
              <a:t>visited </a:t>
            </a:r>
            <a:r>
              <a:rPr lang="en-GB" dirty="0" smtClean="0"/>
              <a:t>Scotland yesterday.</a:t>
            </a:r>
          </a:p>
          <a:p>
            <a:r>
              <a:rPr lang="en-GB" dirty="0" smtClean="0"/>
              <a:t>London </a:t>
            </a:r>
            <a:r>
              <a:rPr lang="en-GB" b="1" dirty="0" smtClean="0"/>
              <a:t>is</a:t>
            </a:r>
            <a:r>
              <a:rPr lang="en-GB" dirty="0" smtClean="0"/>
              <a:t> the capital of the United Kingdom.</a:t>
            </a:r>
          </a:p>
          <a:p>
            <a:r>
              <a:rPr lang="en-GB" dirty="0" smtClean="0"/>
              <a:t>Ralph Lauren </a:t>
            </a:r>
            <a:r>
              <a:rPr lang="en-GB" b="1" dirty="0" smtClean="0"/>
              <a:t>launched </a:t>
            </a:r>
            <a:r>
              <a:rPr lang="en-GB" dirty="0" smtClean="0"/>
              <a:t>a new collection yesterday.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269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Some verbs describe actions</a:t>
            </a:r>
          </a:p>
          <a:p>
            <a:pPr marL="0" indent="0">
              <a:buNone/>
            </a:pPr>
            <a:r>
              <a:rPr lang="en-GB" dirty="0" smtClean="0"/>
              <a:t>The object is the person or thing receiving the action described by the verb:</a:t>
            </a:r>
          </a:p>
          <a:p>
            <a:r>
              <a:rPr lang="en-GB" dirty="0" smtClean="0"/>
              <a:t>The Queen visited </a:t>
            </a:r>
            <a:r>
              <a:rPr lang="en-GB" b="1" dirty="0" smtClean="0"/>
              <a:t>Scotland</a:t>
            </a:r>
            <a:r>
              <a:rPr lang="en-GB" dirty="0" smtClean="0"/>
              <a:t> yesterday.</a:t>
            </a:r>
          </a:p>
          <a:p>
            <a:r>
              <a:rPr lang="en-GB" dirty="0" smtClean="0"/>
              <a:t>Ralph Lauren launched </a:t>
            </a:r>
            <a:r>
              <a:rPr lang="en-GB" b="1" dirty="0" smtClean="0"/>
              <a:t>a new collection</a:t>
            </a:r>
            <a:r>
              <a:rPr lang="en-GB" dirty="0" smtClean="0"/>
              <a:t> yesterday.</a:t>
            </a:r>
          </a:p>
          <a:p>
            <a:pPr marL="0" indent="0" algn="ctr">
              <a:buNone/>
            </a:pPr>
            <a:r>
              <a:rPr lang="en-GB" dirty="0" smtClean="0"/>
              <a:t>DO NOT PUT ANY OTHER WORDS BETWEEN THE </a:t>
            </a:r>
          </a:p>
          <a:p>
            <a:pPr marL="0" indent="0" algn="ctr">
              <a:buNone/>
            </a:pPr>
            <a:r>
              <a:rPr lang="en-GB" dirty="0" smtClean="0"/>
              <a:t>VERB AND THE OBJECT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641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Transitive/Intransitive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Some verbs (transitive) MUST have an object:</a:t>
            </a:r>
          </a:p>
          <a:p>
            <a:r>
              <a:rPr lang="en-GB" dirty="0" smtClean="0"/>
              <a:t>Ralph Lauren </a:t>
            </a:r>
            <a:r>
              <a:rPr lang="en-GB" b="1" dirty="0" smtClean="0"/>
              <a:t>launched</a:t>
            </a:r>
            <a:r>
              <a:rPr lang="en-GB" dirty="0" smtClean="0"/>
              <a:t> a new collection yesterday.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Some verbs (intransitive) do not need an object:</a:t>
            </a:r>
          </a:p>
          <a:p>
            <a:r>
              <a:rPr lang="en-GB" dirty="0" smtClean="0"/>
              <a:t>The people </a:t>
            </a:r>
            <a:r>
              <a:rPr lang="en-GB" b="1" dirty="0" smtClean="0"/>
              <a:t>starved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303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complement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Some verbs describe states</a:t>
            </a:r>
          </a:p>
          <a:p>
            <a:pPr marL="0" indent="0">
              <a:buNone/>
            </a:pPr>
            <a:r>
              <a:rPr lang="en-GB" dirty="0" smtClean="0"/>
              <a:t>The complement gives more information about the subject of the verb:</a:t>
            </a:r>
          </a:p>
          <a:p>
            <a:r>
              <a:rPr lang="en-GB" dirty="0" smtClean="0"/>
              <a:t>The Queen is </a:t>
            </a:r>
            <a:r>
              <a:rPr lang="en-GB" b="1" dirty="0" smtClean="0"/>
              <a:t>Head of State </a:t>
            </a:r>
            <a:r>
              <a:rPr lang="en-GB" dirty="0" smtClean="0"/>
              <a:t>in the United Kingdom.</a:t>
            </a:r>
          </a:p>
          <a:p>
            <a:r>
              <a:rPr lang="en-GB" dirty="0" smtClean="0"/>
              <a:t>Muhammad is </a:t>
            </a:r>
            <a:r>
              <a:rPr lang="en-GB" b="1" dirty="0" smtClean="0"/>
              <a:t>a student</a:t>
            </a:r>
            <a:r>
              <a:rPr lang="en-GB" dirty="0" smtClean="0"/>
              <a:t> in London.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274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adverbial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adverbial is a word or phrase which tells us how, where or when something happens:</a:t>
            </a:r>
          </a:p>
          <a:p>
            <a:r>
              <a:rPr lang="en-GB" dirty="0" smtClean="0"/>
              <a:t>The Queen visited Scotland </a:t>
            </a:r>
            <a:r>
              <a:rPr lang="en-GB" b="1" dirty="0" smtClean="0"/>
              <a:t>yesterday</a:t>
            </a:r>
            <a:r>
              <a:rPr lang="en-GB" dirty="0" smtClean="0"/>
              <a:t>. [when]</a:t>
            </a:r>
          </a:p>
          <a:p>
            <a:r>
              <a:rPr lang="en-GB" dirty="0" smtClean="0"/>
              <a:t>Muhammad is a student </a:t>
            </a:r>
            <a:r>
              <a:rPr lang="en-GB" b="1" dirty="0" smtClean="0"/>
              <a:t>in London</a:t>
            </a:r>
            <a:r>
              <a:rPr lang="en-GB" dirty="0" smtClean="0"/>
              <a:t>. [where]</a:t>
            </a:r>
          </a:p>
          <a:p>
            <a:r>
              <a:rPr lang="en-GB" dirty="0" smtClean="0"/>
              <a:t>It is raining </a:t>
            </a:r>
            <a:r>
              <a:rPr lang="en-GB" b="1" dirty="0" smtClean="0"/>
              <a:t>very heavily</a:t>
            </a:r>
            <a:r>
              <a:rPr lang="en-GB" dirty="0" smtClean="0"/>
              <a:t>. [how]</a:t>
            </a:r>
          </a:p>
          <a:p>
            <a:pPr marL="0" indent="0">
              <a:buNone/>
            </a:pPr>
            <a:r>
              <a:rPr lang="en-GB" dirty="0" smtClean="0"/>
              <a:t>The adverbial can often begin the clause:</a:t>
            </a:r>
          </a:p>
          <a:p>
            <a:r>
              <a:rPr lang="en-GB" b="1" dirty="0" smtClean="0"/>
              <a:t>Yesterday</a:t>
            </a:r>
            <a:r>
              <a:rPr lang="en-GB" dirty="0" smtClean="0"/>
              <a:t>, the Queen visited Scotland.</a:t>
            </a:r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498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Word order in the clause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dirty="0">
                <a:solidFill>
                  <a:prstClr val="black"/>
                </a:solidFill>
              </a:rPr>
              <a:t>The usual sequence </a:t>
            </a:r>
            <a:r>
              <a:rPr lang="en-GB" dirty="0" smtClean="0">
                <a:solidFill>
                  <a:prstClr val="black"/>
                </a:solidFill>
              </a:rPr>
              <a:t>is:</a:t>
            </a:r>
            <a:endParaRPr lang="en-GB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en-GB" dirty="0">
                <a:solidFill>
                  <a:prstClr val="black"/>
                </a:solidFill>
              </a:rPr>
              <a:t>(adverbial) / subject / verb / (object or complement) / (adverbial</a:t>
            </a:r>
            <a:r>
              <a:rPr lang="en-GB" dirty="0" smtClean="0">
                <a:solidFill>
                  <a:prstClr val="black"/>
                </a:solidFill>
              </a:rPr>
              <a:t>)</a:t>
            </a:r>
          </a:p>
          <a:p>
            <a:pPr marL="0" lvl="0" indent="0" algn="ctr">
              <a:buNone/>
            </a:pPr>
            <a:r>
              <a:rPr lang="en-GB" b="1" dirty="0" smtClean="0">
                <a:solidFill>
                  <a:prstClr val="black"/>
                </a:solidFill>
              </a:rPr>
              <a:t>Example</a:t>
            </a:r>
          </a:p>
          <a:p>
            <a:pPr marL="0" lvl="0" indent="0" algn="ctr">
              <a:buNone/>
            </a:pPr>
            <a:r>
              <a:rPr lang="en-GB" dirty="0" smtClean="0">
                <a:solidFill>
                  <a:prstClr val="black"/>
                </a:solidFill>
              </a:rPr>
              <a:t>Yesterday, the Queen visited Australia for the fifth time.</a:t>
            </a:r>
          </a:p>
          <a:p>
            <a:pPr marL="0" lvl="0" indent="0" algn="ctr">
              <a:buNone/>
            </a:pPr>
            <a:r>
              <a:rPr lang="en-GB" dirty="0" smtClean="0">
                <a:solidFill>
                  <a:prstClr val="black"/>
                </a:solidFill>
              </a:rPr>
              <a:t>Analyse this sentence into its component parts.</a:t>
            </a:r>
            <a:endParaRPr lang="en-GB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681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379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English for Academic Purposes</vt:lpstr>
      <vt:lpstr>What is a clause?</vt:lpstr>
      <vt:lpstr>Analysing a clause</vt:lpstr>
      <vt:lpstr>The subject</vt:lpstr>
      <vt:lpstr>The verb</vt:lpstr>
      <vt:lpstr>The object</vt:lpstr>
      <vt:lpstr>Transitive/Intransitive verbs</vt:lpstr>
      <vt:lpstr>The complement</vt:lpstr>
      <vt:lpstr>The adverbial</vt:lpstr>
      <vt:lpstr>Word order in the clause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for Academic Purposes</dc:title>
  <dc:creator>Peter Allen</dc:creator>
  <cp:lastModifiedBy>Peter Allen</cp:lastModifiedBy>
  <cp:revision>25</cp:revision>
  <dcterms:created xsi:type="dcterms:W3CDTF">2013-11-13T15:12:47Z</dcterms:created>
  <dcterms:modified xsi:type="dcterms:W3CDTF">2013-11-13T16:44:07Z</dcterms:modified>
</cp:coreProperties>
</file>