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2" r:id="rId5"/>
    <p:sldId id="263" r:id="rId6"/>
    <p:sldId id="264" r:id="rId7"/>
    <p:sldId id="259" r:id="rId8"/>
    <p:sldId id="260"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47" d="100"/>
          <a:sy n="47" d="100"/>
        </p:scale>
        <p:origin x="54" y="5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845B99-2551-4ECC-8921-8377DBECD7F6}"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42318F65-661A-4BCC-8A18-2FD7594AC8EC}">
      <dgm:prSet/>
      <dgm:spPr/>
      <dgm:t>
        <a:bodyPr/>
        <a:lstStyle/>
        <a:p>
          <a:r>
            <a:rPr lang="en-GB"/>
            <a:t>Hand Pacing is a simple reading technique allowing you to read faster while maintaining a steady level of comprehension. Have you ever heard of the pointer method? Well most of us learned it during our school days but for some reason we stopped using this technique as we grew up.</a:t>
          </a:r>
          <a:endParaRPr lang="en-US"/>
        </a:p>
      </dgm:t>
    </dgm:pt>
    <dgm:pt modelId="{7F5803AE-6200-48FA-B558-C717D0B89747}" type="parTrans" cxnId="{79854B3A-387A-46F2-9124-8096E5BA2531}">
      <dgm:prSet/>
      <dgm:spPr/>
      <dgm:t>
        <a:bodyPr/>
        <a:lstStyle/>
        <a:p>
          <a:endParaRPr lang="en-US"/>
        </a:p>
      </dgm:t>
    </dgm:pt>
    <dgm:pt modelId="{659EC132-15D9-4A84-9578-18625328D586}" type="sibTrans" cxnId="{79854B3A-387A-46F2-9124-8096E5BA2531}">
      <dgm:prSet/>
      <dgm:spPr/>
      <dgm:t>
        <a:bodyPr/>
        <a:lstStyle/>
        <a:p>
          <a:endParaRPr lang="en-US"/>
        </a:p>
      </dgm:t>
    </dgm:pt>
    <dgm:pt modelId="{24B402B5-9B58-4963-9275-923F572307E8}">
      <dgm:prSet/>
      <dgm:spPr/>
      <dgm:t>
        <a:bodyPr/>
        <a:lstStyle/>
        <a:p>
          <a:r>
            <a:rPr lang="en-GB"/>
            <a:t>This method involves moving/sliding the index finger or a pointer across the page and below the sentence you are reading. </a:t>
          </a:r>
          <a:endParaRPr lang="en-US"/>
        </a:p>
      </dgm:t>
    </dgm:pt>
    <dgm:pt modelId="{738014C5-A241-4A21-9C2D-67235EDAA3A3}" type="parTrans" cxnId="{400A007F-C232-48F8-8E88-DDF0E2701F03}">
      <dgm:prSet/>
      <dgm:spPr/>
      <dgm:t>
        <a:bodyPr/>
        <a:lstStyle/>
        <a:p>
          <a:endParaRPr lang="en-US"/>
        </a:p>
      </dgm:t>
    </dgm:pt>
    <dgm:pt modelId="{5601EFED-7F3D-48F8-96C0-14499198A5F1}" type="sibTrans" cxnId="{400A007F-C232-48F8-8E88-DDF0E2701F03}">
      <dgm:prSet/>
      <dgm:spPr/>
      <dgm:t>
        <a:bodyPr/>
        <a:lstStyle/>
        <a:p>
          <a:endParaRPr lang="en-US"/>
        </a:p>
      </dgm:t>
    </dgm:pt>
    <dgm:pt modelId="{C3B2FC4C-266A-45B1-8243-20883D33DDFB}">
      <dgm:prSet/>
      <dgm:spPr/>
      <dgm:t>
        <a:bodyPr/>
        <a:lstStyle/>
        <a:p>
          <a:r>
            <a:rPr lang="en-GB"/>
            <a:t>This will increase your overall focus and speed. Pacing yourself is the quickest way to learn how to speed read.</a:t>
          </a:r>
          <a:endParaRPr lang="en-US"/>
        </a:p>
      </dgm:t>
    </dgm:pt>
    <dgm:pt modelId="{1FA3B212-E7D3-4B7C-86B8-9025CB50899D}" type="parTrans" cxnId="{9F7FE453-487E-403D-9E34-8BE6B0CC6380}">
      <dgm:prSet/>
      <dgm:spPr/>
      <dgm:t>
        <a:bodyPr/>
        <a:lstStyle/>
        <a:p>
          <a:endParaRPr lang="en-US"/>
        </a:p>
      </dgm:t>
    </dgm:pt>
    <dgm:pt modelId="{9C459365-8E01-4F99-B575-4B0C439288E9}" type="sibTrans" cxnId="{9F7FE453-487E-403D-9E34-8BE6B0CC6380}">
      <dgm:prSet/>
      <dgm:spPr/>
      <dgm:t>
        <a:bodyPr/>
        <a:lstStyle/>
        <a:p>
          <a:endParaRPr lang="en-US"/>
        </a:p>
      </dgm:t>
    </dgm:pt>
    <dgm:pt modelId="{38F2A5FE-6693-412C-BD54-8D96B7612FB7}" type="pres">
      <dgm:prSet presAssocID="{71845B99-2551-4ECC-8921-8377DBECD7F6}" presName="Name0" presStyleCnt="0">
        <dgm:presLayoutVars>
          <dgm:dir/>
          <dgm:resizeHandles val="exact"/>
        </dgm:presLayoutVars>
      </dgm:prSet>
      <dgm:spPr/>
    </dgm:pt>
    <dgm:pt modelId="{0076B6C2-8F85-4E55-9949-F332406B5DFB}" type="pres">
      <dgm:prSet presAssocID="{42318F65-661A-4BCC-8A18-2FD7594AC8EC}" presName="node" presStyleLbl="node1" presStyleIdx="0" presStyleCnt="3">
        <dgm:presLayoutVars>
          <dgm:bulletEnabled val="1"/>
        </dgm:presLayoutVars>
      </dgm:prSet>
      <dgm:spPr/>
    </dgm:pt>
    <dgm:pt modelId="{26DBB405-549D-4B64-823F-980DF0F022E4}" type="pres">
      <dgm:prSet presAssocID="{659EC132-15D9-4A84-9578-18625328D586}" presName="sibTrans" presStyleLbl="sibTrans2D1" presStyleIdx="0" presStyleCnt="2"/>
      <dgm:spPr/>
    </dgm:pt>
    <dgm:pt modelId="{EC775C96-DDF1-4B04-9602-9558B52AB3D2}" type="pres">
      <dgm:prSet presAssocID="{659EC132-15D9-4A84-9578-18625328D586}" presName="connectorText" presStyleLbl="sibTrans2D1" presStyleIdx="0" presStyleCnt="2"/>
      <dgm:spPr/>
    </dgm:pt>
    <dgm:pt modelId="{9872D775-948D-45C7-A34D-018A39DA4B26}" type="pres">
      <dgm:prSet presAssocID="{24B402B5-9B58-4963-9275-923F572307E8}" presName="node" presStyleLbl="node1" presStyleIdx="1" presStyleCnt="3">
        <dgm:presLayoutVars>
          <dgm:bulletEnabled val="1"/>
        </dgm:presLayoutVars>
      </dgm:prSet>
      <dgm:spPr/>
    </dgm:pt>
    <dgm:pt modelId="{5F413EEC-F393-4520-B577-62420DF90992}" type="pres">
      <dgm:prSet presAssocID="{5601EFED-7F3D-48F8-96C0-14499198A5F1}" presName="sibTrans" presStyleLbl="sibTrans2D1" presStyleIdx="1" presStyleCnt="2"/>
      <dgm:spPr/>
    </dgm:pt>
    <dgm:pt modelId="{ED945316-FA88-480C-90F4-7574D290C8A8}" type="pres">
      <dgm:prSet presAssocID="{5601EFED-7F3D-48F8-96C0-14499198A5F1}" presName="connectorText" presStyleLbl="sibTrans2D1" presStyleIdx="1" presStyleCnt="2"/>
      <dgm:spPr/>
    </dgm:pt>
    <dgm:pt modelId="{04FCC682-EDEA-4FF0-BAD3-439F5E4E59F3}" type="pres">
      <dgm:prSet presAssocID="{C3B2FC4C-266A-45B1-8243-20883D33DDFB}" presName="node" presStyleLbl="node1" presStyleIdx="2" presStyleCnt="3">
        <dgm:presLayoutVars>
          <dgm:bulletEnabled val="1"/>
        </dgm:presLayoutVars>
      </dgm:prSet>
      <dgm:spPr/>
    </dgm:pt>
  </dgm:ptLst>
  <dgm:cxnLst>
    <dgm:cxn modelId="{E441D22E-0326-492A-9F7C-E2BAE860C59A}" type="presOf" srcId="{42318F65-661A-4BCC-8A18-2FD7594AC8EC}" destId="{0076B6C2-8F85-4E55-9949-F332406B5DFB}" srcOrd="0" destOrd="0" presId="urn:microsoft.com/office/officeart/2005/8/layout/process1"/>
    <dgm:cxn modelId="{79854B3A-387A-46F2-9124-8096E5BA2531}" srcId="{71845B99-2551-4ECC-8921-8377DBECD7F6}" destId="{42318F65-661A-4BCC-8A18-2FD7594AC8EC}" srcOrd="0" destOrd="0" parTransId="{7F5803AE-6200-48FA-B558-C717D0B89747}" sibTransId="{659EC132-15D9-4A84-9578-18625328D586}"/>
    <dgm:cxn modelId="{36710C3B-A3DE-4362-B70F-72BFF860E31B}" type="presOf" srcId="{71845B99-2551-4ECC-8921-8377DBECD7F6}" destId="{38F2A5FE-6693-412C-BD54-8D96B7612FB7}" srcOrd="0" destOrd="0" presId="urn:microsoft.com/office/officeart/2005/8/layout/process1"/>
    <dgm:cxn modelId="{1112CA67-688C-4076-AAF2-7E535981C2CF}" type="presOf" srcId="{5601EFED-7F3D-48F8-96C0-14499198A5F1}" destId="{ED945316-FA88-480C-90F4-7574D290C8A8}" srcOrd="1" destOrd="0" presId="urn:microsoft.com/office/officeart/2005/8/layout/process1"/>
    <dgm:cxn modelId="{9F7FE453-487E-403D-9E34-8BE6B0CC6380}" srcId="{71845B99-2551-4ECC-8921-8377DBECD7F6}" destId="{C3B2FC4C-266A-45B1-8243-20883D33DDFB}" srcOrd="2" destOrd="0" parTransId="{1FA3B212-E7D3-4B7C-86B8-9025CB50899D}" sibTransId="{9C459365-8E01-4F99-B575-4B0C439288E9}"/>
    <dgm:cxn modelId="{EC943F56-234E-4972-9F59-213550E5CE7C}" type="presOf" srcId="{C3B2FC4C-266A-45B1-8243-20883D33DDFB}" destId="{04FCC682-EDEA-4FF0-BAD3-439F5E4E59F3}" srcOrd="0" destOrd="0" presId="urn:microsoft.com/office/officeart/2005/8/layout/process1"/>
    <dgm:cxn modelId="{400A007F-C232-48F8-8E88-DDF0E2701F03}" srcId="{71845B99-2551-4ECC-8921-8377DBECD7F6}" destId="{24B402B5-9B58-4963-9275-923F572307E8}" srcOrd="1" destOrd="0" parTransId="{738014C5-A241-4A21-9C2D-67235EDAA3A3}" sibTransId="{5601EFED-7F3D-48F8-96C0-14499198A5F1}"/>
    <dgm:cxn modelId="{3D6554E0-691E-4F47-BFC1-CBB1ADE31801}" type="presOf" srcId="{659EC132-15D9-4A84-9578-18625328D586}" destId="{EC775C96-DDF1-4B04-9602-9558B52AB3D2}" srcOrd="1" destOrd="0" presId="urn:microsoft.com/office/officeart/2005/8/layout/process1"/>
    <dgm:cxn modelId="{7CE3ECE9-DB0F-4774-8155-10BB25876C55}" type="presOf" srcId="{659EC132-15D9-4A84-9578-18625328D586}" destId="{26DBB405-549D-4B64-823F-980DF0F022E4}" srcOrd="0" destOrd="0" presId="urn:microsoft.com/office/officeart/2005/8/layout/process1"/>
    <dgm:cxn modelId="{1B3389F3-276D-47EE-8D41-AE8603169B66}" type="presOf" srcId="{24B402B5-9B58-4963-9275-923F572307E8}" destId="{9872D775-948D-45C7-A34D-018A39DA4B26}" srcOrd="0" destOrd="0" presId="urn:microsoft.com/office/officeart/2005/8/layout/process1"/>
    <dgm:cxn modelId="{B7B71FFA-BF9B-4BA9-AC32-CBA9F8117019}" type="presOf" srcId="{5601EFED-7F3D-48F8-96C0-14499198A5F1}" destId="{5F413EEC-F393-4520-B577-62420DF90992}" srcOrd="0" destOrd="0" presId="urn:microsoft.com/office/officeart/2005/8/layout/process1"/>
    <dgm:cxn modelId="{7FFAF102-1C81-4D3D-B6B2-F76E445F62A1}" type="presParOf" srcId="{38F2A5FE-6693-412C-BD54-8D96B7612FB7}" destId="{0076B6C2-8F85-4E55-9949-F332406B5DFB}" srcOrd="0" destOrd="0" presId="urn:microsoft.com/office/officeart/2005/8/layout/process1"/>
    <dgm:cxn modelId="{72489F00-A859-43AC-A2AC-5816A9C2B5C9}" type="presParOf" srcId="{38F2A5FE-6693-412C-BD54-8D96B7612FB7}" destId="{26DBB405-549D-4B64-823F-980DF0F022E4}" srcOrd="1" destOrd="0" presId="urn:microsoft.com/office/officeart/2005/8/layout/process1"/>
    <dgm:cxn modelId="{3CC4EFEC-99C0-4728-BC78-F7D44789D5E6}" type="presParOf" srcId="{26DBB405-549D-4B64-823F-980DF0F022E4}" destId="{EC775C96-DDF1-4B04-9602-9558B52AB3D2}" srcOrd="0" destOrd="0" presId="urn:microsoft.com/office/officeart/2005/8/layout/process1"/>
    <dgm:cxn modelId="{6D7BDA2F-D207-4A06-A6CA-DEE6E17E11A2}" type="presParOf" srcId="{38F2A5FE-6693-412C-BD54-8D96B7612FB7}" destId="{9872D775-948D-45C7-A34D-018A39DA4B26}" srcOrd="2" destOrd="0" presId="urn:microsoft.com/office/officeart/2005/8/layout/process1"/>
    <dgm:cxn modelId="{9FAF09F3-BC82-4FF8-9A57-9C4139BBB009}" type="presParOf" srcId="{38F2A5FE-6693-412C-BD54-8D96B7612FB7}" destId="{5F413EEC-F393-4520-B577-62420DF90992}" srcOrd="3" destOrd="0" presId="urn:microsoft.com/office/officeart/2005/8/layout/process1"/>
    <dgm:cxn modelId="{004E45C4-4AF9-45C6-BE20-D7A799822BAA}" type="presParOf" srcId="{5F413EEC-F393-4520-B577-62420DF90992}" destId="{ED945316-FA88-480C-90F4-7574D290C8A8}" srcOrd="0" destOrd="0" presId="urn:microsoft.com/office/officeart/2005/8/layout/process1"/>
    <dgm:cxn modelId="{CB6B3371-1853-4378-83A2-8539C74503B4}" type="presParOf" srcId="{38F2A5FE-6693-412C-BD54-8D96B7612FB7}" destId="{04FCC682-EDEA-4FF0-BAD3-439F5E4E59F3}"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76B6C2-8F85-4E55-9949-F332406B5DFB}">
      <dsp:nvSpPr>
        <dsp:cNvPr id="0" name=""/>
        <dsp:cNvSpPr/>
      </dsp:nvSpPr>
      <dsp:spPr>
        <a:xfrm>
          <a:off x="10026" y="602404"/>
          <a:ext cx="2996693" cy="314652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Hand Pacing is a simple reading technique allowing you to read faster while maintaining a steady level of comprehension. Have you ever heard of the pointer method? Well most of us learned it during our school days but for some reason we stopped using this technique as we grew up.</a:t>
          </a:r>
          <a:endParaRPr lang="en-US" sz="1800" kern="1200"/>
        </a:p>
      </dsp:txBody>
      <dsp:txXfrm>
        <a:off x="97796" y="690174"/>
        <a:ext cx="2821153" cy="2970988"/>
      </dsp:txXfrm>
    </dsp:sp>
    <dsp:sp modelId="{26DBB405-549D-4B64-823F-980DF0F022E4}">
      <dsp:nvSpPr>
        <dsp:cNvPr id="0" name=""/>
        <dsp:cNvSpPr/>
      </dsp:nvSpPr>
      <dsp:spPr>
        <a:xfrm>
          <a:off x="3306388" y="1804079"/>
          <a:ext cx="635298" cy="74317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306388" y="1952715"/>
        <a:ext cx="444709" cy="445907"/>
      </dsp:txXfrm>
    </dsp:sp>
    <dsp:sp modelId="{9872D775-948D-45C7-A34D-018A39DA4B26}">
      <dsp:nvSpPr>
        <dsp:cNvPr id="0" name=""/>
        <dsp:cNvSpPr/>
      </dsp:nvSpPr>
      <dsp:spPr>
        <a:xfrm>
          <a:off x="4205396" y="602404"/>
          <a:ext cx="2996693" cy="3146528"/>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This method involves moving/sliding the index finger or a pointer across the page and below the sentence you are reading. </a:t>
          </a:r>
          <a:endParaRPr lang="en-US" sz="1800" kern="1200"/>
        </a:p>
      </dsp:txBody>
      <dsp:txXfrm>
        <a:off x="4293166" y="690174"/>
        <a:ext cx="2821153" cy="2970988"/>
      </dsp:txXfrm>
    </dsp:sp>
    <dsp:sp modelId="{5F413EEC-F393-4520-B577-62420DF90992}">
      <dsp:nvSpPr>
        <dsp:cNvPr id="0" name=""/>
        <dsp:cNvSpPr/>
      </dsp:nvSpPr>
      <dsp:spPr>
        <a:xfrm>
          <a:off x="7501759" y="1804079"/>
          <a:ext cx="635298" cy="743179"/>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501759" y="1952715"/>
        <a:ext cx="444709" cy="445907"/>
      </dsp:txXfrm>
    </dsp:sp>
    <dsp:sp modelId="{04FCC682-EDEA-4FF0-BAD3-439F5E4E59F3}">
      <dsp:nvSpPr>
        <dsp:cNvPr id="0" name=""/>
        <dsp:cNvSpPr/>
      </dsp:nvSpPr>
      <dsp:spPr>
        <a:xfrm>
          <a:off x="8400767" y="602404"/>
          <a:ext cx="2996693" cy="3146528"/>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This will increase your overall focus and speed. Pacing yourself is the quickest way to learn how to speed read.</a:t>
          </a:r>
          <a:endParaRPr lang="en-US" sz="1800" kern="1200"/>
        </a:p>
      </dsp:txBody>
      <dsp:txXfrm>
        <a:off x="8488537" y="690174"/>
        <a:ext cx="2821153" cy="2970988"/>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32696B8-A134-4DD7-84D8-37C63BAFC5EF}" type="datetimeFigureOut">
              <a:rPr lang="en-GB" smtClean="0"/>
              <a:t>17/09/2020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1260609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2696B8-A134-4DD7-84D8-37C63BAFC5EF}" type="datetimeFigureOut">
              <a:rPr lang="en-GB" smtClean="0"/>
              <a:t>17/09/2020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225675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2696B8-A134-4DD7-84D8-37C63BAFC5EF}" type="datetimeFigureOut">
              <a:rPr lang="en-GB" smtClean="0"/>
              <a:t>17/09/2020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4322938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32696B8-A134-4DD7-84D8-37C63BAFC5EF}" type="datetimeFigureOut">
              <a:rPr lang="en-GB" smtClean="0"/>
              <a:t>17/09/2020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3072474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32696B8-A134-4DD7-84D8-37C63BAFC5EF}" type="datetimeFigureOut">
              <a:rPr lang="en-GB" smtClean="0"/>
              <a:t>17/09/2020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38439858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32696B8-A134-4DD7-84D8-37C63BAFC5EF}" type="datetimeFigureOut">
              <a:rPr lang="en-GB" smtClean="0"/>
              <a:t>17/09/2020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41178988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2696B8-A134-4DD7-84D8-37C63BAFC5EF}" type="datetimeFigureOut">
              <a:rPr lang="en-GB" smtClean="0"/>
              <a:t>17/09/2020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2190037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32696B8-A134-4DD7-84D8-37C63BAFC5EF}" type="datetimeFigureOut">
              <a:rPr lang="en-GB" smtClean="0"/>
              <a:t>17/09/2020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2810624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32696B8-A134-4DD7-84D8-37C63BAFC5EF}" type="datetimeFigureOut">
              <a:rPr lang="en-GB" smtClean="0"/>
              <a:t>17/09/2020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2579418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2696B8-A134-4DD7-84D8-37C63BAFC5EF}" type="datetimeFigureOut">
              <a:rPr lang="en-GB" smtClean="0"/>
              <a:t>17/09/2020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21525180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2696B8-A134-4DD7-84D8-37C63BAFC5EF}" type="datetimeFigureOut">
              <a:rPr lang="en-GB" smtClean="0"/>
              <a:t>17/09/2020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815219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2696B8-A134-4DD7-84D8-37C63BAFC5EF}" type="datetimeFigureOut">
              <a:rPr lang="en-GB" smtClean="0"/>
              <a:t>17/09/2020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163227-CB8B-4F2D-AD28-6425CAFAA876}" type="slidenum">
              <a:rPr lang="en-GB" smtClean="0"/>
              <a:t>‹#›</a:t>
            </a:fld>
            <a:endParaRPr lang="en-GB"/>
          </a:p>
        </p:txBody>
      </p:sp>
    </p:spTree>
    <p:extLst>
      <p:ext uri="{BB962C8B-B14F-4D97-AF65-F5344CB8AC3E}">
        <p14:creationId xmlns:p14="http://schemas.microsoft.com/office/powerpoint/2010/main" val="7695876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Rectangle 11">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371787" y="1741337"/>
            <a:ext cx="5448730" cy="2387918"/>
          </a:xfrm>
        </p:spPr>
        <p:txBody>
          <a:bodyPr anchor="b">
            <a:normAutofit/>
          </a:bodyPr>
          <a:lstStyle/>
          <a:p>
            <a:r>
              <a:rPr lang="en-GB" sz="5200">
                <a:solidFill>
                  <a:schemeClr val="tx2"/>
                </a:solidFill>
              </a:rPr>
              <a:t>A technique for reading efficiently</a:t>
            </a:r>
          </a:p>
        </p:txBody>
      </p:sp>
      <p:sp>
        <p:nvSpPr>
          <p:cNvPr id="3" name="Subtitle 2"/>
          <p:cNvSpPr>
            <a:spLocks noGrp="1"/>
          </p:cNvSpPr>
          <p:nvPr>
            <p:ph type="subTitle" idx="1"/>
          </p:nvPr>
        </p:nvSpPr>
        <p:spPr>
          <a:xfrm>
            <a:off x="3371161" y="4200522"/>
            <a:ext cx="5449982" cy="682079"/>
          </a:xfrm>
        </p:spPr>
        <p:txBody>
          <a:bodyPr>
            <a:normAutofit/>
          </a:bodyPr>
          <a:lstStyle/>
          <a:p>
            <a:r>
              <a:rPr lang="en-GB" b="1">
                <a:solidFill>
                  <a:schemeClr val="tx2"/>
                </a:solidFill>
              </a:rPr>
              <a:t>Speed Reading and SQ3R</a:t>
            </a:r>
          </a:p>
        </p:txBody>
      </p:sp>
      <p:grpSp>
        <p:nvGrpSpPr>
          <p:cNvPr id="14" name="Group 13">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15" name="Freeform: Shape 14">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1" name="Freeform: Shape 20">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4" name="Freeform: Shape 23">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652080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640080" y="1243013"/>
            <a:ext cx="3855720" cy="4371974"/>
          </a:xfrm>
        </p:spPr>
        <p:txBody>
          <a:bodyPr>
            <a:normAutofit/>
          </a:bodyPr>
          <a:lstStyle/>
          <a:p>
            <a:r>
              <a:rPr lang="en-GB" sz="3600" b="1">
                <a:solidFill>
                  <a:schemeClr val="tx2"/>
                </a:solidFill>
              </a:rPr>
              <a:t>What Is SQ3R?</a:t>
            </a:r>
            <a:br>
              <a:rPr lang="en-GB" sz="3600" b="1">
                <a:solidFill>
                  <a:schemeClr val="tx2"/>
                </a:solidFill>
              </a:rPr>
            </a:br>
            <a:endParaRPr lang="en-GB" sz="3600">
              <a:solidFill>
                <a:schemeClr val="tx2"/>
              </a:solidFill>
            </a:endParaRPr>
          </a:p>
        </p:txBody>
      </p:sp>
      <p:sp>
        <p:nvSpPr>
          <p:cNvPr id="3" name="Content Placeholder 2"/>
          <p:cNvSpPr>
            <a:spLocks noGrp="1"/>
          </p:cNvSpPr>
          <p:nvPr>
            <p:ph idx="1"/>
          </p:nvPr>
        </p:nvSpPr>
        <p:spPr>
          <a:xfrm>
            <a:off x="6172200" y="804672"/>
            <a:ext cx="5221224" cy="5230368"/>
          </a:xfrm>
        </p:spPr>
        <p:txBody>
          <a:bodyPr anchor="ctr">
            <a:normAutofit/>
          </a:bodyPr>
          <a:lstStyle/>
          <a:p>
            <a:endParaRPr lang="en-GB" sz="1800" dirty="0">
              <a:solidFill>
                <a:schemeClr val="tx2"/>
              </a:solidFill>
            </a:endParaRPr>
          </a:p>
          <a:p>
            <a:endParaRPr lang="en-GB" sz="1800" dirty="0">
              <a:solidFill>
                <a:schemeClr val="tx2"/>
              </a:solidFill>
            </a:endParaRPr>
          </a:p>
          <a:p>
            <a:r>
              <a:rPr lang="en-GB" sz="3200" dirty="0">
                <a:solidFill>
                  <a:schemeClr val="tx2"/>
                </a:solidFill>
              </a:rPr>
              <a:t>We've all been there , wondering how all that information is going to get and remain inside our heads. </a:t>
            </a:r>
          </a:p>
          <a:p>
            <a:endParaRPr lang="en-GB" sz="1800" dirty="0">
              <a:solidFill>
                <a:schemeClr val="tx2"/>
              </a:solidFill>
            </a:endParaRPr>
          </a:p>
        </p:txBody>
      </p:sp>
    </p:spTree>
    <p:extLst>
      <p:ext uri="{BB962C8B-B14F-4D97-AF65-F5344CB8AC3E}">
        <p14:creationId xmlns:p14="http://schemas.microsoft.com/office/powerpoint/2010/main" val="33611457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640080" y="1243013"/>
            <a:ext cx="3855720" cy="4371974"/>
          </a:xfrm>
        </p:spPr>
        <p:txBody>
          <a:bodyPr>
            <a:normAutofit/>
          </a:bodyPr>
          <a:lstStyle/>
          <a:p>
            <a:r>
              <a:rPr lang="en-GB" sz="3600" b="1">
                <a:solidFill>
                  <a:schemeClr val="tx2"/>
                </a:solidFill>
              </a:rPr>
              <a:t>Speed writing and SQ3R</a:t>
            </a:r>
            <a:endParaRPr lang="en-GB" sz="3600">
              <a:solidFill>
                <a:schemeClr val="tx2"/>
              </a:solidFill>
            </a:endParaRPr>
          </a:p>
        </p:txBody>
      </p:sp>
      <p:sp>
        <p:nvSpPr>
          <p:cNvPr id="3" name="Content Placeholder 2"/>
          <p:cNvSpPr>
            <a:spLocks noGrp="1"/>
          </p:cNvSpPr>
          <p:nvPr>
            <p:ph idx="1"/>
          </p:nvPr>
        </p:nvSpPr>
        <p:spPr>
          <a:xfrm>
            <a:off x="6172200" y="804672"/>
            <a:ext cx="5221224" cy="5230368"/>
          </a:xfrm>
        </p:spPr>
        <p:txBody>
          <a:bodyPr anchor="ctr">
            <a:normAutofit fontScale="92500" lnSpcReduction="20000"/>
          </a:bodyPr>
          <a:lstStyle/>
          <a:p>
            <a:endParaRPr lang="en-GB" sz="1800" dirty="0">
              <a:solidFill>
                <a:schemeClr val="tx2"/>
              </a:solidFill>
            </a:endParaRPr>
          </a:p>
          <a:p>
            <a:r>
              <a:rPr lang="en-GB" sz="3600" dirty="0">
                <a:solidFill>
                  <a:schemeClr val="tx2"/>
                </a:solidFill>
              </a:rPr>
              <a:t>For many of us, this is an overwhelming sensation, and overcoming it can be quite a challenge. While some of us are naturally adept at taking notes, organizing, studying, and performing on tests, a great many of us continue to struggle with reading, understanding, and remembering material</a:t>
            </a:r>
            <a:r>
              <a:rPr lang="en-GB" sz="1800" dirty="0">
                <a:solidFill>
                  <a:schemeClr val="tx2"/>
                </a:solidFill>
              </a:rPr>
              <a:t>. </a:t>
            </a:r>
          </a:p>
          <a:p>
            <a:endParaRPr lang="en-GB" sz="1800" dirty="0">
              <a:solidFill>
                <a:schemeClr val="tx2"/>
              </a:solidFill>
            </a:endParaRPr>
          </a:p>
        </p:txBody>
      </p:sp>
    </p:spTree>
    <p:extLst>
      <p:ext uri="{BB962C8B-B14F-4D97-AF65-F5344CB8AC3E}">
        <p14:creationId xmlns:p14="http://schemas.microsoft.com/office/powerpoint/2010/main" val="2311829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7E773EB-1EC1-4E49-9DE2-E6F4604972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391"/>
            <a:ext cx="12192000" cy="19430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91378" y="320675"/>
            <a:ext cx="11407487" cy="1325563"/>
          </a:xfrm>
        </p:spPr>
        <p:txBody>
          <a:bodyPr>
            <a:normAutofit/>
          </a:bodyPr>
          <a:lstStyle/>
          <a:p>
            <a:r>
              <a:rPr lang="en-GB" sz="5400" b="1">
                <a:solidFill>
                  <a:schemeClr val="bg1"/>
                </a:solidFill>
              </a:rPr>
              <a:t>Speed writing and SQ3R</a:t>
            </a:r>
            <a:endParaRPr lang="en-GB" sz="5400">
              <a:solidFill>
                <a:schemeClr val="bg1"/>
              </a:solidFill>
            </a:endParaRPr>
          </a:p>
        </p:txBody>
      </p:sp>
      <p:graphicFrame>
        <p:nvGraphicFramePr>
          <p:cNvPr id="5" name="Content Placeholder 2">
            <a:extLst>
              <a:ext uri="{FF2B5EF4-FFF2-40B4-BE49-F238E27FC236}">
                <a16:creationId xmlns:a16="http://schemas.microsoft.com/office/drawing/2014/main" id="{6025D67B-9582-4B42-A336-7261BE7C7258}"/>
              </a:ext>
            </a:extLst>
          </p:cNvPr>
          <p:cNvGraphicFramePr>
            <a:graphicFrameLocks noGrp="1"/>
          </p:cNvGraphicFramePr>
          <p:nvPr>
            <p:ph idx="1"/>
            <p:extLst>
              <p:ext uri="{D42A27DB-BD31-4B8C-83A1-F6EECF244321}">
                <p14:modId xmlns:p14="http://schemas.microsoft.com/office/powerpoint/2010/main" val="1855070339"/>
              </p:ext>
            </p:extLst>
          </p:nvPr>
        </p:nvGraphicFramePr>
        <p:xfrm>
          <a:off x="391379" y="1976293"/>
          <a:ext cx="114074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12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640080" y="1243013"/>
            <a:ext cx="3855720" cy="4371974"/>
          </a:xfrm>
        </p:spPr>
        <p:txBody>
          <a:bodyPr>
            <a:normAutofit/>
          </a:bodyPr>
          <a:lstStyle/>
          <a:p>
            <a:r>
              <a:rPr lang="en-GB" sz="3600">
                <a:solidFill>
                  <a:schemeClr val="tx2"/>
                </a:solidFill>
              </a:rPr>
              <a:t>Scanning technique…..</a:t>
            </a:r>
          </a:p>
        </p:txBody>
      </p:sp>
      <p:sp>
        <p:nvSpPr>
          <p:cNvPr id="3" name="Content Placeholder 2"/>
          <p:cNvSpPr>
            <a:spLocks noGrp="1"/>
          </p:cNvSpPr>
          <p:nvPr>
            <p:ph idx="1"/>
          </p:nvPr>
        </p:nvSpPr>
        <p:spPr>
          <a:xfrm>
            <a:off x="5619135" y="508838"/>
            <a:ext cx="6120581" cy="5906710"/>
          </a:xfrm>
        </p:spPr>
        <p:txBody>
          <a:bodyPr anchor="ctr">
            <a:normAutofit/>
          </a:bodyPr>
          <a:lstStyle/>
          <a:p>
            <a:r>
              <a:rPr lang="en-GB" dirty="0">
                <a:solidFill>
                  <a:schemeClr val="tx2"/>
                </a:solidFill>
              </a:rPr>
              <a:t>When using this technique, make sure to look for items such as lists, bullet points, graphs, indexes and subheadings. </a:t>
            </a:r>
          </a:p>
          <a:p>
            <a:r>
              <a:rPr lang="en-GB" dirty="0">
                <a:solidFill>
                  <a:schemeClr val="tx2"/>
                </a:solidFill>
              </a:rPr>
              <a:t>Identify these key items and understand what they mean before getting into detail</a:t>
            </a:r>
          </a:p>
          <a:p>
            <a:r>
              <a:rPr lang="en-GB" dirty="0">
                <a:solidFill>
                  <a:schemeClr val="tx2"/>
                </a:solidFill>
              </a:rPr>
              <a:t>Processing whole word groups involves reading chunks of words instead of reading individual words. Try to read chunks of words instead of reading individual words.</a:t>
            </a:r>
          </a:p>
          <a:p>
            <a:r>
              <a:rPr lang="en-GB" dirty="0">
                <a:solidFill>
                  <a:schemeClr val="tx2"/>
                </a:solidFill>
              </a:rPr>
              <a:t>Try reading down the centre of the page</a:t>
            </a:r>
          </a:p>
        </p:txBody>
      </p:sp>
    </p:spTree>
    <p:extLst>
      <p:ext uri="{BB962C8B-B14F-4D97-AF65-F5344CB8AC3E}">
        <p14:creationId xmlns:p14="http://schemas.microsoft.com/office/powerpoint/2010/main" val="2340905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Avoid Subvocalizaton and regression</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endParaRPr lang="en-GB" sz="2400">
              <a:solidFill>
                <a:srgbClr val="FEFFFF"/>
              </a:solidFill>
            </a:endParaRPr>
          </a:p>
          <a:p>
            <a:r>
              <a:rPr lang="en-GB" sz="2400">
                <a:solidFill>
                  <a:srgbClr val="FEFFFF"/>
                </a:solidFill>
              </a:rPr>
              <a:t>Subvocalization (saying the words in your head) and regression (stepping back in text) are just the most common ones. They will often slow you down and have an adverse impact on your comprehension and text processing ability</a:t>
            </a:r>
          </a:p>
        </p:txBody>
      </p:sp>
    </p:spTree>
    <p:extLst>
      <p:ext uri="{BB962C8B-B14F-4D97-AF65-F5344CB8AC3E}">
        <p14:creationId xmlns:p14="http://schemas.microsoft.com/office/powerpoint/2010/main" val="3306106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640080" y="1243013"/>
            <a:ext cx="3855720" cy="4371974"/>
          </a:xfrm>
        </p:spPr>
        <p:txBody>
          <a:bodyPr>
            <a:normAutofit/>
          </a:bodyPr>
          <a:lstStyle/>
          <a:p>
            <a:r>
              <a:rPr lang="en-GB" sz="3600" b="1">
                <a:solidFill>
                  <a:schemeClr val="tx2"/>
                </a:solidFill>
              </a:rPr>
              <a:t>SQ3R</a:t>
            </a:r>
            <a:endParaRPr lang="en-GB" sz="3600">
              <a:solidFill>
                <a:schemeClr val="tx2"/>
              </a:solidFill>
            </a:endParaRPr>
          </a:p>
        </p:txBody>
      </p:sp>
      <p:sp>
        <p:nvSpPr>
          <p:cNvPr id="3" name="Content Placeholder 2"/>
          <p:cNvSpPr>
            <a:spLocks noGrp="1"/>
          </p:cNvSpPr>
          <p:nvPr>
            <p:ph idx="1"/>
          </p:nvPr>
        </p:nvSpPr>
        <p:spPr>
          <a:xfrm>
            <a:off x="6172200" y="804672"/>
            <a:ext cx="5221224" cy="5230368"/>
          </a:xfrm>
        </p:spPr>
        <p:txBody>
          <a:bodyPr anchor="ctr">
            <a:normAutofit/>
          </a:bodyPr>
          <a:lstStyle/>
          <a:p>
            <a:endParaRPr lang="en-GB" sz="1800" dirty="0">
              <a:solidFill>
                <a:schemeClr val="tx2"/>
              </a:solidFill>
            </a:endParaRPr>
          </a:p>
          <a:p>
            <a:endParaRPr lang="en-GB" sz="1800" dirty="0">
              <a:solidFill>
                <a:schemeClr val="tx2"/>
              </a:solidFill>
            </a:endParaRPr>
          </a:p>
          <a:p>
            <a:r>
              <a:rPr lang="en-GB" sz="3200" dirty="0">
                <a:solidFill>
                  <a:schemeClr val="tx2"/>
                </a:solidFill>
              </a:rPr>
              <a:t>The good news is there are methods available to help us succeed. One method, the </a:t>
            </a:r>
            <a:r>
              <a:rPr lang="en-GB" sz="3200" b="1" dirty="0">
                <a:solidFill>
                  <a:schemeClr val="tx2"/>
                </a:solidFill>
              </a:rPr>
              <a:t>SQ3R</a:t>
            </a:r>
            <a:r>
              <a:rPr lang="en-GB" sz="3200" dirty="0">
                <a:solidFill>
                  <a:schemeClr val="tx2"/>
                </a:solidFill>
              </a:rPr>
              <a:t>, or </a:t>
            </a:r>
            <a:r>
              <a:rPr lang="en-GB" sz="3200" b="1" dirty="0">
                <a:solidFill>
                  <a:schemeClr val="tx2"/>
                </a:solidFill>
              </a:rPr>
              <a:t>s</a:t>
            </a:r>
            <a:r>
              <a:rPr lang="en-GB" sz="3200" dirty="0">
                <a:solidFill>
                  <a:schemeClr val="tx2"/>
                </a:solidFill>
              </a:rPr>
              <a:t>urvey, </a:t>
            </a:r>
            <a:r>
              <a:rPr lang="en-GB" sz="3200" b="1" dirty="0">
                <a:solidFill>
                  <a:schemeClr val="tx2"/>
                </a:solidFill>
              </a:rPr>
              <a:t>q</a:t>
            </a:r>
            <a:r>
              <a:rPr lang="en-GB" sz="3200" dirty="0">
                <a:solidFill>
                  <a:schemeClr val="tx2"/>
                </a:solidFill>
              </a:rPr>
              <a:t>uestion, </a:t>
            </a:r>
            <a:r>
              <a:rPr lang="en-GB" sz="3200" b="1" dirty="0">
                <a:solidFill>
                  <a:schemeClr val="tx2"/>
                </a:solidFill>
              </a:rPr>
              <a:t>r</a:t>
            </a:r>
            <a:r>
              <a:rPr lang="en-GB" sz="3200" dirty="0">
                <a:solidFill>
                  <a:schemeClr val="tx2"/>
                </a:solidFill>
              </a:rPr>
              <a:t>ead, </a:t>
            </a:r>
            <a:r>
              <a:rPr lang="en-GB" sz="3200" b="1" dirty="0">
                <a:solidFill>
                  <a:schemeClr val="tx2"/>
                </a:solidFill>
              </a:rPr>
              <a:t>r</a:t>
            </a:r>
            <a:r>
              <a:rPr lang="en-GB" sz="3200" dirty="0">
                <a:solidFill>
                  <a:schemeClr val="tx2"/>
                </a:solidFill>
              </a:rPr>
              <a:t>ecite, </a:t>
            </a:r>
            <a:r>
              <a:rPr lang="en-GB" sz="3200" b="1" dirty="0">
                <a:solidFill>
                  <a:schemeClr val="tx2"/>
                </a:solidFill>
              </a:rPr>
              <a:t>r</a:t>
            </a:r>
            <a:r>
              <a:rPr lang="en-GB" sz="3200" dirty="0">
                <a:solidFill>
                  <a:schemeClr val="tx2"/>
                </a:solidFill>
              </a:rPr>
              <a:t>eview, is a step-by-step process students can use to get their brains in gear and obtain effective study skills. </a:t>
            </a:r>
          </a:p>
          <a:p>
            <a:endParaRPr lang="en-GB" sz="1800" dirty="0">
              <a:solidFill>
                <a:schemeClr val="tx2"/>
              </a:solidFill>
            </a:endParaRPr>
          </a:p>
        </p:txBody>
      </p:sp>
    </p:spTree>
    <p:extLst>
      <p:ext uri="{BB962C8B-B14F-4D97-AF65-F5344CB8AC3E}">
        <p14:creationId xmlns:p14="http://schemas.microsoft.com/office/powerpoint/2010/main" val="3845625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b="1">
                <a:solidFill>
                  <a:srgbClr val="FFFFFF"/>
                </a:solidFill>
              </a:rPr>
              <a:t>SQ3R</a:t>
            </a:r>
            <a:endParaRPr lang="en-GB" sz="4000">
              <a:solidFill>
                <a:srgbClr val="FFFFFF"/>
              </a:solidFill>
            </a:endParaRP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r>
              <a:rPr lang="en-GB" sz="2400">
                <a:solidFill>
                  <a:srgbClr val="FEFFFF"/>
                </a:solidFill>
              </a:rPr>
              <a:t>The SQ3R makes us active and engaged during reading, allowing us to more easily recall information and organize it in a way that makes sense.</a:t>
            </a:r>
          </a:p>
          <a:p>
            <a:r>
              <a:rPr lang="en-GB" sz="2400">
                <a:solidFill>
                  <a:srgbClr val="FEFFFF"/>
                </a:solidFill>
              </a:rPr>
              <a:t> Let's take a closer look at these steps. </a:t>
            </a:r>
          </a:p>
          <a:p>
            <a:endParaRPr lang="en-GB" sz="2400">
              <a:solidFill>
                <a:srgbClr val="FEFFFF"/>
              </a:solidFill>
            </a:endParaRPr>
          </a:p>
        </p:txBody>
      </p:sp>
    </p:spTree>
    <p:extLst>
      <p:ext uri="{BB962C8B-B14F-4D97-AF65-F5344CB8AC3E}">
        <p14:creationId xmlns:p14="http://schemas.microsoft.com/office/powerpoint/2010/main" val="2899233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SQ3R</a:t>
            </a:r>
            <a:endParaRPr lang="en-GB" dirty="0"/>
          </a:p>
        </p:txBody>
      </p:sp>
      <p:sp>
        <p:nvSpPr>
          <p:cNvPr id="3" name="Content Placeholder 2"/>
          <p:cNvSpPr>
            <a:spLocks noGrp="1"/>
          </p:cNvSpPr>
          <p:nvPr>
            <p:ph idx="1"/>
          </p:nvPr>
        </p:nvSpPr>
        <p:spPr/>
        <p:txBody>
          <a:bodyPr>
            <a:normAutofit lnSpcReduction="10000"/>
          </a:bodyPr>
          <a:lstStyle/>
          <a:p>
            <a:endParaRPr lang="en-GB" dirty="0"/>
          </a:p>
          <a:p>
            <a:endParaRPr lang="en-GB" dirty="0"/>
          </a:p>
          <a:p>
            <a:r>
              <a:rPr lang="en-GB" b="1" dirty="0"/>
              <a:t>SURVEY</a:t>
            </a:r>
            <a:r>
              <a:rPr lang="en-GB" dirty="0"/>
              <a:t> the question to ascertain the gist of general idea</a:t>
            </a:r>
          </a:p>
          <a:p>
            <a:r>
              <a:rPr lang="en-GB" b="1" dirty="0"/>
              <a:t>QUESTION</a:t>
            </a:r>
            <a:r>
              <a:rPr lang="en-GB" dirty="0"/>
              <a:t> – while surveying the text, think about questions that you would like the </a:t>
            </a:r>
            <a:r>
              <a:rPr lang="en-GB" dirty="0" err="1"/>
              <a:t>ttrext</a:t>
            </a:r>
            <a:r>
              <a:rPr lang="en-GB" dirty="0"/>
              <a:t> to answer if you decide it is relevant to read in more detail</a:t>
            </a:r>
          </a:p>
          <a:p>
            <a:r>
              <a:rPr lang="en-GB" b="1" dirty="0"/>
              <a:t>Read</a:t>
            </a:r>
            <a:r>
              <a:rPr lang="en-GB" dirty="0"/>
              <a:t> the text carefully if you think it is pertinent for your research</a:t>
            </a:r>
          </a:p>
          <a:p>
            <a:r>
              <a:rPr lang="en-GB" b="1" dirty="0"/>
              <a:t>Recall</a:t>
            </a:r>
            <a:r>
              <a:rPr lang="en-GB" dirty="0"/>
              <a:t> the main points after you have read the text</a:t>
            </a:r>
          </a:p>
          <a:p>
            <a:r>
              <a:rPr lang="en-GB" b="1" dirty="0"/>
              <a:t>Review</a:t>
            </a:r>
            <a:r>
              <a:rPr lang="en-GB" dirty="0"/>
              <a:t> the text to confirm that you have recalled all the main points that are significant for you and your work</a:t>
            </a:r>
          </a:p>
        </p:txBody>
      </p:sp>
    </p:spTree>
    <p:extLst>
      <p:ext uri="{BB962C8B-B14F-4D97-AF65-F5344CB8AC3E}">
        <p14:creationId xmlns:p14="http://schemas.microsoft.com/office/powerpoint/2010/main" val="33976309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490</Words>
  <Application>Microsoft Office PowerPoint</Application>
  <PresentationFormat>Widescreen</PresentationFormat>
  <Paragraphs>36</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A technique for reading efficiently</vt:lpstr>
      <vt:lpstr>What Is SQ3R? </vt:lpstr>
      <vt:lpstr>Speed writing and SQ3R</vt:lpstr>
      <vt:lpstr>Speed writing and SQ3R</vt:lpstr>
      <vt:lpstr>Scanning technique…..</vt:lpstr>
      <vt:lpstr>Avoid Subvocalizaton and regression</vt:lpstr>
      <vt:lpstr>SQ3R</vt:lpstr>
      <vt:lpstr>SQ3R</vt:lpstr>
      <vt:lpstr>SQ3R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technique for reading efficiently</dc:title>
  <dc:creator>Beverly Cole</dc:creator>
  <cp:lastModifiedBy>Beverly Cole</cp:lastModifiedBy>
  <cp:revision>1</cp:revision>
  <dcterms:created xsi:type="dcterms:W3CDTF">2020-09-17T20:19:53Z</dcterms:created>
  <dcterms:modified xsi:type="dcterms:W3CDTF">2020-09-17T20:20:58Z</dcterms:modified>
</cp:coreProperties>
</file>