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26"/>
  </p:notesMasterIdLst>
  <p:sldIdLst>
    <p:sldId id="719" r:id="rId7"/>
    <p:sldId id="301" r:id="rId8"/>
    <p:sldId id="1177" r:id="rId9"/>
    <p:sldId id="1178" r:id="rId10"/>
    <p:sldId id="1187" r:id="rId11"/>
    <p:sldId id="1179" r:id="rId12"/>
    <p:sldId id="1182" r:id="rId13"/>
    <p:sldId id="1197" r:id="rId14"/>
    <p:sldId id="1192" r:id="rId15"/>
    <p:sldId id="1199" r:id="rId16"/>
    <p:sldId id="1200" r:id="rId17"/>
    <p:sldId id="1198" r:id="rId18"/>
    <p:sldId id="1193" r:id="rId19"/>
    <p:sldId id="1196" r:id="rId20"/>
    <p:sldId id="1194" r:id="rId21"/>
    <p:sldId id="1195" r:id="rId22"/>
    <p:sldId id="1201" r:id="rId23"/>
    <p:sldId id="1202" r:id="rId24"/>
    <p:sldId id="748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C770CA3-3365-4CE2-B9D5-9E3BEDBABB31}" v="1" dt="2025-02-19T07:43:39.81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82"/>
    <p:restoredTop sz="80814" autoAdjust="0"/>
  </p:normalViewPr>
  <p:slideViewPr>
    <p:cSldViewPr snapToGrid="0">
      <p:cViewPr varScale="1">
        <p:scale>
          <a:sx n="80" d="100"/>
          <a:sy n="80" d="100"/>
        </p:scale>
        <p:origin x="696" y="5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viewProps" Target="viewProp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2C770CA3-3365-4CE2-B9D5-9E3BEDBABB31}"/>
    <pc:docChg chg="custSel modSld">
      <pc:chgData name="Stalin Jacob Wilson Packia Dhas" userId="050d7d71-3621-4503-95e8-1c9a9d962492" providerId="ADAL" clId="{2C770CA3-3365-4CE2-B9D5-9E3BEDBABB31}" dt="2025-02-19T07:43:33.818" v="6" actId="20577"/>
      <pc:docMkLst>
        <pc:docMk/>
      </pc:docMkLst>
      <pc:sldChg chg="modSp mod">
        <pc:chgData name="Stalin Jacob Wilson Packia Dhas" userId="050d7d71-3621-4503-95e8-1c9a9d962492" providerId="ADAL" clId="{2C770CA3-3365-4CE2-B9D5-9E3BEDBABB31}" dt="2025-02-19T07:43:29.538" v="4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2C770CA3-3365-4CE2-B9D5-9E3BEDBABB31}" dt="2025-02-19T07:43:29.538" v="4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modSp mod">
        <pc:chgData name="Stalin Jacob Wilson Packia Dhas" userId="050d7d71-3621-4503-95e8-1c9a9d962492" providerId="ADAL" clId="{2C770CA3-3365-4CE2-B9D5-9E3BEDBABB31}" dt="2025-02-19T07:43:33.818" v="6" actId="20577"/>
        <pc:sldMkLst>
          <pc:docMk/>
          <pc:sldMk cId="3765116753" sldId="1177"/>
        </pc:sldMkLst>
        <pc:spChg chg="mod">
          <ac:chgData name="Stalin Jacob Wilson Packia Dhas" userId="050d7d71-3621-4503-95e8-1c9a9d962492" providerId="ADAL" clId="{2C770CA3-3365-4CE2-B9D5-9E3BEDBABB31}" dt="2025-02-19T07:43:33.818" v="6" actId="20577"/>
          <ac:spMkLst>
            <pc:docMk/>
            <pc:sldMk cId="3765116753" sldId="1177"/>
            <ac:spMk id="4" creationId="{D4CEA7CA-E96A-F3F8-C03E-9F288C61DC18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2524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90209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>
                <a:solidFill>
                  <a:srgbClr val="222222"/>
                </a:solidFill>
              </a:rPr>
              <a:t>This factor is determined by the dielectric constant of the insulator used in the transmission line.</a:t>
            </a:r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98510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>
                <a:solidFill>
                  <a:srgbClr val="222222"/>
                </a:solidFill>
              </a:rPr>
              <a:t>This factor is determined by the dielectric constant of the insulator used in the transmission line.</a:t>
            </a:r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5893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>
                <a:solidFill>
                  <a:srgbClr val="222222"/>
                </a:solidFill>
              </a:rPr>
              <a:t>This factor is determined by the dielectric constant of the insulator used in the transmission line.</a:t>
            </a:r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352941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i="0" dirty="0">
                <a:solidFill>
                  <a:srgbClr val="222222"/>
                </a:solidFill>
                <a:effectLst/>
              </a:rPr>
              <a:t>non-dispersive medium (where properties do not change with frequency), </a:t>
            </a:r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224629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</a:t>
            </a:r>
            <a:r>
              <a:rPr lang="en-GB" b="1" dirty="0"/>
              <a:t>dispersive medium</a:t>
            </a:r>
            <a:r>
              <a:rPr lang="en-GB" dirty="0"/>
              <a:t> is one where the </a:t>
            </a:r>
            <a:r>
              <a:rPr lang="en-GB" b="1" dirty="0"/>
              <a:t>phase velocity</a:t>
            </a:r>
            <a:r>
              <a:rPr lang="en-GB" dirty="0"/>
              <a:t> of a wave </a:t>
            </a:r>
            <a:r>
              <a:rPr lang="en-GB" b="1" dirty="0"/>
              <a:t>depends on its frequency</a:t>
            </a:r>
            <a:r>
              <a:rPr lang="en-GB" dirty="0"/>
              <a:t>.</a:t>
            </a:r>
          </a:p>
          <a:p>
            <a:r>
              <a:rPr lang="en-GB" dirty="0" err="1"/>
              <a:t>vp</a:t>
            </a:r>
            <a:r>
              <a:rPr lang="en-GB" dirty="0"/>
              <a:t>=</a:t>
            </a:r>
            <a:r>
              <a:rPr lang="en-GB" dirty="0" err="1"/>
              <a:t>ωkv_p</a:t>
            </a:r>
            <a:r>
              <a:rPr lang="en-GB" dirty="0"/>
              <a:t> = \frac{\omega}{k}</a:t>
            </a:r>
            <a:r>
              <a:rPr lang="en-GB" dirty="0" err="1"/>
              <a:t>vp</a:t>
            </a:r>
            <a:r>
              <a:rPr lang="en-GB" dirty="0"/>
              <a:t>​=</a:t>
            </a:r>
            <a:r>
              <a:rPr lang="en-GB" dirty="0" err="1"/>
              <a:t>kω</a:t>
            </a:r>
            <a:r>
              <a:rPr lang="en-GB" dirty="0"/>
              <a:t>​</a:t>
            </a:r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407588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915096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443903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latin typeface="+mn-lt"/>
              </a:rPr>
              <a:t>Admittance is the reciprocal of </a:t>
            </a:r>
            <a:r>
              <a:rPr lang="en-GB" b="1" dirty="0">
                <a:latin typeface="+mn-lt"/>
              </a:rPr>
              <a:t>impedance</a:t>
            </a:r>
            <a:r>
              <a:rPr lang="en-GB" dirty="0">
                <a:latin typeface="+mn-lt"/>
              </a:rPr>
              <a:t> and includes </a:t>
            </a:r>
            <a:r>
              <a:rPr lang="en-GB" b="1" dirty="0">
                <a:latin typeface="+mn-lt"/>
              </a:rPr>
              <a:t>both conductive (real) and susceptive (imaginary) components</a:t>
            </a:r>
            <a:r>
              <a:rPr lang="en-GB" dirty="0">
                <a:latin typeface="+mn-lt"/>
              </a:rPr>
              <a:t>. </a:t>
            </a:r>
          </a:p>
          <a:p>
            <a:r>
              <a:rPr lang="en-GB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Söhne"/>
              </a:rPr>
              <a:t>conductance (the real part) and susceptance (the imaginary part).</a:t>
            </a:r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393081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02906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402380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639487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652698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285332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Söhne"/>
              </a:rPr>
              <a:t>Attenuation Constant (</a:t>
            </a:r>
            <a:r>
              <a:rPr lang="en-GB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KaTeX_Main"/>
              </a:rPr>
              <a:t>𝛼</a:t>
            </a:r>
            <a:r>
              <a:rPr lang="en-GB" b="1" i="1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KaTeX_Math"/>
              </a:rPr>
              <a:t>α</a:t>
            </a:r>
            <a:r>
              <a:rPr lang="en-GB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Söhne"/>
              </a:rPr>
              <a:t>)</a:t>
            </a:r>
            <a:r>
              <a:rPr lang="en-GB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Söhne"/>
              </a:rPr>
              <a:t>: The real part of the propagation constant, measured in nepers per meter (Np/m), </a:t>
            </a:r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719700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90688B-EE94-C54F-8B57-3EA0D43ECB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9C5CC0B-19E7-FD76-5C4E-E64ED0C22E4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BBE637-8202-9CDB-9E2A-0DB31D37DA2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Söhne"/>
              </a:rPr>
              <a:t>Attenuation Constant (</a:t>
            </a:r>
            <a:r>
              <a:rPr lang="en-GB" b="1" i="1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KaTeX_Math"/>
              </a:rPr>
              <a:t>α</a:t>
            </a:r>
            <a:r>
              <a:rPr lang="en-GB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Söhne"/>
              </a:rPr>
              <a:t>)</a:t>
            </a:r>
            <a:r>
              <a:rPr lang="en-GB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Söhne"/>
              </a:rPr>
              <a:t>: The real part of the propagation constant, measured in nepers per meter (Np/m), </a:t>
            </a:r>
          </a:p>
          <a:p>
            <a:r>
              <a:rPr lang="en-GB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Söhne"/>
              </a:rPr>
              <a:t>Phase Constant (</a:t>
            </a:r>
            <a:r>
              <a:rPr lang="en-GB" b="1" i="1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KaTeX_Math"/>
              </a:rPr>
              <a:t>β</a:t>
            </a:r>
            <a:r>
              <a:rPr lang="en-GB" b="1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Söhne"/>
              </a:rPr>
              <a:t>)</a:t>
            </a:r>
            <a:r>
              <a:rPr lang="en-GB" b="0" i="0" dirty="0">
                <a:solidFill>
                  <a:srgbClr val="0D0D0D"/>
                </a:solidFill>
                <a:effectLst/>
                <a:highlight>
                  <a:srgbClr val="FFFFFF"/>
                </a:highlight>
                <a:latin typeface="Söhne"/>
              </a:rPr>
              <a:t>: The imaginary part of the propagation constant, measured in radians per meter (rad/m)</a:t>
            </a:r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CE4E9B-9E18-EE1A-2329-FD998DB4185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603913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88038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61F34-8F72-43F0-B296-A6605D98809A}" type="datetime1">
              <a:rPr lang="en-GB" smtClean="0"/>
              <a:t>19/02/2025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- 7/ Advanced RF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Advanced Radio </a:t>
            </a:r>
          </a:p>
          <a:p>
            <a:r>
              <a:rPr lang="en-GB" sz="4800" dirty="0"/>
              <a:t>Frequency Systems</a:t>
            </a:r>
          </a:p>
          <a:p>
            <a:r>
              <a:rPr lang="en-GB" sz="4800" dirty="0"/>
              <a:t>(ACDA6019)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-7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9150" y="-77932"/>
            <a:ext cx="4707082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5596" y="1413794"/>
            <a:ext cx="10780808" cy="5230549"/>
          </a:xfrm>
        </p:spPr>
        <p:txBody>
          <a:bodyPr>
            <a:normAutofit/>
          </a:bodyPr>
          <a:lstStyle/>
          <a:p>
            <a:pPr marL="546100" indent="-457200"/>
            <a:r>
              <a:rPr lang="en-IN" sz="3200" dirty="0">
                <a:cs typeface="Times New Roman" panose="02020603050405020304" pitchFamily="18" charset="0"/>
              </a:rPr>
              <a:t>Transmission line</a:t>
            </a:r>
          </a:p>
          <a:p>
            <a:pPr marL="546100" indent="-457200"/>
            <a:r>
              <a:rPr lang="en-IN" sz="3200" dirty="0">
                <a:cs typeface="Times New Roman" panose="02020603050405020304" pitchFamily="18" charset="0"/>
              </a:rPr>
              <a:t>Impedance </a:t>
            </a:r>
          </a:p>
          <a:p>
            <a:pPr marL="546100" indent="-457200"/>
            <a:r>
              <a:rPr lang="en-IN" sz="3200" dirty="0">
                <a:cs typeface="Times New Roman" panose="02020603050405020304" pitchFamily="18" charset="0"/>
              </a:rPr>
              <a:t>Characteristic Impedance</a:t>
            </a:r>
          </a:p>
          <a:p>
            <a:pPr marL="546100" indent="-457200"/>
            <a:r>
              <a:rPr lang="en-IN" sz="3200" dirty="0">
                <a:cs typeface="Times New Roman" panose="02020603050405020304" pitchFamily="18" charset="0"/>
              </a:rPr>
              <a:t>Standing wave ratio </a:t>
            </a:r>
          </a:p>
          <a:p>
            <a:pPr marL="546100" indent="-457200"/>
            <a:r>
              <a:rPr lang="en-IN" sz="3200" dirty="0">
                <a:cs typeface="Times New Roman" panose="02020603050405020304" pitchFamily="18" charset="0"/>
              </a:rPr>
              <a:t>Propagation constant</a:t>
            </a: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- 7/ Advanced RF systems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Transmission Line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 dirty="0"/>
              <a:t>Lecture - 7/ Advanced RF systems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16A813-4112-C4AD-F656-33C202D7EC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380" y="1442174"/>
            <a:ext cx="10972800" cy="476224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222222"/>
                </a:solidFill>
              </a:rPr>
              <a:t>A</a:t>
            </a:r>
            <a:r>
              <a:rPr lang="en-GB" i="0" dirty="0">
                <a:solidFill>
                  <a:srgbClr val="222222"/>
                </a:solidFill>
                <a:effectLst/>
              </a:rPr>
              <a:t> transmission line is a </a:t>
            </a:r>
            <a:r>
              <a:rPr lang="en-GB" b="1" i="0" dirty="0">
                <a:solidFill>
                  <a:srgbClr val="222222"/>
                </a:solidFill>
                <a:effectLst/>
              </a:rPr>
              <a:t>cable or other structure </a:t>
            </a:r>
            <a:r>
              <a:rPr lang="en-GB" i="0" dirty="0">
                <a:solidFill>
                  <a:srgbClr val="222222"/>
                </a:solidFill>
                <a:effectLst/>
              </a:rPr>
              <a:t>designed to carry </a:t>
            </a:r>
            <a:r>
              <a:rPr lang="en-GB" b="1" i="0" dirty="0">
                <a:solidFill>
                  <a:srgbClr val="222222"/>
                </a:solidFill>
                <a:effectLst/>
              </a:rPr>
              <a:t>high-frequency</a:t>
            </a:r>
            <a:r>
              <a:rPr lang="en-GB" i="0" dirty="0">
                <a:solidFill>
                  <a:srgbClr val="222222"/>
                </a:solidFill>
                <a:effectLst/>
              </a:rPr>
              <a:t> electrical signals with minimal loss. </a:t>
            </a:r>
          </a:p>
          <a:p>
            <a:r>
              <a:rPr lang="en-GB" i="0" dirty="0">
                <a:solidFill>
                  <a:srgbClr val="222222"/>
                </a:solidFill>
                <a:effectLst/>
              </a:rPr>
              <a:t>The primary function of a transmission line is to efficiently </a:t>
            </a:r>
            <a:r>
              <a:rPr lang="en-GB" b="1" i="0" dirty="0">
                <a:solidFill>
                  <a:srgbClr val="222222"/>
                </a:solidFill>
                <a:effectLst/>
              </a:rPr>
              <a:t>transmit electromagnetic energy from one point to another</a:t>
            </a:r>
            <a:r>
              <a:rPr lang="en-GB" i="0" dirty="0">
                <a:solidFill>
                  <a:srgbClr val="222222"/>
                </a:solidFill>
                <a:effectLst/>
              </a:rPr>
              <a:t>, such as from a transmitter to an antenna, or from an antenna to a receiver.</a:t>
            </a:r>
          </a:p>
          <a:p>
            <a:r>
              <a:rPr lang="en-GB" b="1" dirty="0">
                <a:solidFill>
                  <a:srgbClr val="222222"/>
                </a:solidFill>
              </a:rPr>
              <a:t>Example: </a:t>
            </a:r>
            <a:r>
              <a:rPr lang="en-GB" dirty="0">
                <a:solidFill>
                  <a:srgbClr val="222222"/>
                </a:solidFill>
              </a:rPr>
              <a:t>Coaxial cable, Microstrip line, waveguide, twisted pair</a:t>
            </a:r>
            <a:endParaRPr lang="en-GB" i="0" dirty="0">
              <a:solidFill>
                <a:srgbClr val="222222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7651167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Transmission Line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- 7/ Advanced RF systems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16A813-4112-C4AD-F656-33C202D7EC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380" y="1442174"/>
            <a:ext cx="10972800" cy="476224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222222"/>
                </a:solidFill>
              </a:rPr>
              <a:t>Transmission line have </a:t>
            </a:r>
            <a:r>
              <a:rPr lang="en-GB" b="1" dirty="0">
                <a:solidFill>
                  <a:srgbClr val="222222"/>
                </a:solidFill>
              </a:rPr>
              <a:t>characteristic Impedance </a:t>
            </a:r>
            <a:r>
              <a:rPr lang="en-GB" dirty="0">
                <a:solidFill>
                  <a:srgbClr val="222222"/>
                </a:solidFill>
              </a:rPr>
              <a:t>that describes the relationship between the voltage and current in the line. </a:t>
            </a:r>
          </a:p>
          <a:p>
            <a:r>
              <a:rPr lang="en-GB" dirty="0">
                <a:solidFill>
                  <a:srgbClr val="222222"/>
                </a:solidFill>
              </a:rPr>
              <a:t>All transmission lines exhibit some degree of </a:t>
            </a:r>
            <a:r>
              <a:rPr lang="en-GB" b="1" dirty="0">
                <a:solidFill>
                  <a:srgbClr val="222222"/>
                </a:solidFill>
              </a:rPr>
              <a:t>attenuation</a:t>
            </a:r>
            <a:r>
              <a:rPr lang="en-GB" dirty="0">
                <a:solidFill>
                  <a:srgbClr val="222222"/>
                </a:solidFill>
              </a:rPr>
              <a:t>, which is the loss of signal strength as it travels along the line. </a:t>
            </a:r>
          </a:p>
          <a:p>
            <a:r>
              <a:rPr lang="en-GB" dirty="0">
                <a:solidFill>
                  <a:srgbClr val="222222"/>
                </a:solidFill>
              </a:rPr>
              <a:t>The </a:t>
            </a:r>
            <a:r>
              <a:rPr lang="en-GB" b="1" dirty="0">
                <a:solidFill>
                  <a:srgbClr val="222222"/>
                </a:solidFill>
              </a:rPr>
              <a:t>velocity factor </a:t>
            </a:r>
            <a:r>
              <a:rPr lang="en-GB" dirty="0">
                <a:solidFill>
                  <a:srgbClr val="222222"/>
                </a:solidFill>
              </a:rPr>
              <a:t>of a transmission line is the </a:t>
            </a:r>
            <a:r>
              <a:rPr lang="en-GB" b="1" dirty="0">
                <a:solidFill>
                  <a:srgbClr val="222222"/>
                </a:solidFill>
              </a:rPr>
              <a:t>ratio of the speed of an electromagnetic wave traveling through the line to the speed of light in vacuum. </a:t>
            </a:r>
            <a:endParaRPr lang="en-GB" b="1" i="0" dirty="0">
              <a:solidFill>
                <a:srgbClr val="222222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8652250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Impedance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- 7/ Advanced RF systems</a:t>
            </a:r>
            <a:endParaRPr lang="en-GB" i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316A813-4112-C4AD-F656-33C202D7EC2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89380" y="1442174"/>
                <a:ext cx="10972800" cy="5177287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b="1" dirty="0">
                    <a:solidFill>
                      <a:srgbClr val="222222"/>
                    </a:solidFill>
                  </a:rPr>
                  <a:t>S</a:t>
                </a:r>
                <a:r>
                  <a:rPr lang="en-GB" b="1" i="0" dirty="0">
                    <a:solidFill>
                      <a:srgbClr val="222222"/>
                    </a:solidFill>
                    <a:effectLst/>
                  </a:rPr>
                  <a:t>ource impedance </a:t>
                </a:r>
                <a14:m>
                  <m:oMath xmlns:m="http://schemas.openxmlformats.org/officeDocument/2006/math">
                    <m:r>
                      <a:rPr lang="en-GB" b="1" i="0" smtClean="0">
                        <a:solidFill>
                          <a:srgbClr val="222222"/>
                        </a:solidFill>
                        <a:effectLst/>
                        <a:latin typeface="Cambria Math" panose="02040503050406030204" pitchFamily="18" charset="0"/>
                      </a:rPr>
                      <m:t>(</m:t>
                    </m:r>
                    <m:sSub>
                      <m:sSubPr>
                        <m:ctrlPr>
                          <a:rPr lang="en-GB" b="1" i="1" smtClean="0">
                            <a:solidFill>
                              <a:srgbClr val="222222"/>
                            </a:solidFill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solidFill>
                              <a:srgbClr val="222222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𝒁</m:t>
                        </m:r>
                      </m:e>
                      <m:sub>
                        <m:r>
                          <a:rPr lang="en-GB" b="1" i="1" smtClean="0">
                            <a:solidFill>
                              <a:srgbClr val="222222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𝒔</m:t>
                        </m:r>
                      </m:sub>
                    </m:sSub>
                    <m:r>
                      <a:rPr lang="en-GB" b="1" i="1" smtClean="0">
                        <a:solidFill>
                          <a:srgbClr val="222222"/>
                        </a:solidFill>
                        <a:effectLst/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GB" b="1" i="0" dirty="0">
                  <a:solidFill>
                    <a:srgbClr val="222222"/>
                  </a:solidFill>
                  <a:effectLst/>
                </a:endParaRPr>
              </a:p>
              <a:p>
                <a:r>
                  <a:rPr lang="en-GB" i="0" dirty="0">
                    <a:solidFill>
                      <a:srgbClr val="222222"/>
                    </a:solidFill>
                    <a:effectLst/>
                  </a:rPr>
                  <a:t>It is the impedance offered by the source of an RF signal, typically an RF generator, transmitter, or an amplifier’s output stage.</a:t>
                </a:r>
              </a:p>
              <a:p>
                <a:pPr marL="0" indent="0">
                  <a:buNone/>
                </a:pPr>
                <a:r>
                  <a:rPr lang="en-GB" b="1" dirty="0">
                    <a:solidFill>
                      <a:srgbClr val="222222"/>
                    </a:solidFill>
                  </a:rPr>
                  <a:t>Load Impedance </a:t>
                </a:r>
                <a14:m>
                  <m:oMath xmlns:m="http://schemas.openxmlformats.org/officeDocument/2006/math">
                    <m:r>
                      <a:rPr lang="en-GB" b="1" i="0" smtClean="0">
                        <a:solidFill>
                          <a:srgbClr val="222222"/>
                        </a:solidFill>
                        <a:effectLst/>
                        <a:latin typeface="Cambria Math" panose="02040503050406030204" pitchFamily="18" charset="0"/>
                      </a:rPr>
                      <m:t>(</m:t>
                    </m:r>
                    <m:sSub>
                      <m:sSubPr>
                        <m:ctrlPr>
                          <a:rPr lang="en-GB" b="1" i="1" smtClean="0">
                            <a:solidFill>
                              <a:srgbClr val="222222"/>
                            </a:solidFill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solidFill>
                              <a:srgbClr val="222222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𝒁</m:t>
                        </m:r>
                      </m:e>
                      <m:sub>
                        <m:r>
                          <a:rPr lang="en-GB" b="1" i="1" smtClean="0">
                            <a:solidFill>
                              <a:srgbClr val="222222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𝑳</m:t>
                        </m:r>
                      </m:sub>
                    </m:sSub>
                    <m:r>
                      <a:rPr lang="en-GB" b="1" i="1" smtClean="0">
                        <a:solidFill>
                          <a:srgbClr val="222222"/>
                        </a:solidFill>
                        <a:effectLst/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GB" b="1" i="0" dirty="0">
                  <a:solidFill>
                    <a:srgbClr val="222222"/>
                  </a:solidFill>
                  <a:effectLst/>
                </a:endParaRPr>
              </a:p>
              <a:p>
                <a:r>
                  <a:rPr lang="en-GB" i="0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It is</a:t>
                </a:r>
                <a:r>
                  <a:rPr lang="en-GB" b="1" i="0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 </a:t>
                </a:r>
                <a:r>
                  <a:rPr lang="en-GB" b="0" i="0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the impedance offered by a load to which an RF source is connected. This load could be anything that consumes the power generated by the source, such as an antenna, a transmission line, or another circuit component. </a:t>
                </a:r>
                <a:endParaRPr lang="en-GB" sz="4000" i="0" dirty="0">
                  <a:solidFill>
                    <a:srgbClr val="222222"/>
                  </a:solidFill>
                  <a:effectLst/>
                </a:endParaRPr>
              </a:p>
            </p:txBody>
          </p:sp>
        </mc:Choice>
        <mc:Fallback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316A813-4112-C4AD-F656-33C202D7EC2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9380" y="1442174"/>
                <a:ext cx="10972800" cy="5177287"/>
              </a:xfrm>
              <a:blipFill>
                <a:blip r:embed="rId3"/>
                <a:stretch>
                  <a:fillRect l="-1111" t="-2002" r="-138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264395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Characteristics impedance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- 7/ Advanced RF systems</a:t>
            </a:r>
            <a:endParaRPr lang="en-GB" i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316A813-4112-C4AD-F656-33C202D7EC2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83653" y="1340574"/>
                <a:ext cx="10972800" cy="5177287"/>
              </a:xfrm>
            </p:spPr>
            <p:txBody>
              <a:bodyPr>
                <a:normAutofit/>
              </a:bodyPr>
              <a:lstStyle/>
              <a:p>
                <a:r>
                  <a:rPr lang="en-GB" b="1" dirty="0">
                    <a:solidFill>
                      <a:srgbClr val="222222"/>
                    </a:solidFill>
                  </a:rPr>
                  <a:t>C</a:t>
                </a:r>
                <a:r>
                  <a:rPr lang="en-GB" b="1" i="0" dirty="0">
                    <a:solidFill>
                      <a:srgbClr val="222222"/>
                    </a:solidFill>
                    <a:effectLst/>
                  </a:rPr>
                  <a:t>haracteristic impedance</a:t>
                </a:r>
                <a14:m>
                  <m:oMath xmlns:m="http://schemas.openxmlformats.org/officeDocument/2006/math">
                    <m:r>
                      <a:rPr lang="en-GB" b="1" i="0" smtClean="0">
                        <a:solidFill>
                          <a:srgbClr val="222222"/>
                        </a:solidFill>
                        <a:effectLst/>
                        <a:latin typeface="Cambria Math" panose="02040503050406030204" pitchFamily="18" charset="0"/>
                      </a:rPr>
                      <m:t> (</m:t>
                    </m:r>
                    <m:sSub>
                      <m:sSubPr>
                        <m:ctrlPr>
                          <a:rPr lang="en-GB" b="1" i="1" smtClean="0">
                            <a:solidFill>
                              <a:srgbClr val="222222"/>
                            </a:solidFill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1" i="1" smtClean="0">
                            <a:solidFill>
                              <a:srgbClr val="222222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𝒁</m:t>
                        </m:r>
                      </m:e>
                      <m:sub>
                        <m:r>
                          <a:rPr lang="en-GB" b="1" i="1" smtClean="0">
                            <a:solidFill>
                              <a:srgbClr val="222222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𝟎</m:t>
                        </m:r>
                      </m:sub>
                    </m:sSub>
                    <m:r>
                      <a:rPr lang="en-GB" b="1" i="1" smtClean="0">
                        <a:solidFill>
                          <a:srgbClr val="222222"/>
                        </a:solidFill>
                        <a:effectLst/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b="1" i="0" dirty="0">
                    <a:solidFill>
                      <a:srgbClr val="222222"/>
                    </a:solidFill>
                    <a:effectLst/>
                  </a:rPr>
                  <a:t> </a:t>
                </a:r>
                <a:r>
                  <a:rPr lang="en-GB" i="0" dirty="0">
                    <a:solidFill>
                      <a:srgbClr val="222222"/>
                    </a:solidFill>
                    <a:effectLst/>
                  </a:rPr>
                  <a:t>is </a:t>
                </a:r>
                <a:r>
                  <a:rPr lang="en-GB" b="1" i="0" dirty="0">
                    <a:solidFill>
                      <a:srgbClr val="222222"/>
                    </a:solidFill>
                    <a:effectLst/>
                  </a:rPr>
                  <a:t>not the resistance </a:t>
                </a:r>
                <a:r>
                  <a:rPr lang="en-GB" i="0" dirty="0">
                    <a:solidFill>
                      <a:srgbClr val="222222"/>
                    </a:solidFill>
                    <a:effectLst/>
                  </a:rPr>
                  <a:t>of the signal conductor inside the cable.</a:t>
                </a:r>
              </a:p>
              <a:p>
                <a:r>
                  <a:rPr lang="en-GB" dirty="0">
                    <a:solidFill>
                      <a:srgbClr val="222222"/>
                    </a:solidFill>
                  </a:rPr>
                  <a:t>Characteristics impedance d</a:t>
                </a:r>
                <a:r>
                  <a:rPr lang="en-GB" i="0" dirty="0">
                    <a:solidFill>
                      <a:srgbClr val="222222"/>
                    </a:solidFill>
                    <a:effectLst/>
                  </a:rPr>
                  <a:t>escribes the </a:t>
                </a:r>
                <a:r>
                  <a:rPr lang="en-GB" b="1" i="0" dirty="0">
                    <a:solidFill>
                      <a:srgbClr val="222222"/>
                    </a:solidFill>
                    <a:effectLst/>
                  </a:rPr>
                  <a:t>behaviour of transmission lines and how they interact with electrical signals at high frequencies</a:t>
                </a:r>
                <a:r>
                  <a:rPr lang="en-GB" i="0" dirty="0">
                    <a:solidFill>
                      <a:srgbClr val="222222"/>
                    </a:solidFill>
                    <a:effectLst/>
                  </a:rPr>
                  <a:t>. </a:t>
                </a:r>
              </a:p>
              <a:p>
                <a:r>
                  <a:rPr lang="en-GB" i="0" dirty="0">
                    <a:solidFill>
                      <a:srgbClr val="222222"/>
                    </a:solidFill>
                    <a:effectLst/>
                  </a:rPr>
                  <a:t>It is not a function of cable length. It is </a:t>
                </a:r>
                <a:r>
                  <a:rPr lang="en-GB" b="1" i="0" dirty="0">
                    <a:solidFill>
                      <a:srgbClr val="222222"/>
                    </a:solidFill>
                    <a:effectLst/>
                  </a:rPr>
                  <a:t>present everywhere along the cable</a:t>
                </a:r>
                <a:r>
                  <a:rPr lang="en-GB" i="0" dirty="0">
                    <a:solidFill>
                      <a:srgbClr val="222222"/>
                    </a:solidFill>
                    <a:effectLst/>
                  </a:rPr>
                  <a:t>, because it results from the cable’s </a:t>
                </a:r>
                <a:r>
                  <a:rPr lang="en-GB" b="1" i="0" dirty="0">
                    <a:solidFill>
                      <a:srgbClr val="222222"/>
                    </a:solidFill>
                    <a:effectLst/>
                  </a:rPr>
                  <a:t>inherent capacitance and inductance.</a:t>
                </a:r>
              </a:p>
              <a:p>
                <a:endParaRPr lang="en-GB" sz="3200" i="0" dirty="0">
                  <a:solidFill>
                    <a:srgbClr val="222222"/>
                  </a:solidFill>
                  <a:effectLst/>
                </a:endParaRPr>
              </a:p>
            </p:txBody>
          </p:sp>
        </mc:Choice>
        <mc:Fallback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316A813-4112-C4AD-F656-33C202D7EC2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83653" y="1340574"/>
                <a:ext cx="10972800" cy="5177287"/>
              </a:xfrm>
              <a:blipFill>
                <a:blip r:embed="rId3"/>
                <a:stretch>
                  <a:fillRect l="-1000" t="-2002" r="-111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The Smith Chart - Load Impedance ...">
            <a:extLst>
              <a:ext uri="{FF2B5EF4-FFF2-40B4-BE49-F238E27FC236}">
                <a16:creationId xmlns:a16="http://schemas.microsoft.com/office/drawing/2014/main" id="{5CE69159-9477-803C-F3D3-28D47B2433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1928" y="4386823"/>
            <a:ext cx="4017748" cy="1765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228672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Characteristics impedance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- 7/ Advanced RF systems</a:t>
            </a:r>
            <a:endParaRPr lang="en-GB" i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316A813-4112-C4AD-F656-33C202D7EC2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89380" y="1442174"/>
                <a:ext cx="10972800" cy="5177287"/>
              </a:xfrm>
            </p:spPr>
            <p:txBody>
              <a:bodyPr>
                <a:normAutofit/>
              </a:bodyPr>
              <a:lstStyle/>
              <a:p>
                <a:r>
                  <a:rPr lang="en-GB" sz="3200" i="0" dirty="0">
                    <a:solidFill>
                      <a:srgbClr val="222222"/>
                    </a:solidFill>
                    <a:effectLst/>
                  </a:rPr>
                  <a:t>The characteristic impedance for a simple transmission line, assuming non-dispersive medium is: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3200" i="1" smtClean="0">
                              <a:solidFill>
                                <a:srgbClr val="222222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3200" b="0" i="1" smtClean="0">
                              <a:solidFill>
                                <a:srgbClr val="222222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𝑍</m:t>
                          </m:r>
                        </m:e>
                        <m:sub>
                          <m:r>
                            <a:rPr lang="en-GB" sz="3200" b="0" i="1" smtClean="0">
                              <a:solidFill>
                                <a:srgbClr val="222222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  <m:r>
                        <a:rPr lang="en-GB" sz="3200" b="0" i="1" smtClean="0">
                          <a:solidFill>
                            <a:srgbClr val="222222"/>
                          </a:solidFill>
                          <a:effectLst/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sz="3200" b="0" i="1" smtClean="0">
                              <a:solidFill>
                                <a:srgbClr val="222222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en-GB" sz="3200" b="0" i="1" smtClean="0">
                                  <a:solidFill>
                                    <a:srgbClr val="222222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3200" b="0" i="1" smtClean="0">
                                  <a:solidFill>
                                    <a:srgbClr val="222222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num>
                            <m:den>
                              <m:r>
                                <a:rPr lang="en-GB" sz="3200" b="0" i="1" smtClean="0">
                                  <a:solidFill>
                                    <a:srgbClr val="222222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  <m:t>𝐶</m:t>
                              </m:r>
                            </m:den>
                          </m:f>
                        </m:e>
                      </m:rad>
                    </m:oMath>
                  </m:oMathPara>
                </a14:m>
                <a:endParaRPr lang="en-GB" sz="3200" i="0" dirty="0">
                  <a:solidFill>
                    <a:srgbClr val="222222"/>
                  </a:solidFill>
                  <a:effectLst/>
                </a:endParaRPr>
              </a:p>
              <a:p>
                <a:pPr marL="0" indent="0">
                  <a:buNone/>
                </a:pPr>
                <a:r>
                  <a:rPr lang="en-GB" sz="3200" i="0" dirty="0">
                    <a:solidFill>
                      <a:srgbClr val="222222"/>
                    </a:solidFill>
                    <a:effectLst/>
                  </a:rPr>
                  <a:t>Where:</a:t>
                </a:r>
              </a:p>
              <a:p>
                <a:r>
                  <a:rPr lang="en-GB" sz="3200" i="0" dirty="0">
                    <a:solidFill>
                      <a:srgbClr val="222222"/>
                    </a:solidFill>
                    <a:effectLst/>
                  </a:rPr>
                  <a:t>L is the inductance per unit length,</a:t>
                </a:r>
              </a:p>
              <a:p>
                <a:r>
                  <a:rPr lang="en-GB" sz="3200" i="0" dirty="0">
                    <a:solidFill>
                      <a:srgbClr val="222222"/>
                    </a:solidFill>
                    <a:effectLst/>
                  </a:rPr>
                  <a:t>C is the capacitance per unit length.</a:t>
                </a:r>
              </a:p>
            </p:txBody>
          </p:sp>
        </mc:Choice>
        <mc:Fallback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316A813-4112-C4AD-F656-33C202D7EC2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9380" y="1442174"/>
                <a:ext cx="10972800" cy="5177287"/>
              </a:xfrm>
              <a:blipFill>
                <a:blip r:embed="rId3"/>
                <a:stretch>
                  <a:fillRect l="-1389" t="-247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223778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Characteristics impedance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- 7/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316A813-4112-C4AD-F656-33C202D7EC2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89380" y="1442174"/>
                <a:ext cx="10972800" cy="5177287"/>
              </a:xfrm>
            </p:spPr>
            <p:txBody>
              <a:bodyPr>
                <a:normAutofit/>
              </a:bodyPr>
              <a:lstStyle/>
              <a:p>
                <a:r>
                  <a:rPr lang="en-GB" sz="3200" i="0" dirty="0">
                    <a:solidFill>
                      <a:srgbClr val="222222"/>
                    </a:solidFill>
                    <a:effectLst/>
                  </a:rPr>
                  <a:t>The formula to calculate the characteristic impedance for a simple transmission line, assuming dispersive medium is: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3200" i="1" smtClean="0">
                              <a:solidFill>
                                <a:srgbClr val="222222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3200" b="0" i="1" smtClean="0">
                              <a:solidFill>
                                <a:srgbClr val="222222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𝑍</m:t>
                          </m:r>
                        </m:e>
                        <m:sub>
                          <m:r>
                            <a:rPr lang="en-GB" sz="3200" b="0" i="1" smtClean="0">
                              <a:solidFill>
                                <a:srgbClr val="222222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0</m:t>
                          </m:r>
                        </m:sub>
                      </m:sSub>
                      <m:r>
                        <a:rPr lang="en-GB" sz="3200" b="0" i="1" smtClean="0">
                          <a:solidFill>
                            <a:srgbClr val="222222"/>
                          </a:solidFill>
                          <a:effectLst/>
                          <a:latin typeface="Cambria Math" panose="02040503050406030204" pitchFamily="18" charset="0"/>
                        </a:rPr>
                        <m:t>(</m:t>
                      </m:r>
                      <m:r>
                        <m:rPr>
                          <m:sty m:val="p"/>
                        </m:rPr>
                        <a:rPr lang="el-GR" sz="3200" i="1">
                          <a:solidFill>
                            <a:srgbClr val="222222"/>
                          </a:solidFill>
                          <a:latin typeface="Cambria Math" panose="02040503050406030204" pitchFamily="18" charset="0"/>
                        </a:rPr>
                        <m:t>ω</m:t>
                      </m:r>
                      <m:r>
                        <a:rPr lang="en-GB" sz="3200" b="0" i="1" smtClean="0">
                          <a:solidFill>
                            <a:srgbClr val="222222"/>
                          </a:solidFill>
                          <a:latin typeface="Cambria Math" panose="02040503050406030204" pitchFamily="18" charset="0"/>
                        </a:rPr>
                        <m:t>)</m:t>
                      </m:r>
                      <m:r>
                        <a:rPr lang="en-GB" sz="3200" b="0" i="1" smtClean="0">
                          <a:solidFill>
                            <a:srgbClr val="222222"/>
                          </a:solidFill>
                          <a:effectLst/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sz="3200" b="0" i="1" smtClean="0">
                              <a:solidFill>
                                <a:srgbClr val="222222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f>
                            <m:fPr>
                              <m:ctrlPr>
                                <a:rPr lang="en-GB" sz="3200" b="0" i="1" smtClean="0">
                                  <a:solidFill>
                                    <a:srgbClr val="222222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3200" b="0" i="1" smtClean="0">
                                  <a:solidFill>
                                    <a:srgbClr val="222222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  <m:r>
                                <a:rPr lang="en-GB" sz="3200" b="0" i="1" smtClean="0">
                                  <a:solidFill>
                                    <a:srgbClr val="222222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m:rPr>
                                  <m:sty m:val="p"/>
                                </m:rPr>
                                <a:rPr lang="el-GR" sz="3200" i="1">
                                  <a:solidFill>
                                    <a:srgbClr val="222222"/>
                                  </a:solidFill>
                                  <a:latin typeface="Cambria Math" panose="02040503050406030204" pitchFamily="18" charset="0"/>
                                </a:rPr>
                                <m:t>ω</m:t>
                              </m:r>
                              <m:r>
                                <a:rPr lang="en-GB" sz="3200" b="0" i="1" smtClean="0">
                                  <a:solidFill>
                                    <a:srgbClr val="222222"/>
                                  </a:solidFill>
                                  <a:latin typeface="Cambria Math" panose="02040503050406030204" pitchFamily="18" charset="0"/>
                                </a:rPr>
                                <m:t>)</m:t>
                              </m:r>
                            </m:num>
                            <m:den>
                              <m:r>
                                <a:rPr lang="en-GB" sz="3200" b="0" i="1" smtClean="0">
                                  <a:solidFill>
                                    <a:srgbClr val="222222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  <m:t>𝐶</m:t>
                              </m:r>
                              <m:r>
                                <a:rPr lang="en-GB" sz="3200" b="0" i="1" smtClean="0">
                                  <a:solidFill>
                                    <a:srgbClr val="222222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m:rPr>
                                  <m:sty m:val="p"/>
                                </m:rPr>
                                <a:rPr lang="el-GR" sz="3200" i="1">
                                  <a:solidFill>
                                    <a:srgbClr val="222222"/>
                                  </a:solidFill>
                                  <a:latin typeface="Cambria Math" panose="02040503050406030204" pitchFamily="18" charset="0"/>
                                </a:rPr>
                                <m:t>ω</m:t>
                              </m:r>
                              <m:r>
                                <a:rPr lang="en-GB" sz="3200" b="0" i="1" smtClean="0">
                                  <a:solidFill>
                                    <a:srgbClr val="222222"/>
                                  </a:solidFill>
                                  <a:latin typeface="Cambria Math" panose="02040503050406030204" pitchFamily="18" charset="0"/>
                                </a:rPr>
                                <m:t>)</m:t>
                              </m:r>
                            </m:den>
                          </m:f>
                        </m:e>
                      </m:rad>
                    </m:oMath>
                  </m:oMathPara>
                </a14:m>
                <a:endParaRPr lang="en-GB" sz="3200" i="0" dirty="0">
                  <a:solidFill>
                    <a:srgbClr val="222222"/>
                  </a:solidFill>
                  <a:effectLst/>
                </a:endParaRPr>
              </a:p>
              <a:p>
                <a:pPr marL="0" indent="0">
                  <a:buNone/>
                </a:pPr>
                <a:r>
                  <a:rPr lang="en-GB" sz="3200" i="0" dirty="0">
                    <a:solidFill>
                      <a:srgbClr val="222222"/>
                    </a:solidFill>
                    <a:effectLst/>
                  </a:rPr>
                  <a:t>Where:</a:t>
                </a:r>
              </a:p>
              <a:p>
                <a:r>
                  <a:rPr lang="en-GB" sz="3200" i="0" dirty="0">
                    <a:solidFill>
                      <a:srgbClr val="222222"/>
                    </a:solidFill>
                    <a:effectLst/>
                  </a:rPr>
                  <a:t>L is the inductance per unit length,</a:t>
                </a:r>
              </a:p>
              <a:p>
                <a:r>
                  <a:rPr lang="en-GB" sz="3200" i="0" dirty="0">
                    <a:solidFill>
                      <a:srgbClr val="222222"/>
                    </a:solidFill>
                    <a:effectLst/>
                  </a:rPr>
                  <a:t>C is the capacitance per unit length.</a:t>
                </a:r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316A813-4112-C4AD-F656-33C202D7EC2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9380" y="1442174"/>
                <a:ext cx="10972800" cy="5177287"/>
              </a:xfrm>
              <a:blipFill>
                <a:blip r:embed="rId3"/>
                <a:stretch>
                  <a:fillRect l="-1389" t="-247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356533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>
                <a:solidFill>
                  <a:schemeClr val="bg1"/>
                </a:solidFill>
              </a:rPr>
              <a:t>Normalised Load Impedance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- 7/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316A813-4112-C4AD-F656-33C202D7EC2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89380" y="1442174"/>
                <a:ext cx="10972800" cy="5177287"/>
              </a:xfrm>
            </p:spPr>
            <p:txBody>
              <a:bodyPr>
                <a:normAutofit/>
              </a:bodyPr>
              <a:lstStyle/>
              <a:p>
                <a:pPr>
                  <a:tabLst>
                    <a:tab pos="10134600" algn="l"/>
                    <a:tab pos="10229850" algn="l"/>
                  </a:tabLst>
                </a:pPr>
                <a:r>
                  <a:rPr lang="en-GB" b="0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Normalised load impedance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solidFill>
                              <a:srgbClr val="0D0D0D"/>
                            </a:solidFill>
                            <a:effectLst/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b="0" i="1" smtClean="0">
                                <a:solidFill>
                                  <a:srgbClr val="0D0D0D"/>
                                </a:solidFill>
                                <a:effectLst/>
                                <a:highlight>
                                  <a:srgbClr val="FFFFFF"/>
                                </a:highlight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solidFill>
                                  <a:srgbClr val="0D0D0D"/>
                                </a:solidFill>
                                <a:effectLst/>
                                <a:highlight>
                                  <a:srgbClr val="FFFFFF"/>
                                </a:highlight>
                                <a:latin typeface="Cambria Math" panose="02040503050406030204" pitchFamily="18" charset="0"/>
                              </a:rPr>
                              <m:t>𝑍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solidFill>
                              <a:srgbClr val="0D0D0D"/>
                            </a:solidFill>
                            <a:effectLst/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GB" b="0" i="0" smtClean="0">
                        <a:solidFill>
                          <a:srgbClr val="0D0D0D"/>
                        </a:solidFill>
                        <a:effectLst/>
                        <a:highlight>
                          <a:srgbClr val="FFFFFF"/>
                        </a:highlight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dirty="0">
                    <a:solidFill>
                      <a:srgbClr val="0D0D0D"/>
                    </a:solidFill>
                    <a:highlight>
                      <a:srgbClr val="FFFFFF"/>
                    </a:highlight>
                  </a:rPr>
                  <a:t> </a:t>
                </a:r>
                <a:r>
                  <a:rPr lang="en-GB" b="0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is calculated by dividing the load impedance </a:t>
                </a:r>
                <a14:m>
                  <m:oMath xmlns:m="http://schemas.openxmlformats.org/officeDocument/2006/math">
                    <m:r>
                      <a:rPr lang="en-GB" b="0" i="0" smtClean="0">
                        <a:solidFill>
                          <a:srgbClr val="0D0D0D"/>
                        </a:solidFill>
                        <a:highlight>
                          <a:srgbClr val="FFFFFF"/>
                        </a:highlight>
                        <a:latin typeface="Cambria Math" panose="02040503050406030204" pitchFamily="18" charset="0"/>
                      </a:rPr>
                      <m:t>(</m:t>
                    </m:r>
                    <m:sSub>
                      <m:sSubPr>
                        <m:ctrlPr>
                          <a:rPr lang="en-GB" i="1" smtClean="0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GB" i="0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Z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en-GB" i="0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L</m:t>
                        </m:r>
                      </m:sub>
                    </m:sSub>
                    <m:r>
                      <a:rPr lang="en-GB" b="0" i="0" smtClean="0">
                        <a:solidFill>
                          <a:srgbClr val="0D0D0D"/>
                        </a:solidFill>
                        <a:highlight>
                          <a:srgbClr val="FFFFFF"/>
                        </a:highlight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b="0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 </a:t>
                </a:r>
                <a:r>
                  <a:rPr lang="en-GB" dirty="0">
                    <a:solidFill>
                      <a:srgbClr val="0D0D0D"/>
                    </a:solidFill>
                    <a:highlight>
                      <a:srgbClr val="FFFFFF"/>
                    </a:highlight>
                  </a:rPr>
                  <a:t>by the characteristic impedance </a:t>
                </a:r>
                <a14:m>
                  <m:oMath xmlns:m="http://schemas.openxmlformats.org/officeDocument/2006/math">
                    <m:r>
                      <a:rPr lang="en-GB" i="0">
                        <a:solidFill>
                          <a:srgbClr val="0D0D0D"/>
                        </a:solidFill>
                        <a:highlight>
                          <a:srgbClr val="FFFFFF"/>
                        </a:highlight>
                        <a:latin typeface="Cambria Math" panose="02040503050406030204" pitchFamily="18" charset="0"/>
                      </a:rPr>
                      <m:t>(</m:t>
                    </m:r>
                    <m:sSub>
                      <m:sSubPr>
                        <m:ctrlPr>
                          <a:rPr lang="en-GB" i="1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GB" i="0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Z</m:t>
                        </m:r>
                      </m:e>
                      <m:sub>
                        <m:r>
                          <a:rPr lang="en-GB" b="0" i="0" smtClean="0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  <m:r>
                      <a:rPr lang="en-GB" i="0">
                        <a:solidFill>
                          <a:srgbClr val="0D0D0D"/>
                        </a:solidFill>
                        <a:highlight>
                          <a:srgbClr val="FFFFFF"/>
                        </a:highlight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dirty="0">
                    <a:solidFill>
                      <a:srgbClr val="0D0D0D"/>
                    </a:solidFill>
                    <a:highlight>
                      <a:srgbClr val="FFFFFF"/>
                    </a:highlight>
                  </a:rPr>
                  <a:t> </a:t>
                </a:r>
              </a:p>
              <a:p>
                <a:pPr marL="0" indent="0">
                  <a:buNone/>
                  <a:tabLst>
                    <a:tab pos="10134600" algn="l"/>
                    <a:tab pos="10229850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solidFill>
                                <a:srgbClr val="0D0D0D"/>
                              </a:solidFill>
                              <a:highlight>
                                <a:srgbClr val="FFFFFF"/>
                              </a:highlight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i="1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  <m:t>𝑍</m:t>
                              </m:r>
                            </m:e>
                          </m:acc>
                        </m:e>
                        <m:sub>
                          <m:r>
                            <a:rPr lang="en-GB" i="1">
                              <a:solidFill>
                                <a:srgbClr val="0D0D0D"/>
                              </a:solidFill>
                              <a:highlight>
                                <a:srgbClr val="FFFFFF"/>
                              </a:highlight>
                              <a:latin typeface="Cambria Math" panose="02040503050406030204" pitchFamily="18" charset="0"/>
                            </a:rPr>
                            <m:t>𝐿</m:t>
                          </m:r>
                        </m:sub>
                      </m:sSub>
                      <m:r>
                        <a:rPr lang="en-GB" b="0" i="1" smtClean="0">
                          <a:solidFill>
                            <a:srgbClr val="0D0D0D"/>
                          </a:solidFill>
                          <a:effectLst/>
                          <a:highlight>
                            <a:srgbClr val="FFFFFF"/>
                          </a:highlight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solidFill>
                                <a:srgbClr val="0D0D0D"/>
                              </a:solidFill>
                              <a:effectLst/>
                              <a:highlight>
                                <a:srgbClr val="FFFFFF"/>
                              </a:highlight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GB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  <m:t>Z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en-GB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  <m:t>L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i="1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GB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  <m:t>Z</m:t>
                              </m:r>
                            </m:e>
                            <m:sub>
                              <m:r>
                                <a:rPr lang="en-GB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b="0" dirty="0">
                  <a:solidFill>
                    <a:srgbClr val="0D0D0D"/>
                  </a:solidFill>
                  <a:effectLst/>
                  <a:highlight>
                    <a:srgbClr val="FFFFFF"/>
                  </a:highlight>
                </a:endParaRPr>
              </a:p>
              <a:p>
                <a:pPr>
                  <a:tabLst>
                    <a:tab pos="10134600" algn="l"/>
                    <a:tab pos="10229850" algn="l"/>
                  </a:tabLst>
                </a:pPr>
                <a:r>
                  <a:rPr lang="en-GB" b="0" i="0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Normalisation of load impedance helps to better understand how far the load impedance deviates from the line's characteristic impedance.</a:t>
                </a:r>
              </a:p>
              <a:p>
                <a:pPr>
                  <a:tabLst>
                    <a:tab pos="10134600" algn="l"/>
                    <a:tab pos="10229850" algn="l"/>
                  </a:tabLst>
                </a:pPr>
                <a:r>
                  <a:rPr lang="en-GB" dirty="0">
                    <a:solidFill>
                      <a:srgbClr val="0D0D0D"/>
                    </a:solidFill>
                    <a:highlight>
                      <a:srgbClr val="FFFFFF"/>
                    </a:highlight>
                  </a:rPr>
                  <a:t>If normalised load impedance is equal to one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GB" b="0" i="1" smtClean="0">
                            <a:solidFill>
                              <a:srgbClr val="0D0D0D"/>
                            </a:solidFill>
                            <a:effectLst/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i="1">
                                <a:solidFill>
                                  <a:srgbClr val="0D0D0D"/>
                                </a:solidFill>
                                <a:highlight>
                                  <a:srgbClr val="FFFFFF"/>
                                </a:highlight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acc>
                              <m:accPr>
                                <m:chr m:val="̅"/>
                                <m:ctrlPr>
                                  <a:rPr lang="en-GB" i="1">
                                    <a:solidFill>
                                      <a:srgbClr val="0D0D0D"/>
                                    </a:solidFill>
                                    <a:highlight>
                                      <a:srgbClr val="FFFFFF"/>
                                    </a:highlight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i="1">
                                    <a:solidFill>
                                      <a:srgbClr val="0D0D0D"/>
                                    </a:solidFill>
                                    <a:highlight>
                                      <a:srgbClr val="FFFFFF"/>
                                    </a:highlight>
                                    <a:latin typeface="Cambria Math" panose="02040503050406030204" pitchFamily="18" charset="0"/>
                                  </a:rPr>
                                  <m:t>𝑍</m:t>
                                </m:r>
                              </m:e>
                            </m:acc>
                          </m:e>
                          <m:sub>
                            <m:r>
                              <a:rPr lang="en-GB" i="1">
                                <a:solidFill>
                                  <a:srgbClr val="0D0D0D"/>
                                </a:solidFill>
                                <a:highlight>
                                  <a:srgbClr val="FFFFFF"/>
                                </a:highlight>
                                <a:latin typeface="Cambria Math" panose="02040503050406030204" pitchFamily="18" charset="0"/>
                              </a:rPr>
                              <m:t>𝐿</m:t>
                            </m:r>
                          </m:sub>
                        </m:sSub>
                        <m:r>
                          <a:rPr lang="en-GB" b="0" i="1" smtClean="0">
                            <a:solidFill>
                              <a:srgbClr val="0D0D0D"/>
                            </a:solidFill>
                            <a:effectLst/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=1</m:t>
                        </m:r>
                      </m:e>
                    </m:d>
                    <m:r>
                      <a:rPr lang="en-GB" b="0" i="1" smtClean="0">
                        <a:solidFill>
                          <a:srgbClr val="0D0D0D"/>
                        </a:solidFill>
                        <a:effectLst/>
                        <a:highlight>
                          <a:srgbClr val="FFFFFF"/>
                        </a:highlight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GB" b="0" i="0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 then the impedance is perfectly matched</a:t>
                </a:r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316A813-4112-C4AD-F656-33C202D7EC2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9380" y="1442174"/>
                <a:ext cx="10972800" cy="5177287"/>
              </a:xfrm>
              <a:blipFill>
                <a:blip r:embed="rId3"/>
                <a:stretch>
                  <a:fillRect l="-1000" t="-2002" r="-127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967812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>
                <a:solidFill>
                  <a:schemeClr val="bg1"/>
                </a:solidFill>
              </a:rPr>
              <a:t>Normalised input Impedance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- 7/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316A813-4112-C4AD-F656-33C202D7EC2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600" y="1467056"/>
                <a:ext cx="10972800" cy="5177287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  <a:tabLst>
                    <a:tab pos="10134600" algn="l"/>
                    <a:tab pos="10229850" algn="l"/>
                  </a:tabLst>
                </a:pPr>
                <a:r>
                  <a:rPr lang="en-GB" b="0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Normalised input impedance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solidFill>
                                  <a:srgbClr val="0D0D0D"/>
                                </a:solidFill>
                                <a:highlight>
                                  <a:srgbClr val="FFFFFF"/>
                                </a:highlight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i="1">
                                <a:solidFill>
                                  <a:srgbClr val="0D0D0D"/>
                                </a:solidFill>
                                <a:highlight>
                                  <a:srgbClr val="FFFFFF"/>
                                </a:highlight>
                                <a:latin typeface="Cambria Math" panose="02040503050406030204" pitchFamily="18" charset="0"/>
                              </a:rPr>
                              <m:t>𝑍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𝑖𝑛</m:t>
                        </m:r>
                      </m:sub>
                    </m:sSub>
                    <m:r>
                      <a:rPr lang="en-GB" b="0" i="0" smtClean="0">
                        <a:solidFill>
                          <a:srgbClr val="0D0D0D"/>
                        </a:solidFill>
                        <a:effectLst/>
                        <a:highlight>
                          <a:srgbClr val="FFFFFF"/>
                        </a:highlight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dirty="0">
                    <a:solidFill>
                      <a:srgbClr val="0D0D0D"/>
                    </a:solidFill>
                    <a:highlight>
                      <a:srgbClr val="FFFFFF"/>
                    </a:highlight>
                  </a:rPr>
                  <a:t> </a:t>
                </a:r>
                <a:r>
                  <a:rPr lang="en-GB" b="0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is calculated by dividing the input impedance </a:t>
                </a:r>
                <a14:m>
                  <m:oMath xmlns:m="http://schemas.openxmlformats.org/officeDocument/2006/math">
                    <m:r>
                      <a:rPr lang="en-GB" b="0" i="0" smtClean="0">
                        <a:solidFill>
                          <a:srgbClr val="0D0D0D"/>
                        </a:solidFill>
                        <a:highlight>
                          <a:srgbClr val="FFFFFF"/>
                        </a:highlight>
                        <a:latin typeface="Cambria Math" panose="02040503050406030204" pitchFamily="18" charset="0"/>
                      </a:rPr>
                      <m:t>(</m:t>
                    </m:r>
                    <m:sSub>
                      <m:sSubPr>
                        <m:ctrlPr>
                          <a:rPr lang="en-GB" i="1" smtClean="0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GB" i="0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Z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en-GB" b="0" i="0" smtClean="0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in</m:t>
                        </m:r>
                      </m:sub>
                    </m:sSub>
                    <m:r>
                      <a:rPr lang="en-GB" b="0" i="0" smtClean="0">
                        <a:solidFill>
                          <a:srgbClr val="0D0D0D"/>
                        </a:solidFill>
                        <a:highlight>
                          <a:srgbClr val="FFFFFF"/>
                        </a:highlight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b="0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 </a:t>
                </a:r>
                <a:r>
                  <a:rPr lang="en-GB" dirty="0">
                    <a:solidFill>
                      <a:srgbClr val="0D0D0D"/>
                    </a:solidFill>
                    <a:highlight>
                      <a:srgbClr val="FFFFFF"/>
                    </a:highlight>
                  </a:rPr>
                  <a:t>by the characteristic impedance </a:t>
                </a:r>
                <a14:m>
                  <m:oMath xmlns:m="http://schemas.openxmlformats.org/officeDocument/2006/math">
                    <m:r>
                      <a:rPr lang="en-GB" i="0">
                        <a:solidFill>
                          <a:srgbClr val="0D0D0D"/>
                        </a:solidFill>
                        <a:highlight>
                          <a:srgbClr val="FFFFFF"/>
                        </a:highlight>
                        <a:latin typeface="Cambria Math" panose="02040503050406030204" pitchFamily="18" charset="0"/>
                      </a:rPr>
                      <m:t>(</m:t>
                    </m:r>
                    <m:sSub>
                      <m:sSubPr>
                        <m:ctrlPr>
                          <a:rPr lang="en-GB" i="1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GB" i="0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Z</m:t>
                        </m:r>
                      </m:e>
                      <m:sub>
                        <m:r>
                          <a:rPr lang="en-GB" b="0" i="0" smtClean="0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  <m:r>
                      <a:rPr lang="en-GB" i="0">
                        <a:solidFill>
                          <a:srgbClr val="0D0D0D"/>
                        </a:solidFill>
                        <a:highlight>
                          <a:srgbClr val="FFFFFF"/>
                        </a:highlight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dirty="0">
                    <a:solidFill>
                      <a:srgbClr val="0D0D0D"/>
                    </a:solidFill>
                    <a:highlight>
                      <a:srgbClr val="FFFFFF"/>
                    </a:highlight>
                  </a:rPr>
                  <a:t> </a:t>
                </a:r>
              </a:p>
              <a:p>
                <a:pPr marL="0" indent="0">
                  <a:buNone/>
                  <a:tabLst>
                    <a:tab pos="10134600" algn="l"/>
                    <a:tab pos="10229850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solidFill>
                                <a:srgbClr val="0D0D0D"/>
                              </a:solidFill>
                              <a:highlight>
                                <a:srgbClr val="FFFFFF"/>
                              </a:highlight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i="1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  <m:t>𝑍</m:t>
                              </m:r>
                            </m:e>
                          </m:acc>
                        </m:e>
                        <m:sub>
                          <m:r>
                            <a:rPr lang="en-GB" b="0" i="1" smtClean="0">
                              <a:solidFill>
                                <a:srgbClr val="0D0D0D"/>
                              </a:solidFill>
                              <a:highlight>
                                <a:srgbClr val="FFFFFF"/>
                              </a:highlight>
                              <a:latin typeface="Cambria Math" panose="02040503050406030204" pitchFamily="18" charset="0"/>
                            </a:rPr>
                            <m:t>𝑖𝑛</m:t>
                          </m:r>
                        </m:sub>
                      </m:sSub>
                      <m:r>
                        <a:rPr lang="en-GB" b="0" i="1" smtClean="0">
                          <a:solidFill>
                            <a:srgbClr val="0D0D0D"/>
                          </a:solidFill>
                          <a:effectLst/>
                          <a:highlight>
                            <a:srgbClr val="FFFFFF"/>
                          </a:highlight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solidFill>
                                <a:srgbClr val="0D0D0D"/>
                              </a:solidFill>
                              <a:effectLst/>
                              <a:highlight>
                                <a:srgbClr val="FFFFFF"/>
                              </a:highlight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GB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  <m:t>Z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en-GB" b="0" i="0" smtClean="0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  <m:t>in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i="1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GB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  <m:t>Z</m:t>
                              </m:r>
                            </m:e>
                            <m:sub>
                              <m:r>
                                <a:rPr lang="en-GB" b="0" i="0" smtClean="0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b="0" dirty="0">
                  <a:solidFill>
                    <a:srgbClr val="0D0D0D"/>
                  </a:solidFill>
                  <a:effectLst/>
                  <a:highlight>
                    <a:srgbClr val="FFFFFF"/>
                  </a:highlight>
                </a:endParaRPr>
              </a:p>
              <a:p>
                <a:pPr marL="0" indent="0">
                  <a:buNone/>
                  <a:tabLst>
                    <a:tab pos="10134600" algn="l"/>
                    <a:tab pos="10229850" algn="l"/>
                  </a:tabLst>
                </a:pPr>
                <a:r>
                  <a:rPr lang="en-GB" dirty="0">
                    <a:solidFill>
                      <a:srgbClr val="0D0D0D"/>
                    </a:solidFill>
                    <a:highlight>
                      <a:srgbClr val="FFFFFF"/>
                    </a:highlight>
                  </a:rPr>
                  <a:t>If normalised input impedance is equal to one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GB" b="0" i="1" smtClean="0">
                            <a:solidFill>
                              <a:srgbClr val="0D0D0D"/>
                            </a:solidFill>
                            <a:effectLst/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i="1">
                                <a:solidFill>
                                  <a:srgbClr val="0D0D0D"/>
                                </a:solidFill>
                                <a:highlight>
                                  <a:srgbClr val="FFFFFF"/>
                                </a:highlight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acc>
                              <m:accPr>
                                <m:chr m:val="̅"/>
                                <m:ctrlPr>
                                  <a:rPr lang="en-GB" i="1">
                                    <a:solidFill>
                                      <a:srgbClr val="0D0D0D"/>
                                    </a:solidFill>
                                    <a:highlight>
                                      <a:srgbClr val="FFFFFF"/>
                                    </a:highlight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i="1">
                                    <a:solidFill>
                                      <a:srgbClr val="0D0D0D"/>
                                    </a:solidFill>
                                    <a:highlight>
                                      <a:srgbClr val="FFFFFF"/>
                                    </a:highlight>
                                    <a:latin typeface="Cambria Math" panose="02040503050406030204" pitchFamily="18" charset="0"/>
                                  </a:rPr>
                                  <m:t>𝑍</m:t>
                                </m:r>
                              </m:e>
                            </m:acc>
                          </m:e>
                          <m:sub>
                            <m:r>
                              <a:rPr lang="en-GB" i="1">
                                <a:solidFill>
                                  <a:srgbClr val="0D0D0D"/>
                                </a:solidFill>
                                <a:highlight>
                                  <a:srgbClr val="FFFFFF"/>
                                </a:highlight>
                                <a:latin typeface="Cambria Math" panose="02040503050406030204" pitchFamily="18" charset="0"/>
                              </a:rPr>
                              <m:t>𝑖𝑛</m:t>
                            </m:r>
                          </m:sub>
                        </m:sSub>
                        <m:r>
                          <a:rPr lang="en-GB" b="0" i="1" smtClean="0">
                            <a:solidFill>
                              <a:srgbClr val="0D0D0D"/>
                            </a:solidFill>
                            <a:effectLst/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=1</m:t>
                        </m:r>
                      </m:e>
                    </m:d>
                    <m:r>
                      <a:rPr lang="en-GB" b="0" i="1" smtClean="0">
                        <a:solidFill>
                          <a:srgbClr val="0D0D0D"/>
                        </a:solidFill>
                        <a:effectLst/>
                        <a:highlight>
                          <a:srgbClr val="FFFFFF"/>
                        </a:highlight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GB" b="0" i="0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 </a:t>
                </a:r>
                <a:r>
                  <a:rPr lang="en-GB" dirty="0">
                    <a:solidFill>
                      <a:srgbClr val="0D0D0D"/>
                    </a:solidFill>
                    <a:highlight>
                      <a:srgbClr val="FFFFFF"/>
                    </a:highlight>
                  </a:rPr>
                  <a:t>then the impedance is perfectly matched</a:t>
                </a:r>
                <a:endParaRPr lang="en-GB" b="0" i="0" dirty="0">
                  <a:solidFill>
                    <a:srgbClr val="0D0D0D"/>
                  </a:solidFill>
                  <a:effectLst/>
                  <a:highlight>
                    <a:srgbClr val="FFFFFF"/>
                  </a:highlight>
                </a:endParaRPr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316A813-4112-C4AD-F656-33C202D7EC2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467056"/>
                <a:ext cx="10972800" cy="5177287"/>
              </a:xfrm>
              <a:blipFill>
                <a:blip r:embed="rId3"/>
                <a:stretch>
                  <a:fillRect l="-1111" t="-200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888997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>
                <a:solidFill>
                  <a:schemeClr val="bg1"/>
                </a:solidFill>
              </a:rPr>
              <a:t>Normalised input admittance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- 7/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316A813-4112-C4AD-F656-33C202D7EC2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89380" y="1442174"/>
                <a:ext cx="10972800" cy="5177287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  <a:tabLst>
                    <a:tab pos="10134600" algn="l"/>
                    <a:tab pos="10229850" algn="l"/>
                  </a:tabLst>
                </a:pPr>
                <a:r>
                  <a:rPr lang="en-GB" b="0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Normalised input admittance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acc>
                          <m:accPr>
                            <m:chr m:val="̅"/>
                            <m:ctrlPr>
                              <a:rPr lang="en-GB" i="1">
                                <a:solidFill>
                                  <a:srgbClr val="0D0D0D"/>
                                </a:solidFill>
                                <a:highlight>
                                  <a:srgbClr val="FFFFFF"/>
                                </a:highlight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solidFill>
                                  <a:srgbClr val="0D0D0D"/>
                                </a:solidFill>
                                <a:highlight>
                                  <a:srgbClr val="FFFFFF"/>
                                </a:highlight>
                                <a:latin typeface="Cambria Math" panose="02040503050406030204" pitchFamily="18" charset="0"/>
                              </a:rPr>
                              <m:t>𝑌</m:t>
                            </m:r>
                          </m:e>
                        </m:acc>
                      </m:e>
                      <m:sub>
                        <m:r>
                          <a:rPr lang="en-GB" b="0" i="1" smtClean="0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𝑖𝑛</m:t>
                        </m:r>
                      </m:sub>
                    </m:sSub>
                    <m:r>
                      <a:rPr lang="en-GB" b="0" i="0" smtClean="0">
                        <a:solidFill>
                          <a:srgbClr val="0D0D0D"/>
                        </a:solidFill>
                        <a:effectLst/>
                        <a:highlight>
                          <a:srgbClr val="FFFFFF"/>
                        </a:highlight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dirty="0">
                    <a:solidFill>
                      <a:srgbClr val="0D0D0D"/>
                    </a:solidFill>
                    <a:highlight>
                      <a:srgbClr val="FFFFFF"/>
                    </a:highlight>
                  </a:rPr>
                  <a:t> </a:t>
                </a:r>
                <a:r>
                  <a:rPr lang="en-GB" b="0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is calculated by dividing the input admittance </a:t>
                </a:r>
                <a14:m>
                  <m:oMath xmlns:m="http://schemas.openxmlformats.org/officeDocument/2006/math">
                    <m:r>
                      <a:rPr lang="en-GB" b="0" i="0" smtClean="0">
                        <a:solidFill>
                          <a:srgbClr val="0D0D0D"/>
                        </a:solidFill>
                        <a:highlight>
                          <a:srgbClr val="FFFFFF"/>
                        </a:highlight>
                        <a:latin typeface="Cambria Math" panose="02040503050406030204" pitchFamily="18" charset="0"/>
                      </a:rPr>
                      <m:t>(</m:t>
                    </m:r>
                    <m:sSub>
                      <m:sSubPr>
                        <m:ctrlPr>
                          <a:rPr lang="en-GB" i="1" smtClean="0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GB" b="0" i="0" smtClean="0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Y</m:t>
                        </m:r>
                      </m:e>
                      <m:sub>
                        <m:r>
                          <m:rPr>
                            <m:sty m:val="p"/>
                          </m:rPr>
                          <a:rPr lang="en-GB" b="0" i="0" smtClean="0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in</m:t>
                        </m:r>
                      </m:sub>
                    </m:sSub>
                    <m:r>
                      <a:rPr lang="en-GB" b="0" i="0" smtClean="0">
                        <a:solidFill>
                          <a:srgbClr val="0D0D0D"/>
                        </a:solidFill>
                        <a:highlight>
                          <a:srgbClr val="FFFFFF"/>
                        </a:highlight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b="0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 </a:t>
                </a:r>
                <a:r>
                  <a:rPr lang="en-GB" dirty="0">
                    <a:solidFill>
                      <a:srgbClr val="0D0D0D"/>
                    </a:solidFill>
                    <a:highlight>
                      <a:srgbClr val="FFFFFF"/>
                    </a:highlight>
                  </a:rPr>
                  <a:t>by the characteristic admittance </a:t>
                </a:r>
                <a14:m>
                  <m:oMath xmlns:m="http://schemas.openxmlformats.org/officeDocument/2006/math">
                    <m:r>
                      <a:rPr lang="en-GB" i="0">
                        <a:solidFill>
                          <a:srgbClr val="0D0D0D"/>
                        </a:solidFill>
                        <a:highlight>
                          <a:srgbClr val="FFFFFF"/>
                        </a:highlight>
                        <a:latin typeface="Cambria Math" panose="02040503050406030204" pitchFamily="18" charset="0"/>
                      </a:rPr>
                      <m:t>(</m:t>
                    </m:r>
                    <m:sSub>
                      <m:sSubPr>
                        <m:ctrlPr>
                          <a:rPr lang="en-GB" i="1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GB" b="0" i="0" smtClean="0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Y</m:t>
                        </m:r>
                      </m:e>
                      <m:sub>
                        <m:r>
                          <a:rPr lang="en-GB" b="0" i="0" smtClean="0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  <m:r>
                      <a:rPr lang="en-GB" i="0">
                        <a:solidFill>
                          <a:srgbClr val="0D0D0D"/>
                        </a:solidFill>
                        <a:highlight>
                          <a:srgbClr val="FFFFFF"/>
                        </a:highlight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dirty="0">
                    <a:solidFill>
                      <a:srgbClr val="0D0D0D"/>
                    </a:solidFill>
                    <a:highlight>
                      <a:srgbClr val="FFFFFF"/>
                    </a:highlight>
                  </a:rPr>
                  <a:t> </a:t>
                </a:r>
              </a:p>
              <a:p>
                <a:pPr marL="0" indent="0">
                  <a:buNone/>
                  <a:tabLst>
                    <a:tab pos="10134600" algn="l"/>
                    <a:tab pos="10229850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solidFill>
                                <a:srgbClr val="0D0D0D"/>
                              </a:solidFill>
                              <a:highlight>
                                <a:srgbClr val="FFFFFF"/>
                              </a:highlight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acc>
                            <m:accPr>
                              <m:chr m:val="̅"/>
                              <m:ctrlPr>
                                <a:rPr lang="en-GB" i="1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</m:ctrlPr>
                            </m:accPr>
                            <m:e>
                              <m:r>
                                <a:rPr lang="en-GB" i="1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  <m:t>𝑌</m:t>
                              </m:r>
                            </m:e>
                          </m:acc>
                        </m:e>
                        <m:sub>
                          <m:r>
                            <a:rPr lang="en-GB" i="1">
                              <a:solidFill>
                                <a:srgbClr val="0D0D0D"/>
                              </a:solidFill>
                              <a:highlight>
                                <a:srgbClr val="FFFFFF"/>
                              </a:highlight>
                              <a:latin typeface="Cambria Math" panose="02040503050406030204" pitchFamily="18" charset="0"/>
                            </a:rPr>
                            <m:t>𝑖𝑛</m:t>
                          </m:r>
                        </m:sub>
                      </m:sSub>
                      <m:r>
                        <a:rPr lang="en-GB" b="0" i="1" smtClean="0">
                          <a:solidFill>
                            <a:srgbClr val="0D0D0D"/>
                          </a:solidFill>
                          <a:effectLst/>
                          <a:highlight>
                            <a:srgbClr val="FFFFFF"/>
                          </a:highlight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solidFill>
                                <a:srgbClr val="0D0D0D"/>
                              </a:solidFill>
                              <a:effectLst/>
                              <a:highlight>
                                <a:srgbClr val="FFFFFF"/>
                              </a:highlight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GB" b="0" i="0" smtClean="0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  <m:t>Y</m:t>
                              </m:r>
                            </m:e>
                            <m:sub>
                              <m:r>
                                <m:rPr>
                                  <m:sty m:val="p"/>
                                </m:rPr>
                                <a:rPr lang="en-GB" b="0" i="0" smtClean="0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  <m:t>in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i="1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m:rPr>
                                  <m:sty m:val="p"/>
                                </m:rPr>
                                <a:rPr lang="en-GB" b="0" i="0" smtClean="0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  <m:t>Y</m:t>
                              </m:r>
                            </m:e>
                            <m:sub>
                              <m:r>
                                <a:rPr lang="en-GB" b="0" i="0" smtClean="0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b="0" dirty="0">
                  <a:solidFill>
                    <a:srgbClr val="0D0D0D"/>
                  </a:solidFill>
                  <a:effectLst/>
                  <a:highlight>
                    <a:srgbClr val="FFFFFF"/>
                  </a:highlight>
                </a:endParaRPr>
              </a:p>
              <a:p>
                <a:pPr marL="0" indent="0">
                  <a:buNone/>
                  <a:tabLst>
                    <a:tab pos="10134600" algn="l"/>
                    <a:tab pos="10229850" algn="l"/>
                  </a:tabLst>
                </a:pPr>
                <a:r>
                  <a:rPr lang="en-GB" dirty="0">
                    <a:solidFill>
                      <a:srgbClr val="0D0D0D"/>
                    </a:solidFill>
                    <a:highlight>
                      <a:srgbClr val="FFFFFF"/>
                    </a:highlight>
                  </a:rPr>
                  <a:t>If normalised input admittance is equal to one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en-GB" b="0" i="1" smtClean="0">
                            <a:solidFill>
                              <a:srgbClr val="0D0D0D"/>
                            </a:solidFill>
                            <a:effectLst/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sSub>
                          <m:sSubPr>
                            <m:ctrlPr>
                              <a:rPr lang="en-GB" i="1">
                                <a:solidFill>
                                  <a:srgbClr val="0D0D0D"/>
                                </a:solidFill>
                                <a:highlight>
                                  <a:srgbClr val="FFFFFF"/>
                                </a:highlight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acc>
                              <m:accPr>
                                <m:chr m:val="̅"/>
                                <m:ctrlPr>
                                  <a:rPr lang="en-GB" i="1">
                                    <a:solidFill>
                                      <a:srgbClr val="0D0D0D"/>
                                    </a:solidFill>
                                    <a:highlight>
                                      <a:srgbClr val="FFFFFF"/>
                                    </a:highlight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i="1">
                                    <a:solidFill>
                                      <a:srgbClr val="0D0D0D"/>
                                    </a:solidFill>
                                    <a:highlight>
                                      <a:srgbClr val="FFFFFF"/>
                                    </a:highlight>
                                    <a:latin typeface="Cambria Math" panose="02040503050406030204" pitchFamily="18" charset="0"/>
                                  </a:rPr>
                                  <m:t>𝑌</m:t>
                                </m:r>
                              </m:e>
                            </m:acc>
                          </m:e>
                          <m:sub>
                            <m:r>
                              <a:rPr lang="en-GB" i="1">
                                <a:solidFill>
                                  <a:srgbClr val="0D0D0D"/>
                                </a:solidFill>
                                <a:highlight>
                                  <a:srgbClr val="FFFFFF"/>
                                </a:highlight>
                                <a:latin typeface="Cambria Math" panose="02040503050406030204" pitchFamily="18" charset="0"/>
                              </a:rPr>
                              <m:t>𝑖𝑛</m:t>
                            </m:r>
                          </m:sub>
                        </m:sSub>
                        <m:r>
                          <a:rPr lang="en-GB" b="0" i="1" smtClean="0">
                            <a:solidFill>
                              <a:srgbClr val="0D0D0D"/>
                            </a:solidFill>
                            <a:effectLst/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=1</m:t>
                        </m:r>
                      </m:e>
                    </m:d>
                    <m:r>
                      <a:rPr lang="en-GB" b="0" i="1" smtClean="0">
                        <a:solidFill>
                          <a:srgbClr val="0D0D0D"/>
                        </a:solidFill>
                        <a:effectLst/>
                        <a:highlight>
                          <a:srgbClr val="FFFFFF"/>
                        </a:highlight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GB" b="0" i="0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 </a:t>
                </a:r>
                <a:r>
                  <a:rPr lang="en-GB" dirty="0">
                    <a:solidFill>
                      <a:srgbClr val="0D0D0D"/>
                    </a:solidFill>
                    <a:highlight>
                      <a:srgbClr val="FFFFFF"/>
                    </a:highlight>
                  </a:rPr>
                  <a:t>then the admittance is perfectly matched</a:t>
                </a:r>
                <a:endParaRPr lang="en-GB" b="0" i="0" dirty="0">
                  <a:solidFill>
                    <a:srgbClr val="0D0D0D"/>
                  </a:solidFill>
                  <a:effectLst/>
                  <a:highlight>
                    <a:srgbClr val="FFFFFF"/>
                  </a:highlight>
                </a:endParaRPr>
              </a:p>
              <a:p>
                <a:pPr marL="0" indent="0">
                  <a:buNone/>
                  <a:tabLst>
                    <a:tab pos="10134600" algn="l"/>
                    <a:tab pos="10229850" algn="l"/>
                  </a:tabLst>
                </a:pPr>
                <a:endParaRPr lang="en-GB" b="0" i="0" dirty="0">
                  <a:solidFill>
                    <a:srgbClr val="0D0D0D"/>
                  </a:solidFill>
                  <a:effectLst/>
                  <a:highlight>
                    <a:srgbClr val="FFFFFF"/>
                  </a:highlight>
                </a:endParaRPr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316A813-4112-C4AD-F656-33C202D7EC2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9380" y="1442174"/>
                <a:ext cx="10972800" cy="5177287"/>
              </a:xfrm>
              <a:blipFill>
                <a:blip r:embed="rId3"/>
                <a:stretch>
                  <a:fillRect l="-1111" t="-200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836840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Standing Wave ratio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- 7/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316A813-4112-C4AD-F656-33C202D7EC2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89380" y="1442174"/>
                <a:ext cx="10972800" cy="5177287"/>
              </a:xfrm>
            </p:spPr>
            <p:txBody>
              <a:bodyPr>
                <a:normAutofit/>
              </a:bodyPr>
              <a:lstStyle/>
              <a:p>
                <a:r>
                  <a:rPr lang="en-GB" b="0" i="0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It is the ratio of the maximum to minimum magnitudes of voltage or current on a line having standing waves is called standing wave ratio and it denoted as S.  </a:t>
                </a:r>
              </a:p>
              <a:p>
                <a:r>
                  <a:rPr lang="en-GB" b="0" i="0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Whe</a:t>
                </a:r>
                <a:r>
                  <a:rPr lang="en-GB" dirty="0">
                    <a:solidFill>
                      <a:srgbClr val="0D0D0D"/>
                    </a:solidFill>
                    <a:highlight>
                      <a:srgbClr val="FFFFFF"/>
                    </a:highlight>
                  </a:rPr>
                  <a:t>n transmission lines are not terminated properly standing wave are produced.</a:t>
                </a:r>
                <a:endParaRPr lang="en-GB" b="0" i="0" dirty="0">
                  <a:solidFill>
                    <a:srgbClr val="0D0D0D"/>
                  </a:solidFill>
                  <a:effectLst/>
                  <a:highlight>
                    <a:srgbClr val="FFFFFF"/>
                  </a:highlight>
                </a:endParaRPr>
              </a:p>
              <a:p>
                <a:pPr marL="0" indent="0">
                  <a:buNone/>
                  <a:tabLst>
                    <a:tab pos="10134600" algn="l"/>
                    <a:tab pos="10229850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solidFill>
                            <a:srgbClr val="0D0D0D"/>
                          </a:solidFill>
                          <a:effectLst/>
                          <a:highlight>
                            <a:srgbClr val="FFFFFF"/>
                          </a:highlight>
                          <a:latin typeface="Cambria Math" panose="02040503050406030204" pitchFamily="18" charset="0"/>
                        </a:rPr>
                        <m:t>𝑆</m:t>
                      </m:r>
                      <m:r>
                        <a:rPr lang="en-GB" b="0" i="1" smtClean="0">
                          <a:solidFill>
                            <a:srgbClr val="0D0D0D"/>
                          </a:solidFill>
                          <a:effectLst/>
                          <a:highlight>
                            <a:srgbClr val="FFFFFF"/>
                          </a:highlight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solidFill>
                                <a:srgbClr val="0D0D0D"/>
                              </a:solidFill>
                              <a:effectLst/>
                              <a:highlight>
                                <a:srgbClr val="FFFFFF"/>
                              </a:highlight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d>
                            <m:dPr>
                              <m:begChr m:val="|"/>
                              <m:endChr m:val="|"/>
                              <m:ctrlPr>
                                <a:rPr lang="en-GB" i="1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GB" i="1">
                                      <a:solidFill>
                                        <a:srgbClr val="0D0D0D"/>
                                      </a:solidFill>
                                      <a:highlight>
                                        <a:srgbClr val="FFFFFF"/>
                                      </a:highlight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solidFill>
                                        <a:srgbClr val="0D0D0D"/>
                                      </a:solidFill>
                                      <a:highlight>
                                        <a:srgbClr val="FFFFFF"/>
                                      </a:highlight>
                                      <a:latin typeface="Cambria Math" panose="02040503050406030204" pitchFamily="18" charset="0"/>
                                    </a:rPr>
                                    <m:t>𝐸</m:t>
                                  </m:r>
                                </m:e>
                                <m:sub>
                                  <m:r>
                                    <a:rPr lang="en-GB" i="1">
                                      <a:solidFill>
                                        <a:srgbClr val="0D0D0D"/>
                                      </a:solidFill>
                                      <a:highlight>
                                        <a:srgbClr val="FFFFFF"/>
                                      </a:highlight>
                                      <a:latin typeface="Cambria Math" panose="02040503050406030204" pitchFamily="18" charset="0"/>
                                    </a:rPr>
                                    <m:t>𝑚𝑎𝑥</m:t>
                                  </m:r>
                                </m:sub>
                              </m:sSub>
                            </m:e>
                          </m:d>
                        </m:num>
                        <m:den>
                          <m:d>
                            <m:dPr>
                              <m:begChr m:val="|"/>
                              <m:endChr m:val="|"/>
                              <m:ctrlPr>
                                <a:rPr lang="en-GB" i="1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GB" i="1">
                                      <a:solidFill>
                                        <a:srgbClr val="0D0D0D"/>
                                      </a:solidFill>
                                      <a:highlight>
                                        <a:srgbClr val="FFFFFF"/>
                                      </a:highlight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solidFill>
                                        <a:srgbClr val="0D0D0D"/>
                                      </a:solidFill>
                                      <a:highlight>
                                        <a:srgbClr val="FFFFFF"/>
                                      </a:highlight>
                                      <a:latin typeface="Cambria Math" panose="02040503050406030204" pitchFamily="18" charset="0"/>
                                    </a:rPr>
                                    <m:t>𝐸</m:t>
                                  </m:r>
                                </m:e>
                                <m:sub>
                                  <m:r>
                                    <a:rPr lang="en-GB" i="1">
                                      <a:solidFill>
                                        <a:srgbClr val="0D0D0D"/>
                                      </a:solidFill>
                                      <a:highlight>
                                        <a:srgbClr val="FFFFFF"/>
                                      </a:highlight>
                                      <a:latin typeface="Cambria Math" panose="02040503050406030204" pitchFamily="18" charset="0"/>
                                    </a:rPr>
                                    <m:t>𝑚</m:t>
                                  </m:r>
                                  <m:r>
                                    <a:rPr lang="en-GB" b="0" i="1" smtClean="0">
                                      <a:solidFill>
                                        <a:srgbClr val="0D0D0D"/>
                                      </a:solidFill>
                                      <a:highlight>
                                        <a:srgbClr val="FFFFFF"/>
                                      </a:highlight>
                                      <a:latin typeface="Cambria Math" panose="02040503050406030204" pitchFamily="18" charset="0"/>
                                    </a:rPr>
                                    <m:t>𝑖𝑛</m:t>
                                  </m:r>
                                </m:sub>
                              </m:sSub>
                            </m:e>
                          </m:d>
                        </m:den>
                      </m:f>
                      <m:r>
                        <a:rPr lang="en-GB" b="0" i="1" smtClean="0">
                          <a:solidFill>
                            <a:srgbClr val="0D0D0D"/>
                          </a:solidFill>
                          <a:effectLst/>
                          <a:highlight>
                            <a:srgbClr val="FFFFFF"/>
                          </a:highlight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solidFill>
                                <a:srgbClr val="0D0D0D"/>
                              </a:solidFill>
                              <a:highlight>
                                <a:srgbClr val="FFFFFF"/>
                              </a:highlight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d>
                            <m:dPr>
                              <m:begChr m:val="|"/>
                              <m:endChr m:val="|"/>
                              <m:ctrlPr>
                                <a:rPr lang="en-GB" i="1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GB" i="1">
                                      <a:solidFill>
                                        <a:srgbClr val="0D0D0D"/>
                                      </a:solidFill>
                                      <a:highlight>
                                        <a:srgbClr val="FFFFFF"/>
                                      </a:highlight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b="0" i="1" smtClean="0">
                                      <a:solidFill>
                                        <a:srgbClr val="0D0D0D"/>
                                      </a:solidFill>
                                      <a:highlight>
                                        <a:srgbClr val="FFFFFF"/>
                                      </a:highlight>
                                      <a:latin typeface="Cambria Math" panose="02040503050406030204" pitchFamily="18" charset="0"/>
                                    </a:rPr>
                                    <m:t>𝐼</m:t>
                                  </m:r>
                                </m:e>
                                <m:sub>
                                  <m:r>
                                    <a:rPr lang="en-GB" i="1">
                                      <a:solidFill>
                                        <a:srgbClr val="0D0D0D"/>
                                      </a:solidFill>
                                      <a:highlight>
                                        <a:srgbClr val="FFFFFF"/>
                                      </a:highlight>
                                      <a:latin typeface="Cambria Math" panose="02040503050406030204" pitchFamily="18" charset="0"/>
                                    </a:rPr>
                                    <m:t>𝑚𝑎𝑥</m:t>
                                  </m:r>
                                </m:sub>
                              </m:sSub>
                            </m:e>
                          </m:d>
                        </m:num>
                        <m:den>
                          <m:d>
                            <m:dPr>
                              <m:begChr m:val="|"/>
                              <m:endChr m:val="|"/>
                              <m:ctrlPr>
                                <a:rPr lang="en-GB" i="1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GB" i="1">
                                      <a:solidFill>
                                        <a:srgbClr val="0D0D0D"/>
                                      </a:solidFill>
                                      <a:highlight>
                                        <a:srgbClr val="FFFFFF"/>
                                      </a:highlight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b="0" i="1" smtClean="0">
                                      <a:solidFill>
                                        <a:srgbClr val="0D0D0D"/>
                                      </a:solidFill>
                                      <a:highlight>
                                        <a:srgbClr val="FFFFFF"/>
                                      </a:highlight>
                                      <a:latin typeface="Cambria Math" panose="02040503050406030204" pitchFamily="18" charset="0"/>
                                    </a:rPr>
                                    <m:t>𝐼</m:t>
                                  </m:r>
                                </m:e>
                                <m:sub>
                                  <m:r>
                                    <a:rPr lang="en-GB" i="1">
                                      <a:solidFill>
                                        <a:srgbClr val="0D0D0D"/>
                                      </a:solidFill>
                                      <a:highlight>
                                        <a:srgbClr val="FFFFFF"/>
                                      </a:highlight>
                                      <a:latin typeface="Cambria Math" panose="02040503050406030204" pitchFamily="18" charset="0"/>
                                    </a:rPr>
                                    <m:t>𝑚𝑖𝑛</m:t>
                                  </m:r>
                                </m:sub>
                              </m:sSub>
                            </m:e>
                          </m:d>
                        </m:den>
                      </m:f>
                    </m:oMath>
                  </m:oMathPara>
                </a14:m>
                <a:endParaRPr lang="en-GB" b="0" i="0" dirty="0">
                  <a:solidFill>
                    <a:srgbClr val="0D0D0D"/>
                  </a:solidFill>
                  <a:effectLst/>
                  <a:highlight>
                    <a:srgbClr val="FFFFFF"/>
                  </a:highlight>
                </a:endParaRPr>
              </a:p>
              <a:p>
                <a:pPr marL="0" indent="0">
                  <a:buNone/>
                  <a:tabLst>
                    <a:tab pos="10134600" algn="l"/>
                    <a:tab pos="10229850" algn="l"/>
                  </a:tabLst>
                </a:pPr>
                <a:r>
                  <a:rPr lang="en-GB" dirty="0">
                    <a:solidFill>
                      <a:srgbClr val="0D0D0D"/>
                    </a:solidFill>
                    <a:highlight>
                      <a:srgbClr val="FFFFFF"/>
                    </a:highlight>
                  </a:rPr>
                  <a:t>The ratio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𝐸</m:t>
                        </m:r>
                      </m:e>
                      <m:sub>
                        <m:r>
                          <a:rPr lang="en-GB" i="1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𝑚𝑎𝑥</m:t>
                        </m:r>
                      </m:sub>
                    </m:sSub>
                  </m:oMath>
                </a14:m>
                <a:r>
                  <a:rPr lang="en-GB" b="0" i="0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to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𝐸</m:t>
                        </m:r>
                      </m:e>
                      <m:sub>
                        <m:r>
                          <a:rPr lang="en-GB" i="1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𝑚𝑖𝑛</m:t>
                        </m:r>
                      </m:sub>
                    </m:sSub>
                  </m:oMath>
                </a14:m>
                <a:r>
                  <a:rPr lang="en-GB" b="0" i="0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 is called the voltage standing wave ratio.</a:t>
                </a:r>
              </a:p>
              <a:p>
                <a:pPr marL="0" indent="0">
                  <a:buNone/>
                  <a:tabLst>
                    <a:tab pos="10134600" algn="l"/>
                    <a:tab pos="10229850" algn="l"/>
                  </a:tabLst>
                </a:pPr>
                <a:r>
                  <a:rPr lang="en-GB" dirty="0">
                    <a:solidFill>
                      <a:srgbClr val="0D0D0D"/>
                    </a:solidFill>
                    <a:highlight>
                      <a:srgbClr val="FFFFFF"/>
                    </a:highlight>
                  </a:rPr>
                  <a:t>The ratio of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𝑚𝑎𝑥</m:t>
                        </m:r>
                      </m:sub>
                    </m:sSub>
                  </m:oMath>
                </a14:m>
                <a:r>
                  <a:rPr lang="en-GB" b="0" i="0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to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i="1">
                            <a:solidFill>
                              <a:srgbClr val="0D0D0D"/>
                            </a:solidFill>
                            <a:highlight>
                              <a:srgbClr val="FFFFFF"/>
                            </a:highlight>
                            <a:latin typeface="Cambria Math" panose="02040503050406030204" pitchFamily="18" charset="0"/>
                          </a:rPr>
                          <m:t>𝑚𝑖𝑛</m:t>
                        </m:r>
                      </m:sub>
                    </m:sSub>
                  </m:oMath>
                </a14:m>
                <a:r>
                  <a:rPr lang="en-GB" b="0" i="0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 is called the Current standing wave ratio.</a:t>
                </a:r>
              </a:p>
              <a:p>
                <a:pPr marL="0" indent="0">
                  <a:buNone/>
                  <a:tabLst>
                    <a:tab pos="10134600" algn="l"/>
                    <a:tab pos="10229850" algn="l"/>
                  </a:tabLst>
                </a:pPr>
                <a:endParaRPr lang="en-GB" b="0" i="0" dirty="0">
                  <a:solidFill>
                    <a:srgbClr val="0D0D0D"/>
                  </a:solidFill>
                  <a:effectLst/>
                  <a:highlight>
                    <a:srgbClr val="FFFFFF"/>
                  </a:highlight>
                </a:endParaRPr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5316A813-4112-C4AD-F656-33C202D7EC2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9380" y="1442174"/>
                <a:ext cx="10972800" cy="5177287"/>
              </a:xfrm>
              <a:blipFill>
                <a:blip r:embed="rId3"/>
                <a:stretch>
                  <a:fillRect l="-1111" t="-2002" r="-66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154416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Standing Wave ratio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- 7/ Advanced RF systems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F5D7C50-3789-3028-164E-A0B37146B5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5B3CAA1E-3D97-958D-0A18-E317570ECE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4610" y="1543414"/>
            <a:ext cx="5764441" cy="46504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739347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Standing Wave ratio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- 7/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FA19AD66-0F5E-3D05-8FF6-1540B45BFA5C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600" y="1600201"/>
                <a:ext cx="10972800" cy="4416202"/>
              </a:xfrm>
            </p:spPr>
            <p:txBody>
              <a:bodyPr>
                <a:normAutofit fontScale="92500" lnSpcReduction="10000"/>
              </a:bodyPr>
              <a:lstStyle/>
              <a:p>
                <a:r>
                  <a:rPr lang="en-GB" dirty="0"/>
                  <a:t>When the resistive load is less than the characteristic resistance, the standing wave ratio is</a:t>
                </a:r>
              </a:p>
              <a:p>
                <a:pPr marL="0" indent="0">
                  <a:buNone/>
                  <a:tabLst>
                    <a:tab pos="9772650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𝑆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dirty="0"/>
              </a:p>
              <a:p>
                <a:r>
                  <a:rPr lang="en-GB" dirty="0"/>
                  <a:t>When the resistive load is greater than the characteristic resistance, the standing wave ratio is</a:t>
                </a:r>
              </a:p>
              <a:p>
                <a:pPr marL="0" indent="0">
                  <a:buNone/>
                  <a:tabLst>
                    <a:tab pos="9772650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𝑆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dirty="0"/>
              </a:p>
              <a:p>
                <a:pPr marL="0" indent="0">
                  <a:buNone/>
                  <a:tabLst>
                    <a:tab pos="9772650" algn="l"/>
                  </a:tabLst>
                </a:pPr>
                <a:r>
                  <a:rPr lang="en-GB" dirty="0"/>
                  <a:t>Where,</a:t>
                </a:r>
              </a:p>
              <a:p>
                <a:pPr marL="0" indent="0">
                  <a:buNone/>
                  <a:tabLst>
                    <a:tab pos="9772650" algn="l"/>
                  </a:tabLs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dirty="0"/>
                  <a:t>- Characteristic resistance </a:t>
                </a:r>
              </a:p>
              <a:p>
                <a:pPr marL="0" indent="0">
                  <a:buNone/>
                  <a:tabLst>
                    <a:tab pos="9772650" algn="l"/>
                  </a:tabLs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GB" dirty="0"/>
                  <a:t>- Resistive load </a:t>
                </a:r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FA19AD66-0F5E-3D05-8FF6-1540B45BFA5C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600201"/>
                <a:ext cx="10972800" cy="4416202"/>
              </a:xfrm>
              <a:blipFill>
                <a:blip r:embed="rId3"/>
                <a:stretch>
                  <a:fillRect l="-1000" t="-2901" b="-55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716406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Standing Wave ratio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- 7/ Advanced RF systems</a:t>
            </a:r>
            <a:endParaRPr lang="en-GB" i="1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BD16126A-185A-EE55-49D9-F60DFCE65F6B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600" y="1600200"/>
                <a:ext cx="10972800" cy="5099424"/>
              </a:xfrm>
            </p:spPr>
            <p:txBody>
              <a:bodyPr>
                <a:normAutofit fontScale="92500" lnSpcReduction="20000"/>
              </a:bodyPr>
              <a:lstStyle/>
              <a:p>
                <a:pPr marL="0" indent="0">
                  <a:buNone/>
                </a:pPr>
                <a:r>
                  <a:rPr lang="en-GB" dirty="0"/>
                  <a:t>Relation between standing wave ratio (S) and the magnitude of Reflection Coefficient (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b="0" i="0" smtClean="0">
                        <a:latin typeface="Cambria Math" panose="02040503050406030204" pitchFamily="18" charset="0"/>
                      </a:rPr>
                      <m:t>Γ</m:t>
                    </m:r>
                  </m:oMath>
                </a14:m>
                <a:r>
                  <a:rPr lang="en-GB" dirty="0"/>
                  <a:t>)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  <a:tabLst>
                    <a:tab pos="9953625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𝑆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1+</m:t>
                          </m:r>
                          <m:d>
                            <m:dPr>
                              <m:begChr m:val="|"/>
                              <m:endChr m:val="|"/>
                              <m:ctrlPr>
                                <a:rPr lang="en-GB" i="1" dirty="0">
                                  <a:solidFill>
                                    <a:srgbClr val="222222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b="0" i="1" dirty="0">
                                  <a:solidFill>
                                    <a:srgbClr val="222222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  <m:t>𝛤</m:t>
                              </m:r>
                            </m:e>
                          </m:d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1−</m:t>
                          </m:r>
                          <m:d>
                            <m:dPr>
                              <m:begChr m:val="|"/>
                              <m:endChr m:val="|"/>
                              <m:ctrlPr>
                                <a:rPr lang="en-GB" i="1" dirty="0">
                                  <a:solidFill>
                                    <a:srgbClr val="222222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i="1" dirty="0">
                                  <a:solidFill>
                                    <a:srgbClr val="222222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  <m:t>𝛤</m:t>
                              </m:r>
                            </m:e>
                          </m:d>
                        </m:den>
                      </m:f>
                    </m:oMath>
                  </m:oMathPara>
                </a14:m>
                <a:endParaRPr lang="en-GB" dirty="0"/>
              </a:p>
              <a:p>
                <a:pPr marL="0" indent="0">
                  <a:buNone/>
                  <a:tabLst>
                    <a:tab pos="9953625" algn="l"/>
                  </a:tabLst>
                </a:pPr>
                <a:endParaRPr lang="en-GB" dirty="0"/>
              </a:p>
              <a:p>
                <a:pPr marL="0" indent="0">
                  <a:buNone/>
                  <a:tabLst>
                    <a:tab pos="9953625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GB" b="0" i="0" smtClean="0">
                          <a:latin typeface="Cambria Math" panose="02040503050406030204" pitchFamily="18" charset="0"/>
                        </a:rPr>
                        <m:t>Γ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𝑆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−1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𝑆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+1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solidFill>
                                <a:srgbClr val="0D0D0D"/>
                              </a:solidFill>
                              <a:highlight>
                                <a:srgbClr val="FFFFFF"/>
                              </a:highlight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d>
                            <m:dPr>
                              <m:begChr m:val="|"/>
                              <m:endChr m:val="|"/>
                              <m:ctrlPr>
                                <a:rPr lang="en-GB" i="1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GB" i="1">
                                      <a:solidFill>
                                        <a:srgbClr val="0D0D0D"/>
                                      </a:solidFill>
                                      <a:highlight>
                                        <a:srgbClr val="FFFFFF"/>
                                      </a:highlight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solidFill>
                                        <a:srgbClr val="0D0D0D"/>
                                      </a:solidFill>
                                      <a:highlight>
                                        <a:srgbClr val="FFFFFF"/>
                                      </a:highlight>
                                      <a:latin typeface="Cambria Math" panose="02040503050406030204" pitchFamily="18" charset="0"/>
                                    </a:rPr>
                                    <m:t>𝐸</m:t>
                                  </m:r>
                                </m:e>
                                <m:sub>
                                  <m:r>
                                    <a:rPr lang="en-GB" i="1">
                                      <a:solidFill>
                                        <a:srgbClr val="0D0D0D"/>
                                      </a:solidFill>
                                      <a:highlight>
                                        <a:srgbClr val="FFFFFF"/>
                                      </a:highlight>
                                      <a:latin typeface="Cambria Math" panose="02040503050406030204" pitchFamily="18" charset="0"/>
                                    </a:rPr>
                                    <m:t>𝑚𝑎𝑥</m:t>
                                  </m:r>
                                </m:sub>
                              </m:sSub>
                            </m:e>
                          </m:d>
                          <m:r>
                            <a:rPr lang="en-GB" b="0" i="1" smtClean="0">
                              <a:solidFill>
                                <a:srgbClr val="0D0D0D"/>
                              </a:solidFill>
                              <a:highlight>
                                <a:srgbClr val="FFFFFF"/>
                              </a:highlight>
                              <a:latin typeface="Cambria Math" panose="02040503050406030204" pitchFamily="18" charset="0"/>
                            </a:rPr>
                            <m:t>−</m:t>
                          </m:r>
                          <m:d>
                            <m:dPr>
                              <m:begChr m:val="|"/>
                              <m:endChr m:val="|"/>
                              <m:ctrlPr>
                                <a:rPr lang="en-GB" i="1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GB" i="1">
                                      <a:solidFill>
                                        <a:srgbClr val="0D0D0D"/>
                                      </a:solidFill>
                                      <a:highlight>
                                        <a:srgbClr val="FFFFFF"/>
                                      </a:highlight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solidFill>
                                        <a:srgbClr val="0D0D0D"/>
                                      </a:solidFill>
                                      <a:highlight>
                                        <a:srgbClr val="FFFFFF"/>
                                      </a:highlight>
                                      <a:latin typeface="Cambria Math" panose="02040503050406030204" pitchFamily="18" charset="0"/>
                                    </a:rPr>
                                    <m:t>𝐸</m:t>
                                  </m:r>
                                </m:e>
                                <m:sub>
                                  <m:r>
                                    <a:rPr lang="en-GB" i="1">
                                      <a:solidFill>
                                        <a:srgbClr val="0D0D0D"/>
                                      </a:solidFill>
                                      <a:highlight>
                                        <a:srgbClr val="FFFFFF"/>
                                      </a:highlight>
                                      <a:latin typeface="Cambria Math" panose="02040503050406030204" pitchFamily="18" charset="0"/>
                                    </a:rPr>
                                    <m:t>𝑚𝑖𝑛</m:t>
                                  </m:r>
                                </m:sub>
                              </m:sSub>
                            </m:e>
                          </m:d>
                        </m:num>
                        <m:den>
                          <m:d>
                            <m:dPr>
                              <m:begChr m:val="|"/>
                              <m:endChr m:val="|"/>
                              <m:ctrlPr>
                                <a:rPr lang="en-GB" i="1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GB" i="1">
                                      <a:solidFill>
                                        <a:srgbClr val="0D0D0D"/>
                                      </a:solidFill>
                                      <a:highlight>
                                        <a:srgbClr val="FFFFFF"/>
                                      </a:highlight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solidFill>
                                        <a:srgbClr val="0D0D0D"/>
                                      </a:solidFill>
                                      <a:highlight>
                                        <a:srgbClr val="FFFFFF"/>
                                      </a:highlight>
                                      <a:latin typeface="Cambria Math" panose="02040503050406030204" pitchFamily="18" charset="0"/>
                                    </a:rPr>
                                    <m:t>𝐸</m:t>
                                  </m:r>
                                </m:e>
                                <m:sub>
                                  <m:r>
                                    <a:rPr lang="en-GB" i="1">
                                      <a:solidFill>
                                        <a:srgbClr val="0D0D0D"/>
                                      </a:solidFill>
                                      <a:highlight>
                                        <a:srgbClr val="FFFFFF"/>
                                      </a:highlight>
                                      <a:latin typeface="Cambria Math" panose="02040503050406030204" pitchFamily="18" charset="0"/>
                                    </a:rPr>
                                    <m:t>𝑚𝑎𝑥</m:t>
                                  </m:r>
                                </m:sub>
                              </m:sSub>
                            </m:e>
                          </m:d>
                          <m:r>
                            <a:rPr lang="en-GB" b="0" i="1" smtClean="0">
                              <a:solidFill>
                                <a:srgbClr val="0D0D0D"/>
                              </a:solidFill>
                              <a:highlight>
                                <a:srgbClr val="FFFFFF"/>
                              </a:highlight>
                              <a:latin typeface="Cambria Math" panose="02040503050406030204" pitchFamily="18" charset="0"/>
                            </a:rPr>
                            <m:t>+</m:t>
                          </m:r>
                          <m:d>
                            <m:dPr>
                              <m:begChr m:val="|"/>
                              <m:endChr m:val="|"/>
                              <m:ctrlPr>
                                <a:rPr lang="en-GB" i="1">
                                  <a:solidFill>
                                    <a:srgbClr val="0D0D0D"/>
                                  </a:solidFill>
                                  <a:highlight>
                                    <a:srgbClr val="FFFFFF"/>
                                  </a:highlight>
                                  <a:latin typeface="Cambria Math" panose="02040503050406030204" pitchFamily="18" charset="0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GB" i="1">
                                      <a:solidFill>
                                        <a:srgbClr val="0D0D0D"/>
                                      </a:solidFill>
                                      <a:highlight>
                                        <a:srgbClr val="FFFFFF"/>
                                      </a:highlight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solidFill>
                                        <a:srgbClr val="0D0D0D"/>
                                      </a:solidFill>
                                      <a:highlight>
                                        <a:srgbClr val="FFFFFF"/>
                                      </a:highlight>
                                      <a:latin typeface="Cambria Math" panose="02040503050406030204" pitchFamily="18" charset="0"/>
                                    </a:rPr>
                                    <m:t>𝐸</m:t>
                                  </m:r>
                                </m:e>
                                <m:sub>
                                  <m:r>
                                    <a:rPr lang="en-GB" i="1">
                                      <a:solidFill>
                                        <a:srgbClr val="0D0D0D"/>
                                      </a:solidFill>
                                      <a:highlight>
                                        <a:srgbClr val="FFFFFF"/>
                                      </a:highlight>
                                      <a:latin typeface="Cambria Math" panose="02040503050406030204" pitchFamily="18" charset="0"/>
                                    </a:rPr>
                                    <m:t>𝑚𝑖𝑛</m:t>
                                  </m:r>
                                </m:sub>
                              </m:sSub>
                            </m:e>
                          </m:d>
                        </m:den>
                      </m:f>
                    </m:oMath>
                  </m:oMathPara>
                </a14:m>
                <a:endParaRPr lang="en-GB" dirty="0"/>
              </a:p>
              <a:p>
                <a:pPr marL="0" indent="0">
                  <a:buNone/>
                  <a:tabLst>
                    <a:tab pos="9953625" algn="l"/>
                  </a:tabLst>
                </a:pPr>
                <a:r>
                  <a:rPr lang="en-GB" dirty="0"/>
                  <a:t>Emax​  = Maximum electric field (constructive interference)</a:t>
                </a:r>
              </a:p>
              <a:p>
                <a:pPr marL="0" indent="0">
                  <a:buNone/>
                  <a:tabLst>
                    <a:tab pos="9953625" algn="l"/>
                  </a:tabLst>
                </a:pPr>
                <a:r>
                  <a:rPr lang="en-GB" dirty="0"/>
                  <a:t>𝐸min⁡​  = Minimum electric field (destructive interference)</a:t>
                </a:r>
              </a:p>
              <a:p>
                <a:pPr marL="0" indent="0">
                  <a:buNone/>
                  <a:tabLst>
                    <a:tab pos="9953625" algn="l"/>
                  </a:tabLst>
                </a:pPr>
                <a:r>
                  <a:rPr lang="en-GB" dirty="0"/>
                  <a:t>When S=1, there is no reflection</a:t>
                </a:r>
              </a:p>
              <a:p>
                <a:pPr marL="0" indent="0">
                  <a:buNone/>
                  <a:tabLst>
                    <a:tab pos="9953625" algn="l"/>
                  </a:tabLst>
                </a:pPr>
                <a:r>
                  <a:rPr lang="en-GB" dirty="0"/>
                  <a:t>When 1&lt;S&lt;=</a:t>
                </a:r>
                <a14:m>
                  <m:oMath xmlns:m="http://schemas.openxmlformats.org/officeDocument/2006/math">
                    <m:r>
                      <a:rPr lang="en-GB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𝛼</m:t>
                    </m:r>
                  </m:oMath>
                </a14:m>
                <a:r>
                  <a:rPr lang="en-GB" dirty="0"/>
                  <a:t>, the is signal transmission with reflection</a:t>
                </a:r>
              </a:p>
              <a:p>
                <a:pPr marL="0" indent="0">
                  <a:buNone/>
                  <a:tabLst>
                    <a:tab pos="9953625" algn="l"/>
                  </a:tabLst>
                </a:pPr>
                <a:r>
                  <a:rPr lang="en-GB" dirty="0"/>
                  <a:t>When S=</a:t>
                </a:r>
                <a:r>
                  <a:rPr lang="en-GB" dirty="0"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𝛼</m:t>
                    </m:r>
                  </m:oMath>
                </a14:m>
                <a:r>
                  <a:rPr lang="en-GB" dirty="0"/>
                  <a:t>, all the signals are reflected</a:t>
                </a:r>
              </a:p>
              <a:p>
                <a:pPr marL="0" indent="0">
                  <a:buNone/>
                  <a:tabLst>
                    <a:tab pos="9953625" algn="l"/>
                  </a:tabLst>
                </a:pPr>
                <a:endParaRPr lang="en-GB" dirty="0"/>
              </a:p>
              <a:p>
                <a:pPr marL="0" indent="0">
                  <a:buNone/>
                  <a:tabLst>
                    <a:tab pos="9953625" algn="l"/>
                  </a:tabLst>
                </a:pPr>
                <a:endParaRPr lang="en-GB" dirty="0"/>
              </a:p>
            </p:txBody>
          </p:sp>
        </mc:Choice>
        <mc:Fallback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BD16126A-185A-EE55-49D9-F60DFCE65F6B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600200"/>
                <a:ext cx="10972800" cy="5099424"/>
              </a:xfrm>
              <a:blipFill>
                <a:blip r:embed="rId3"/>
                <a:stretch>
                  <a:fillRect l="-1000" t="-3110" b="-83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04669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Reflection Coefficient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- 7/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BD16126A-185A-EE55-49D9-F60DFCE65F6B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  <a:tabLst>
                    <a:tab pos="9953625" algn="l"/>
                  </a:tabLst>
                </a:pPr>
                <a:r>
                  <a:rPr lang="en-GB" dirty="0"/>
                  <a:t>The reflection coefficient is given by </a:t>
                </a:r>
              </a:p>
              <a:p>
                <a:pPr marL="0" indent="0">
                  <a:buNone/>
                  <a:tabLst>
                    <a:tab pos="9953625" algn="l"/>
                  </a:tabLst>
                </a:pPr>
                <a:endParaRPr lang="en-GB" b="0" dirty="0"/>
              </a:p>
              <a:p>
                <a:pPr marL="0" indent="0">
                  <a:buNone/>
                  <a:tabLst>
                    <a:tab pos="9953625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GB" b="0" i="0" dirty="0">
                          <a:solidFill>
                            <a:srgbClr val="222222"/>
                          </a:solidFill>
                          <a:highlight>
                            <a:srgbClr val="FFFFFF"/>
                          </a:highlight>
                          <a:latin typeface="Cambria Math" panose="02040503050406030204" pitchFamily="18" charset="0"/>
                        </a:rPr>
                        <m:t>Γ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𝑍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sub>
                          </m:s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−</m:t>
                          </m:r>
                          <m:sSub>
                            <m:sSubPr>
                              <m:ctrlPr>
                                <a:rPr lang="en-GB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𝑍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𝑍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sub>
                          </m:s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𝑍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</a:rPr>
                                <m:t>0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dirty="0"/>
              </a:p>
              <a:p>
                <a:pPr marL="0" indent="0">
                  <a:buNone/>
                  <a:tabLst>
                    <a:tab pos="9953625" algn="l"/>
                  </a:tabLst>
                </a:pPr>
                <a:r>
                  <a:rPr lang="en-GB" dirty="0"/>
                  <a:t>Where, </a:t>
                </a:r>
              </a:p>
              <a:p>
                <a:pPr marL="0" indent="0">
                  <a:buNone/>
                  <a:tabLst>
                    <a:tab pos="9953625" algn="l"/>
                  </a:tabLs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𝑍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GB" dirty="0"/>
                  <a:t> - load Impedance </a:t>
                </a:r>
              </a:p>
              <a:p>
                <a:pPr marL="0" indent="0">
                  <a:buNone/>
                  <a:tabLst>
                    <a:tab pos="9953625" algn="l"/>
                  </a:tabLst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𝑍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</m:sSub>
                  </m:oMath>
                </a14:m>
                <a:r>
                  <a:rPr lang="en-GB" dirty="0"/>
                  <a:t>-Characteristic Impedance</a:t>
                </a:r>
              </a:p>
              <a:p>
                <a:pPr marL="0" indent="0">
                  <a:buNone/>
                  <a:tabLst>
                    <a:tab pos="9953625" algn="l"/>
                  </a:tabLst>
                </a:pPr>
                <a:endParaRPr lang="en-GB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BD16126A-185A-EE55-49D9-F60DFCE65F6B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/>
                <a:stretch>
                  <a:fillRect l="-1111" t="-264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8446461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Propagation constant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- 7/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BD16126A-185A-EE55-49D9-F60DFCE65F6B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  <a:tabLst>
                    <a:tab pos="9953625" algn="l"/>
                  </a:tabLst>
                </a:pPr>
                <a:r>
                  <a:rPr lang="en-GB" dirty="0"/>
                  <a:t>Propagation constant is a measure of changes in a sinusoidal electromagnetic wave in terms of amplitude and phase, while propagating through a medium.</a:t>
                </a:r>
              </a:p>
              <a:p>
                <a:pPr marL="0" indent="0">
                  <a:buNone/>
                  <a:tabLst>
                    <a:tab pos="9953625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𝛾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𝛼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+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𝑗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𝛽</m:t>
                      </m:r>
                    </m:oMath>
                  </m:oMathPara>
                </a14:m>
                <a:endParaRPr lang="en-GB" dirty="0"/>
              </a:p>
              <a:p>
                <a:pPr marL="0" indent="0">
                  <a:buNone/>
                  <a:tabLst>
                    <a:tab pos="9953625" algn="l"/>
                  </a:tabLst>
                </a:pPr>
                <a:r>
                  <a:rPr lang="en-GB" dirty="0"/>
                  <a:t>Where</a:t>
                </a:r>
              </a:p>
              <a:p>
                <a:pPr marL="0" indent="0">
                  <a:buNone/>
                  <a:tabLst>
                    <a:tab pos="9953625" algn="l"/>
                  </a:tabLst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𝛼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GB" b="0" i="1" dirty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 </a:t>
                </a:r>
                <a:r>
                  <a:rPr lang="en-GB" b="0" dirty="0">
                    <a:ea typeface="Cambria Math" panose="02040503050406030204" pitchFamily="18" charset="0"/>
                  </a:rPr>
                  <a:t>Attenuation constant</a:t>
                </a:r>
              </a:p>
              <a:p>
                <a:pPr marL="0" indent="0">
                  <a:buNone/>
                  <a:tabLst>
                    <a:tab pos="9953625" algn="l"/>
                  </a:tabLst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𝛽</m:t>
                    </m:r>
                  </m:oMath>
                </a14:m>
                <a:r>
                  <a:rPr lang="en-GB" dirty="0"/>
                  <a:t>- Phase constant</a:t>
                </a:r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BD16126A-185A-EE55-49D9-F60DFCE65F6B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/>
                <a:stretch>
                  <a:fillRect l="-1111" t="-2648" r="-1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7791796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A56BD9-B59C-D4A7-32E9-AC5A0F295C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8DB17-F5D3-269D-A50E-C71D475DF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>
                <a:solidFill>
                  <a:schemeClr val="bg1"/>
                </a:solidFill>
              </a:rPr>
              <a:t>Propagation constant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08F36C-6099-F819-AB76-9F82D7BD4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EA7CA-E96A-F3F8-C03E-9F288C61DC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- 7/ Advanced RF systems</a:t>
            </a:r>
            <a:endParaRPr lang="en-GB" i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BD16126A-185A-EE55-49D9-F60DFCE65F6B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600" y="1600201"/>
                <a:ext cx="10972800" cy="4934556"/>
              </a:xfrm>
            </p:spPr>
            <p:txBody>
              <a:bodyPr/>
              <a:lstStyle/>
              <a:p>
                <a:pPr marL="0" indent="0">
                  <a:buNone/>
                  <a:tabLst>
                    <a:tab pos="9953625" algn="l"/>
                  </a:tabLst>
                </a:pPr>
                <a:r>
                  <a:rPr lang="en-GB" b="1" dirty="0">
                    <a:ea typeface="Cambria Math" panose="02040503050406030204" pitchFamily="18" charset="0"/>
                  </a:rPr>
                  <a:t>Attenuation constant- </a:t>
                </a:r>
                <a:r>
                  <a:rPr lang="en-GB" b="0" i="0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</a:rPr>
                  <a:t>describes the rate at which the amplitude of the wave decreases as it propagate. It is </a:t>
                </a:r>
                <a:r>
                  <a:rPr lang="en-GB" b="0" i="0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  <a:latin typeface="Söhne"/>
                  </a:rPr>
                  <a:t>measured in nepers per meter (Np/m), </a:t>
                </a:r>
                <a:endParaRPr lang="en-GB" b="0" i="0" dirty="0">
                  <a:solidFill>
                    <a:srgbClr val="0D0D0D"/>
                  </a:solidFill>
                  <a:effectLst/>
                  <a:highlight>
                    <a:srgbClr val="FFFFFF"/>
                  </a:highlight>
                </a:endParaRPr>
              </a:p>
              <a:p>
                <a:pPr marL="0" indent="0">
                  <a:buNone/>
                  <a:tabLst>
                    <a:tab pos="9953625" algn="l"/>
                  </a:tabLst>
                </a:pPr>
                <a:r>
                  <a:rPr lang="en-GB" b="1" dirty="0">
                    <a:solidFill>
                      <a:srgbClr val="0D0D0D"/>
                    </a:solidFill>
                    <a:highlight>
                      <a:srgbClr val="FFFFFF"/>
                    </a:highlight>
                    <a:ea typeface="Cambria Math" panose="02040503050406030204" pitchFamily="18" charset="0"/>
                  </a:rPr>
                  <a:t>Phase constant - </a:t>
                </a:r>
                <a:r>
                  <a:rPr lang="en-GB" dirty="0">
                    <a:solidFill>
                      <a:srgbClr val="0D0D0D"/>
                    </a:solidFill>
                    <a:highlight>
                      <a:srgbClr val="FFFFFF"/>
                    </a:highlight>
                    <a:ea typeface="Cambria Math" panose="02040503050406030204" pitchFamily="18" charset="0"/>
                  </a:rPr>
                  <a:t>indicates the phase shift that occurs per unit length of the medium. It is </a:t>
                </a:r>
                <a:r>
                  <a:rPr lang="en-GB" b="0" i="0" dirty="0">
                    <a:solidFill>
                      <a:srgbClr val="0D0D0D"/>
                    </a:solidFill>
                    <a:effectLst/>
                    <a:highlight>
                      <a:srgbClr val="FFFFFF"/>
                    </a:highlight>
                    <a:latin typeface="Söhne"/>
                  </a:rPr>
                  <a:t>measured in radians per meter (rad/m)</a:t>
                </a:r>
              </a:p>
              <a:p>
                <a:pPr marL="0" indent="0">
                  <a:buNone/>
                  <a:tabLst>
                    <a:tab pos="9953625" algn="l"/>
                  </a:tabLst>
                </a:pPr>
                <a:endParaRPr lang="en-GB" dirty="0">
                  <a:solidFill>
                    <a:srgbClr val="0D0D0D"/>
                  </a:solidFill>
                  <a:highlight>
                    <a:srgbClr val="FFFFFF"/>
                  </a:highlight>
                  <a:ea typeface="Cambria Math" panose="02040503050406030204" pitchFamily="18" charset="0"/>
                </a:endParaRPr>
              </a:p>
              <a:p>
                <a:pPr marL="0" indent="0">
                  <a:buNone/>
                  <a:tabLst>
                    <a:tab pos="9953625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𝛽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r>
                        <m:rPr>
                          <m:sty m:val="p"/>
                        </m:rPr>
                        <a:rPr lang="el-GR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ω</m:t>
                      </m:r>
                      <m:rad>
                        <m:radPr>
                          <m:degHide m:val="on"/>
                          <m:ctrlPr>
                            <a:rPr lang="el-GR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𝐿𝐶</m:t>
                          </m:r>
                        </m:e>
                      </m:rad>
                    </m:oMath>
                  </m:oMathPara>
                </a14:m>
                <a:endParaRPr lang="en-GB" b="0" dirty="0">
                  <a:ea typeface="Cambria Math" panose="02040503050406030204" pitchFamily="18" charset="0"/>
                </a:endParaRPr>
              </a:p>
              <a:p>
                <a:pPr marL="0" indent="0">
                  <a:buNone/>
                  <a:tabLst>
                    <a:tab pos="9953625" algn="l"/>
                  </a:tabLst>
                </a:pPr>
                <a:r>
                  <a:rPr lang="en-GB" b="0" dirty="0">
                    <a:ea typeface="Cambria Math" panose="02040503050406030204" pitchFamily="18" charset="0"/>
                  </a:rPr>
                  <a:t>Where ,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ω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=2</m:t>
                    </m:r>
                    <m:r>
                      <m:rPr>
                        <m:sty m:val="p"/>
                      </m:rPr>
                      <a:rPr lang="el-GR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π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𝑓</m:t>
                    </m:r>
                  </m:oMath>
                </a14:m>
                <a:endParaRPr lang="en-GB" b="0" dirty="0">
                  <a:ea typeface="Cambria Math" panose="02040503050406030204" pitchFamily="18" charset="0"/>
                </a:endParaRPr>
              </a:p>
              <a:p>
                <a:pPr marL="0" indent="0">
                  <a:buNone/>
                  <a:tabLst>
                    <a:tab pos="9953625" algn="l"/>
                  </a:tabLs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𝛽</m:t>
                      </m:r>
                      <m:r>
                        <a:rPr lang="en-GB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2</m:t>
                          </m:r>
                          <m:r>
                            <m:rPr>
                              <m:sty m:val="p"/>
                            </m:rPr>
                            <a:rPr lang="el-GR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π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𝜆</m:t>
                          </m:r>
                        </m:den>
                      </m:f>
                    </m:oMath>
                  </m:oMathPara>
                </a14:m>
                <a:endParaRPr lang="en-GB" b="0" dirty="0">
                  <a:ea typeface="Cambria Math" panose="02040503050406030204" pitchFamily="18" charset="0"/>
                </a:endParaRPr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BD16126A-185A-EE55-49D9-F60DFCE65F6B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600201"/>
                <a:ext cx="10972800" cy="4934556"/>
              </a:xfrm>
              <a:blipFill>
                <a:blip r:embed="rId3"/>
                <a:stretch>
                  <a:fillRect l="-1111" t="-210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4049358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194585-7DEA-86EE-6900-9709392B2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105BE9-E9EA-6B05-4312-F3B48198B6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- 7/ Advanced RF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593883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documentManagement/types"/>
    <ds:schemaRef ds:uri="http://purl.org/dc/terms/"/>
    <ds:schemaRef ds:uri="http://schemas.microsoft.com/office/2006/metadata/properties"/>
    <ds:schemaRef ds:uri="303dbf9b-b85b-46a0-94f1-894078c07ecd"/>
    <ds:schemaRef ds:uri="http://purl.org/dc/elements/1.1/"/>
    <ds:schemaRef ds:uri="211f9404-bca0-4bcf-9c1d-965ccb6f8d2d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1260</Words>
  <Application>Microsoft Office PowerPoint</Application>
  <PresentationFormat>Widescreen</PresentationFormat>
  <Paragraphs>170</Paragraphs>
  <Slides>19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19</vt:i4>
      </vt:variant>
    </vt:vector>
  </HeadingPairs>
  <TitlesOfParts>
    <vt:vector size="30" baseType="lpstr">
      <vt:lpstr>KaTeX_Main</vt:lpstr>
      <vt:lpstr>KaTeX_Math</vt:lpstr>
      <vt:lpstr>Söhne</vt:lpstr>
      <vt:lpstr>Arial</vt:lpstr>
      <vt:lpstr>Calibri</vt:lpstr>
      <vt:lpstr>Calibri Light</vt:lpstr>
      <vt:lpstr>Cambria Math</vt:lpstr>
      <vt:lpstr>Times New Roman</vt:lpstr>
      <vt:lpstr>UWTSD 200_Title Page</vt:lpstr>
      <vt:lpstr>UWTSD 200_Title Page 2</vt:lpstr>
      <vt:lpstr>UWTSD 200_Text 4</vt:lpstr>
      <vt:lpstr>PowerPoint Presentation</vt:lpstr>
      <vt:lpstr>Content</vt:lpstr>
      <vt:lpstr>Transmission Line</vt:lpstr>
      <vt:lpstr>Transmission Line</vt:lpstr>
      <vt:lpstr>Impedance</vt:lpstr>
      <vt:lpstr>Characteristics impedance</vt:lpstr>
      <vt:lpstr>Characteristics impedance</vt:lpstr>
      <vt:lpstr>Characteristics impedance</vt:lpstr>
      <vt:lpstr>Normalised Load Impedance</vt:lpstr>
      <vt:lpstr>Normalised input Impedance</vt:lpstr>
      <vt:lpstr>Normalised input admittance</vt:lpstr>
      <vt:lpstr>Standing Wave ratio</vt:lpstr>
      <vt:lpstr>Standing Wave ratio</vt:lpstr>
      <vt:lpstr>Standing Wave ratio</vt:lpstr>
      <vt:lpstr>Standing Wave ratio</vt:lpstr>
      <vt:lpstr>Reflection Coefficient</vt:lpstr>
      <vt:lpstr>Propagation constant</vt:lpstr>
      <vt:lpstr>Propagation constant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128</cp:revision>
  <dcterms:created xsi:type="dcterms:W3CDTF">2021-03-09T15:35:42Z</dcterms:created>
  <dcterms:modified xsi:type="dcterms:W3CDTF">2025-02-19T07:43:50Z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