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sldIdLst>
    <p:sldId id="258" r:id="rId5"/>
    <p:sldId id="670" r:id="rId6"/>
    <p:sldId id="375" r:id="rId7"/>
    <p:sldId id="668" r:id="rId8"/>
    <p:sldId id="425" r:id="rId9"/>
    <p:sldId id="666" r:id="rId10"/>
    <p:sldId id="650" r:id="rId11"/>
    <p:sldId id="539" r:id="rId12"/>
    <p:sldId id="646" r:id="rId13"/>
    <p:sldId id="662" r:id="rId14"/>
    <p:sldId id="665" r:id="rId15"/>
    <p:sldId id="385" r:id="rId16"/>
    <p:sldId id="386" r:id="rId17"/>
    <p:sldId id="387" r:id="rId18"/>
    <p:sldId id="395" r:id="rId19"/>
    <p:sldId id="388" r:id="rId20"/>
    <p:sldId id="389" r:id="rId21"/>
    <p:sldId id="397" r:id="rId22"/>
    <p:sldId id="391" r:id="rId23"/>
    <p:sldId id="392" r:id="rId24"/>
    <p:sldId id="396" r:id="rId25"/>
    <p:sldId id="259" r:id="rId26"/>
    <p:sldId id="260" r:id="rId27"/>
    <p:sldId id="393" r:id="rId28"/>
    <p:sldId id="383" r:id="rId29"/>
    <p:sldId id="345" r:id="rId30"/>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15" userDrawn="1">
          <p15:clr>
            <a:srgbClr val="A4A3A4"/>
          </p15:clr>
        </p15:guide>
        <p15:guide id="2" pos="3772"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A1CDD5-C78E-4D3F-B6A9-8CD123859098}" v="28" dt="2025-10-15T15:03:03.0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6779" autoAdjust="0"/>
  </p:normalViewPr>
  <p:slideViewPr>
    <p:cSldViewPr snapToGrid="0" showGuides="1">
      <p:cViewPr varScale="1">
        <p:scale>
          <a:sx n="88" d="100"/>
          <a:sy n="88" d="100"/>
        </p:scale>
        <p:origin x="368" y="44"/>
      </p:cViewPr>
      <p:guideLst>
        <p:guide orient="horz" pos="2115"/>
        <p:guide pos="3772"/>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gs" Target="tags/tag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Davage" userId="f0451772-7718-4457-a9fb-8c630536f195" providerId="ADAL" clId="{C69BB3E2-D919-48FD-8147-435B3EC5ECA0}"/>
    <pc:docChg chg="delSld modSld">
      <pc:chgData name="Connie Davage" userId="f0451772-7718-4457-a9fb-8c630536f195" providerId="ADAL" clId="{C69BB3E2-D919-48FD-8147-435B3EC5ECA0}" dt="2025-10-16T08:59:44.394" v="22" actId="6549"/>
      <pc:docMkLst>
        <pc:docMk/>
      </pc:docMkLst>
      <pc:sldChg chg="modNotesTx">
        <pc:chgData name="Connie Davage" userId="f0451772-7718-4457-a9fb-8c630536f195" providerId="ADAL" clId="{C69BB3E2-D919-48FD-8147-435B3EC5ECA0}" dt="2025-10-16T08:47:50.809" v="3" actId="6549"/>
        <pc:sldMkLst>
          <pc:docMk/>
          <pc:sldMk cId="3795340707" sldId="375"/>
        </pc:sldMkLst>
      </pc:sldChg>
      <pc:sldChg chg="modNotesTx">
        <pc:chgData name="Connie Davage" userId="f0451772-7718-4457-a9fb-8c630536f195" providerId="ADAL" clId="{C69BB3E2-D919-48FD-8147-435B3EC5ECA0}" dt="2025-10-16T08:48:36.993" v="11" actId="6549"/>
        <pc:sldMkLst>
          <pc:docMk/>
          <pc:sldMk cId="2373590412" sldId="385"/>
        </pc:sldMkLst>
      </pc:sldChg>
      <pc:sldChg chg="modNotesTx">
        <pc:chgData name="Connie Davage" userId="f0451772-7718-4457-a9fb-8c630536f195" providerId="ADAL" clId="{C69BB3E2-D919-48FD-8147-435B3EC5ECA0}" dt="2025-10-16T08:58:33.440" v="13" actId="6549"/>
        <pc:sldMkLst>
          <pc:docMk/>
          <pc:sldMk cId="2637487251" sldId="386"/>
        </pc:sldMkLst>
      </pc:sldChg>
      <pc:sldChg chg="modNotesTx">
        <pc:chgData name="Connie Davage" userId="f0451772-7718-4457-a9fb-8c630536f195" providerId="ADAL" clId="{C69BB3E2-D919-48FD-8147-435B3EC5ECA0}" dt="2025-10-16T08:58:40.122" v="14" actId="6549"/>
        <pc:sldMkLst>
          <pc:docMk/>
          <pc:sldMk cId="717412855" sldId="387"/>
        </pc:sldMkLst>
      </pc:sldChg>
      <pc:sldChg chg="modNotesTx">
        <pc:chgData name="Connie Davage" userId="f0451772-7718-4457-a9fb-8c630536f195" providerId="ADAL" clId="{C69BB3E2-D919-48FD-8147-435B3EC5ECA0}" dt="2025-10-16T08:58:55.843" v="16" actId="6549"/>
        <pc:sldMkLst>
          <pc:docMk/>
          <pc:sldMk cId="3992218205" sldId="388"/>
        </pc:sldMkLst>
      </pc:sldChg>
      <pc:sldChg chg="modNotesTx">
        <pc:chgData name="Connie Davage" userId="f0451772-7718-4457-a9fb-8c630536f195" providerId="ADAL" clId="{C69BB3E2-D919-48FD-8147-435B3EC5ECA0}" dt="2025-10-16T08:59:00.125" v="17" actId="6549"/>
        <pc:sldMkLst>
          <pc:docMk/>
          <pc:sldMk cId="2530836198" sldId="389"/>
        </pc:sldMkLst>
      </pc:sldChg>
      <pc:sldChg chg="modNotesTx">
        <pc:chgData name="Connie Davage" userId="f0451772-7718-4457-a9fb-8c630536f195" providerId="ADAL" clId="{C69BB3E2-D919-48FD-8147-435B3EC5ECA0}" dt="2025-10-16T08:59:14.745" v="19" actId="6549"/>
        <pc:sldMkLst>
          <pc:docMk/>
          <pc:sldMk cId="1496675676" sldId="391"/>
        </pc:sldMkLst>
      </pc:sldChg>
      <pc:sldChg chg="modNotesTx">
        <pc:chgData name="Connie Davage" userId="f0451772-7718-4457-a9fb-8c630536f195" providerId="ADAL" clId="{C69BB3E2-D919-48FD-8147-435B3EC5ECA0}" dt="2025-10-16T08:59:20.982" v="20" actId="6549"/>
        <pc:sldMkLst>
          <pc:docMk/>
          <pc:sldMk cId="1062812535" sldId="392"/>
        </pc:sldMkLst>
      </pc:sldChg>
      <pc:sldChg chg="modNotesTx">
        <pc:chgData name="Connie Davage" userId="f0451772-7718-4457-a9fb-8c630536f195" providerId="ADAL" clId="{C69BB3E2-D919-48FD-8147-435B3EC5ECA0}" dt="2025-10-16T08:59:44.394" v="22" actId="6549"/>
        <pc:sldMkLst>
          <pc:docMk/>
          <pc:sldMk cId="3055800950" sldId="393"/>
        </pc:sldMkLst>
      </pc:sldChg>
      <pc:sldChg chg="modNotesTx">
        <pc:chgData name="Connie Davage" userId="f0451772-7718-4457-a9fb-8c630536f195" providerId="ADAL" clId="{C69BB3E2-D919-48FD-8147-435B3EC5ECA0}" dt="2025-10-16T08:58:46.670" v="15" actId="6549"/>
        <pc:sldMkLst>
          <pc:docMk/>
          <pc:sldMk cId="3996819355" sldId="395"/>
        </pc:sldMkLst>
      </pc:sldChg>
      <pc:sldChg chg="modNotesTx">
        <pc:chgData name="Connie Davage" userId="f0451772-7718-4457-a9fb-8c630536f195" providerId="ADAL" clId="{C69BB3E2-D919-48FD-8147-435B3EC5ECA0}" dt="2025-10-16T08:59:25.464" v="21" actId="6549"/>
        <pc:sldMkLst>
          <pc:docMk/>
          <pc:sldMk cId="3177437007" sldId="396"/>
        </pc:sldMkLst>
      </pc:sldChg>
      <pc:sldChg chg="modNotesTx">
        <pc:chgData name="Connie Davage" userId="f0451772-7718-4457-a9fb-8c630536f195" providerId="ADAL" clId="{C69BB3E2-D919-48FD-8147-435B3EC5ECA0}" dt="2025-10-16T08:59:05.560" v="18" actId="6549"/>
        <pc:sldMkLst>
          <pc:docMk/>
          <pc:sldMk cId="2560824144" sldId="397"/>
        </pc:sldMkLst>
      </pc:sldChg>
      <pc:sldChg chg="modNotesTx">
        <pc:chgData name="Connie Davage" userId="f0451772-7718-4457-a9fb-8c630536f195" providerId="ADAL" clId="{C69BB3E2-D919-48FD-8147-435B3EC5ECA0}" dt="2025-10-16T08:47:59.731" v="5" actId="6549"/>
        <pc:sldMkLst>
          <pc:docMk/>
          <pc:sldMk cId="3980106750" sldId="425"/>
        </pc:sldMkLst>
      </pc:sldChg>
      <pc:sldChg chg="modNotesTx">
        <pc:chgData name="Connie Davage" userId="f0451772-7718-4457-a9fb-8c630536f195" providerId="ADAL" clId="{C69BB3E2-D919-48FD-8147-435B3EC5ECA0}" dt="2025-10-16T08:58:18.752" v="12" actId="6549"/>
        <pc:sldMkLst>
          <pc:docMk/>
          <pc:sldMk cId="1436607084" sldId="539"/>
        </pc:sldMkLst>
      </pc:sldChg>
      <pc:sldChg chg="modNotesTx">
        <pc:chgData name="Connie Davage" userId="f0451772-7718-4457-a9fb-8c630536f195" providerId="ADAL" clId="{C69BB3E2-D919-48FD-8147-435B3EC5ECA0}" dt="2025-10-16T08:48:13.663" v="8" actId="6549"/>
        <pc:sldMkLst>
          <pc:docMk/>
          <pc:sldMk cId="2097050013" sldId="646"/>
        </pc:sldMkLst>
      </pc:sldChg>
      <pc:sldChg chg="modNotesTx">
        <pc:chgData name="Connie Davage" userId="f0451772-7718-4457-a9fb-8c630536f195" providerId="ADAL" clId="{C69BB3E2-D919-48FD-8147-435B3EC5ECA0}" dt="2025-10-16T08:48:09.326" v="7" actId="6549"/>
        <pc:sldMkLst>
          <pc:docMk/>
          <pc:sldMk cId="221537605" sldId="650"/>
        </pc:sldMkLst>
      </pc:sldChg>
      <pc:sldChg chg="modNotesTx">
        <pc:chgData name="Connie Davage" userId="f0451772-7718-4457-a9fb-8c630536f195" providerId="ADAL" clId="{C69BB3E2-D919-48FD-8147-435B3EC5ECA0}" dt="2025-10-16T08:48:19.302" v="9" actId="6549"/>
        <pc:sldMkLst>
          <pc:docMk/>
          <pc:sldMk cId="390251520" sldId="662"/>
        </pc:sldMkLst>
      </pc:sldChg>
      <pc:sldChg chg="del">
        <pc:chgData name="Connie Davage" userId="f0451772-7718-4457-a9fb-8c630536f195" providerId="ADAL" clId="{C69BB3E2-D919-48FD-8147-435B3EC5ECA0}" dt="2025-10-16T08:42:18.757" v="0" actId="47"/>
        <pc:sldMkLst>
          <pc:docMk/>
          <pc:sldMk cId="843706257" sldId="663"/>
        </pc:sldMkLst>
      </pc:sldChg>
      <pc:sldChg chg="modNotesTx">
        <pc:chgData name="Connie Davage" userId="f0451772-7718-4457-a9fb-8c630536f195" providerId="ADAL" clId="{C69BB3E2-D919-48FD-8147-435B3EC5ECA0}" dt="2025-10-16T08:48:32.298" v="10" actId="6549"/>
        <pc:sldMkLst>
          <pc:docMk/>
          <pc:sldMk cId="1655415884" sldId="665"/>
        </pc:sldMkLst>
      </pc:sldChg>
      <pc:sldChg chg="modNotesTx">
        <pc:chgData name="Connie Davage" userId="f0451772-7718-4457-a9fb-8c630536f195" providerId="ADAL" clId="{C69BB3E2-D919-48FD-8147-435B3EC5ECA0}" dt="2025-10-16T08:48:03.783" v="6" actId="6549"/>
        <pc:sldMkLst>
          <pc:docMk/>
          <pc:sldMk cId="617504658" sldId="666"/>
        </pc:sldMkLst>
      </pc:sldChg>
      <pc:sldChg chg="del">
        <pc:chgData name="Connie Davage" userId="f0451772-7718-4457-a9fb-8c630536f195" providerId="ADAL" clId="{C69BB3E2-D919-48FD-8147-435B3EC5ECA0}" dt="2025-10-16T08:42:22.936" v="1" actId="47"/>
        <pc:sldMkLst>
          <pc:docMk/>
          <pc:sldMk cId="3578769120" sldId="667"/>
        </pc:sldMkLst>
      </pc:sldChg>
      <pc:sldChg chg="modNotesTx">
        <pc:chgData name="Connie Davage" userId="f0451772-7718-4457-a9fb-8c630536f195" providerId="ADAL" clId="{C69BB3E2-D919-48FD-8147-435B3EC5ECA0}" dt="2025-10-16T08:47:53.791" v="4" actId="6549"/>
        <pc:sldMkLst>
          <pc:docMk/>
          <pc:sldMk cId="3548490841" sldId="668"/>
        </pc:sldMkLst>
      </pc:sldChg>
      <pc:sldChg chg="modNotesTx">
        <pc:chgData name="Connie Davage" userId="f0451772-7718-4457-a9fb-8c630536f195" providerId="ADAL" clId="{C69BB3E2-D919-48FD-8147-435B3EC5ECA0}" dt="2025-10-16T08:47:48.114" v="2" actId="6549"/>
        <pc:sldMkLst>
          <pc:docMk/>
          <pc:sldMk cId="2096738530" sldId="670"/>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1_1" csCatId="accent1" phldr="1"/>
      <dgm:spPr/>
      <dgm:t>
        <a:bodyPr/>
        <a:lstStyle/>
        <a:p>
          <a:endParaRPr lang="en-GB"/>
        </a:p>
      </dgm:t>
    </dgm:pt>
    <dgm:pt modelId="{80796817-207E-42E9-BDF3-0E1BA2E2E3C7}">
      <dgm:prSet phldrT="[Text]" custT="1"/>
      <dgm:spPr/>
      <dgm:t>
        <a:bodyPr/>
        <a:lstStyle/>
        <a:p>
          <a:r>
            <a:rPr lang="en-GB" sz="2800" dirty="0">
              <a:latin typeface="Arial" panose="020B0604020202020204" pitchFamily="34" charset="0"/>
              <a:cs typeface="Arial" panose="020B0604020202020204" pitchFamily="34" charset="0"/>
            </a:rPr>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custT="1"/>
      <dgm:spPr/>
      <dgm:t>
        <a:bodyPr/>
        <a:lstStyle/>
        <a:p>
          <a:r>
            <a:rPr lang="en-GB" sz="2800" dirty="0">
              <a:latin typeface="Arial" panose="020B0604020202020204" pitchFamily="34" charset="0"/>
              <a:cs typeface="Arial" panose="020B0604020202020204" pitchFamily="34" charset="0"/>
            </a:rPr>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custT="1"/>
      <dgm:spPr/>
      <dgm:t>
        <a:bodyPr/>
        <a:lstStyle/>
        <a:p>
          <a:r>
            <a:rPr lang="en-GB" sz="2800" dirty="0">
              <a:latin typeface="Arial" panose="020B0604020202020204" pitchFamily="34" charset="0"/>
              <a:cs typeface="Arial" panose="020B0604020202020204" pitchFamily="34" charset="0"/>
            </a:rPr>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custT="1"/>
      <dgm:spPr/>
      <dgm:t>
        <a:bodyPr/>
        <a:lstStyle/>
        <a:p>
          <a:r>
            <a:rPr lang="en-GB" sz="2800" dirty="0">
              <a:latin typeface="Arial" panose="020B0604020202020204" pitchFamily="34" charset="0"/>
              <a:cs typeface="Arial" panose="020B0604020202020204" pitchFamily="34" charset="0"/>
            </a:rPr>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every, Thank you for attending the session.</a:t>
            </a:r>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69714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6961069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1269711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sz="1400" dirty="0"/>
          </a:p>
          <a:p>
            <a:endParaRPr lang="en-GB" sz="1400"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82303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3636152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1429786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010375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You’ll also find contact details for contacting me or any other librarians if I’m out of office and your digital skills advisor.  So you’ll know who to turn to for support.</a:t>
            </a: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731140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116002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764395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31703351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185332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To see exactly where the book is located in the library, click on the </a:t>
            </a:r>
            <a:r>
              <a:rPr lang="en-GB" i="1" dirty="0"/>
              <a:t>Map it </a:t>
            </a:r>
            <a:r>
              <a:rPr lang="en-GB" dirty="0"/>
              <a:t>option, and a map will appear, showing you which in which library and on which shelf the book can be found.</a:t>
            </a: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445014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3714631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23006404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19986332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BDFBD-5117-BDA4-E2C8-72DD96CC84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8B676E-3058-5DAD-0D80-888733E0B7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526E17-EFF4-26E1-809E-73EC02A5844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414E077-0C8E-2196-1750-10FFE480C886}"/>
              </a:ext>
            </a:extLst>
          </p:cNvPr>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34599948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30197424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26102531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37317091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33725118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21038851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21442196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always pleased to receive feedback and would be happy if you can tell us how we did. If you have any comments on this presentation, scan the QR code and let us know …</a:t>
            </a:r>
          </a:p>
          <a:p>
            <a:endParaRPr lang="en-GB" dirty="0"/>
          </a:p>
          <a:p>
            <a:r>
              <a:rPr lang="en-GB" dirty="0"/>
              <a:t>Thank you.</a:t>
            </a: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79725028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hyperlink" Target="https://digitalservices.uwtsd.ac.uk/library/" TargetMode="External"/><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notesSlide" Target="../notesSlides/notesSlide5.xml"/><Relationship Id="rId1" Type="http://schemas.openxmlformats.org/officeDocument/2006/relationships/slideLayout" Target="../slideLayouts/slideLayout10.xml"/><Relationship Id="rId5" Type="http://schemas.openxmlformats.org/officeDocument/2006/relationships/image" Target="../media/image19.png"/><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hyperlink" Target="https://digitalservices.uwtsd.ac.uk/library/" TargetMode="External"/><Relationship Id="rId5" Type="http://schemas.openxmlformats.org/officeDocument/2006/relationships/image" Target="../media/image22.png"/><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hyperlink" Target="https://intranet.uwtsd.ac.uk/departments/library-and-learning-resources/getting-started-guides"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25.png"/><Relationship Id="rId5" Type="http://schemas.openxmlformats.org/officeDocument/2006/relationships/hyperlink" Target="https://digitalskills.uwtsd.ac.uk/" TargetMode="Externa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hyperlink" Target="https://digitalservices.uwtsd.ac.uk/library/using-our-libraries/services-for-distance-learners/"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librarysearch.uwtsd.ac.uk/discovery/search?vid=44WHELF_UWTSD:44WHELF_UWTSD_VU1" TargetMode="External"/><Relationship Id="rId3" Type="http://schemas.openxmlformats.org/officeDocument/2006/relationships/hyperlink" Target="https://digitalservices.uwtsd.ac.uk/library/need-more/" TargetMode="External"/><Relationship Id="rId7"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27.png"/><Relationship Id="rId5" Type="http://schemas.openxmlformats.org/officeDocument/2006/relationships/hyperlink" Target="mailto:library@uwtsd.ac.uk" TargetMode="External"/><Relationship Id="rId4" Type="http://schemas.openxmlformats.org/officeDocument/2006/relationships/hyperlink" Target="https://digitalservices.uwtsd.ac.uk/library/using-our-libraries/accessing-libraries-outside-of-uwtsd/"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igitalservices.uwtsd.ac.uk/library/academic-and-infoskills/" TargetMode="External"/><Relationship Id="rId7"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0.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hyperlink" Target="https://digitalservices.uwtsd.ac.uk/library/" TargetMode="External"/><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38.png"/><Relationship Id="rId4" Type="http://schemas.openxmlformats.org/officeDocument/2006/relationships/image" Target="../media/image37.png"/></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hyperlink" Target="https://digitalservices.uwtsd.ac.uk/library/using-our-libraries/services-for-distance-learners/" TargetMode="External"/><Relationship Id="rId4" Type="http://schemas.openxmlformats.org/officeDocument/2006/relationships/image" Target="../media/image40.png"/></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43.png"/><Relationship Id="rId4" Type="http://schemas.openxmlformats.org/officeDocument/2006/relationships/image" Target="../media/image42.png"/></Relationships>
</file>

<file path=ppt/slides/_rels/slide1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hyperlink" Target="https://moodle.uwtsd.ac.uk/mod/scorm/player.php?a=7561&amp;currentorg=articulate_rise&amp;scoid=16494&amp;sesskey=QOEo35udXV&amp;display=popup&amp;mode=norma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19.xml.rels><?xml version="1.0" encoding="UTF-8" standalone="yes"?>
<Relationships xmlns="http://schemas.openxmlformats.org/package/2006/relationships"><Relationship Id="rId3" Type="http://schemas.openxmlformats.org/officeDocument/2006/relationships/hyperlink" Target="https://digitalservices.uwtsd.ac.uk/library/academic-and-infoskills/refworks/"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png"/></Relationships>
</file>

<file path=ppt/slides/_rels/slide2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51.png"/><Relationship Id="rId4" Type="http://schemas.openxmlformats.org/officeDocument/2006/relationships/image" Target="../media/image50.png"/></Relationships>
</file>

<file path=ppt/slides/_rels/slide2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2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56.png"/><Relationship Id="rId4" Type="http://schemas.openxmlformats.org/officeDocument/2006/relationships/image" Target="../media/image55.png"/></Relationships>
</file>

<file path=ppt/slides/_rels/slide2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hyperlink" Target="https://moodle.uwtsd.ac.uk/mod/scorm/player.php?a=7561&amp;currentorg=articulate_rise&amp;scoid=16494&amp;sesskey=QOEo35udXV&amp;display=popup&amp;mode=normal" TargetMode="External"/><Relationship Id="rId3" Type="http://schemas.openxmlformats.org/officeDocument/2006/relationships/image" Target="../media/image59.png"/><Relationship Id="rId7" Type="http://schemas.openxmlformats.org/officeDocument/2006/relationships/hyperlink" Target="https://moodle.uwtsd.ac.uk/mod/scorm/player.php?a=7560&amp;currentorg=articulate_rise&amp;scoid=16492&amp;sesskey=pD9QewDzCI&amp;display=popup&amp;mode=normal"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hyperlink" Target="https://moodle.uwtsd.ac.uk/mod/page/view.php?id=475600" TargetMode="External"/><Relationship Id="rId5" Type="http://schemas.openxmlformats.org/officeDocument/2006/relationships/hyperlink" Target="https://moodle.uwtsd.ac.uk/course/section.php?id=152563" TargetMode="External"/><Relationship Id="rId4" Type="http://schemas.openxmlformats.org/officeDocument/2006/relationships/hyperlink" Target="https://moodle.uwtsd.ac.uk/course/view.php?id=11455"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thebluediamondgallery.com/tablet/a/assistance.html" TargetMode="External"/><Relationship Id="rId3" Type="http://schemas.openxmlformats.org/officeDocument/2006/relationships/hyperlink" Target="mailto:c.davage@uwtsd.ac.uk" TargetMode="External"/><Relationship Id="rId7" Type="http://schemas.openxmlformats.org/officeDocument/2006/relationships/image" Target="../media/image60.jpe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hyperlink" Target="mailto:library@uwtsd.ac.uk" TargetMode="External"/><Relationship Id="rId5" Type="http://schemas.openxmlformats.org/officeDocument/2006/relationships/hyperlink" Target="https://uwtsd.ac.uk/library/student-essentials/book-an-appointment/" TargetMode="External"/><Relationship Id="rId4" Type="http://schemas.openxmlformats.org/officeDocument/2006/relationships/hyperlink" Target="mailto:g.couch@uwtsd.ac.uk" TargetMode="External"/><Relationship Id="rId9" Type="http://schemas.openxmlformats.org/officeDocument/2006/relationships/hyperlink" Target="https://creativecommons.org/licenses/by-sa/3.0/"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a:bodyPr>
          <a:lstStyle/>
          <a:p>
            <a:r>
              <a:rPr lang="en-GB" sz="1700" dirty="0"/>
              <a:t>Humanities</a:t>
            </a:r>
          </a:p>
          <a:p>
            <a:r>
              <a:rPr lang="en-GB" sz="1700" dirty="0"/>
              <a:t>Connie Davage</a:t>
            </a:r>
          </a:p>
          <a:p>
            <a:r>
              <a:rPr lang="en-GB" sz="1700"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254750" y="1828801"/>
            <a:ext cx="5446198" cy="2225400"/>
          </a:xfrm>
        </p:spPr>
        <p:txBody>
          <a:bodyPr anchor="b">
            <a:normAutofit/>
          </a:bodyPr>
          <a:lstStyle/>
          <a:p>
            <a:r>
              <a:rPr lang="en-GB" dirty="0"/>
              <a:t>Finding and Using Information</a:t>
            </a:r>
          </a:p>
        </p:txBody>
      </p:sp>
      <p:pic>
        <p:nvPicPr>
          <p:cNvPr id="2" name="Picture 1" descr="A library with a staircase and tables">
            <a:extLst>
              <a:ext uri="{FF2B5EF4-FFF2-40B4-BE49-F238E27FC236}">
                <a16:creationId xmlns:a16="http://schemas.microsoft.com/office/drawing/2014/main" id="{CEDF5969-F4E1-1AC2-2FF1-CD5ECE0AE2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6096000" cy="6858000"/>
          </a:xfrm>
          <a:prstGeom prst="rect">
            <a:avLst/>
          </a:prstGeom>
        </p:spPr>
      </p:pic>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751FF-9F70-B5E6-31E9-30DDE643F2CF}"/>
              </a:ext>
            </a:extLst>
          </p:cNvPr>
          <p:cNvSpPr>
            <a:spLocks noGrp="1"/>
          </p:cNvSpPr>
          <p:nvPr>
            <p:ph type="title"/>
          </p:nvPr>
        </p:nvSpPr>
        <p:spPr/>
        <p:txBody>
          <a:bodyPr/>
          <a:lstStyle/>
          <a:p>
            <a:r>
              <a:rPr lang="en-GB" dirty="0"/>
              <a:t>Aim of the session.</a:t>
            </a:r>
          </a:p>
        </p:txBody>
      </p:sp>
      <p:sp>
        <p:nvSpPr>
          <p:cNvPr id="3" name="TextBox 2">
            <a:extLst>
              <a:ext uri="{FF2B5EF4-FFF2-40B4-BE49-F238E27FC236}">
                <a16:creationId xmlns:a16="http://schemas.microsoft.com/office/drawing/2014/main" id="{1E49F8B0-537E-E5E2-2AF1-24BDA463AADF}"/>
              </a:ext>
            </a:extLst>
          </p:cNvPr>
          <p:cNvSpPr txBox="1"/>
          <p:nvPr/>
        </p:nvSpPr>
        <p:spPr>
          <a:xfrm>
            <a:off x="526093" y="1377863"/>
            <a:ext cx="5728657" cy="483209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In this session we will introduce you to the library website and the online catalogue. We will show you how to: </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Navigate the library webpages.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Access the Library catalogue.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Perform a simple search.</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Save and organise information.</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Locate help and support. </a:t>
            </a:r>
          </a:p>
          <a:p>
            <a:endParaRPr lang="en-GB" sz="2800" dirty="0">
              <a:latin typeface="Arial" panose="020B0604020202020204" pitchFamily="34" charset="0"/>
              <a:cs typeface="Arial" panose="020B0604020202020204" pitchFamily="34" charset="0"/>
            </a:endParaRPr>
          </a:p>
        </p:txBody>
      </p:sp>
      <p:pic>
        <p:nvPicPr>
          <p:cNvPr id="4" name="Picture 3" descr="A person typing on a computer">
            <a:extLst>
              <a:ext uri="{FF2B5EF4-FFF2-40B4-BE49-F238E27FC236}">
                <a16:creationId xmlns:a16="http://schemas.microsoft.com/office/drawing/2014/main" id="{740CE44D-88DE-E767-DEA6-B2615CCE249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58906" y="2079488"/>
            <a:ext cx="5492496" cy="3697224"/>
          </a:xfrm>
          <a:prstGeom prst="rect">
            <a:avLst/>
          </a:prstGeom>
        </p:spPr>
      </p:pic>
    </p:spTree>
    <p:extLst>
      <p:ext uri="{BB962C8B-B14F-4D97-AF65-F5344CB8AC3E}">
        <p14:creationId xmlns:p14="http://schemas.microsoft.com/office/powerpoint/2010/main" val="2096738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5340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232065" y="0"/>
            <a:ext cx="12905509" cy="1003916"/>
          </a:xfrm>
        </p:spPr>
        <p:txBody>
          <a:bodyPr>
            <a:normAutofit/>
          </a:bodyPr>
          <a:lstStyle/>
          <a:p>
            <a:r>
              <a:rPr lang="en-GB" dirty="0">
                <a:latin typeface="Arial" panose="020B0604020202020204" pitchFamily="34" charset="0"/>
                <a:cs typeface="Arial" panose="020B0604020202020204" pitchFamily="34" charset="0"/>
              </a:rPr>
              <a:t>The library web pages.</a:t>
            </a:r>
          </a:p>
        </p:txBody>
      </p:sp>
      <p:sp>
        <p:nvSpPr>
          <p:cNvPr id="8" name="TextBox 7">
            <a:extLst>
              <a:ext uri="{FF2B5EF4-FFF2-40B4-BE49-F238E27FC236}">
                <a16:creationId xmlns:a16="http://schemas.microsoft.com/office/drawing/2014/main" id="{8E4A0523-BE5F-CF0C-77C3-E051D92471E7}"/>
              </a:ext>
            </a:extLst>
          </p:cNvPr>
          <p:cNvSpPr txBox="1"/>
          <p:nvPr/>
        </p:nvSpPr>
        <p:spPr>
          <a:xfrm>
            <a:off x="232065" y="1444757"/>
            <a:ext cx="5233788" cy="1862048"/>
          </a:xfrm>
          <a:prstGeom prst="rect">
            <a:avLst/>
          </a:prstGeom>
          <a:noFill/>
        </p:spPr>
        <p:txBody>
          <a:bodyPr wrap="square">
            <a:spAutoFit/>
          </a:bodyPr>
          <a:lstStyle/>
          <a:p>
            <a:pPr marL="0" indent="0">
              <a:buNone/>
            </a:pPr>
            <a:r>
              <a:rPr lang="en-GB" sz="2300" dirty="0">
                <a:latin typeface="Arial" panose="020B0604020202020204" pitchFamily="34" charset="0"/>
                <a:cs typeface="Arial" panose="020B0604020202020204" pitchFamily="34" charset="0"/>
              </a:rPr>
              <a:t>The </a:t>
            </a:r>
            <a:r>
              <a:rPr lang="en-GB" sz="2300" b="1" dirty="0">
                <a:latin typeface="Arial" panose="020B0604020202020204" pitchFamily="34" charset="0"/>
                <a:cs typeface="Arial" panose="020B0604020202020204" pitchFamily="34" charset="0"/>
              </a:rPr>
              <a:t>library web pages </a:t>
            </a:r>
            <a:r>
              <a:rPr lang="en-GB" sz="2300" dirty="0">
                <a:latin typeface="Arial" panose="020B0604020202020204" pitchFamily="34" charset="0"/>
                <a:cs typeface="Arial" panose="020B0604020202020204" pitchFamily="34" charset="0"/>
              </a:rPr>
              <a:t>look like this. From here you can begin a search or access our help and support pages.  You can also switch the  language to Welsh.</a:t>
            </a:r>
          </a:p>
        </p:txBody>
      </p:sp>
      <p:pic>
        <p:nvPicPr>
          <p:cNvPr id="4" name="Picture 3">
            <a:extLst>
              <a:ext uri="{FF2B5EF4-FFF2-40B4-BE49-F238E27FC236}">
                <a16:creationId xmlns:a16="http://schemas.microsoft.com/office/drawing/2014/main" id="{B9F64A0D-CDA4-D130-7AD7-CDD5ABD831A0}"/>
              </a:ext>
            </a:extLst>
          </p:cNvPr>
          <p:cNvPicPr>
            <a:picLocks noChangeAspect="1"/>
          </p:cNvPicPr>
          <p:nvPr/>
        </p:nvPicPr>
        <p:blipFill>
          <a:blip r:embed="rId4"/>
          <a:stretch>
            <a:fillRect/>
          </a:stretch>
        </p:blipFill>
        <p:spPr>
          <a:xfrm>
            <a:off x="5638800" y="1765097"/>
            <a:ext cx="6405110" cy="3759805"/>
          </a:xfrm>
          <a:prstGeom prst="rect">
            <a:avLst/>
          </a:prstGeom>
        </p:spPr>
      </p:pic>
      <p:sp>
        <p:nvSpPr>
          <p:cNvPr id="5" name="TextBox 4">
            <a:extLst>
              <a:ext uri="{FF2B5EF4-FFF2-40B4-BE49-F238E27FC236}">
                <a16:creationId xmlns:a16="http://schemas.microsoft.com/office/drawing/2014/main" id="{E0BBAADC-8D12-4BA6-8DCD-96A2E72BC67A}"/>
              </a:ext>
            </a:extLst>
          </p:cNvPr>
          <p:cNvSpPr txBox="1"/>
          <p:nvPr/>
        </p:nvSpPr>
        <p:spPr>
          <a:xfrm>
            <a:off x="6958570" y="5676685"/>
            <a:ext cx="6556662" cy="461665"/>
          </a:xfrm>
          <a:prstGeom prst="rect">
            <a:avLst/>
          </a:prstGeom>
          <a:noFill/>
        </p:spPr>
        <p:txBody>
          <a:bodyPr wrap="square">
            <a:spAutoFit/>
          </a:bodyPr>
          <a:lstStyle/>
          <a:p>
            <a:r>
              <a:rPr lang="en-GB" sz="2300" b="1" dirty="0">
                <a:latin typeface="Arial" panose="020B0604020202020204" pitchFamily="34" charset="0"/>
                <a:cs typeface="Arial" panose="020B0604020202020204" pitchFamily="34" charset="0"/>
              </a:rPr>
              <a:t>Remember: bookmark the location!</a:t>
            </a:r>
          </a:p>
        </p:txBody>
      </p:sp>
      <p:sp>
        <p:nvSpPr>
          <p:cNvPr id="7" name="TextBox 6">
            <a:extLst>
              <a:ext uri="{FF2B5EF4-FFF2-40B4-BE49-F238E27FC236}">
                <a16:creationId xmlns:a16="http://schemas.microsoft.com/office/drawing/2014/main" id="{FBF3FB87-AED5-5C64-3F99-8D2A36F4A8EB}"/>
              </a:ext>
            </a:extLst>
          </p:cNvPr>
          <p:cNvSpPr txBox="1"/>
          <p:nvPr/>
        </p:nvSpPr>
        <p:spPr>
          <a:xfrm>
            <a:off x="232065" y="3458588"/>
            <a:ext cx="5233788" cy="2569934"/>
          </a:xfrm>
          <a:prstGeom prst="rect">
            <a:avLst/>
          </a:prstGeom>
          <a:noFill/>
        </p:spPr>
        <p:txBody>
          <a:bodyPr wrap="square">
            <a:spAutoFit/>
          </a:bodyPr>
          <a:lstStyle/>
          <a:p>
            <a:pPr marL="0" indent="0">
              <a:buNone/>
            </a:pPr>
            <a:r>
              <a:rPr lang="en-GB" sz="2300" dirty="0">
                <a:latin typeface="Arial" panose="020B0604020202020204" pitchFamily="34" charset="0"/>
                <a:cs typeface="Arial" panose="020B0604020202020204" pitchFamily="34" charset="0"/>
              </a:rPr>
              <a:t>Find the library web pages at:</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hlinkClick r:id="rId5"/>
              </a:rPr>
              <a:t>https://digitalservices.uwtsd.ac.uk/library/</a:t>
            </a:r>
            <a:endParaRPr lang="en-GB" sz="2300" dirty="0">
              <a:latin typeface="Arial" panose="020B0604020202020204" pitchFamily="34" charset="0"/>
              <a:cs typeface="Arial" panose="020B0604020202020204" pitchFamily="34" charset="0"/>
            </a:endParaRPr>
          </a:p>
          <a:p>
            <a:endParaRPr lang="en-GB" sz="2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UWTSD web pages - Hwb – Library.</a:t>
            </a:r>
          </a:p>
          <a:p>
            <a:pPr marL="342900" indent="-342900">
              <a:buFont typeface="Arial" panose="020B0604020202020204" pitchFamily="34" charset="0"/>
              <a:buChar char="•"/>
            </a:pPr>
            <a:endParaRPr lang="en-GB" sz="2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Google – search for </a:t>
            </a:r>
            <a:r>
              <a:rPr lang="en-GB" sz="2300" i="1" dirty="0">
                <a:latin typeface="Arial" panose="020B0604020202020204" pitchFamily="34" charset="0"/>
                <a:cs typeface="Arial" panose="020B0604020202020204" pitchFamily="34" charset="0"/>
              </a:rPr>
              <a:t>UWTSD library</a:t>
            </a:r>
          </a:p>
        </p:txBody>
      </p:sp>
    </p:spTree>
    <p:custDataLst>
      <p:tags r:id="rId1"/>
    </p:custDataLst>
    <p:extLst>
      <p:ext uri="{BB962C8B-B14F-4D97-AF65-F5344CB8AC3E}">
        <p14:creationId xmlns:p14="http://schemas.microsoft.com/office/powerpoint/2010/main" val="3548490841"/>
      </p:ext>
    </p:extLst>
  </p:cSld>
  <p:clrMapOvr>
    <a:masterClrMapping/>
  </p:clrMapOvr>
  <mc:AlternateContent xmlns:mc="http://schemas.openxmlformats.org/markup-compatibility/2006" xmlns:p14="http://schemas.microsoft.com/office/powerpoint/2010/main">
    <mc:Choice Requires="p14">
      <p:transition spd="slow" p14:dur="2000" advTm="11920"/>
    </mc:Choice>
    <mc:Fallback xmlns="">
      <p:transition spd="slow" advTm="1192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67A57-7BFE-EB65-995D-751B3B4F1438}"/>
              </a:ext>
            </a:extLst>
          </p:cNvPr>
          <p:cNvSpPr>
            <a:spLocks noGrp="1"/>
          </p:cNvSpPr>
          <p:nvPr>
            <p:ph type="title"/>
          </p:nvPr>
        </p:nvSpPr>
        <p:spPr>
          <a:xfrm>
            <a:off x="261811" y="64466"/>
            <a:ext cx="10795518" cy="1003916"/>
          </a:xfrm>
        </p:spPr>
        <p:txBody>
          <a:bodyPr/>
          <a:lstStyle/>
          <a:p>
            <a:r>
              <a:rPr lang="en-GB" dirty="0"/>
              <a:t>Library Website</a:t>
            </a:r>
          </a:p>
        </p:txBody>
      </p:sp>
      <p:sp>
        <p:nvSpPr>
          <p:cNvPr id="12" name="TextBox 11">
            <a:extLst>
              <a:ext uri="{FF2B5EF4-FFF2-40B4-BE49-F238E27FC236}">
                <a16:creationId xmlns:a16="http://schemas.microsoft.com/office/drawing/2014/main" id="{8AA3CDEB-DD1E-036D-23E6-1E6A240AF0E2}"/>
              </a:ext>
            </a:extLst>
          </p:cNvPr>
          <p:cNvSpPr txBox="1"/>
          <p:nvPr/>
        </p:nvSpPr>
        <p:spPr>
          <a:xfrm>
            <a:off x="452487" y="5928630"/>
            <a:ext cx="2964864" cy="369332"/>
          </a:xfrm>
          <a:prstGeom prst="rect">
            <a:avLst/>
          </a:prstGeom>
          <a:noFill/>
        </p:spPr>
        <p:txBody>
          <a:bodyPr wrap="square" rtlCol="0">
            <a:spAutoFit/>
          </a:bodyPr>
          <a:lstStyle/>
          <a:p>
            <a:r>
              <a:rPr lang="en-GB" dirty="0">
                <a:hlinkClick r:id="rId3"/>
              </a:rPr>
              <a:t>UWTSD homepage </a:t>
            </a:r>
            <a:endParaRPr lang="en-GB" dirty="0"/>
          </a:p>
        </p:txBody>
      </p:sp>
      <p:pic>
        <p:nvPicPr>
          <p:cNvPr id="6" name="Picture 5">
            <a:extLst>
              <a:ext uri="{FF2B5EF4-FFF2-40B4-BE49-F238E27FC236}">
                <a16:creationId xmlns:a16="http://schemas.microsoft.com/office/drawing/2014/main" id="{7E2B061E-4FE8-9F6C-F0C8-1B6A819D8B05}"/>
              </a:ext>
            </a:extLst>
          </p:cNvPr>
          <p:cNvPicPr>
            <a:picLocks noChangeAspect="1"/>
          </p:cNvPicPr>
          <p:nvPr/>
        </p:nvPicPr>
        <p:blipFill>
          <a:blip r:embed="rId4"/>
          <a:stretch>
            <a:fillRect/>
          </a:stretch>
        </p:blipFill>
        <p:spPr>
          <a:xfrm>
            <a:off x="2084832" y="1282293"/>
            <a:ext cx="10043160" cy="4717571"/>
          </a:xfrm>
          <a:prstGeom prst="rect">
            <a:avLst/>
          </a:prstGeom>
        </p:spPr>
      </p:pic>
      <p:pic>
        <p:nvPicPr>
          <p:cNvPr id="14" name="Picture 13">
            <a:extLst>
              <a:ext uri="{FF2B5EF4-FFF2-40B4-BE49-F238E27FC236}">
                <a16:creationId xmlns:a16="http://schemas.microsoft.com/office/drawing/2014/main" id="{95B4D64C-D617-C0BB-0EDD-AA3D192828A4}"/>
              </a:ext>
            </a:extLst>
          </p:cNvPr>
          <p:cNvPicPr>
            <a:picLocks noChangeAspect="1"/>
          </p:cNvPicPr>
          <p:nvPr/>
        </p:nvPicPr>
        <p:blipFill>
          <a:blip r:embed="rId5"/>
          <a:stretch>
            <a:fillRect/>
          </a:stretch>
        </p:blipFill>
        <p:spPr>
          <a:xfrm>
            <a:off x="2084832" y="1282293"/>
            <a:ext cx="10107168" cy="4747638"/>
          </a:xfrm>
          <a:prstGeom prst="rect">
            <a:avLst/>
          </a:prstGeom>
        </p:spPr>
      </p:pic>
      <p:sp>
        <p:nvSpPr>
          <p:cNvPr id="15" name="Rectangle 14">
            <a:extLst>
              <a:ext uri="{FF2B5EF4-FFF2-40B4-BE49-F238E27FC236}">
                <a16:creationId xmlns:a16="http://schemas.microsoft.com/office/drawing/2014/main" id="{C515A479-4E60-F88C-D7F6-EED02929EE53}"/>
              </a:ext>
            </a:extLst>
          </p:cNvPr>
          <p:cNvSpPr/>
          <p:nvPr/>
        </p:nvSpPr>
        <p:spPr>
          <a:xfrm>
            <a:off x="2353056" y="4730496"/>
            <a:ext cx="4779264" cy="116806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55C48578-092D-474F-A8CF-EB6892F5FDB5}"/>
              </a:ext>
            </a:extLst>
          </p:cNvPr>
          <p:cNvSpPr/>
          <p:nvPr/>
        </p:nvSpPr>
        <p:spPr>
          <a:xfrm>
            <a:off x="10911840" y="5157216"/>
            <a:ext cx="1011936" cy="87271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D0D921D5-1206-4069-F6EC-5EA84F65AF88}"/>
              </a:ext>
            </a:extLst>
          </p:cNvPr>
          <p:cNvSpPr/>
          <p:nvPr/>
        </p:nvSpPr>
        <p:spPr>
          <a:xfrm>
            <a:off x="4133088" y="1792224"/>
            <a:ext cx="7994904" cy="573024"/>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8CDD9D39-84A6-41D4-5350-9BD1654E45DE}"/>
              </a:ext>
            </a:extLst>
          </p:cNvPr>
          <p:cNvSpPr/>
          <p:nvPr/>
        </p:nvSpPr>
        <p:spPr>
          <a:xfrm>
            <a:off x="11416419" y="1249268"/>
            <a:ext cx="707489" cy="41657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80106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1B08D-05E3-13F3-3111-58BE2CAA2E22}"/>
              </a:ext>
            </a:extLst>
          </p:cNvPr>
          <p:cNvSpPr>
            <a:spLocks noGrp="1"/>
          </p:cNvSpPr>
          <p:nvPr>
            <p:ph type="title"/>
          </p:nvPr>
        </p:nvSpPr>
        <p:spPr/>
        <p:txBody>
          <a:bodyPr/>
          <a:lstStyle/>
          <a:p>
            <a:r>
              <a:rPr lang="en-GB" dirty="0"/>
              <a:t>Library Website</a:t>
            </a:r>
          </a:p>
        </p:txBody>
      </p:sp>
      <p:pic>
        <p:nvPicPr>
          <p:cNvPr id="4" name="Picture 3">
            <a:extLst>
              <a:ext uri="{FF2B5EF4-FFF2-40B4-BE49-F238E27FC236}">
                <a16:creationId xmlns:a16="http://schemas.microsoft.com/office/drawing/2014/main" id="{7B7A651E-46B5-7F84-3DF8-B86748284CCB}"/>
              </a:ext>
            </a:extLst>
          </p:cNvPr>
          <p:cNvPicPr>
            <a:picLocks noChangeAspect="1"/>
          </p:cNvPicPr>
          <p:nvPr/>
        </p:nvPicPr>
        <p:blipFill>
          <a:blip r:embed="rId3"/>
          <a:stretch>
            <a:fillRect/>
          </a:stretch>
        </p:blipFill>
        <p:spPr>
          <a:xfrm>
            <a:off x="126693" y="1365324"/>
            <a:ext cx="5969307" cy="3340272"/>
          </a:xfrm>
          <a:prstGeom prst="rect">
            <a:avLst/>
          </a:prstGeom>
        </p:spPr>
      </p:pic>
      <p:pic>
        <p:nvPicPr>
          <p:cNvPr id="6" name="Picture 5">
            <a:extLst>
              <a:ext uri="{FF2B5EF4-FFF2-40B4-BE49-F238E27FC236}">
                <a16:creationId xmlns:a16="http://schemas.microsoft.com/office/drawing/2014/main" id="{2FF33C5D-8E52-7469-55BD-8E0C846C5D96}"/>
              </a:ext>
            </a:extLst>
          </p:cNvPr>
          <p:cNvPicPr>
            <a:picLocks noChangeAspect="1"/>
          </p:cNvPicPr>
          <p:nvPr/>
        </p:nvPicPr>
        <p:blipFill>
          <a:blip r:embed="rId4"/>
          <a:stretch>
            <a:fillRect/>
          </a:stretch>
        </p:blipFill>
        <p:spPr>
          <a:xfrm>
            <a:off x="6254750" y="1365324"/>
            <a:ext cx="5023108" cy="3803758"/>
          </a:xfrm>
          <a:prstGeom prst="rect">
            <a:avLst/>
          </a:prstGeom>
        </p:spPr>
      </p:pic>
      <p:pic>
        <p:nvPicPr>
          <p:cNvPr id="8" name="Picture 7">
            <a:extLst>
              <a:ext uri="{FF2B5EF4-FFF2-40B4-BE49-F238E27FC236}">
                <a16:creationId xmlns:a16="http://schemas.microsoft.com/office/drawing/2014/main" id="{5E490676-A626-75C7-4001-0074F2191F80}"/>
              </a:ext>
            </a:extLst>
          </p:cNvPr>
          <p:cNvPicPr>
            <a:picLocks noChangeAspect="1"/>
          </p:cNvPicPr>
          <p:nvPr/>
        </p:nvPicPr>
        <p:blipFill>
          <a:blip r:embed="rId5"/>
          <a:stretch>
            <a:fillRect/>
          </a:stretch>
        </p:blipFill>
        <p:spPr>
          <a:xfrm>
            <a:off x="424557" y="4825931"/>
            <a:ext cx="5023108" cy="1339919"/>
          </a:xfrm>
          <a:prstGeom prst="rect">
            <a:avLst/>
          </a:prstGeom>
        </p:spPr>
      </p:pic>
      <p:sp>
        <p:nvSpPr>
          <p:cNvPr id="10" name="TextBox 9">
            <a:extLst>
              <a:ext uri="{FF2B5EF4-FFF2-40B4-BE49-F238E27FC236}">
                <a16:creationId xmlns:a16="http://schemas.microsoft.com/office/drawing/2014/main" id="{5E2E7FCC-0855-C598-2B2C-B88FF66F72F3}"/>
              </a:ext>
            </a:extLst>
          </p:cNvPr>
          <p:cNvSpPr txBox="1"/>
          <p:nvPr/>
        </p:nvSpPr>
        <p:spPr>
          <a:xfrm>
            <a:off x="6577314" y="5492676"/>
            <a:ext cx="6094070" cy="369332"/>
          </a:xfrm>
          <a:prstGeom prst="rect">
            <a:avLst/>
          </a:prstGeom>
          <a:noFill/>
        </p:spPr>
        <p:txBody>
          <a:bodyPr wrap="square">
            <a:spAutoFit/>
          </a:bodyPr>
          <a:lstStyle/>
          <a:p>
            <a:r>
              <a:rPr lang="en-GB" dirty="0">
                <a:hlinkClick r:id="rId6"/>
              </a:rPr>
              <a:t>Library &amp; Learning Services at UWTSD</a:t>
            </a:r>
            <a:endParaRPr lang="en-GB" dirty="0"/>
          </a:p>
        </p:txBody>
      </p:sp>
    </p:spTree>
    <p:extLst>
      <p:ext uri="{BB962C8B-B14F-4D97-AF65-F5344CB8AC3E}">
        <p14:creationId xmlns:p14="http://schemas.microsoft.com/office/powerpoint/2010/main" val="617504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EECBD-7918-2E78-0323-7C18A6BBEC6A}"/>
              </a:ext>
            </a:extLst>
          </p:cNvPr>
          <p:cNvSpPr>
            <a:spLocks noGrp="1"/>
          </p:cNvSpPr>
          <p:nvPr>
            <p:ph type="title"/>
          </p:nvPr>
        </p:nvSpPr>
        <p:spPr/>
        <p:txBody>
          <a:bodyPr/>
          <a:lstStyle/>
          <a:p>
            <a:r>
              <a:rPr lang="en-GB" dirty="0"/>
              <a:t>Find us on social media!</a:t>
            </a:r>
          </a:p>
        </p:txBody>
      </p:sp>
      <p:pic>
        <p:nvPicPr>
          <p:cNvPr id="4" name="Picture 3">
            <a:extLst>
              <a:ext uri="{FF2B5EF4-FFF2-40B4-BE49-F238E27FC236}">
                <a16:creationId xmlns:a16="http://schemas.microsoft.com/office/drawing/2014/main" id="{CF63F5D7-9E0B-9288-116A-D139BA69D1B5}"/>
              </a:ext>
            </a:extLst>
          </p:cNvPr>
          <p:cNvPicPr>
            <a:picLocks noChangeAspect="1"/>
          </p:cNvPicPr>
          <p:nvPr/>
        </p:nvPicPr>
        <p:blipFill>
          <a:blip r:embed="rId3"/>
          <a:stretch>
            <a:fillRect/>
          </a:stretch>
        </p:blipFill>
        <p:spPr>
          <a:xfrm>
            <a:off x="5854030" y="1256200"/>
            <a:ext cx="6337970" cy="5022190"/>
          </a:xfrm>
          <a:prstGeom prst="rect">
            <a:avLst/>
          </a:prstGeom>
        </p:spPr>
      </p:pic>
      <p:sp>
        <p:nvSpPr>
          <p:cNvPr id="5" name="TextBox 4">
            <a:extLst>
              <a:ext uri="{FF2B5EF4-FFF2-40B4-BE49-F238E27FC236}">
                <a16:creationId xmlns:a16="http://schemas.microsoft.com/office/drawing/2014/main" id="{C1C33DA2-5DDD-0F9B-0350-453ACCB1B8F7}"/>
              </a:ext>
            </a:extLst>
          </p:cNvPr>
          <p:cNvSpPr txBox="1"/>
          <p:nvPr/>
        </p:nvSpPr>
        <p:spPr>
          <a:xfrm>
            <a:off x="358355" y="1592263"/>
            <a:ext cx="5037364"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We are on Facebook, Instagram and Bluesky</a:t>
            </a:r>
          </a:p>
        </p:txBody>
      </p:sp>
      <p:sp>
        <p:nvSpPr>
          <p:cNvPr id="6" name="TextBox 5">
            <a:extLst>
              <a:ext uri="{FF2B5EF4-FFF2-40B4-BE49-F238E27FC236}">
                <a16:creationId xmlns:a16="http://schemas.microsoft.com/office/drawing/2014/main" id="{D6E5BDC2-3D63-408D-163B-BFE8F2A76691}"/>
              </a:ext>
            </a:extLst>
          </p:cNvPr>
          <p:cNvSpPr txBox="1"/>
          <p:nvPr/>
        </p:nvSpPr>
        <p:spPr>
          <a:xfrm>
            <a:off x="407340" y="3068530"/>
            <a:ext cx="4939393"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Follow us to find out what’s new!</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Share what you’re reading!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537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454402" y="49027"/>
            <a:ext cx="10795518" cy="1003916"/>
          </a:xfrm>
        </p:spPr>
        <p:txBody>
          <a:bodyPr>
            <a:normAutofit/>
          </a:bodyPr>
          <a:lstStyle/>
          <a:p>
            <a:r>
              <a:rPr lang="en-GB" dirty="0"/>
              <a:t>Get Started…</a:t>
            </a:r>
            <a:endParaRPr lang="en-GB" sz="6000" dirty="0">
              <a:latin typeface="+mn-lt"/>
            </a:endParaRPr>
          </a:p>
        </p:txBody>
      </p:sp>
      <p:sp>
        <p:nvSpPr>
          <p:cNvPr id="6" name="TextBox 5">
            <a:extLst>
              <a:ext uri="{FF2B5EF4-FFF2-40B4-BE49-F238E27FC236}">
                <a16:creationId xmlns:a16="http://schemas.microsoft.com/office/drawing/2014/main" id="{C8B008E3-FD45-E6E5-B391-31275B1C4D86}"/>
              </a:ext>
            </a:extLst>
          </p:cNvPr>
          <p:cNvSpPr txBox="1"/>
          <p:nvPr/>
        </p:nvSpPr>
        <p:spPr>
          <a:xfrm>
            <a:off x="7330396" y="5844300"/>
            <a:ext cx="3092882"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hlinkClick r:id="rId3"/>
              </a:rPr>
              <a:t>Getting Started Guides</a:t>
            </a:r>
            <a:endParaRPr lang="en-GB" sz="20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87B8B1F-E5A6-A0DB-314C-D216F72090D6}"/>
              </a:ext>
            </a:extLst>
          </p:cNvPr>
          <p:cNvPicPr>
            <a:picLocks noChangeAspect="1"/>
          </p:cNvPicPr>
          <p:nvPr/>
        </p:nvPicPr>
        <p:blipFill>
          <a:blip r:embed="rId4"/>
          <a:stretch>
            <a:fillRect/>
          </a:stretch>
        </p:blipFill>
        <p:spPr>
          <a:xfrm>
            <a:off x="6427283" y="1266580"/>
            <a:ext cx="5414180" cy="2162420"/>
          </a:xfrm>
          <a:prstGeom prst="rect">
            <a:avLst/>
          </a:prstGeom>
        </p:spPr>
      </p:pic>
      <p:sp>
        <p:nvSpPr>
          <p:cNvPr id="5" name="TextBox 4">
            <a:extLst>
              <a:ext uri="{FF2B5EF4-FFF2-40B4-BE49-F238E27FC236}">
                <a16:creationId xmlns:a16="http://schemas.microsoft.com/office/drawing/2014/main" id="{4734296B-35E6-0C0B-5E8C-69F78734A2AB}"/>
              </a:ext>
            </a:extLst>
          </p:cNvPr>
          <p:cNvSpPr txBox="1"/>
          <p:nvPr/>
        </p:nvSpPr>
        <p:spPr>
          <a:xfrm>
            <a:off x="483147" y="1372406"/>
            <a:ext cx="4640396" cy="2970044"/>
          </a:xfrm>
          <a:prstGeom prst="rect">
            <a:avLst/>
          </a:prstGeom>
          <a:noFill/>
        </p:spPr>
        <p:txBody>
          <a:bodyPr wrap="square" lIns="91440" tIns="45720" rIns="91440" bIns="45720" rtlCol="0" anchor="t">
            <a:spAutoFit/>
          </a:bodyPr>
          <a:lstStyle/>
          <a:p>
            <a:pPr algn="l">
              <a:spcBef>
                <a:spcPts val="600"/>
              </a:spcBef>
              <a:spcAft>
                <a:spcPts val="300"/>
              </a:spcAft>
              <a:buNone/>
            </a:pPr>
            <a:r>
              <a:rPr lang="en-GB" b="1" i="0" dirty="0">
                <a:solidFill>
                  <a:srgbClr val="424242"/>
                </a:solidFill>
                <a:effectLst/>
                <a:latin typeface="Arial" panose="020B0604020202020204" pitchFamily="34" charset="0"/>
                <a:ea typeface="Calibri"/>
                <a:cs typeface="Arial" panose="020B0604020202020204" pitchFamily="34" charset="0"/>
              </a:rPr>
              <a:t>Choose your subject from the A-Z to get access to everything you need, including:</a:t>
            </a:r>
            <a:endParaRPr lang="en-GB" b="1" i="0" dirty="0">
              <a:solidFill>
                <a:srgbClr val="424242"/>
              </a:solidFill>
              <a:effectLst/>
              <a:latin typeface="Arial" panose="020B0604020202020204" pitchFamily="34" charset="0"/>
              <a:ea typeface="Calibri" panose="020F0502020204030204" pitchFamily="34" charset="0"/>
              <a:cs typeface="Arial" panose="020B0604020202020204" pitchFamily="34" charset="0"/>
            </a:endParaRPr>
          </a:p>
          <a:p>
            <a:pPr algn="l">
              <a:spcBef>
                <a:spcPts val="300"/>
              </a:spcBef>
              <a:spcAft>
                <a:spcPts val="300"/>
              </a:spcAft>
              <a:buFont typeface="Arial" panose="020B0604020202020204" pitchFamily="34" charset="0"/>
              <a:buChar char="•"/>
            </a:pPr>
            <a:r>
              <a:rPr lang="en-GB" i="0" dirty="0">
                <a:solidFill>
                  <a:srgbClr val="424242"/>
                </a:solidFill>
                <a:effectLst/>
                <a:latin typeface="Arial" panose="020B0604020202020204" pitchFamily="34" charset="0"/>
                <a:ea typeface="Calibri"/>
                <a:cs typeface="Arial" panose="020B0604020202020204" pitchFamily="34" charset="0"/>
              </a:rPr>
              <a:t> Your library account.</a:t>
            </a:r>
          </a:p>
          <a:p>
            <a:pPr algn="l">
              <a:spcBef>
                <a:spcPts val="300"/>
              </a:spcBef>
              <a:spcAft>
                <a:spcPts val="300"/>
              </a:spcAft>
              <a:buFont typeface="Arial" panose="020B0604020202020204" pitchFamily="34" charset="0"/>
              <a:buChar char="•"/>
            </a:pPr>
            <a:r>
              <a:rPr lang="en-GB" i="0" dirty="0">
                <a:solidFill>
                  <a:srgbClr val="424242"/>
                </a:solidFill>
                <a:effectLst/>
                <a:latin typeface="Arial" panose="020B0604020202020204" pitchFamily="34" charset="0"/>
                <a:ea typeface="Calibri"/>
                <a:cs typeface="Arial" panose="020B0604020202020204" pitchFamily="34" charset="0"/>
              </a:rPr>
              <a:t> Essential reading lists (</a:t>
            </a:r>
            <a:r>
              <a:rPr lang="en-GB" dirty="0">
                <a:solidFill>
                  <a:srgbClr val="424242"/>
                </a:solidFill>
                <a:latin typeface="Arial" panose="020B0604020202020204" pitchFamily="34" charset="0"/>
                <a:ea typeface="Calibri"/>
                <a:cs typeface="Arial" panose="020B0604020202020204" pitchFamily="34" charset="0"/>
              </a:rPr>
              <a:t>O</a:t>
            </a:r>
            <a:r>
              <a:rPr lang="en-GB" i="0" dirty="0">
                <a:solidFill>
                  <a:srgbClr val="424242"/>
                </a:solidFill>
                <a:effectLst/>
                <a:latin typeface="Arial" panose="020B0604020202020204" pitchFamily="34" charset="0"/>
                <a:ea typeface="Calibri"/>
                <a:cs typeface="Arial" panose="020B0604020202020204" pitchFamily="34" charset="0"/>
              </a:rPr>
              <a:t>nline Resource Lists).</a:t>
            </a:r>
          </a:p>
          <a:p>
            <a:pPr algn="l">
              <a:spcBef>
                <a:spcPts val="300"/>
              </a:spcBef>
              <a:spcAft>
                <a:spcPts val="300"/>
              </a:spcAft>
              <a:buFont typeface="Arial" panose="020B0604020202020204" pitchFamily="34" charset="0"/>
              <a:buChar char="•"/>
            </a:pPr>
            <a:r>
              <a:rPr lang="en-GB" i="0" dirty="0">
                <a:solidFill>
                  <a:srgbClr val="424242"/>
                </a:solidFill>
                <a:effectLst/>
                <a:latin typeface="Arial" panose="020B0604020202020204" pitchFamily="34" charset="0"/>
                <a:ea typeface="Calibri"/>
                <a:cs typeface="Arial" panose="020B0604020202020204" pitchFamily="34" charset="0"/>
              </a:rPr>
              <a:t> Digital skills support (</a:t>
            </a:r>
            <a:r>
              <a:rPr lang="en-GB" i="0" dirty="0">
                <a:solidFill>
                  <a:srgbClr val="424242"/>
                </a:solidFill>
                <a:effectLst/>
                <a:latin typeface="Arial" panose="020B0604020202020204" pitchFamily="34" charset="0"/>
                <a:ea typeface="Calibri"/>
                <a:cs typeface="Arial" panose="020B0604020202020204" pitchFamily="34" charset="0"/>
                <a:hlinkClick r:id="rId5"/>
              </a:rPr>
              <a:t>Digi Centre</a:t>
            </a:r>
            <a:r>
              <a:rPr lang="en-GB" i="0" dirty="0">
                <a:solidFill>
                  <a:srgbClr val="424242"/>
                </a:solidFill>
                <a:effectLst/>
                <a:latin typeface="Arial" panose="020B0604020202020204" pitchFamily="34" charset="0"/>
                <a:ea typeface="Calibri"/>
                <a:cs typeface="Arial" panose="020B0604020202020204" pitchFamily="34" charset="0"/>
              </a:rPr>
              <a:t>).</a:t>
            </a:r>
          </a:p>
          <a:p>
            <a:pPr algn="l">
              <a:spcBef>
                <a:spcPts val="300"/>
              </a:spcBef>
              <a:spcAft>
                <a:spcPts val="300"/>
              </a:spcAft>
              <a:buFont typeface="Arial" panose="020B0604020202020204" pitchFamily="34" charset="0"/>
              <a:buChar char="•"/>
            </a:pPr>
            <a:r>
              <a:rPr lang="en-GB" i="0" dirty="0">
                <a:solidFill>
                  <a:srgbClr val="424242"/>
                </a:solidFill>
                <a:effectLst/>
                <a:latin typeface="Arial" panose="020B0604020202020204" pitchFamily="34" charset="0"/>
                <a:ea typeface="Calibri"/>
                <a:cs typeface="Arial" panose="020B0604020202020204" pitchFamily="34" charset="0"/>
              </a:rPr>
              <a:t> Referencing guides.</a:t>
            </a:r>
          </a:p>
          <a:p>
            <a:pPr algn="l">
              <a:spcBef>
                <a:spcPts val="300"/>
              </a:spcBef>
              <a:spcAft>
                <a:spcPts val="300"/>
              </a:spcAft>
            </a:pPr>
            <a:endParaRPr lang="en-GB" i="0" dirty="0">
              <a:solidFill>
                <a:srgbClr val="424242"/>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3C5BC476-DB06-B539-F3DE-013297FC7E10}"/>
              </a:ext>
            </a:extLst>
          </p:cNvPr>
          <p:cNvSpPr txBox="1"/>
          <p:nvPr/>
        </p:nvSpPr>
        <p:spPr>
          <a:xfrm>
            <a:off x="270657" y="4019108"/>
            <a:ext cx="5638175" cy="2146742"/>
          </a:xfrm>
          <a:prstGeom prst="rect">
            <a:avLst/>
          </a:prstGeom>
          <a:noFill/>
        </p:spPr>
        <p:txBody>
          <a:bodyPr wrap="square" lIns="91440" tIns="45720" rIns="91440" bIns="45720" anchor="t">
            <a:spAutoFit/>
          </a:bodyPr>
          <a:lstStyle/>
          <a:p>
            <a:pPr algn="l">
              <a:spcBef>
                <a:spcPts val="600"/>
              </a:spcBef>
              <a:spcAft>
                <a:spcPts val="300"/>
              </a:spcAft>
            </a:pPr>
            <a:r>
              <a:rPr lang="en-GB" i="0" dirty="0">
                <a:solidFill>
                  <a:srgbClr val="424242"/>
                </a:solidFill>
                <a:effectLst/>
                <a:latin typeface="Arial" panose="020B0604020202020204" pitchFamily="34" charset="0"/>
                <a:ea typeface="Calibri"/>
                <a:cs typeface="Arial" panose="020B0604020202020204" pitchFamily="34" charset="0"/>
              </a:rPr>
              <a:t>You can also explore books, journals, and other resources tailored to your subject.</a:t>
            </a:r>
          </a:p>
          <a:p>
            <a:pPr algn="l">
              <a:spcBef>
                <a:spcPts val="600"/>
              </a:spcBef>
              <a:spcAft>
                <a:spcPts val="300"/>
              </a:spcAft>
            </a:pPr>
            <a:br>
              <a:rPr lang="en-GB" i="0" dirty="0">
                <a:effectLst/>
                <a:latin typeface="Arial" panose="020B0604020202020204" pitchFamily="34" charset="0"/>
                <a:ea typeface="Calibri" panose="020F0502020204030204" pitchFamily="34" charset="0"/>
                <a:cs typeface="Arial" panose="020B0604020202020204" pitchFamily="34" charset="0"/>
              </a:rPr>
            </a:br>
            <a:r>
              <a:rPr lang="en-GB" b="1" i="0" dirty="0">
                <a:solidFill>
                  <a:schemeClr val="accent2"/>
                </a:solidFill>
                <a:effectLst/>
                <a:latin typeface="Arial" panose="020B0604020202020204" pitchFamily="34" charset="0"/>
                <a:ea typeface="Calibri"/>
                <a:cs typeface="Arial" panose="020B0604020202020204" pitchFamily="34" charset="0"/>
              </a:rPr>
              <a:t>Need help? </a:t>
            </a:r>
            <a:r>
              <a:rPr lang="en-GB" i="0" dirty="0">
                <a:solidFill>
                  <a:srgbClr val="424242"/>
                </a:solidFill>
                <a:effectLst/>
                <a:latin typeface="Arial" panose="020B0604020202020204" pitchFamily="34" charset="0"/>
                <a:ea typeface="Calibri"/>
                <a:cs typeface="Arial" panose="020B0604020202020204" pitchFamily="34" charset="0"/>
              </a:rPr>
              <a:t>You’ll find contact details for your Academic Liaison Librarian and Digital Skills Advisors—they are here to support you throughout your studies.</a:t>
            </a:r>
          </a:p>
        </p:txBody>
      </p:sp>
      <p:pic>
        <p:nvPicPr>
          <p:cNvPr id="3" name="Picture 2">
            <a:extLst>
              <a:ext uri="{FF2B5EF4-FFF2-40B4-BE49-F238E27FC236}">
                <a16:creationId xmlns:a16="http://schemas.microsoft.com/office/drawing/2014/main" id="{F34362C1-FD1D-5A23-70C1-0154B8B6E489}"/>
              </a:ext>
            </a:extLst>
          </p:cNvPr>
          <p:cNvPicPr>
            <a:picLocks noChangeAspect="1"/>
          </p:cNvPicPr>
          <p:nvPr/>
        </p:nvPicPr>
        <p:blipFill>
          <a:blip r:embed="rId6"/>
          <a:stretch>
            <a:fillRect/>
          </a:stretch>
        </p:blipFill>
        <p:spPr>
          <a:xfrm>
            <a:off x="6828651" y="3429000"/>
            <a:ext cx="4096372" cy="2415300"/>
          </a:xfrm>
          <a:prstGeom prst="rect">
            <a:avLst/>
          </a:prstGeom>
        </p:spPr>
      </p:pic>
    </p:spTree>
    <p:extLst>
      <p:ext uri="{BB962C8B-B14F-4D97-AF65-F5344CB8AC3E}">
        <p14:creationId xmlns:p14="http://schemas.microsoft.com/office/powerpoint/2010/main" val="1436607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20296-39D6-9DA6-C555-4027E614F97E}"/>
              </a:ext>
            </a:extLst>
          </p:cNvPr>
          <p:cNvSpPr>
            <a:spLocks noGrp="1"/>
          </p:cNvSpPr>
          <p:nvPr>
            <p:ph type="title"/>
          </p:nvPr>
        </p:nvSpPr>
        <p:spPr/>
        <p:txBody>
          <a:bodyPr/>
          <a:lstStyle/>
          <a:p>
            <a:r>
              <a:rPr lang="en-GB" dirty="0"/>
              <a:t>Services for Distance Learners.</a:t>
            </a:r>
          </a:p>
        </p:txBody>
      </p:sp>
      <p:pic>
        <p:nvPicPr>
          <p:cNvPr id="4" name="Picture 3">
            <a:extLst>
              <a:ext uri="{FF2B5EF4-FFF2-40B4-BE49-F238E27FC236}">
                <a16:creationId xmlns:a16="http://schemas.microsoft.com/office/drawing/2014/main" id="{A108FA40-1B83-8A0A-7110-EACA771BD127}"/>
              </a:ext>
            </a:extLst>
          </p:cNvPr>
          <p:cNvPicPr>
            <a:picLocks noChangeAspect="1"/>
          </p:cNvPicPr>
          <p:nvPr/>
        </p:nvPicPr>
        <p:blipFill>
          <a:blip r:embed="rId3"/>
          <a:stretch>
            <a:fillRect/>
          </a:stretch>
        </p:blipFill>
        <p:spPr>
          <a:xfrm>
            <a:off x="4957010" y="1283368"/>
            <a:ext cx="7363326" cy="4958852"/>
          </a:xfrm>
          <a:prstGeom prst="rect">
            <a:avLst/>
          </a:prstGeom>
        </p:spPr>
      </p:pic>
      <p:sp>
        <p:nvSpPr>
          <p:cNvPr id="5" name="Rectangle 4">
            <a:extLst>
              <a:ext uri="{FF2B5EF4-FFF2-40B4-BE49-F238E27FC236}">
                <a16:creationId xmlns:a16="http://schemas.microsoft.com/office/drawing/2014/main" id="{DC015395-46E5-3928-918B-DCE7CF609429}"/>
              </a:ext>
            </a:extLst>
          </p:cNvPr>
          <p:cNvSpPr/>
          <p:nvPr/>
        </p:nvSpPr>
        <p:spPr>
          <a:xfrm>
            <a:off x="7587916" y="4764505"/>
            <a:ext cx="3048000" cy="65772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230FB74-AAB6-08A0-0686-A8F7E3A0EF94}"/>
              </a:ext>
            </a:extLst>
          </p:cNvPr>
          <p:cNvSpPr txBox="1"/>
          <p:nvPr/>
        </p:nvSpPr>
        <p:spPr>
          <a:xfrm>
            <a:off x="698242" y="5240488"/>
            <a:ext cx="6160168" cy="369332"/>
          </a:xfrm>
          <a:prstGeom prst="rect">
            <a:avLst/>
          </a:prstGeom>
          <a:noFill/>
        </p:spPr>
        <p:txBody>
          <a:bodyPr wrap="square">
            <a:spAutoFit/>
          </a:bodyPr>
          <a:lstStyle/>
          <a:p>
            <a:r>
              <a:rPr lang="en-GB" dirty="0">
                <a:hlinkClick r:id="rId4"/>
              </a:rPr>
              <a:t>Services for Distance Learners</a:t>
            </a:r>
            <a:endParaRPr lang="en-GB" dirty="0"/>
          </a:p>
        </p:txBody>
      </p:sp>
      <p:sp>
        <p:nvSpPr>
          <p:cNvPr id="8" name="TextBox 7">
            <a:extLst>
              <a:ext uri="{FF2B5EF4-FFF2-40B4-BE49-F238E27FC236}">
                <a16:creationId xmlns:a16="http://schemas.microsoft.com/office/drawing/2014/main" id="{A2DF9668-51C4-035F-B4A7-740AAAF46DBF}"/>
              </a:ext>
            </a:extLst>
          </p:cNvPr>
          <p:cNvSpPr txBox="1"/>
          <p:nvPr/>
        </p:nvSpPr>
        <p:spPr>
          <a:xfrm>
            <a:off x="192505" y="1592263"/>
            <a:ext cx="4539916"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Scans of book chapters or articles.</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Postal loans.</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Items not held by the library. </a:t>
            </a:r>
          </a:p>
        </p:txBody>
      </p:sp>
      <p:sp>
        <p:nvSpPr>
          <p:cNvPr id="9" name="Rectangle 8">
            <a:extLst>
              <a:ext uri="{FF2B5EF4-FFF2-40B4-BE49-F238E27FC236}">
                <a16:creationId xmlns:a16="http://schemas.microsoft.com/office/drawing/2014/main" id="{68536B68-BE62-2A1C-D715-31ECBB4F1F7A}"/>
              </a:ext>
            </a:extLst>
          </p:cNvPr>
          <p:cNvSpPr/>
          <p:nvPr/>
        </p:nvSpPr>
        <p:spPr>
          <a:xfrm>
            <a:off x="7315200" y="2093495"/>
            <a:ext cx="2117558" cy="56416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7050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dirty="0"/>
              <a:t>Need More? Service.</a:t>
            </a:r>
          </a:p>
        </p:txBody>
      </p:sp>
      <p:sp>
        <p:nvSpPr>
          <p:cNvPr id="6" name="TextBox 5">
            <a:extLst>
              <a:ext uri="{FF2B5EF4-FFF2-40B4-BE49-F238E27FC236}">
                <a16:creationId xmlns:a16="http://schemas.microsoft.com/office/drawing/2014/main" id="{8EA25130-E6E9-4C65-AADF-A9CA0BD4DDD4}"/>
              </a:ext>
            </a:extLst>
          </p:cNvPr>
          <p:cNvSpPr txBox="1"/>
          <p:nvPr/>
        </p:nvSpPr>
        <p:spPr>
          <a:xfrm>
            <a:off x="335942" y="3721912"/>
            <a:ext cx="7348226" cy="2062103"/>
          </a:xfrm>
          <a:prstGeom prst="rect">
            <a:avLst/>
          </a:prstGeom>
          <a:noFill/>
        </p:spPr>
        <p:txBody>
          <a:bodyPr wrap="square" lIns="91440" tIns="45720" rIns="91440" bIns="45720" anchor="t">
            <a:spAutoFit/>
          </a:bodyPr>
          <a:lstStyle/>
          <a:p>
            <a:r>
              <a:rPr lang="en-GB" sz="1600" dirty="0">
                <a:hlinkClick r:id="rId3"/>
              </a:rPr>
              <a:t>Need More? - Digital Services | University of Wales Trinity Saint David</a:t>
            </a:r>
            <a:endParaRPr lang="en-GB" sz="1600" dirty="0"/>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0" indent="0">
              <a:lnSpc>
                <a:spcPct val="100000"/>
              </a:lnSpc>
              <a:buNone/>
            </a:pPr>
            <a:r>
              <a:rPr lang="en-GB" sz="1600" dirty="0">
                <a:latin typeface="Arial"/>
                <a:cs typeface="Arial"/>
              </a:rPr>
              <a:t>You may also be eligible to join the </a:t>
            </a:r>
            <a:r>
              <a:rPr lang="en-GB" sz="1600" b="1" dirty="0">
                <a:latin typeface="Arial"/>
                <a:cs typeface="Arial"/>
                <a:hlinkClick r:id="rId4"/>
              </a:rPr>
              <a:t>SCONUL Access Scheme </a:t>
            </a:r>
            <a:r>
              <a:rPr lang="en-GB" sz="1600" dirty="0">
                <a:latin typeface="Arial"/>
                <a:cs typeface="Arial"/>
              </a:rPr>
              <a:t>if you would like to use other UK university libraries.</a:t>
            </a:r>
          </a:p>
          <a:p>
            <a:pPr marL="0" indent="0">
              <a:lnSpc>
                <a:spcPct val="100000"/>
              </a:lnSpc>
              <a:buNone/>
            </a:pPr>
            <a:endParaRPr lang="en-GB" sz="1600" dirty="0">
              <a:latin typeface="Arial"/>
              <a:cs typeface="Arial"/>
            </a:endParaRPr>
          </a:p>
          <a:p>
            <a:r>
              <a:rPr lang="en-GB" sz="1600" dirty="0">
                <a:latin typeface="Arial"/>
                <a:cs typeface="Arial"/>
              </a:rPr>
              <a:t>Can’t find what you need? </a:t>
            </a:r>
            <a:r>
              <a:rPr lang="en-GB" sz="1600" dirty="0">
                <a:solidFill>
                  <a:srgbClr val="007F7C"/>
                </a:solidFill>
                <a:latin typeface="Arial"/>
                <a:cs typeface="Arial"/>
                <a:hlinkClick r:id="rId5"/>
              </a:rPr>
              <a:t>library@uwtsd.ac.uk</a:t>
            </a:r>
            <a:r>
              <a:rPr lang="en-GB" sz="1600" dirty="0">
                <a:latin typeface="Arial"/>
                <a:cs typeface="Arial"/>
              </a:rPr>
              <a:t>.</a:t>
            </a:r>
          </a:p>
          <a:p>
            <a:pPr marL="0" indent="0">
              <a:lnSpc>
                <a:spcPct val="100000"/>
              </a:lnSpc>
              <a:buNone/>
            </a:pPr>
            <a:endParaRPr lang="en-GB" sz="1600" dirty="0">
              <a:latin typeface="Arial"/>
              <a:cs typeface="Arial"/>
            </a:endParaRPr>
          </a:p>
        </p:txBody>
      </p:sp>
      <p:pic>
        <p:nvPicPr>
          <p:cNvPr id="3" name="Picture 2">
            <a:extLst>
              <a:ext uri="{FF2B5EF4-FFF2-40B4-BE49-F238E27FC236}">
                <a16:creationId xmlns:a16="http://schemas.microsoft.com/office/drawing/2014/main" id="{29D6E6E2-97D0-45D0-F142-39A46FD3787C}"/>
              </a:ext>
            </a:extLst>
          </p:cNvPr>
          <p:cNvPicPr>
            <a:picLocks noChangeAspect="1"/>
          </p:cNvPicPr>
          <p:nvPr/>
        </p:nvPicPr>
        <p:blipFill>
          <a:blip r:embed="rId6"/>
          <a:stretch>
            <a:fillRect/>
          </a:stretch>
        </p:blipFill>
        <p:spPr>
          <a:xfrm>
            <a:off x="208548" y="1401522"/>
            <a:ext cx="7796463" cy="1579312"/>
          </a:xfrm>
          <a:prstGeom prst="rect">
            <a:avLst/>
          </a:prstGeom>
        </p:spPr>
      </p:pic>
      <p:pic>
        <p:nvPicPr>
          <p:cNvPr id="15" name="Picture 14">
            <a:extLst>
              <a:ext uri="{FF2B5EF4-FFF2-40B4-BE49-F238E27FC236}">
                <a16:creationId xmlns:a16="http://schemas.microsoft.com/office/drawing/2014/main" id="{802763E7-2786-6BFE-C13A-D313653176E2}"/>
              </a:ext>
            </a:extLst>
          </p:cNvPr>
          <p:cNvPicPr>
            <a:picLocks noChangeAspect="1"/>
          </p:cNvPicPr>
          <p:nvPr/>
        </p:nvPicPr>
        <p:blipFill>
          <a:blip r:embed="rId7"/>
          <a:stretch>
            <a:fillRect/>
          </a:stretch>
        </p:blipFill>
        <p:spPr>
          <a:xfrm>
            <a:off x="8264768" y="1256200"/>
            <a:ext cx="3497178" cy="4175510"/>
          </a:xfrm>
          <a:prstGeom prst="rect">
            <a:avLst/>
          </a:prstGeom>
        </p:spPr>
      </p:pic>
      <p:sp>
        <p:nvSpPr>
          <p:cNvPr id="16" name="Rectangle 15">
            <a:extLst>
              <a:ext uri="{FF2B5EF4-FFF2-40B4-BE49-F238E27FC236}">
                <a16:creationId xmlns:a16="http://schemas.microsoft.com/office/drawing/2014/main" id="{FBD0B7C7-6470-5683-FEEC-2304E768FCF4}"/>
              </a:ext>
            </a:extLst>
          </p:cNvPr>
          <p:cNvSpPr/>
          <p:nvPr/>
        </p:nvSpPr>
        <p:spPr>
          <a:xfrm>
            <a:off x="8958626" y="4379595"/>
            <a:ext cx="1725615" cy="53281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C226CF94-B3EC-428D-AF1A-65C78384A4A8}"/>
              </a:ext>
            </a:extLst>
          </p:cNvPr>
          <p:cNvSpPr txBox="1"/>
          <p:nvPr/>
        </p:nvSpPr>
        <p:spPr>
          <a:xfrm>
            <a:off x="8264768" y="5796518"/>
            <a:ext cx="2775284" cy="369332"/>
          </a:xfrm>
          <a:prstGeom prst="rect">
            <a:avLst/>
          </a:prstGeom>
          <a:noFill/>
        </p:spPr>
        <p:txBody>
          <a:bodyPr wrap="square">
            <a:spAutoFit/>
          </a:bodyPr>
          <a:lstStyle/>
          <a:p>
            <a:r>
              <a:rPr lang="en-GB" dirty="0">
                <a:hlinkClick r:id="rId8"/>
              </a:rPr>
              <a:t>Library Catalogue</a:t>
            </a:r>
            <a:endParaRPr lang="en-GB" dirty="0"/>
          </a:p>
        </p:txBody>
      </p:sp>
      <p:sp>
        <p:nvSpPr>
          <p:cNvPr id="19" name="Rectangle 18">
            <a:extLst>
              <a:ext uri="{FF2B5EF4-FFF2-40B4-BE49-F238E27FC236}">
                <a16:creationId xmlns:a16="http://schemas.microsoft.com/office/drawing/2014/main" id="{CE530E02-83E5-0F8A-1BD9-B2CBC88BDA22}"/>
              </a:ext>
            </a:extLst>
          </p:cNvPr>
          <p:cNvSpPr/>
          <p:nvPr/>
        </p:nvSpPr>
        <p:spPr>
          <a:xfrm>
            <a:off x="7379369" y="1505006"/>
            <a:ext cx="625642" cy="53281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25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1105F-9D10-4F92-7DA2-C8E65C7AEC59}"/>
              </a:ext>
            </a:extLst>
          </p:cNvPr>
          <p:cNvSpPr>
            <a:spLocks noGrp="1"/>
          </p:cNvSpPr>
          <p:nvPr>
            <p:ph type="title"/>
          </p:nvPr>
        </p:nvSpPr>
        <p:spPr/>
        <p:txBody>
          <a:bodyPr/>
          <a:lstStyle/>
          <a:p>
            <a:r>
              <a:rPr lang="en-GB" dirty="0"/>
              <a:t>Academic and </a:t>
            </a:r>
            <a:r>
              <a:rPr lang="en-GB" dirty="0" err="1"/>
              <a:t>InfoSkills</a:t>
            </a:r>
            <a:endParaRPr lang="en-GB" dirty="0"/>
          </a:p>
        </p:txBody>
      </p:sp>
      <p:sp>
        <p:nvSpPr>
          <p:cNvPr id="4" name="TextBox 3">
            <a:extLst>
              <a:ext uri="{FF2B5EF4-FFF2-40B4-BE49-F238E27FC236}">
                <a16:creationId xmlns:a16="http://schemas.microsoft.com/office/drawing/2014/main" id="{7418E5CF-7266-625E-6FC0-98B8FB8FF544}"/>
              </a:ext>
            </a:extLst>
          </p:cNvPr>
          <p:cNvSpPr txBox="1"/>
          <p:nvPr/>
        </p:nvSpPr>
        <p:spPr>
          <a:xfrm>
            <a:off x="3112487" y="5796518"/>
            <a:ext cx="2756174"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hlinkClick r:id="rId3"/>
              </a:rPr>
              <a:t>Academic and </a:t>
            </a:r>
            <a:r>
              <a:rPr lang="en-GB" dirty="0" err="1">
                <a:latin typeface="Arial" panose="020B0604020202020204" pitchFamily="34" charset="0"/>
                <a:cs typeface="Arial" panose="020B0604020202020204" pitchFamily="34" charset="0"/>
                <a:hlinkClick r:id="rId3"/>
              </a:rPr>
              <a:t>InfoSkills</a:t>
            </a:r>
            <a:r>
              <a:rPr lang="en-GB" dirty="0">
                <a:latin typeface="Arial" panose="020B0604020202020204" pitchFamily="34" charset="0"/>
                <a:cs typeface="Arial" panose="020B0604020202020204" pitchFamily="34" charset="0"/>
                <a:hlinkClick r:id="rId3"/>
              </a:rPr>
              <a:t> </a:t>
            </a:r>
            <a:endParaRPr lang="en-GB"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9108FA17-2994-44B8-90BF-896571AFFDD4}"/>
              </a:ext>
            </a:extLst>
          </p:cNvPr>
          <p:cNvPicPr>
            <a:picLocks noChangeAspect="1"/>
          </p:cNvPicPr>
          <p:nvPr/>
        </p:nvPicPr>
        <p:blipFill>
          <a:blip r:embed="rId4"/>
          <a:stretch>
            <a:fillRect/>
          </a:stretch>
        </p:blipFill>
        <p:spPr>
          <a:xfrm>
            <a:off x="8590032" y="1452788"/>
            <a:ext cx="2654560" cy="2459592"/>
          </a:xfrm>
          <a:prstGeom prst="rect">
            <a:avLst/>
          </a:prstGeom>
        </p:spPr>
      </p:pic>
      <p:pic>
        <p:nvPicPr>
          <p:cNvPr id="12" name="Picture 11">
            <a:extLst>
              <a:ext uri="{FF2B5EF4-FFF2-40B4-BE49-F238E27FC236}">
                <a16:creationId xmlns:a16="http://schemas.microsoft.com/office/drawing/2014/main" id="{8ABBFD95-FCF9-793E-33EC-D62E1039FE0B}"/>
              </a:ext>
            </a:extLst>
          </p:cNvPr>
          <p:cNvPicPr>
            <a:picLocks noChangeAspect="1"/>
          </p:cNvPicPr>
          <p:nvPr/>
        </p:nvPicPr>
        <p:blipFill>
          <a:blip r:embed="rId5"/>
          <a:stretch>
            <a:fillRect/>
          </a:stretch>
        </p:blipFill>
        <p:spPr>
          <a:xfrm>
            <a:off x="128336" y="1452788"/>
            <a:ext cx="8212528" cy="2423863"/>
          </a:xfrm>
          <a:prstGeom prst="rect">
            <a:avLst/>
          </a:prstGeom>
        </p:spPr>
      </p:pic>
      <p:pic>
        <p:nvPicPr>
          <p:cNvPr id="14" name="Picture 13">
            <a:extLst>
              <a:ext uri="{FF2B5EF4-FFF2-40B4-BE49-F238E27FC236}">
                <a16:creationId xmlns:a16="http://schemas.microsoft.com/office/drawing/2014/main" id="{40465DB0-9E76-B256-B8AD-0BD4D27E175C}"/>
              </a:ext>
            </a:extLst>
          </p:cNvPr>
          <p:cNvPicPr>
            <a:picLocks noChangeAspect="1"/>
          </p:cNvPicPr>
          <p:nvPr/>
        </p:nvPicPr>
        <p:blipFill>
          <a:blip r:embed="rId6"/>
          <a:stretch>
            <a:fillRect/>
          </a:stretch>
        </p:blipFill>
        <p:spPr>
          <a:xfrm>
            <a:off x="5978440" y="3912380"/>
            <a:ext cx="5223184" cy="2385449"/>
          </a:xfrm>
          <a:prstGeom prst="rect">
            <a:avLst/>
          </a:prstGeom>
        </p:spPr>
      </p:pic>
      <p:pic>
        <p:nvPicPr>
          <p:cNvPr id="5" name="Picture 4">
            <a:extLst>
              <a:ext uri="{FF2B5EF4-FFF2-40B4-BE49-F238E27FC236}">
                <a16:creationId xmlns:a16="http://schemas.microsoft.com/office/drawing/2014/main" id="{9599CFBD-1C0B-47A8-9361-25B445BCC9F6}"/>
              </a:ext>
            </a:extLst>
          </p:cNvPr>
          <p:cNvPicPr>
            <a:picLocks noChangeAspect="1"/>
          </p:cNvPicPr>
          <p:nvPr/>
        </p:nvPicPr>
        <p:blipFill>
          <a:blip r:embed="rId7"/>
          <a:stretch>
            <a:fillRect/>
          </a:stretch>
        </p:blipFill>
        <p:spPr>
          <a:xfrm>
            <a:off x="0" y="3922924"/>
            <a:ext cx="2941156" cy="1960770"/>
          </a:xfrm>
          <a:prstGeom prst="rect">
            <a:avLst/>
          </a:prstGeom>
        </p:spPr>
      </p:pic>
    </p:spTree>
    <p:extLst>
      <p:ext uri="{BB962C8B-B14F-4D97-AF65-F5344CB8AC3E}">
        <p14:creationId xmlns:p14="http://schemas.microsoft.com/office/powerpoint/2010/main" val="1655415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574CE-8C69-A2EC-9476-2C3E62B344EF}"/>
              </a:ext>
            </a:extLst>
          </p:cNvPr>
          <p:cNvSpPr>
            <a:spLocks noGrp="1"/>
          </p:cNvSpPr>
          <p:nvPr>
            <p:ph type="title"/>
          </p:nvPr>
        </p:nvSpPr>
        <p:spPr>
          <a:xfrm>
            <a:off x="223768" y="30339"/>
            <a:ext cx="10795518" cy="1003916"/>
          </a:xfrm>
        </p:spPr>
        <p:txBody>
          <a:bodyPr/>
          <a:lstStyle/>
          <a:p>
            <a:r>
              <a:rPr lang="cy-GB" dirty="0" err="1">
                <a:latin typeface="Arial" panose="020B0604020202020204" pitchFamily="34" charset="0"/>
                <a:cs typeface="Arial" panose="020B0604020202020204" pitchFamily="34" charset="0"/>
              </a:rPr>
              <a:t>Begin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simple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search</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03E3E59-430F-11AF-4DEA-C2CEA2525B9F}"/>
              </a:ext>
            </a:extLst>
          </p:cNvPr>
          <p:cNvSpPr txBox="1"/>
          <p:nvPr/>
        </p:nvSpPr>
        <p:spPr>
          <a:xfrm>
            <a:off x="7220851" y="1579685"/>
            <a:ext cx="4776734" cy="2677656"/>
          </a:xfrm>
          <a:prstGeom prst="rect">
            <a:avLst/>
          </a:prstGeom>
          <a:noFill/>
        </p:spPr>
        <p:txBody>
          <a:bodyPr wrap="square" rtlCol="0">
            <a:spAutoFit/>
          </a:bodyPr>
          <a:lstStyle/>
          <a:p>
            <a:r>
              <a:rPr lang="cy-GB" sz="2400" dirty="0" err="1">
                <a:latin typeface="Arial" panose="020B0604020202020204" pitchFamily="34" charset="0"/>
                <a:cs typeface="Arial" panose="020B0604020202020204" pitchFamily="34" charset="0"/>
              </a:rPr>
              <a:t>Begin</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your</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simple</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search</a:t>
            </a:r>
            <a:r>
              <a:rPr lang="cy-GB" sz="2400" dirty="0">
                <a:latin typeface="Arial" panose="020B0604020202020204" pitchFamily="34" charset="0"/>
                <a:cs typeface="Arial" panose="020B0604020202020204" pitchFamily="34" charset="0"/>
              </a:rPr>
              <a:t> by </a:t>
            </a:r>
            <a:r>
              <a:rPr lang="cy-GB" sz="2400" dirty="0" err="1">
                <a:latin typeface="Arial" panose="020B0604020202020204" pitchFamily="34" charset="0"/>
                <a:cs typeface="Arial" panose="020B0604020202020204" pitchFamily="34" charset="0"/>
              </a:rPr>
              <a:t>inputting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some</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keywords</a:t>
            </a:r>
            <a:r>
              <a:rPr lang="cy-GB" sz="2400" dirty="0">
                <a:latin typeface="Arial" panose="020B0604020202020204" pitchFamily="34" charset="0"/>
                <a:cs typeface="Arial" panose="020B0604020202020204" pitchFamily="34" charset="0"/>
              </a:rPr>
              <a:t> ...  </a:t>
            </a:r>
          </a:p>
          <a:p>
            <a:endParaRPr lang="cy-GB" sz="2400" dirty="0">
              <a:latin typeface="Arial" panose="020B0604020202020204" pitchFamily="34" charset="0"/>
              <a:cs typeface="Arial" panose="020B0604020202020204" pitchFamily="34" charset="0"/>
            </a:endParaRPr>
          </a:p>
          <a:p>
            <a:r>
              <a:rPr lang="cy-GB" sz="2400" dirty="0" err="1">
                <a:latin typeface="Arial" panose="020B0604020202020204" pitchFamily="34" charset="0"/>
                <a:cs typeface="Arial" panose="020B0604020202020204" pitchFamily="34" charset="0"/>
              </a:rPr>
              <a:t>press</a:t>
            </a:r>
            <a:r>
              <a:rPr lang="cy-GB" sz="2400" dirty="0">
                <a:latin typeface="Arial" panose="020B0604020202020204" pitchFamily="34" charset="0"/>
                <a:cs typeface="Arial" panose="020B0604020202020204" pitchFamily="34" charset="0"/>
              </a:rPr>
              <a:t> the </a:t>
            </a:r>
            <a:r>
              <a:rPr lang="cy-GB" sz="2400" dirty="0" err="1">
                <a:latin typeface="Arial" panose="020B0604020202020204" pitchFamily="34" charset="0"/>
                <a:cs typeface="Arial" panose="020B0604020202020204" pitchFamily="34" charset="0"/>
              </a:rPr>
              <a:t>search</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button</a:t>
            </a:r>
            <a:r>
              <a:rPr lang="cy-GB" sz="2400" dirty="0">
                <a:latin typeface="Arial" panose="020B0604020202020204" pitchFamily="34" charset="0"/>
                <a:cs typeface="Arial" panose="020B0604020202020204" pitchFamily="34" charset="0"/>
              </a:rPr>
              <a:t> ...</a:t>
            </a:r>
          </a:p>
          <a:p>
            <a:endParaRPr lang="cy-GB" sz="2400" dirty="0">
              <a:latin typeface="Arial" panose="020B0604020202020204" pitchFamily="34" charset="0"/>
              <a:cs typeface="Arial" panose="020B0604020202020204" pitchFamily="34" charset="0"/>
            </a:endParaRPr>
          </a:p>
          <a:p>
            <a:r>
              <a:rPr lang="cy-GB" sz="2400" dirty="0">
                <a:latin typeface="Arial" panose="020B0604020202020204" pitchFamily="34" charset="0"/>
                <a:cs typeface="Arial" panose="020B0604020202020204" pitchFamily="34" charset="0"/>
              </a:rPr>
              <a:t>and </a:t>
            </a:r>
            <a:r>
              <a:rPr lang="cy-GB" sz="2400" dirty="0" err="1">
                <a:latin typeface="Arial" panose="020B0604020202020204" pitchFamily="34" charset="0"/>
                <a:cs typeface="Arial" panose="020B0604020202020204" pitchFamily="34" charset="0"/>
              </a:rPr>
              <a:t>remember</a:t>
            </a:r>
            <a:r>
              <a:rPr lang="cy-GB" sz="2400" dirty="0">
                <a:latin typeface="Arial" panose="020B0604020202020204" pitchFamily="34" charset="0"/>
                <a:cs typeface="Arial" panose="020B0604020202020204" pitchFamily="34" charset="0"/>
              </a:rPr>
              <a:t> to </a:t>
            </a:r>
            <a:r>
              <a:rPr lang="cy-GB" sz="2400" dirty="0" err="1">
                <a:latin typeface="Arial" panose="020B0604020202020204" pitchFamily="34" charset="0"/>
                <a:cs typeface="Arial" panose="020B0604020202020204" pitchFamily="34" charset="0"/>
              </a:rPr>
              <a:t>sign</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in</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using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your</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university</a:t>
            </a:r>
            <a:r>
              <a:rPr lang="cy-GB" sz="2400" dirty="0">
                <a:latin typeface="Arial" panose="020B0604020202020204" pitchFamily="34" charset="0"/>
                <a:cs typeface="Arial" panose="020B0604020202020204" pitchFamily="34" charset="0"/>
              </a:rPr>
              <a:t> ID and </a:t>
            </a:r>
            <a:r>
              <a:rPr lang="cy-GB" sz="2400" dirty="0" err="1">
                <a:latin typeface="Arial" panose="020B0604020202020204" pitchFamily="34" charset="0"/>
                <a:cs typeface="Arial" panose="020B0604020202020204" pitchFamily="34" charset="0"/>
              </a:rPr>
              <a:t>password</a:t>
            </a:r>
            <a:r>
              <a:rPr lang="cy-GB" sz="2400"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9B1DDD3A-4370-658E-8E47-6610042C3D35}"/>
              </a:ext>
            </a:extLst>
          </p:cNvPr>
          <p:cNvPicPr>
            <a:picLocks noChangeAspect="1"/>
          </p:cNvPicPr>
          <p:nvPr/>
        </p:nvPicPr>
        <p:blipFill>
          <a:blip r:embed="rId3"/>
          <a:stretch>
            <a:fillRect/>
          </a:stretch>
        </p:blipFill>
        <p:spPr>
          <a:xfrm>
            <a:off x="194415" y="1448299"/>
            <a:ext cx="6690652" cy="3950671"/>
          </a:xfrm>
          <a:prstGeom prst="rect">
            <a:avLst/>
          </a:prstGeom>
        </p:spPr>
      </p:pic>
      <p:sp>
        <p:nvSpPr>
          <p:cNvPr id="7" name="Rectangle: Rounded Corners 6">
            <a:extLst>
              <a:ext uri="{FF2B5EF4-FFF2-40B4-BE49-F238E27FC236}">
                <a16:creationId xmlns:a16="http://schemas.microsoft.com/office/drawing/2014/main" id="{780B660C-3A8A-4326-E0BA-1370AD14D95B}"/>
              </a:ext>
            </a:extLst>
          </p:cNvPr>
          <p:cNvSpPr/>
          <p:nvPr/>
        </p:nvSpPr>
        <p:spPr>
          <a:xfrm>
            <a:off x="2786742" y="4191612"/>
            <a:ext cx="691541" cy="459028"/>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71B9E3D1-8831-297B-6DE8-A0FF64F4155D}"/>
              </a:ext>
            </a:extLst>
          </p:cNvPr>
          <p:cNvSpPr/>
          <p:nvPr/>
        </p:nvSpPr>
        <p:spPr>
          <a:xfrm>
            <a:off x="300523" y="4191610"/>
            <a:ext cx="886020" cy="459030"/>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a:extLst>
              <a:ext uri="{FF2B5EF4-FFF2-40B4-BE49-F238E27FC236}">
                <a16:creationId xmlns:a16="http://schemas.microsoft.com/office/drawing/2014/main" id="{655F9591-2AB8-9DC0-0D56-5F8D5279CC7A}"/>
              </a:ext>
            </a:extLst>
          </p:cNvPr>
          <p:cNvPicPr>
            <a:picLocks noChangeAspect="1"/>
          </p:cNvPicPr>
          <p:nvPr/>
        </p:nvPicPr>
        <p:blipFill>
          <a:blip r:embed="rId4"/>
          <a:stretch>
            <a:fillRect/>
          </a:stretch>
        </p:blipFill>
        <p:spPr>
          <a:xfrm>
            <a:off x="5621527" y="4650640"/>
            <a:ext cx="6441029" cy="1610257"/>
          </a:xfrm>
          <a:prstGeom prst="rect">
            <a:avLst/>
          </a:prstGeom>
        </p:spPr>
      </p:pic>
      <p:sp>
        <p:nvSpPr>
          <p:cNvPr id="13" name="Rectangle: Rounded Corners 12">
            <a:extLst>
              <a:ext uri="{FF2B5EF4-FFF2-40B4-BE49-F238E27FC236}">
                <a16:creationId xmlns:a16="http://schemas.microsoft.com/office/drawing/2014/main" id="{74B642DC-CAC3-50ED-6352-F7FE09002193}"/>
              </a:ext>
            </a:extLst>
          </p:cNvPr>
          <p:cNvSpPr/>
          <p:nvPr/>
        </p:nvSpPr>
        <p:spPr>
          <a:xfrm>
            <a:off x="9149740" y="5801867"/>
            <a:ext cx="708168" cy="459030"/>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1114CF8-859A-2BEF-509D-41B83E5E6E25}"/>
              </a:ext>
            </a:extLst>
          </p:cNvPr>
          <p:cNvSpPr txBox="1"/>
          <p:nvPr/>
        </p:nvSpPr>
        <p:spPr>
          <a:xfrm>
            <a:off x="115349" y="5475990"/>
            <a:ext cx="5342785" cy="400110"/>
          </a:xfrm>
          <a:prstGeom prst="rect">
            <a:avLst/>
          </a:prstGeom>
          <a:noFill/>
        </p:spPr>
        <p:txBody>
          <a:bodyPr wrap="square" rtlCol="0">
            <a:spAutoFit/>
          </a:bodyPr>
          <a:lstStyle/>
          <a:p>
            <a:r>
              <a:rPr lang="en-GB" sz="2000" dirty="0">
                <a:hlinkClick r:id="rId5"/>
              </a:rPr>
              <a:t>Library &amp; Learning Services at UWTSD</a:t>
            </a:r>
            <a:endParaRPr lang="en-GB" sz="20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F0A2D8BF-7F91-6F6E-5894-BD5C9B6E2D5C}"/>
              </a:ext>
            </a:extLst>
          </p:cNvPr>
          <p:cNvSpPr/>
          <p:nvPr/>
        </p:nvSpPr>
        <p:spPr>
          <a:xfrm>
            <a:off x="6254750" y="1415441"/>
            <a:ext cx="559409" cy="350729"/>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735904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86BB9-1D68-6E23-B2B4-795BD2207C6B}"/>
              </a:ext>
            </a:extLst>
          </p:cNvPr>
          <p:cNvSpPr>
            <a:spLocks noGrp="1"/>
          </p:cNvSpPr>
          <p:nvPr>
            <p:ph type="title"/>
          </p:nvPr>
        </p:nvSpPr>
        <p:spPr>
          <a:xfrm>
            <a:off x="171911" y="0"/>
            <a:ext cx="10795518" cy="1003916"/>
          </a:xfrm>
        </p:spPr>
        <p:txBody>
          <a:bodyPr/>
          <a:lstStyle/>
          <a:p>
            <a:r>
              <a:rPr lang="cy-GB" dirty="0" err="1">
                <a:latin typeface="Arial" panose="020B0604020202020204" pitchFamily="34" charset="0"/>
                <a:cs typeface="Arial" panose="020B0604020202020204" pitchFamily="34" charset="0"/>
              </a:rPr>
              <a:t>Refine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search</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3721EC3D-BA83-4BB6-E0C1-955E80596304}"/>
              </a:ext>
            </a:extLst>
          </p:cNvPr>
          <p:cNvPicPr>
            <a:picLocks noChangeAspect="1"/>
          </p:cNvPicPr>
          <p:nvPr/>
        </p:nvPicPr>
        <p:blipFill>
          <a:blip r:embed="rId3"/>
          <a:stretch>
            <a:fillRect/>
          </a:stretch>
        </p:blipFill>
        <p:spPr>
          <a:xfrm>
            <a:off x="258994" y="1578459"/>
            <a:ext cx="8741225" cy="4463112"/>
          </a:xfrm>
          <a:prstGeom prst="rect">
            <a:avLst/>
          </a:prstGeom>
        </p:spPr>
      </p:pic>
      <p:sp>
        <p:nvSpPr>
          <p:cNvPr id="7" name="Rectangle: Rounded Corners 6">
            <a:extLst>
              <a:ext uri="{FF2B5EF4-FFF2-40B4-BE49-F238E27FC236}">
                <a16:creationId xmlns:a16="http://schemas.microsoft.com/office/drawing/2014/main" id="{538D2BE8-21F7-2F19-477A-1D266DFFC2AE}"/>
              </a:ext>
            </a:extLst>
          </p:cNvPr>
          <p:cNvSpPr/>
          <p:nvPr/>
        </p:nvSpPr>
        <p:spPr>
          <a:xfrm>
            <a:off x="258994" y="2765492"/>
            <a:ext cx="1069060" cy="3159263"/>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832C91A7-C11D-0973-E652-0763284B6BF2}"/>
              </a:ext>
            </a:extLst>
          </p:cNvPr>
          <p:cNvSpPr/>
          <p:nvPr/>
        </p:nvSpPr>
        <p:spPr>
          <a:xfrm>
            <a:off x="3098613" y="2422504"/>
            <a:ext cx="2694513" cy="342988"/>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D5A0E42D-A781-2678-1544-E4F28E9D475A}"/>
              </a:ext>
            </a:extLst>
          </p:cNvPr>
          <p:cNvSpPr txBox="1"/>
          <p:nvPr/>
        </p:nvSpPr>
        <p:spPr>
          <a:xfrm>
            <a:off x="9312354" y="1363191"/>
            <a:ext cx="2582822" cy="489364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Use the drop-down menus under the search box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Tweak your results using the filters on the left of the screen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Or simply add to your search terms.</a:t>
            </a:r>
          </a:p>
        </p:txBody>
      </p:sp>
    </p:spTree>
    <p:extLst>
      <p:ext uri="{BB962C8B-B14F-4D97-AF65-F5344CB8AC3E}">
        <p14:creationId xmlns:p14="http://schemas.microsoft.com/office/powerpoint/2010/main" val="26374872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4BE62-87F7-CED1-F96F-3D9C9EF22F80}"/>
              </a:ext>
            </a:extLst>
          </p:cNvPr>
          <p:cNvSpPr>
            <a:spLocks noGrp="1"/>
          </p:cNvSpPr>
          <p:nvPr>
            <p:ph type="title"/>
          </p:nvPr>
        </p:nvSpPr>
        <p:spPr>
          <a:xfrm>
            <a:off x="209869" y="0"/>
            <a:ext cx="10795518" cy="1003916"/>
          </a:xfrm>
        </p:spPr>
        <p:txBody>
          <a:bodyPr/>
          <a:lstStyle/>
          <a:p>
            <a:r>
              <a:rPr lang="cy-GB" dirty="0" err="1">
                <a:latin typeface="Arial" panose="020B0604020202020204" pitchFamily="34" charset="0"/>
                <a:cs typeface="Arial" panose="020B0604020202020204" pitchFamily="34" charset="0"/>
              </a:rPr>
              <a:t>Locate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printed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books</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DCFEB130-246C-6316-A124-A6AB343C204E}"/>
              </a:ext>
            </a:extLst>
          </p:cNvPr>
          <p:cNvPicPr>
            <a:picLocks noChangeAspect="1"/>
          </p:cNvPicPr>
          <p:nvPr/>
        </p:nvPicPr>
        <p:blipFill>
          <a:blip r:embed="rId3"/>
          <a:stretch>
            <a:fillRect/>
          </a:stretch>
        </p:blipFill>
        <p:spPr>
          <a:xfrm>
            <a:off x="294361" y="1421648"/>
            <a:ext cx="6763694" cy="2476846"/>
          </a:xfrm>
          <a:prstGeom prst="rect">
            <a:avLst/>
          </a:prstGeom>
        </p:spPr>
      </p:pic>
      <p:pic>
        <p:nvPicPr>
          <p:cNvPr id="13" name="Picture 12">
            <a:extLst>
              <a:ext uri="{FF2B5EF4-FFF2-40B4-BE49-F238E27FC236}">
                <a16:creationId xmlns:a16="http://schemas.microsoft.com/office/drawing/2014/main" id="{576B22F5-0AF8-9EA4-1541-C220C9CCAF6E}"/>
              </a:ext>
            </a:extLst>
          </p:cNvPr>
          <p:cNvPicPr>
            <a:picLocks noChangeAspect="1"/>
          </p:cNvPicPr>
          <p:nvPr/>
        </p:nvPicPr>
        <p:blipFill>
          <a:blip r:embed="rId4"/>
          <a:stretch>
            <a:fillRect/>
          </a:stretch>
        </p:blipFill>
        <p:spPr>
          <a:xfrm>
            <a:off x="294361" y="4053732"/>
            <a:ext cx="6763694" cy="2016565"/>
          </a:xfrm>
          <a:prstGeom prst="rect">
            <a:avLst/>
          </a:prstGeom>
        </p:spPr>
      </p:pic>
      <p:pic>
        <p:nvPicPr>
          <p:cNvPr id="15" name="Picture 14">
            <a:extLst>
              <a:ext uri="{FF2B5EF4-FFF2-40B4-BE49-F238E27FC236}">
                <a16:creationId xmlns:a16="http://schemas.microsoft.com/office/drawing/2014/main" id="{3276A1C2-065E-188E-945A-3611607C4007}"/>
              </a:ext>
            </a:extLst>
          </p:cNvPr>
          <p:cNvPicPr>
            <a:picLocks noChangeAspect="1"/>
          </p:cNvPicPr>
          <p:nvPr/>
        </p:nvPicPr>
        <p:blipFill>
          <a:blip r:embed="rId5"/>
          <a:stretch>
            <a:fillRect/>
          </a:stretch>
        </p:blipFill>
        <p:spPr>
          <a:xfrm>
            <a:off x="7452321" y="2528221"/>
            <a:ext cx="4578882" cy="3617108"/>
          </a:xfrm>
          <a:prstGeom prst="rect">
            <a:avLst/>
          </a:prstGeom>
        </p:spPr>
      </p:pic>
      <p:sp>
        <p:nvSpPr>
          <p:cNvPr id="3" name="Rectangle: Rounded Corners 2">
            <a:extLst>
              <a:ext uri="{FF2B5EF4-FFF2-40B4-BE49-F238E27FC236}">
                <a16:creationId xmlns:a16="http://schemas.microsoft.com/office/drawing/2014/main" id="{80475EF5-CB75-2E9C-1DBB-EB7AC5D5B6A1}"/>
              </a:ext>
            </a:extLst>
          </p:cNvPr>
          <p:cNvSpPr/>
          <p:nvPr/>
        </p:nvSpPr>
        <p:spPr>
          <a:xfrm>
            <a:off x="371475" y="2105025"/>
            <a:ext cx="1000125" cy="31432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F6C1153-F89F-217B-4B8D-4BA4F0F414A9}"/>
              </a:ext>
            </a:extLst>
          </p:cNvPr>
          <p:cNvSpPr txBox="1"/>
          <p:nvPr/>
        </p:nvSpPr>
        <p:spPr>
          <a:xfrm>
            <a:off x="7452321" y="1421648"/>
            <a:ext cx="4445318"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Use filters, the detailed record and Map it functionality…</a:t>
            </a:r>
          </a:p>
        </p:txBody>
      </p:sp>
    </p:spTree>
    <p:extLst>
      <p:ext uri="{BB962C8B-B14F-4D97-AF65-F5344CB8AC3E}">
        <p14:creationId xmlns:p14="http://schemas.microsoft.com/office/powerpoint/2010/main" val="717412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054A9-0E8E-DFB1-6E92-5371817F2A44}"/>
              </a:ext>
            </a:extLst>
          </p:cNvPr>
          <p:cNvSpPr>
            <a:spLocks noGrp="1"/>
          </p:cNvSpPr>
          <p:nvPr>
            <p:ph type="title"/>
          </p:nvPr>
        </p:nvSpPr>
        <p:spPr>
          <a:xfrm>
            <a:off x="370047" y="0"/>
            <a:ext cx="10795518" cy="1003916"/>
          </a:xfrm>
        </p:spPr>
        <p:txBody>
          <a:bodyPr/>
          <a:lstStyle/>
          <a:p>
            <a:r>
              <a:rPr lang="en-GB" dirty="0">
                <a:latin typeface="Arial" panose="020B0604020202020204" pitchFamily="34" charset="0"/>
                <a:cs typeface="Arial" panose="020B0604020202020204" pitchFamily="34" charset="0"/>
              </a:rPr>
              <a:t>Request a print item.</a:t>
            </a:r>
          </a:p>
        </p:txBody>
      </p:sp>
      <p:pic>
        <p:nvPicPr>
          <p:cNvPr id="7" name="Picture 6">
            <a:extLst>
              <a:ext uri="{FF2B5EF4-FFF2-40B4-BE49-F238E27FC236}">
                <a16:creationId xmlns:a16="http://schemas.microsoft.com/office/drawing/2014/main" id="{C82249D9-7AFB-1FBF-D92F-E08FD8E791EE}"/>
              </a:ext>
            </a:extLst>
          </p:cNvPr>
          <p:cNvPicPr>
            <a:picLocks noChangeAspect="1"/>
          </p:cNvPicPr>
          <p:nvPr/>
        </p:nvPicPr>
        <p:blipFill>
          <a:blip r:embed="rId3"/>
          <a:stretch>
            <a:fillRect/>
          </a:stretch>
        </p:blipFill>
        <p:spPr>
          <a:xfrm>
            <a:off x="370047" y="1444328"/>
            <a:ext cx="4361793" cy="3969344"/>
          </a:xfrm>
          <a:prstGeom prst="rect">
            <a:avLst/>
          </a:prstGeom>
        </p:spPr>
      </p:pic>
      <p:pic>
        <p:nvPicPr>
          <p:cNvPr id="9" name="Picture 8">
            <a:extLst>
              <a:ext uri="{FF2B5EF4-FFF2-40B4-BE49-F238E27FC236}">
                <a16:creationId xmlns:a16="http://schemas.microsoft.com/office/drawing/2014/main" id="{3DBDB2CF-027C-FDE3-3CB4-535572F383CE}"/>
              </a:ext>
            </a:extLst>
          </p:cNvPr>
          <p:cNvPicPr>
            <a:picLocks noChangeAspect="1"/>
          </p:cNvPicPr>
          <p:nvPr/>
        </p:nvPicPr>
        <p:blipFill>
          <a:blip r:embed="rId4"/>
          <a:stretch>
            <a:fillRect/>
          </a:stretch>
        </p:blipFill>
        <p:spPr>
          <a:xfrm>
            <a:off x="3025072" y="3621019"/>
            <a:ext cx="7484915" cy="2613238"/>
          </a:xfrm>
          <a:prstGeom prst="rect">
            <a:avLst/>
          </a:prstGeom>
        </p:spPr>
      </p:pic>
      <p:sp>
        <p:nvSpPr>
          <p:cNvPr id="3" name="Rectangle: Rounded Corners 2">
            <a:extLst>
              <a:ext uri="{FF2B5EF4-FFF2-40B4-BE49-F238E27FC236}">
                <a16:creationId xmlns:a16="http://schemas.microsoft.com/office/drawing/2014/main" id="{3D92EEAA-E49C-859C-AD1C-27A5472A2939}"/>
              </a:ext>
            </a:extLst>
          </p:cNvPr>
          <p:cNvSpPr/>
          <p:nvPr/>
        </p:nvSpPr>
        <p:spPr>
          <a:xfrm>
            <a:off x="830322" y="3632200"/>
            <a:ext cx="737514" cy="372438"/>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FA317B1B-C366-13CB-65A8-5098B4164918}"/>
              </a:ext>
            </a:extLst>
          </p:cNvPr>
          <p:cNvSpPr/>
          <p:nvPr/>
        </p:nvSpPr>
        <p:spPr>
          <a:xfrm>
            <a:off x="7116266" y="4457066"/>
            <a:ext cx="1273996" cy="374649"/>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3751FC-6317-07F6-A636-BB165BAD336E}"/>
              </a:ext>
            </a:extLst>
          </p:cNvPr>
          <p:cNvSpPr txBox="1"/>
          <p:nvPr/>
        </p:nvSpPr>
        <p:spPr>
          <a:xfrm>
            <a:off x="5097651" y="1360655"/>
            <a:ext cx="7094349" cy="2215991"/>
          </a:xfrm>
          <a:prstGeom prst="rect">
            <a:avLst/>
          </a:prstGeom>
          <a:noFill/>
        </p:spPr>
        <p:txBody>
          <a:bodyPr wrap="square" rtlCol="0">
            <a:spAutoFit/>
          </a:bodyPr>
          <a:lstStyle/>
          <a:p>
            <a:r>
              <a:rPr lang="en-GB" sz="2300" b="1" dirty="0">
                <a:latin typeface="Arial" panose="020B0604020202020204" pitchFamily="34" charset="0"/>
                <a:cs typeface="Arial" panose="020B0604020202020204" pitchFamily="34" charset="0"/>
              </a:rPr>
              <a:t>To make a request:</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Click on </a:t>
            </a:r>
            <a:r>
              <a:rPr lang="en-GB" sz="2300" i="1" dirty="0">
                <a:latin typeface="Arial" panose="020B0604020202020204" pitchFamily="34" charset="0"/>
                <a:cs typeface="Arial" panose="020B0604020202020204" pitchFamily="34" charset="0"/>
              </a:rPr>
              <a:t>Request item</a:t>
            </a:r>
            <a:r>
              <a:rPr lang="en-GB" sz="2300"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Choose your </a:t>
            </a:r>
            <a:r>
              <a:rPr lang="en-GB" sz="2300" i="1" dirty="0">
                <a:latin typeface="Arial" panose="020B0604020202020204" pitchFamily="34" charset="0"/>
                <a:cs typeface="Arial" panose="020B0604020202020204" pitchFamily="34" charset="0"/>
              </a:rPr>
              <a:t>Pickup Location</a:t>
            </a:r>
            <a:r>
              <a:rPr lang="en-GB" sz="2300" dirty="0">
                <a:latin typeface="Arial" panose="020B0604020202020204" pitchFamily="34" charset="0"/>
                <a:cs typeface="Arial" panose="020B0604020202020204" pitchFamily="34" charset="0"/>
              </a:rPr>
              <a:t>.</a:t>
            </a:r>
          </a:p>
          <a:p>
            <a:endParaRPr lang="en-GB" sz="2300" dirty="0">
              <a:latin typeface="Arial" panose="020B0604020202020204" pitchFamily="34" charset="0"/>
              <a:cs typeface="Arial" panose="020B0604020202020204" pitchFamily="34" charset="0"/>
            </a:endParaRPr>
          </a:p>
          <a:p>
            <a:r>
              <a:rPr lang="en-GB" sz="2300" b="1" dirty="0">
                <a:latin typeface="Arial" panose="020B0604020202020204" pitchFamily="34" charset="0"/>
                <a:cs typeface="Arial" panose="020B0604020202020204" pitchFamily="34" charset="0"/>
              </a:rPr>
              <a:t>Distance learners </a:t>
            </a:r>
            <a:r>
              <a:rPr lang="en-GB" sz="2300" dirty="0">
                <a:latin typeface="Arial" panose="020B0604020202020204" pitchFamily="34" charset="0"/>
                <a:cs typeface="Arial" panose="020B0604020202020204" pitchFamily="34" charset="0"/>
              </a:rPr>
              <a:t>can have items posted to their home address. See </a:t>
            </a:r>
            <a:r>
              <a:rPr lang="en-GB" sz="2300" dirty="0">
                <a:latin typeface="Arial" panose="020B0604020202020204" pitchFamily="34" charset="0"/>
                <a:cs typeface="Arial" panose="020B0604020202020204" pitchFamily="34" charset="0"/>
                <a:hlinkClick r:id="rId5"/>
              </a:rPr>
              <a:t>Services for Distance Learners</a:t>
            </a:r>
            <a:r>
              <a:rPr lang="en-GB" sz="23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96819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5A1F5-8FE9-73CD-0DCD-E915EEED2F19}"/>
              </a:ext>
            </a:extLst>
          </p:cNvPr>
          <p:cNvSpPr>
            <a:spLocks noGrp="1"/>
          </p:cNvSpPr>
          <p:nvPr>
            <p:ph type="title"/>
          </p:nvPr>
        </p:nvSpPr>
        <p:spPr>
          <a:xfrm>
            <a:off x="355342" y="127593"/>
            <a:ext cx="10795518" cy="1003916"/>
          </a:xfrm>
        </p:spPr>
        <p:txBody>
          <a:bodyPr/>
          <a:lstStyle/>
          <a:p>
            <a:r>
              <a:rPr lang="cy-GB" dirty="0">
                <a:latin typeface="Arial" panose="020B0604020202020204" pitchFamily="34" charset="0"/>
                <a:cs typeface="Arial" panose="020B0604020202020204" pitchFamily="34" charset="0"/>
              </a:rPr>
              <a:t>Access </a:t>
            </a:r>
            <a:r>
              <a:rPr lang="cy-GB" dirty="0" err="1">
                <a:latin typeface="Arial" panose="020B0604020202020204" pitchFamily="34" charset="0"/>
                <a:cs typeface="Arial" panose="020B0604020202020204" pitchFamily="34" charset="0"/>
              </a:rPr>
              <a:t>ebooks</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47C98767-A930-133B-6E97-2651C3AA8378}"/>
              </a:ext>
            </a:extLst>
          </p:cNvPr>
          <p:cNvPicPr>
            <a:picLocks noChangeAspect="1"/>
          </p:cNvPicPr>
          <p:nvPr/>
        </p:nvPicPr>
        <p:blipFill>
          <a:blip r:embed="rId3"/>
          <a:stretch>
            <a:fillRect/>
          </a:stretch>
        </p:blipFill>
        <p:spPr>
          <a:xfrm>
            <a:off x="180060" y="1382398"/>
            <a:ext cx="7676572" cy="2795331"/>
          </a:xfrm>
          <a:prstGeom prst="rect">
            <a:avLst/>
          </a:prstGeom>
        </p:spPr>
      </p:pic>
      <p:pic>
        <p:nvPicPr>
          <p:cNvPr id="5" name="Picture 4">
            <a:extLst>
              <a:ext uri="{FF2B5EF4-FFF2-40B4-BE49-F238E27FC236}">
                <a16:creationId xmlns:a16="http://schemas.microsoft.com/office/drawing/2014/main" id="{33EB0279-212A-27F3-F8B8-EC02589DCD75}"/>
              </a:ext>
            </a:extLst>
          </p:cNvPr>
          <p:cNvPicPr>
            <a:picLocks noChangeAspect="1"/>
          </p:cNvPicPr>
          <p:nvPr/>
        </p:nvPicPr>
        <p:blipFill>
          <a:blip r:embed="rId4"/>
          <a:stretch>
            <a:fillRect/>
          </a:stretch>
        </p:blipFill>
        <p:spPr>
          <a:xfrm>
            <a:off x="180060" y="4598321"/>
            <a:ext cx="5182323" cy="1276528"/>
          </a:xfrm>
          <a:prstGeom prst="rect">
            <a:avLst/>
          </a:prstGeom>
        </p:spPr>
      </p:pic>
      <p:pic>
        <p:nvPicPr>
          <p:cNvPr id="7" name="Picture 6">
            <a:extLst>
              <a:ext uri="{FF2B5EF4-FFF2-40B4-BE49-F238E27FC236}">
                <a16:creationId xmlns:a16="http://schemas.microsoft.com/office/drawing/2014/main" id="{F8DADED7-9E95-BB5D-60E8-4553C980D70D}"/>
              </a:ext>
            </a:extLst>
          </p:cNvPr>
          <p:cNvPicPr>
            <a:picLocks noChangeAspect="1"/>
          </p:cNvPicPr>
          <p:nvPr/>
        </p:nvPicPr>
        <p:blipFill>
          <a:blip r:embed="rId5"/>
          <a:stretch>
            <a:fillRect/>
          </a:stretch>
        </p:blipFill>
        <p:spPr>
          <a:xfrm>
            <a:off x="6829618" y="2667178"/>
            <a:ext cx="5060423" cy="3576893"/>
          </a:xfrm>
          <a:prstGeom prst="rect">
            <a:avLst/>
          </a:prstGeom>
        </p:spPr>
      </p:pic>
      <p:sp>
        <p:nvSpPr>
          <p:cNvPr id="3" name="Rectangle: Rounded Corners 2">
            <a:extLst>
              <a:ext uri="{FF2B5EF4-FFF2-40B4-BE49-F238E27FC236}">
                <a16:creationId xmlns:a16="http://schemas.microsoft.com/office/drawing/2014/main" id="{FB41585A-5B80-4904-F5CA-C5A8FEA646D3}"/>
              </a:ext>
            </a:extLst>
          </p:cNvPr>
          <p:cNvSpPr/>
          <p:nvPr/>
        </p:nvSpPr>
        <p:spPr>
          <a:xfrm>
            <a:off x="279142" y="2149083"/>
            <a:ext cx="1235333" cy="380822"/>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A06D19C2-5582-EF39-754E-7BA0F625538A}"/>
              </a:ext>
            </a:extLst>
          </p:cNvPr>
          <p:cNvSpPr txBox="1"/>
          <p:nvPr/>
        </p:nvSpPr>
        <p:spPr>
          <a:xfrm>
            <a:off x="8135006" y="1609290"/>
            <a:ext cx="3681462"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Any place, any time … on your own device.</a:t>
            </a:r>
          </a:p>
        </p:txBody>
      </p:sp>
    </p:spTree>
    <p:extLst>
      <p:ext uri="{BB962C8B-B14F-4D97-AF65-F5344CB8AC3E}">
        <p14:creationId xmlns:p14="http://schemas.microsoft.com/office/powerpoint/2010/main" val="3992218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04F0B-E1A7-0614-B616-61B6AE3A9B45}"/>
              </a:ext>
            </a:extLst>
          </p:cNvPr>
          <p:cNvSpPr>
            <a:spLocks noGrp="1"/>
          </p:cNvSpPr>
          <p:nvPr>
            <p:ph type="title"/>
          </p:nvPr>
        </p:nvSpPr>
        <p:spPr>
          <a:xfrm>
            <a:off x="471504" y="75639"/>
            <a:ext cx="10795518" cy="1003916"/>
          </a:xfrm>
        </p:spPr>
        <p:txBody>
          <a:bodyPr/>
          <a:lstStyle/>
          <a:p>
            <a:r>
              <a:rPr lang="cy-GB" dirty="0" err="1">
                <a:latin typeface="Arial" panose="020B0604020202020204" pitchFamily="34" charset="0"/>
                <a:cs typeface="Arial" panose="020B0604020202020204" pitchFamily="34" charset="0"/>
              </a:rPr>
              <a:t>Find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peer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reviewed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journal</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articles</a:t>
            </a:r>
            <a:r>
              <a:rPr lang="cy-GB"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15902653-646F-8845-AD8B-C555A705F11B}"/>
              </a:ext>
            </a:extLst>
          </p:cNvPr>
          <p:cNvPicPr>
            <a:picLocks noGrp="1" noChangeAspect="1"/>
          </p:cNvPicPr>
          <p:nvPr>
            <p:ph sz="quarter" idx="10"/>
          </p:nvPr>
        </p:nvPicPr>
        <p:blipFill>
          <a:blip r:embed="rId3"/>
          <a:stretch>
            <a:fillRect/>
          </a:stretch>
        </p:blipFill>
        <p:spPr>
          <a:xfrm>
            <a:off x="483049" y="1422721"/>
            <a:ext cx="8560625" cy="4012557"/>
          </a:xfrm>
          <a:prstGeom prst="rect">
            <a:avLst/>
          </a:prstGeom>
        </p:spPr>
      </p:pic>
      <p:sp>
        <p:nvSpPr>
          <p:cNvPr id="3" name="Rectangle: Rounded Corners 2">
            <a:extLst>
              <a:ext uri="{FF2B5EF4-FFF2-40B4-BE49-F238E27FC236}">
                <a16:creationId xmlns:a16="http://schemas.microsoft.com/office/drawing/2014/main" id="{3460A348-FC20-954D-585C-E0AAE406BDCA}"/>
              </a:ext>
            </a:extLst>
          </p:cNvPr>
          <p:cNvSpPr/>
          <p:nvPr/>
        </p:nvSpPr>
        <p:spPr>
          <a:xfrm>
            <a:off x="483049" y="2284029"/>
            <a:ext cx="2794536" cy="533400"/>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7C1C6C6A-C10B-F992-F7A6-99AF69ED70CC}"/>
              </a:ext>
            </a:extLst>
          </p:cNvPr>
          <p:cNvSpPr txBox="1"/>
          <p:nvPr/>
        </p:nvSpPr>
        <p:spPr>
          <a:xfrm>
            <a:off x="346628" y="5778444"/>
            <a:ext cx="11498744"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For more detailed information, see our online </a:t>
            </a:r>
            <a:r>
              <a:rPr lang="en-GB" sz="2000" dirty="0" err="1">
                <a:latin typeface="Arial" panose="020B0604020202020204" pitchFamily="34" charset="0"/>
                <a:cs typeface="Arial" panose="020B0604020202020204" pitchFamily="34" charset="0"/>
              </a:rPr>
              <a:t>infoskills</a:t>
            </a:r>
            <a:r>
              <a:rPr lang="en-GB" sz="2000" dirty="0">
                <a:latin typeface="Arial" panose="020B0604020202020204" pitchFamily="34" charset="0"/>
                <a:cs typeface="Arial" panose="020B0604020202020204" pitchFamily="34" charset="0"/>
              </a:rPr>
              <a:t> section </a:t>
            </a:r>
            <a:r>
              <a:rPr lang="en-GB" sz="2000" dirty="0">
                <a:latin typeface="Arial" panose="020B0604020202020204" pitchFamily="34" charset="0"/>
                <a:cs typeface="Arial" panose="020B0604020202020204" pitchFamily="34" charset="0"/>
                <a:hlinkClick r:id="rId4"/>
              </a:rPr>
              <a:t>Searching for journal articles.</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5119FEF-8C96-CDA8-7A5F-533DB25C694B}"/>
              </a:ext>
            </a:extLst>
          </p:cNvPr>
          <p:cNvSpPr txBox="1"/>
          <p:nvPr/>
        </p:nvSpPr>
        <p:spPr>
          <a:xfrm>
            <a:off x="9396462" y="2284029"/>
            <a:ext cx="2448910" cy="2492990"/>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Find the most up-to-date, academic information in your subject area …</a:t>
            </a:r>
          </a:p>
        </p:txBody>
      </p:sp>
    </p:spTree>
    <p:extLst>
      <p:ext uri="{BB962C8B-B14F-4D97-AF65-F5344CB8AC3E}">
        <p14:creationId xmlns:p14="http://schemas.microsoft.com/office/powerpoint/2010/main" val="25308361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E0C16-0E0A-C29B-050B-EBFC0CEE05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0B2E8B-7675-F659-795B-344908BF2E5E}"/>
              </a:ext>
            </a:extLst>
          </p:cNvPr>
          <p:cNvSpPr>
            <a:spLocks noGrp="1"/>
          </p:cNvSpPr>
          <p:nvPr>
            <p:ph type="title"/>
          </p:nvPr>
        </p:nvSpPr>
        <p:spPr>
          <a:xfrm>
            <a:off x="73956" y="0"/>
            <a:ext cx="10795518" cy="1003916"/>
          </a:xfrm>
        </p:spPr>
        <p:txBody>
          <a:bodyPr/>
          <a:lstStyle/>
          <a:p>
            <a:r>
              <a:rPr lang="cy-GB" dirty="0" err="1">
                <a:latin typeface="Arial" panose="020B0604020202020204" pitchFamily="34" charset="0"/>
                <a:cs typeface="Arial" panose="020B0604020202020204" pitchFamily="34" charset="0"/>
              </a:rPr>
              <a:t>Check</a:t>
            </a:r>
            <a:r>
              <a:rPr lang="cy-GB" dirty="0">
                <a:latin typeface="Arial" panose="020B0604020202020204" pitchFamily="34" charset="0"/>
                <a:cs typeface="Arial" panose="020B0604020202020204" pitchFamily="34" charset="0"/>
              </a:rPr>
              <a:t> the </a:t>
            </a:r>
            <a:r>
              <a:rPr lang="cy-GB" dirty="0" err="1">
                <a:latin typeface="Arial" panose="020B0604020202020204" pitchFamily="34" charset="0"/>
                <a:cs typeface="Arial" panose="020B0604020202020204" pitchFamily="34" charset="0"/>
              </a:rPr>
              <a:t>detailed</a:t>
            </a:r>
            <a:r>
              <a:rPr lang="cy-GB" dirty="0">
                <a:latin typeface="Arial" panose="020B0604020202020204" pitchFamily="34" charset="0"/>
                <a:cs typeface="Arial" panose="020B0604020202020204" pitchFamily="34" charset="0"/>
              </a:rPr>
              <a:t> record.</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C245698-5604-9810-9F46-57C568EC9331}"/>
              </a:ext>
            </a:extLst>
          </p:cNvPr>
          <p:cNvSpPr txBox="1"/>
          <p:nvPr/>
        </p:nvSpPr>
        <p:spPr>
          <a:xfrm>
            <a:off x="362388" y="4003835"/>
            <a:ext cx="4029538" cy="2215991"/>
          </a:xfrm>
          <a:prstGeom prst="rect">
            <a:avLst/>
          </a:prstGeom>
          <a:noFill/>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Full publication details.</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Send results to library</a:t>
            </a:r>
          </a:p>
          <a:p>
            <a:r>
              <a:rPr lang="en-GB" sz="2300" dirty="0">
                <a:latin typeface="Arial" panose="020B0604020202020204" pitchFamily="34" charset="0"/>
                <a:cs typeface="Arial" panose="020B0604020202020204" pitchFamily="34" charset="0"/>
              </a:rPr>
              <a:t>    account, your own reading </a:t>
            </a:r>
          </a:p>
          <a:p>
            <a:r>
              <a:rPr lang="en-GB" sz="2300" dirty="0">
                <a:latin typeface="Arial" panose="020B0604020202020204" pitchFamily="34" charset="0"/>
                <a:cs typeface="Arial" panose="020B0604020202020204" pitchFamily="34" charset="0"/>
              </a:rPr>
              <a:t>    list or RefWorks.</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Access or view title.</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Authors and keywords.</a:t>
            </a:r>
          </a:p>
        </p:txBody>
      </p:sp>
      <p:sp>
        <p:nvSpPr>
          <p:cNvPr id="4" name="TextBox 3">
            <a:extLst>
              <a:ext uri="{FF2B5EF4-FFF2-40B4-BE49-F238E27FC236}">
                <a16:creationId xmlns:a16="http://schemas.microsoft.com/office/drawing/2014/main" id="{26AB812E-E01D-F31F-2F74-35698F97BA2F}"/>
              </a:ext>
            </a:extLst>
          </p:cNvPr>
          <p:cNvSpPr txBox="1"/>
          <p:nvPr/>
        </p:nvSpPr>
        <p:spPr>
          <a:xfrm>
            <a:off x="4391926" y="4711721"/>
            <a:ext cx="4413871" cy="1508105"/>
          </a:xfrm>
          <a:prstGeom prst="rect">
            <a:avLst/>
          </a:prstGeom>
          <a:noFill/>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Abstract or description of</a:t>
            </a:r>
          </a:p>
          <a:p>
            <a:r>
              <a:rPr lang="en-GB" sz="2300" dirty="0">
                <a:latin typeface="Arial" panose="020B0604020202020204" pitchFamily="34" charset="0"/>
                <a:cs typeface="Arial" panose="020B0604020202020204" pitchFamily="34" charset="0"/>
              </a:rPr>
              <a:t>    article.</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DOI (useful for referencing).</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Citations. </a:t>
            </a:r>
          </a:p>
        </p:txBody>
      </p:sp>
      <p:sp>
        <p:nvSpPr>
          <p:cNvPr id="6" name="TextBox 5">
            <a:extLst>
              <a:ext uri="{FF2B5EF4-FFF2-40B4-BE49-F238E27FC236}">
                <a16:creationId xmlns:a16="http://schemas.microsoft.com/office/drawing/2014/main" id="{24B60A5C-7BAE-E9A8-268F-B5B9AC1437B2}"/>
              </a:ext>
            </a:extLst>
          </p:cNvPr>
          <p:cNvSpPr txBox="1"/>
          <p:nvPr/>
        </p:nvSpPr>
        <p:spPr>
          <a:xfrm>
            <a:off x="7041931" y="620110"/>
            <a:ext cx="399393" cy="383806"/>
          </a:xfrm>
          <a:prstGeom prst="rect">
            <a:avLst/>
          </a:prstGeom>
          <a:noFill/>
        </p:spPr>
        <p:txBody>
          <a:bodyPr wrap="square" rtlCol="0">
            <a:spAutoFit/>
          </a:bodyPr>
          <a:lstStyle/>
          <a:p>
            <a:r>
              <a:rPr lang="en-GB" dirty="0"/>
              <a:t> </a:t>
            </a:r>
          </a:p>
        </p:txBody>
      </p:sp>
      <p:sp>
        <p:nvSpPr>
          <p:cNvPr id="7" name="TextBox 6">
            <a:extLst>
              <a:ext uri="{FF2B5EF4-FFF2-40B4-BE49-F238E27FC236}">
                <a16:creationId xmlns:a16="http://schemas.microsoft.com/office/drawing/2014/main" id="{F95B636D-865A-5E46-EE56-B9CBD0CA736E}"/>
              </a:ext>
            </a:extLst>
          </p:cNvPr>
          <p:cNvSpPr txBox="1"/>
          <p:nvPr/>
        </p:nvSpPr>
        <p:spPr>
          <a:xfrm>
            <a:off x="8669228" y="5159036"/>
            <a:ext cx="3522772" cy="1077218"/>
          </a:xfrm>
          <a:prstGeom prst="rect">
            <a:avLst/>
          </a:prstGeom>
          <a:noFill/>
        </p:spPr>
        <p:txBody>
          <a:bodyPr wrap="square" rtlCol="0">
            <a:spAutoFit/>
          </a:bodyPr>
          <a:lstStyle/>
          <a:p>
            <a:r>
              <a:rPr lang="en-GB" sz="2300" b="1" dirty="0">
                <a:latin typeface="Arial" panose="020B0604020202020204" pitchFamily="34" charset="0"/>
                <a:cs typeface="Arial" panose="020B0604020202020204" pitchFamily="34" charset="0"/>
              </a:rPr>
              <a:t>Find useful information for further searches!</a:t>
            </a:r>
          </a:p>
          <a:p>
            <a:endParaRPr lang="en-GB" dirty="0"/>
          </a:p>
        </p:txBody>
      </p:sp>
      <p:pic>
        <p:nvPicPr>
          <p:cNvPr id="9" name="Picture 8">
            <a:extLst>
              <a:ext uri="{FF2B5EF4-FFF2-40B4-BE49-F238E27FC236}">
                <a16:creationId xmlns:a16="http://schemas.microsoft.com/office/drawing/2014/main" id="{D19DEE30-A19D-B2F3-F92E-34417E53089B}"/>
              </a:ext>
            </a:extLst>
          </p:cNvPr>
          <p:cNvPicPr>
            <a:picLocks noChangeAspect="1"/>
          </p:cNvPicPr>
          <p:nvPr/>
        </p:nvPicPr>
        <p:blipFill>
          <a:blip r:embed="rId3"/>
          <a:stretch>
            <a:fillRect/>
          </a:stretch>
        </p:blipFill>
        <p:spPr>
          <a:xfrm>
            <a:off x="1" y="1277655"/>
            <a:ext cx="4615050" cy="2425315"/>
          </a:xfrm>
          <a:prstGeom prst="rect">
            <a:avLst/>
          </a:prstGeom>
        </p:spPr>
      </p:pic>
      <p:pic>
        <p:nvPicPr>
          <p:cNvPr id="11" name="Picture 10">
            <a:extLst>
              <a:ext uri="{FF2B5EF4-FFF2-40B4-BE49-F238E27FC236}">
                <a16:creationId xmlns:a16="http://schemas.microsoft.com/office/drawing/2014/main" id="{DC174BFC-1D7A-0CD8-F794-3D0532BA9892}"/>
              </a:ext>
            </a:extLst>
          </p:cNvPr>
          <p:cNvPicPr>
            <a:picLocks noChangeAspect="1"/>
          </p:cNvPicPr>
          <p:nvPr/>
        </p:nvPicPr>
        <p:blipFill>
          <a:blip r:embed="rId4"/>
          <a:stretch>
            <a:fillRect/>
          </a:stretch>
        </p:blipFill>
        <p:spPr>
          <a:xfrm>
            <a:off x="4786221" y="1277655"/>
            <a:ext cx="4910812" cy="3208509"/>
          </a:xfrm>
          <a:prstGeom prst="rect">
            <a:avLst/>
          </a:prstGeom>
        </p:spPr>
      </p:pic>
    </p:spTree>
    <p:extLst>
      <p:ext uri="{BB962C8B-B14F-4D97-AF65-F5344CB8AC3E}">
        <p14:creationId xmlns:p14="http://schemas.microsoft.com/office/powerpoint/2010/main" val="25608241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B6D48-68D9-D0C6-00B6-CB30119123BD}"/>
              </a:ext>
            </a:extLst>
          </p:cNvPr>
          <p:cNvSpPr>
            <a:spLocks noGrp="1"/>
          </p:cNvSpPr>
          <p:nvPr>
            <p:ph type="title"/>
          </p:nvPr>
        </p:nvSpPr>
        <p:spPr>
          <a:xfrm>
            <a:off x="531987" y="106811"/>
            <a:ext cx="10795518" cy="1003916"/>
          </a:xfrm>
        </p:spPr>
        <p:txBody>
          <a:bodyPr/>
          <a:lstStyle/>
          <a:p>
            <a:r>
              <a:rPr lang="cy-GB" dirty="0" err="1">
                <a:latin typeface="Arial" panose="020B0604020202020204" pitchFamily="34" charset="0"/>
                <a:cs typeface="Arial" panose="020B0604020202020204" pitchFamily="34" charset="0"/>
              </a:rPr>
              <a:t>Save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results</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742428E8-FB47-04EF-F925-78ECCE45E53B}"/>
              </a:ext>
            </a:extLst>
          </p:cNvPr>
          <p:cNvSpPr/>
          <p:nvPr/>
        </p:nvSpPr>
        <p:spPr>
          <a:xfrm>
            <a:off x="3243828" y="3548322"/>
            <a:ext cx="737514" cy="372438"/>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D8F2D89B-4D8C-99D9-B632-7685E07B6E27}"/>
              </a:ext>
            </a:extLst>
          </p:cNvPr>
          <p:cNvSpPr/>
          <p:nvPr/>
        </p:nvSpPr>
        <p:spPr>
          <a:xfrm>
            <a:off x="4806482" y="3548322"/>
            <a:ext cx="737514" cy="372438"/>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0FA2D519-844F-E934-F60D-7F5750A89512}"/>
              </a:ext>
            </a:extLst>
          </p:cNvPr>
          <p:cNvSpPr/>
          <p:nvPr/>
        </p:nvSpPr>
        <p:spPr>
          <a:xfrm>
            <a:off x="9209987" y="1564659"/>
            <a:ext cx="356144" cy="372438"/>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D3322C6-C259-87C6-2820-554CA6150330}"/>
              </a:ext>
            </a:extLst>
          </p:cNvPr>
          <p:cNvSpPr txBox="1"/>
          <p:nvPr/>
        </p:nvSpPr>
        <p:spPr>
          <a:xfrm>
            <a:off x="434691" y="4352655"/>
            <a:ext cx="3372649" cy="1862048"/>
          </a:xfrm>
          <a:prstGeom prst="rect">
            <a:avLst/>
          </a:prstGeom>
          <a:noFill/>
          <a:ln w="19050">
            <a:solidFill>
              <a:schemeClr val="tx1"/>
            </a:solidFill>
          </a:ln>
        </p:spPr>
        <p:txBody>
          <a:bodyPr wrap="square" rtlCol="0">
            <a:spAutoFit/>
          </a:bodyPr>
          <a:lstStyle/>
          <a:p>
            <a:r>
              <a:rPr lang="en-GB" sz="2300" dirty="0">
                <a:latin typeface="Arial" panose="020B0604020202020204" pitchFamily="34" charset="0"/>
                <a:cs typeface="Arial" panose="020B0604020202020204" pitchFamily="34" charset="0"/>
              </a:rPr>
              <a:t>Save your results to:</a:t>
            </a:r>
          </a:p>
          <a:p>
            <a:endParaRPr lang="en-GB" sz="2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Your </a:t>
            </a:r>
            <a:r>
              <a:rPr lang="en-GB" sz="2300" b="1" dirty="0">
                <a:latin typeface="Arial" panose="020B0604020202020204" pitchFamily="34" charset="0"/>
                <a:cs typeface="Arial" panose="020B0604020202020204" pitchFamily="34" charset="0"/>
              </a:rPr>
              <a:t>library account</a:t>
            </a:r>
            <a:r>
              <a:rPr lang="en-GB" sz="2300" dirty="0">
                <a:latin typeface="Arial" panose="020B0604020202020204" pitchFamily="34" charset="0"/>
                <a:cs typeface="Arial" panose="020B0604020202020204" pitchFamily="34" charset="0"/>
              </a:rPr>
              <a:t>. Use the pin.</a:t>
            </a:r>
          </a:p>
          <a:p>
            <a:endParaRPr lang="en-GB" sz="23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38DA179-DDB6-AEF1-B2BD-60524722D0EC}"/>
              </a:ext>
            </a:extLst>
          </p:cNvPr>
          <p:cNvSpPr txBox="1"/>
          <p:nvPr/>
        </p:nvSpPr>
        <p:spPr>
          <a:xfrm>
            <a:off x="3912774" y="4352655"/>
            <a:ext cx="3541624" cy="1862048"/>
          </a:xfrm>
          <a:prstGeom prst="rect">
            <a:avLst/>
          </a:prstGeom>
          <a:noFill/>
          <a:ln w="19050">
            <a:solidFill>
              <a:schemeClr val="tx1"/>
            </a:solidFill>
          </a:ln>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Your </a:t>
            </a:r>
            <a:r>
              <a:rPr lang="en-GB" sz="2300" b="1" dirty="0">
                <a:latin typeface="Arial" panose="020B0604020202020204" pitchFamily="34" charset="0"/>
                <a:cs typeface="Arial" panose="020B0604020202020204" pitchFamily="34" charset="0"/>
              </a:rPr>
              <a:t>Reading List</a:t>
            </a:r>
            <a:r>
              <a:rPr lang="en-GB" sz="2300" dirty="0">
                <a:latin typeface="Arial" panose="020B0604020202020204" pitchFamily="34" charset="0"/>
                <a:cs typeface="Arial" panose="020B0604020202020204" pitchFamily="34" charset="0"/>
              </a:rPr>
              <a:t>. For more information, see our previous video on online resource lists</a:t>
            </a:r>
            <a:r>
              <a:rPr lang="en-GB" dirty="0">
                <a:latin typeface="Arial" panose="020B0604020202020204" pitchFamily="34" charset="0"/>
                <a:cs typeface="Arial" panose="020B0604020202020204" pitchFamily="34" charset="0"/>
              </a:rPr>
              <a:t>.</a:t>
            </a:r>
          </a:p>
        </p:txBody>
      </p:sp>
      <p:sp>
        <p:nvSpPr>
          <p:cNvPr id="11" name="TextBox 10">
            <a:extLst>
              <a:ext uri="{FF2B5EF4-FFF2-40B4-BE49-F238E27FC236}">
                <a16:creationId xmlns:a16="http://schemas.microsoft.com/office/drawing/2014/main" id="{D6CDC7DD-9E49-214D-5AE5-D99C843D9BF4}"/>
              </a:ext>
            </a:extLst>
          </p:cNvPr>
          <p:cNvSpPr txBox="1"/>
          <p:nvPr/>
        </p:nvSpPr>
        <p:spPr>
          <a:xfrm>
            <a:off x="7559832" y="4362317"/>
            <a:ext cx="4362488" cy="1862048"/>
          </a:xfrm>
          <a:prstGeom prst="rect">
            <a:avLst/>
          </a:prstGeom>
          <a:noFill/>
          <a:ln w="19050">
            <a:solidFill>
              <a:schemeClr val="tx1"/>
            </a:solidFill>
          </a:ln>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Your </a:t>
            </a:r>
            <a:r>
              <a:rPr lang="en-GB" sz="2300" b="1" dirty="0">
                <a:latin typeface="Arial" panose="020B0604020202020204" pitchFamily="34" charset="0"/>
                <a:cs typeface="Arial" panose="020B0604020202020204" pitchFamily="34" charset="0"/>
              </a:rPr>
              <a:t>RefWorks</a:t>
            </a:r>
            <a:r>
              <a:rPr lang="en-GB" sz="2300" dirty="0">
                <a:latin typeface="Arial" panose="020B0604020202020204" pitchFamily="34" charset="0"/>
                <a:cs typeface="Arial" panose="020B0604020202020204" pitchFamily="34" charset="0"/>
              </a:rPr>
              <a:t> account. You can create a free account by using your university ID and password. See </a:t>
            </a:r>
            <a:r>
              <a:rPr lang="en-US" sz="2300" dirty="0">
                <a:latin typeface="Arial" panose="020B0604020202020204" pitchFamily="34" charset="0"/>
                <a:cs typeface="Arial" panose="020B0604020202020204" pitchFamily="34" charset="0"/>
                <a:hlinkClick r:id="rId3"/>
              </a:rPr>
              <a:t>here</a:t>
            </a:r>
            <a:r>
              <a:rPr lang="en-US" sz="2300" dirty="0">
                <a:latin typeface="Arial" panose="020B0604020202020204" pitchFamily="34" charset="0"/>
                <a:cs typeface="Arial" panose="020B0604020202020204" pitchFamily="34" charset="0"/>
              </a:rPr>
              <a:t> for more information.</a:t>
            </a:r>
          </a:p>
        </p:txBody>
      </p:sp>
      <p:pic>
        <p:nvPicPr>
          <p:cNvPr id="16" name="Picture 15">
            <a:extLst>
              <a:ext uri="{FF2B5EF4-FFF2-40B4-BE49-F238E27FC236}">
                <a16:creationId xmlns:a16="http://schemas.microsoft.com/office/drawing/2014/main" id="{C29EE20A-4D19-242C-774A-BA5493BA6835}"/>
              </a:ext>
            </a:extLst>
          </p:cNvPr>
          <p:cNvPicPr>
            <a:picLocks noChangeAspect="1"/>
          </p:cNvPicPr>
          <p:nvPr/>
        </p:nvPicPr>
        <p:blipFill>
          <a:blip r:embed="rId4"/>
          <a:stretch>
            <a:fillRect/>
          </a:stretch>
        </p:blipFill>
        <p:spPr>
          <a:xfrm>
            <a:off x="2538386" y="5572368"/>
            <a:ext cx="620600" cy="404111"/>
          </a:xfrm>
          <a:prstGeom prst="rect">
            <a:avLst/>
          </a:prstGeom>
        </p:spPr>
      </p:pic>
      <p:pic>
        <p:nvPicPr>
          <p:cNvPr id="13" name="Picture 12">
            <a:extLst>
              <a:ext uri="{FF2B5EF4-FFF2-40B4-BE49-F238E27FC236}">
                <a16:creationId xmlns:a16="http://schemas.microsoft.com/office/drawing/2014/main" id="{895B17F5-0B94-22A1-21E6-3C831F7C3E91}"/>
              </a:ext>
            </a:extLst>
          </p:cNvPr>
          <p:cNvPicPr>
            <a:picLocks noChangeAspect="1"/>
          </p:cNvPicPr>
          <p:nvPr/>
        </p:nvPicPr>
        <p:blipFill>
          <a:blip r:embed="rId5"/>
          <a:stretch>
            <a:fillRect/>
          </a:stretch>
        </p:blipFill>
        <p:spPr>
          <a:xfrm>
            <a:off x="1941110" y="1310790"/>
            <a:ext cx="8309780" cy="2851464"/>
          </a:xfrm>
          <a:prstGeom prst="rect">
            <a:avLst/>
          </a:prstGeom>
        </p:spPr>
      </p:pic>
      <p:sp>
        <p:nvSpPr>
          <p:cNvPr id="14" name="Rectangle: Rounded Corners 13">
            <a:extLst>
              <a:ext uri="{FF2B5EF4-FFF2-40B4-BE49-F238E27FC236}">
                <a16:creationId xmlns:a16="http://schemas.microsoft.com/office/drawing/2014/main" id="{F50FD271-000A-58F2-8B1B-F401AE2B2FCC}"/>
              </a:ext>
            </a:extLst>
          </p:cNvPr>
          <p:cNvSpPr/>
          <p:nvPr/>
        </p:nvSpPr>
        <p:spPr>
          <a:xfrm>
            <a:off x="9653603" y="1357914"/>
            <a:ext cx="509814" cy="518010"/>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7997C71D-F931-598C-49B3-EDBEDD7D0EA3}"/>
              </a:ext>
            </a:extLst>
          </p:cNvPr>
          <p:cNvSpPr/>
          <p:nvPr/>
        </p:nvSpPr>
        <p:spPr>
          <a:xfrm>
            <a:off x="3243828" y="3429000"/>
            <a:ext cx="877235" cy="491760"/>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E95A4EC8-1907-D8FC-E1AA-D2E98580561F}"/>
              </a:ext>
            </a:extLst>
          </p:cNvPr>
          <p:cNvSpPr/>
          <p:nvPr/>
        </p:nvSpPr>
        <p:spPr>
          <a:xfrm>
            <a:off x="4947781" y="3429000"/>
            <a:ext cx="737514" cy="491760"/>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96675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473FF-4F29-4613-58EE-E8D9D2782B7C}"/>
              </a:ext>
            </a:extLst>
          </p:cNvPr>
          <p:cNvSpPr>
            <a:spLocks noGrp="1"/>
          </p:cNvSpPr>
          <p:nvPr>
            <p:ph type="title"/>
          </p:nvPr>
        </p:nvSpPr>
        <p:spPr>
          <a:xfrm>
            <a:off x="165160" y="0"/>
            <a:ext cx="10795518" cy="1003916"/>
          </a:xfrm>
        </p:spPr>
        <p:txBody>
          <a:bodyPr/>
          <a:lstStyle/>
          <a:p>
            <a:r>
              <a:rPr lang="cy-GB" dirty="0" err="1">
                <a:latin typeface="Arial" panose="020B0604020202020204" pitchFamily="34" charset="0"/>
                <a:cs typeface="Arial" panose="020B0604020202020204" pitchFamily="34" charset="0"/>
              </a:rPr>
              <a:t>Organise</a:t>
            </a:r>
            <a:r>
              <a:rPr lang="cy-GB" dirty="0">
                <a:latin typeface="Arial" panose="020B0604020202020204" pitchFamily="34" charset="0"/>
                <a:cs typeface="Arial" panose="020B0604020202020204" pitchFamily="34" charset="0"/>
              </a:rPr>
              <a:t> and </a:t>
            </a:r>
            <a:r>
              <a:rPr lang="cy-GB" dirty="0" err="1">
                <a:latin typeface="Arial" panose="020B0604020202020204" pitchFamily="34" charset="0"/>
                <a:cs typeface="Arial" panose="020B0604020202020204" pitchFamily="34" charset="0"/>
              </a:rPr>
              <a:t>retrieve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results</a:t>
            </a:r>
            <a:r>
              <a:rPr lang="cy-GB" dirty="0">
                <a:latin typeface="Arial" panose="020B0604020202020204" pitchFamily="34" charset="0"/>
                <a:cs typeface="Arial" panose="020B0604020202020204" pitchFamily="34" charset="0"/>
              </a:rPr>
              <a:t> - </a:t>
            </a:r>
            <a:r>
              <a:rPr lang="cy-GB" dirty="0" err="1">
                <a:latin typeface="Arial" panose="020B0604020202020204" pitchFamily="34" charset="0"/>
                <a:cs typeface="Arial" panose="020B0604020202020204" pitchFamily="34" charset="0"/>
              </a:rPr>
              <a:t>labels</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566D554-C842-12BE-3532-538184039506}"/>
              </a:ext>
            </a:extLst>
          </p:cNvPr>
          <p:cNvPicPr>
            <a:picLocks noChangeAspect="1"/>
          </p:cNvPicPr>
          <p:nvPr/>
        </p:nvPicPr>
        <p:blipFill>
          <a:blip r:embed="rId3"/>
          <a:stretch>
            <a:fillRect/>
          </a:stretch>
        </p:blipFill>
        <p:spPr>
          <a:xfrm>
            <a:off x="827312" y="3051358"/>
            <a:ext cx="5670562" cy="3121143"/>
          </a:xfrm>
          <a:prstGeom prst="rect">
            <a:avLst/>
          </a:prstGeom>
        </p:spPr>
      </p:pic>
      <p:pic>
        <p:nvPicPr>
          <p:cNvPr id="11" name="Picture 10">
            <a:extLst>
              <a:ext uri="{FF2B5EF4-FFF2-40B4-BE49-F238E27FC236}">
                <a16:creationId xmlns:a16="http://schemas.microsoft.com/office/drawing/2014/main" id="{20C813E2-0004-5D49-1F84-C1BAAEC9AA63}"/>
              </a:ext>
            </a:extLst>
          </p:cNvPr>
          <p:cNvPicPr>
            <a:picLocks noChangeAspect="1"/>
          </p:cNvPicPr>
          <p:nvPr/>
        </p:nvPicPr>
        <p:blipFill>
          <a:blip r:embed="rId4"/>
          <a:stretch>
            <a:fillRect/>
          </a:stretch>
        </p:blipFill>
        <p:spPr>
          <a:xfrm>
            <a:off x="3002774" y="1272349"/>
            <a:ext cx="6707012" cy="1981617"/>
          </a:xfrm>
          <a:prstGeom prst="rect">
            <a:avLst/>
          </a:prstGeom>
        </p:spPr>
      </p:pic>
      <p:sp>
        <p:nvSpPr>
          <p:cNvPr id="9" name="Rectangle: Rounded Corners 8">
            <a:extLst>
              <a:ext uri="{FF2B5EF4-FFF2-40B4-BE49-F238E27FC236}">
                <a16:creationId xmlns:a16="http://schemas.microsoft.com/office/drawing/2014/main" id="{AD328B0A-B541-F7AB-E1AB-709347808522}"/>
              </a:ext>
            </a:extLst>
          </p:cNvPr>
          <p:cNvSpPr/>
          <p:nvPr/>
        </p:nvSpPr>
        <p:spPr>
          <a:xfrm>
            <a:off x="6946988" y="2394587"/>
            <a:ext cx="231214" cy="296061"/>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5CFEE733-4739-C157-8617-0D179886657A}"/>
              </a:ext>
            </a:extLst>
          </p:cNvPr>
          <p:cNvSpPr/>
          <p:nvPr/>
        </p:nvSpPr>
        <p:spPr>
          <a:xfrm>
            <a:off x="1203956" y="4981527"/>
            <a:ext cx="1181529" cy="327644"/>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B84A8FE5-7D4B-8C15-E00E-010936CFBAFE}"/>
              </a:ext>
            </a:extLst>
          </p:cNvPr>
          <p:cNvSpPr/>
          <p:nvPr/>
        </p:nvSpPr>
        <p:spPr>
          <a:xfrm>
            <a:off x="5597397" y="3561649"/>
            <a:ext cx="813372" cy="2303169"/>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0E315A8-3A01-94D7-7DA9-9224B8A90BA5}"/>
              </a:ext>
            </a:extLst>
          </p:cNvPr>
          <p:cNvSpPr txBox="1"/>
          <p:nvPr/>
        </p:nvSpPr>
        <p:spPr>
          <a:xfrm>
            <a:off x="735419" y="1508078"/>
            <a:ext cx="2267355" cy="1508105"/>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Save an item…</a:t>
            </a:r>
          </a:p>
          <a:p>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Sign in … </a:t>
            </a:r>
          </a:p>
          <a:p>
            <a:endParaRPr lang="en-GB" sz="23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AB20274-4377-F303-FE71-1A080A867E64}"/>
              </a:ext>
            </a:extLst>
          </p:cNvPr>
          <p:cNvSpPr txBox="1"/>
          <p:nvPr/>
        </p:nvSpPr>
        <p:spPr>
          <a:xfrm>
            <a:off x="9863814" y="1425980"/>
            <a:ext cx="2113328" cy="1862048"/>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Find your account in the top right corner of the screen.</a:t>
            </a:r>
          </a:p>
        </p:txBody>
      </p:sp>
      <p:sp>
        <p:nvSpPr>
          <p:cNvPr id="10" name="TextBox 9">
            <a:extLst>
              <a:ext uri="{FF2B5EF4-FFF2-40B4-BE49-F238E27FC236}">
                <a16:creationId xmlns:a16="http://schemas.microsoft.com/office/drawing/2014/main" id="{3A922BA1-27C3-A2E2-6643-BD00E5501E28}"/>
              </a:ext>
            </a:extLst>
          </p:cNvPr>
          <p:cNvSpPr txBox="1"/>
          <p:nvPr/>
        </p:nvSpPr>
        <p:spPr>
          <a:xfrm>
            <a:off x="6704834" y="5372282"/>
            <a:ext cx="3613786" cy="800219"/>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Add labels to the items you have saved. </a:t>
            </a:r>
          </a:p>
        </p:txBody>
      </p:sp>
      <p:pic>
        <p:nvPicPr>
          <p:cNvPr id="13" name="Picture 12">
            <a:extLst>
              <a:ext uri="{FF2B5EF4-FFF2-40B4-BE49-F238E27FC236}">
                <a16:creationId xmlns:a16="http://schemas.microsoft.com/office/drawing/2014/main" id="{0A7A12FF-B782-519C-5974-6147A42514E0}"/>
              </a:ext>
            </a:extLst>
          </p:cNvPr>
          <p:cNvPicPr>
            <a:picLocks noChangeAspect="1"/>
          </p:cNvPicPr>
          <p:nvPr/>
        </p:nvPicPr>
        <p:blipFill>
          <a:blip r:embed="rId5"/>
          <a:stretch>
            <a:fillRect/>
          </a:stretch>
        </p:blipFill>
        <p:spPr>
          <a:xfrm>
            <a:off x="8219213" y="1347556"/>
            <a:ext cx="1490573" cy="1940472"/>
          </a:xfrm>
          <a:prstGeom prst="rect">
            <a:avLst/>
          </a:prstGeom>
        </p:spPr>
      </p:pic>
      <p:sp>
        <p:nvSpPr>
          <p:cNvPr id="14" name="Rectangle: Rounded Corners 13">
            <a:extLst>
              <a:ext uri="{FF2B5EF4-FFF2-40B4-BE49-F238E27FC236}">
                <a16:creationId xmlns:a16="http://schemas.microsoft.com/office/drawing/2014/main" id="{0691946A-0B63-C2B1-834B-17395A72A8F1}"/>
              </a:ext>
            </a:extLst>
          </p:cNvPr>
          <p:cNvSpPr/>
          <p:nvPr/>
        </p:nvSpPr>
        <p:spPr>
          <a:xfrm>
            <a:off x="8219213" y="1230370"/>
            <a:ext cx="1490573" cy="2174843"/>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628125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413E-F3E6-337D-04D7-F86B74FACB37}"/>
              </a:ext>
            </a:extLst>
          </p:cNvPr>
          <p:cNvSpPr>
            <a:spLocks noGrp="1"/>
          </p:cNvSpPr>
          <p:nvPr>
            <p:ph type="title"/>
          </p:nvPr>
        </p:nvSpPr>
        <p:spPr>
          <a:xfrm>
            <a:off x="184934" y="87897"/>
            <a:ext cx="10795518" cy="1003916"/>
          </a:xfrm>
        </p:spPr>
        <p:txBody>
          <a:bodyPr/>
          <a:lstStyle/>
          <a:p>
            <a:r>
              <a:rPr lang="cy-GB" dirty="0" err="1">
                <a:latin typeface="Arial" panose="020B0604020202020204" pitchFamily="34" charset="0"/>
                <a:cs typeface="Arial" panose="020B0604020202020204" pitchFamily="34" charset="0"/>
              </a:rPr>
              <a:t>Organise</a:t>
            </a:r>
            <a:r>
              <a:rPr lang="cy-GB" dirty="0">
                <a:latin typeface="Arial" panose="020B0604020202020204" pitchFamily="34" charset="0"/>
                <a:cs typeface="Arial" panose="020B0604020202020204" pitchFamily="34" charset="0"/>
              </a:rPr>
              <a:t> and </a:t>
            </a:r>
            <a:r>
              <a:rPr lang="cy-GB" dirty="0" err="1">
                <a:latin typeface="Arial" panose="020B0604020202020204" pitchFamily="34" charset="0"/>
                <a:cs typeface="Arial" panose="020B0604020202020204" pitchFamily="34" charset="0"/>
              </a:rPr>
              <a:t>retrieve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results</a:t>
            </a:r>
            <a:r>
              <a:rPr lang="cy-GB" dirty="0">
                <a:latin typeface="Arial" panose="020B0604020202020204" pitchFamily="34" charset="0"/>
                <a:cs typeface="Arial" panose="020B0604020202020204" pitchFamily="34" charset="0"/>
              </a:rPr>
              <a:t> - </a:t>
            </a:r>
            <a:r>
              <a:rPr lang="cy-GB" dirty="0" err="1">
                <a:latin typeface="Arial" panose="020B0604020202020204" pitchFamily="34" charset="0"/>
                <a:cs typeface="Arial" panose="020B0604020202020204" pitchFamily="34" charset="0"/>
              </a:rPr>
              <a:t>alerts</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DBC434CD-BAB7-2905-D9B1-551958CD7CBA}"/>
              </a:ext>
            </a:extLst>
          </p:cNvPr>
          <p:cNvPicPr>
            <a:picLocks noChangeAspect="1"/>
          </p:cNvPicPr>
          <p:nvPr/>
        </p:nvPicPr>
        <p:blipFill>
          <a:blip r:embed="rId3"/>
          <a:stretch>
            <a:fillRect/>
          </a:stretch>
        </p:blipFill>
        <p:spPr>
          <a:xfrm>
            <a:off x="5241031" y="1368268"/>
            <a:ext cx="6781639" cy="1551398"/>
          </a:xfrm>
          <a:prstGeom prst="rect">
            <a:avLst/>
          </a:prstGeom>
        </p:spPr>
      </p:pic>
      <p:sp>
        <p:nvSpPr>
          <p:cNvPr id="6" name="Rectangle: Rounded Corners 5">
            <a:extLst>
              <a:ext uri="{FF2B5EF4-FFF2-40B4-BE49-F238E27FC236}">
                <a16:creationId xmlns:a16="http://schemas.microsoft.com/office/drawing/2014/main" id="{C76C243A-359E-8976-6697-9FCB84306E82}"/>
              </a:ext>
            </a:extLst>
          </p:cNvPr>
          <p:cNvSpPr/>
          <p:nvPr/>
        </p:nvSpPr>
        <p:spPr>
          <a:xfrm>
            <a:off x="11351794" y="1835753"/>
            <a:ext cx="670876" cy="47056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C29F4CD-473C-DB01-70A7-146900535AED}"/>
              </a:ext>
            </a:extLst>
          </p:cNvPr>
          <p:cNvSpPr txBox="1"/>
          <p:nvPr/>
        </p:nvSpPr>
        <p:spPr>
          <a:xfrm>
            <a:off x="5582693" y="3196121"/>
            <a:ext cx="5521131" cy="2923877"/>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You can save your whole query and set up an alert.</a:t>
            </a:r>
          </a:p>
          <a:p>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To access your alerts, go to </a:t>
            </a:r>
            <a:r>
              <a:rPr lang="en-GB" sz="2300" i="1" dirty="0">
                <a:latin typeface="Arial" panose="020B0604020202020204" pitchFamily="34" charset="0"/>
                <a:cs typeface="Arial" panose="020B0604020202020204" pitchFamily="34" charset="0"/>
              </a:rPr>
              <a:t>Saved searches </a:t>
            </a:r>
            <a:r>
              <a:rPr lang="en-GB" sz="2300" dirty="0">
                <a:latin typeface="Arial" panose="020B0604020202020204" pitchFamily="34" charset="0"/>
                <a:cs typeface="Arial" panose="020B0604020202020204" pitchFamily="34" charset="0"/>
              </a:rPr>
              <a:t>in your library account. </a:t>
            </a:r>
          </a:p>
          <a:p>
            <a:r>
              <a:rPr lang="en-GB" sz="2300" dirty="0">
                <a:latin typeface="Arial" panose="020B0604020202020204" pitchFamily="34" charset="0"/>
                <a:cs typeface="Arial" panose="020B0604020202020204" pitchFamily="34" charset="0"/>
              </a:rPr>
              <a:t>Here, you will see your search. A darkened bell will confirm that your alert has been set up.</a:t>
            </a:r>
          </a:p>
        </p:txBody>
      </p:sp>
      <p:sp>
        <p:nvSpPr>
          <p:cNvPr id="9" name="Rectangle: Rounded Corners 8">
            <a:extLst>
              <a:ext uri="{FF2B5EF4-FFF2-40B4-BE49-F238E27FC236}">
                <a16:creationId xmlns:a16="http://schemas.microsoft.com/office/drawing/2014/main" id="{6A2F11F5-D2DA-F5FE-6873-B7D7A87BA973}"/>
              </a:ext>
            </a:extLst>
          </p:cNvPr>
          <p:cNvSpPr/>
          <p:nvPr/>
        </p:nvSpPr>
        <p:spPr>
          <a:xfrm>
            <a:off x="5225426" y="1835754"/>
            <a:ext cx="3999854" cy="470566"/>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CDFBC9D8-FC74-02B3-DB6A-102476A3D21D}"/>
              </a:ext>
            </a:extLst>
          </p:cNvPr>
          <p:cNvPicPr>
            <a:picLocks noChangeAspect="1"/>
          </p:cNvPicPr>
          <p:nvPr/>
        </p:nvPicPr>
        <p:blipFill>
          <a:blip r:embed="rId4"/>
          <a:stretch>
            <a:fillRect/>
          </a:stretch>
        </p:blipFill>
        <p:spPr>
          <a:xfrm>
            <a:off x="5760" y="1368268"/>
            <a:ext cx="5227468" cy="3853210"/>
          </a:xfrm>
          <a:prstGeom prst="rect">
            <a:avLst/>
          </a:prstGeom>
        </p:spPr>
      </p:pic>
      <p:sp>
        <p:nvSpPr>
          <p:cNvPr id="12" name="Rectangle: Rounded Corners 11">
            <a:extLst>
              <a:ext uri="{FF2B5EF4-FFF2-40B4-BE49-F238E27FC236}">
                <a16:creationId xmlns:a16="http://schemas.microsoft.com/office/drawing/2014/main" id="{011D93F0-9203-9E6F-A920-5223EA4AFD52}"/>
              </a:ext>
            </a:extLst>
          </p:cNvPr>
          <p:cNvSpPr/>
          <p:nvPr/>
        </p:nvSpPr>
        <p:spPr>
          <a:xfrm>
            <a:off x="2576819" y="1319153"/>
            <a:ext cx="2648606" cy="378373"/>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FB9E06DA-618E-9C0F-1C49-3D14EE7DC4E9}"/>
              </a:ext>
            </a:extLst>
          </p:cNvPr>
          <p:cNvSpPr/>
          <p:nvPr/>
        </p:nvSpPr>
        <p:spPr>
          <a:xfrm>
            <a:off x="1631552" y="1735679"/>
            <a:ext cx="945267" cy="378373"/>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7437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BAEA-C44D-B934-680F-528AD44E7710}"/>
              </a:ext>
            </a:extLst>
          </p:cNvPr>
          <p:cNvSpPr>
            <a:spLocks noGrp="1"/>
          </p:cNvSpPr>
          <p:nvPr>
            <p:ph type="title"/>
          </p:nvPr>
        </p:nvSpPr>
        <p:spPr>
          <a:xfrm>
            <a:off x="305051" y="-18288"/>
            <a:ext cx="10795518" cy="1003916"/>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Searching for Welsh medium resources.</a:t>
            </a:r>
          </a:p>
        </p:txBody>
      </p:sp>
      <p:sp>
        <p:nvSpPr>
          <p:cNvPr id="3" name="Content Placeholder 2">
            <a:extLst>
              <a:ext uri="{FF2B5EF4-FFF2-40B4-BE49-F238E27FC236}">
                <a16:creationId xmlns:a16="http://schemas.microsoft.com/office/drawing/2014/main" id="{3F005EE2-C04E-3CAE-F1C3-EF355540F19B}"/>
              </a:ext>
            </a:extLst>
          </p:cNvPr>
          <p:cNvSpPr>
            <a:spLocks noGrp="1"/>
          </p:cNvSpPr>
          <p:nvPr>
            <p:ph sz="quarter" idx="10"/>
          </p:nvPr>
        </p:nvSpPr>
        <p:spPr>
          <a:xfrm>
            <a:off x="241042" y="1400239"/>
            <a:ext cx="11655302" cy="474281"/>
          </a:xfrm>
        </p:spPr>
        <p:txBody>
          <a:bodyPr>
            <a:normAutofit fontScale="92500"/>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Similarities.  Search for most Welsh resources in the same way as you search for English ones. Use:</a:t>
            </a:r>
          </a:p>
        </p:txBody>
      </p:sp>
      <p:sp>
        <p:nvSpPr>
          <p:cNvPr id="4" name="TextBox 3">
            <a:extLst>
              <a:ext uri="{FF2B5EF4-FFF2-40B4-BE49-F238E27FC236}">
                <a16:creationId xmlns:a16="http://schemas.microsoft.com/office/drawing/2014/main" id="{6DB1DD44-F6D1-6378-B118-2D6230C17AF1}"/>
              </a:ext>
            </a:extLst>
          </p:cNvPr>
          <p:cNvSpPr txBox="1"/>
          <p:nvPr/>
        </p:nvSpPr>
        <p:spPr>
          <a:xfrm>
            <a:off x="241042" y="2131673"/>
            <a:ext cx="3517142" cy="461665"/>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Search suggestions.</a:t>
            </a:r>
          </a:p>
        </p:txBody>
      </p:sp>
      <p:pic>
        <p:nvPicPr>
          <p:cNvPr id="6" name="Picture 5">
            <a:extLst>
              <a:ext uri="{FF2B5EF4-FFF2-40B4-BE49-F238E27FC236}">
                <a16:creationId xmlns:a16="http://schemas.microsoft.com/office/drawing/2014/main" id="{062E2282-5740-8E8A-CC39-75B665707FEE}"/>
              </a:ext>
            </a:extLst>
          </p:cNvPr>
          <p:cNvPicPr>
            <a:picLocks noChangeAspect="1"/>
          </p:cNvPicPr>
          <p:nvPr/>
        </p:nvPicPr>
        <p:blipFill>
          <a:blip r:embed="rId3"/>
          <a:stretch>
            <a:fillRect/>
          </a:stretch>
        </p:blipFill>
        <p:spPr>
          <a:xfrm>
            <a:off x="305051" y="2690354"/>
            <a:ext cx="2950214" cy="1697262"/>
          </a:xfrm>
          <a:prstGeom prst="rect">
            <a:avLst/>
          </a:prstGeom>
        </p:spPr>
      </p:pic>
      <p:pic>
        <p:nvPicPr>
          <p:cNvPr id="8" name="Picture 7">
            <a:extLst>
              <a:ext uri="{FF2B5EF4-FFF2-40B4-BE49-F238E27FC236}">
                <a16:creationId xmlns:a16="http://schemas.microsoft.com/office/drawing/2014/main" id="{56F01686-5824-4281-BC1B-B2AE27106800}"/>
              </a:ext>
            </a:extLst>
          </p:cNvPr>
          <p:cNvPicPr>
            <a:picLocks noChangeAspect="1"/>
          </p:cNvPicPr>
          <p:nvPr/>
        </p:nvPicPr>
        <p:blipFill>
          <a:blip r:embed="rId4"/>
          <a:stretch>
            <a:fillRect/>
          </a:stretch>
        </p:blipFill>
        <p:spPr>
          <a:xfrm>
            <a:off x="3483864" y="2690354"/>
            <a:ext cx="4524922" cy="2560320"/>
          </a:xfrm>
          <a:prstGeom prst="rect">
            <a:avLst/>
          </a:prstGeom>
        </p:spPr>
      </p:pic>
      <p:sp>
        <p:nvSpPr>
          <p:cNvPr id="10" name="TextBox 9">
            <a:extLst>
              <a:ext uri="{FF2B5EF4-FFF2-40B4-BE49-F238E27FC236}">
                <a16:creationId xmlns:a16="http://schemas.microsoft.com/office/drawing/2014/main" id="{EA25CD11-01CC-141C-0659-F9D3AA72B731}"/>
              </a:ext>
            </a:extLst>
          </p:cNvPr>
          <p:cNvSpPr txBox="1"/>
          <p:nvPr/>
        </p:nvSpPr>
        <p:spPr>
          <a:xfrm>
            <a:off x="3483864" y="2164679"/>
            <a:ext cx="3009508" cy="461665"/>
          </a:xfrm>
          <a:prstGeom prst="rect">
            <a:avLst/>
          </a:prstGeom>
          <a:noFill/>
        </p:spPr>
        <p:txBody>
          <a:bodyPr wrap="square">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Truncation searching.</a:t>
            </a:r>
          </a:p>
        </p:txBody>
      </p:sp>
      <p:pic>
        <p:nvPicPr>
          <p:cNvPr id="16" name="Picture 15">
            <a:extLst>
              <a:ext uri="{FF2B5EF4-FFF2-40B4-BE49-F238E27FC236}">
                <a16:creationId xmlns:a16="http://schemas.microsoft.com/office/drawing/2014/main" id="{6985659D-681D-5691-D521-E8A9E5A665DF}"/>
              </a:ext>
            </a:extLst>
          </p:cNvPr>
          <p:cNvPicPr>
            <a:picLocks noChangeAspect="1"/>
          </p:cNvPicPr>
          <p:nvPr/>
        </p:nvPicPr>
        <p:blipFill>
          <a:blip r:embed="rId5"/>
          <a:stretch>
            <a:fillRect/>
          </a:stretch>
        </p:blipFill>
        <p:spPr>
          <a:xfrm>
            <a:off x="8237385" y="2690354"/>
            <a:ext cx="3569708" cy="2560320"/>
          </a:xfrm>
          <a:prstGeom prst="rect">
            <a:avLst/>
          </a:prstGeom>
        </p:spPr>
      </p:pic>
      <p:sp>
        <p:nvSpPr>
          <p:cNvPr id="17" name="TextBox 16">
            <a:extLst>
              <a:ext uri="{FF2B5EF4-FFF2-40B4-BE49-F238E27FC236}">
                <a16:creationId xmlns:a16="http://schemas.microsoft.com/office/drawing/2014/main" id="{3D84017F-D410-8A77-5400-772225D8F63F}"/>
              </a:ext>
            </a:extLst>
          </p:cNvPr>
          <p:cNvSpPr txBox="1"/>
          <p:nvPr/>
        </p:nvSpPr>
        <p:spPr>
          <a:xfrm>
            <a:off x="8167998" y="2164678"/>
            <a:ext cx="1058298" cy="461665"/>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Filters.</a:t>
            </a:r>
          </a:p>
        </p:txBody>
      </p:sp>
      <p:sp>
        <p:nvSpPr>
          <p:cNvPr id="18" name="Rectangle: Rounded Corners 17">
            <a:extLst>
              <a:ext uri="{FF2B5EF4-FFF2-40B4-BE49-F238E27FC236}">
                <a16:creationId xmlns:a16="http://schemas.microsoft.com/office/drawing/2014/main" id="{390C6D2C-14EC-7450-872F-53326F1284A4}"/>
              </a:ext>
            </a:extLst>
          </p:cNvPr>
          <p:cNvSpPr/>
          <p:nvPr/>
        </p:nvSpPr>
        <p:spPr>
          <a:xfrm>
            <a:off x="8167998" y="4626864"/>
            <a:ext cx="857130" cy="393192"/>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34ABFF11-789C-FC7E-08A2-8E698896DB48}"/>
              </a:ext>
            </a:extLst>
          </p:cNvPr>
          <p:cNvSpPr/>
          <p:nvPr/>
        </p:nvSpPr>
        <p:spPr>
          <a:xfrm>
            <a:off x="3858769" y="2726822"/>
            <a:ext cx="914400" cy="457200"/>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5ADD0884-472D-FCC6-B3EA-A855E0AE3941}"/>
              </a:ext>
            </a:extLst>
          </p:cNvPr>
          <p:cNvSpPr/>
          <p:nvPr/>
        </p:nvSpPr>
        <p:spPr>
          <a:xfrm>
            <a:off x="384907" y="2783596"/>
            <a:ext cx="748949" cy="343652"/>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D578BA51-6EA7-BD68-1371-3B16271FBFAE}"/>
              </a:ext>
            </a:extLst>
          </p:cNvPr>
          <p:cNvSpPr txBox="1"/>
          <p:nvPr/>
        </p:nvSpPr>
        <p:spPr>
          <a:xfrm>
            <a:off x="8167998" y="5314685"/>
            <a:ext cx="2979801" cy="646331"/>
          </a:xfrm>
          <a:prstGeom prst="rect">
            <a:avLst/>
          </a:prstGeom>
          <a:noFill/>
        </p:spPr>
        <p:txBody>
          <a:bodyPr wrap="square">
            <a:spAutoFit/>
          </a:bodyPr>
          <a:lstStyle/>
          <a:p>
            <a:r>
              <a:rPr lang="en-GB" sz="1800" dirty="0">
                <a:solidFill>
                  <a:srgbClr val="C00000"/>
                </a:solidFill>
                <a:latin typeface="Calibri" panose="020F0502020204030204" pitchFamily="34" charset="0"/>
                <a:ea typeface="Calibri" panose="020F0502020204030204" pitchFamily="34" charset="0"/>
                <a:cs typeface="Calibri" panose="020F0502020204030204" pitchFamily="34" charset="0"/>
              </a:rPr>
              <a:t>Redo graphic when Welsh search box reappears!</a:t>
            </a:r>
          </a:p>
        </p:txBody>
      </p:sp>
      <p:sp>
        <p:nvSpPr>
          <p:cNvPr id="23" name="TextBox 22">
            <a:extLst>
              <a:ext uri="{FF2B5EF4-FFF2-40B4-BE49-F238E27FC236}">
                <a16:creationId xmlns:a16="http://schemas.microsoft.com/office/drawing/2014/main" id="{BD5A08DF-5EE0-99EC-18E2-72A73823CB75}"/>
              </a:ext>
            </a:extLst>
          </p:cNvPr>
          <p:cNvSpPr txBox="1"/>
          <p:nvPr/>
        </p:nvSpPr>
        <p:spPr>
          <a:xfrm>
            <a:off x="305051" y="5465697"/>
            <a:ext cx="7926956" cy="830997"/>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a:t>
            </a:r>
            <a:r>
              <a:rPr lang="en-GB" sz="2400" u="sng" dirty="0">
                <a:latin typeface="Calibri" panose="020F0502020204030204" pitchFamily="34" charset="0"/>
                <a:ea typeface="Calibri" panose="020F0502020204030204" pitchFamily="34" charset="0"/>
                <a:cs typeface="Calibri" panose="020F0502020204030204" pitchFamily="34" charset="0"/>
              </a:rPr>
              <a:t>NB</a:t>
            </a:r>
            <a:r>
              <a:rPr lang="en-GB" sz="2400" dirty="0">
                <a:latin typeface="Calibri" panose="020F0502020204030204" pitchFamily="34" charset="0"/>
                <a:ea typeface="Calibri" panose="020F0502020204030204" pitchFamily="34" charset="0"/>
                <a:cs typeface="Calibri" panose="020F0502020204030204" pitchFamily="34" charset="0"/>
              </a:rPr>
              <a:t>*  Separate sections in TP for Welsh picture books and junior fiction in libraries. Non—fiction resources are interfiled. </a:t>
            </a:r>
          </a:p>
        </p:txBody>
      </p:sp>
    </p:spTree>
    <p:extLst>
      <p:ext uri="{BB962C8B-B14F-4D97-AF65-F5344CB8AC3E}">
        <p14:creationId xmlns:p14="http://schemas.microsoft.com/office/powerpoint/2010/main" val="24553883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DFF5B-A438-F1A0-E763-06E9513E1E00}"/>
              </a:ext>
            </a:extLst>
          </p:cNvPr>
          <p:cNvSpPr>
            <a:spLocks noGrp="1"/>
          </p:cNvSpPr>
          <p:nvPr>
            <p:ph type="title"/>
          </p:nvPr>
        </p:nvSpPr>
        <p:spPr>
          <a:xfrm>
            <a:off x="123479" y="57752"/>
            <a:ext cx="10795518" cy="1003916"/>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Searching for Welsh medium resources.</a:t>
            </a:r>
            <a:endParaRPr lang="en-GB" dirty="0"/>
          </a:p>
        </p:txBody>
      </p:sp>
      <p:sp>
        <p:nvSpPr>
          <p:cNvPr id="3" name="Content Placeholder 2">
            <a:extLst>
              <a:ext uri="{FF2B5EF4-FFF2-40B4-BE49-F238E27FC236}">
                <a16:creationId xmlns:a16="http://schemas.microsoft.com/office/drawing/2014/main" id="{FD85D20C-02CC-D0A6-ADA6-66E93BDC4E00}"/>
              </a:ext>
            </a:extLst>
          </p:cNvPr>
          <p:cNvSpPr>
            <a:spLocks noGrp="1"/>
          </p:cNvSpPr>
          <p:nvPr>
            <p:ph sz="quarter" idx="10"/>
          </p:nvPr>
        </p:nvSpPr>
        <p:spPr>
          <a:xfrm>
            <a:off x="844608" y="1971026"/>
            <a:ext cx="5060173" cy="1123822"/>
          </a:xfrm>
        </p:spPr>
        <p:txBody>
          <a:bodyPr>
            <a:normAutofit/>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Spelling corrections do not appear in Welsh, as no appropriate language detection service is available.</a:t>
            </a:r>
          </a:p>
          <a:p>
            <a:endParaRPr lang="en-GB" dirty="0"/>
          </a:p>
        </p:txBody>
      </p:sp>
      <p:pic>
        <p:nvPicPr>
          <p:cNvPr id="14" name="Picture 13">
            <a:extLst>
              <a:ext uri="{FF2B5EF4-FFF2-40B4-BE49-F238E27FC236}">
                <a16:creationId xmlns:a16="http://schemas.microsoft.com/office/drawing/2014/main" id="{B19D1F8D-A648-FA97-1C93-844B74A718DB}"/>
              </a:ext>
            </a:extLst>
          </p:cNvPr>
          <p:cNvPicPr>
            <a:picLocks noChangeAspect="1"/>
          </p:cNvPicPr>
          <p:nvPr/>
        </p:nvPicPr>
        <p:blipFill>
          <a:blip r:embed="rId2"/>
          <a:stretch>
            <a:fillRect/>
          </a:stretch>
        </p:blipFill>
        <p:spPr>
          <a:xfrm>
            <a:off x="846851" y="3108370"/>
            <a:ext cx="4865969" cy="3007350"/>
          </a:xfrm>
          <a:prstGeom prst="rect">
            <a:avLst/>
          </a:prstGeom>
        </p:spPr>
      </p:pic>
      <p:sp>
        <p:nvSpPr>
          <p:cNvPr id="4" name="TextBox 3">
            <a:extLst>
              <a:ext uri="{FF2B5EF4-FFF2-40B4-BE49-F238E27FC236}">
                <a16:creationId xmlns:a16="http://schemas.microsoft.com/office/drawing/2014/main" id="{7C2786ED-BA24-627E-38B8-4348D06C268F}"/>
              </a:ext>
            </a:extLst>
          </p:cNvPr>
          <p:cNvSpPr txBox="1"/>
          <p:nvPr/>
        </p:nvSpPr>
        <p:spPr>
          <a:xfrm>
            <a:off x="842366" y="1285514"/>
            <a:ext cx="4870454" cy="461665"/>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There are differences.</a:t>
            </a:r>
          </a:p>
        </p:txBody>
      </p:sp>
      <p:sp>
        <p:nvSpPr>
          <p:cNvPr id="5" name="TextBox 4">
            <a:extLst>
              <a:ext uri="{FF2B5EF4-FFF2-40B4-BE49-F238E27FC236}">
                <a16:creationId xmlns:a16="http://schemas.microsoft.com/office/drawing/2014/main" id="{AF67EDC2-596F-BBE9-D587-603845BF61E8}"/>
              </a:ext>
            </a:extLst>
          </p:cNvPr>
          <p:cNvSpPr txBox="1"/>
          <p:nvPr/>
        </p:nvSpPr>
        <p:spPr>
          <a:xfrm>
            <a:off x="6670765" y="1976092"/>
            <a:ext cx="3712464" cy="830997"/>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Single character mutations.</a:t>
            </a:r>
          </a:p>
          <a:p>
            <a:r>
              <a:rPr lang="en-GB" sz="2400" dirty="0">
                <a:latin typeface="Calibri" panose="020F0502020204030204" pitchFamily="34" charset="0"/>
                <a:ea typeface="Calibri" panose="020F0502020204030204" pitchFamily="34" charset="0"/>
                <a:cs typeface="Calibri" panose="020F0502020204030204" pitchFamily="34" charset="0"/>
              </a:rPr>
              <a:t>Use the wildcard - ?</a:t>
            </a:r>
          </a:p>
        </p:txBody>
      </p:sp>
      <p:pic>
        <p:nvPicPr>
          <p:cNvPr id="8" name="Picture 7" descr="image">
            <a:extLst>
              <a:ext uri="{FF2B5EF4-FFF2-40B4-BE49-F238E27FC236}">
                <a16:creationId xmlns:a16="http://schemas.microsoft.com/office/drawing/2014/main" id="{F260AA34-CC7C-8BE6-916C-CF199DE9FA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70765" y="3108370"/>
            <a:ext cx="4774305" cy="3007350"/>
          </a:xfrm>
          <a:prstGeom prst="rect">
            <a:avLst/>
          </a:prstGeom>
          <a:noFill/>
          <a:ln>
            <a:noFill/>
          </a:ln>
        </p:spPr>
      </p:pic>
    </p:spTree>
    <p:extLst>
      <p:ext uri="{BB962C8B-B14F-4D97-AF65-F5344CB8AC3E}">
        <p14:creationId xmlns:p14="http://schemas.microsoft.com/office/powerpoint/2010/main" val="10957160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11E0-3780-340B-140B-D25EA071070A}"/>
              </a:ext>
            </a:extLst>
          </p:cNvPr>
          <p:cNvSpPr>
            <a:spLocks noGrp="1"/>
          </p:cNvSpPr>
          <p:nvPr>
            <p:ph type="title"/>
          </p:nvPr>
        </p:nvSpPr>
        <p:spPr>
          <a:xfrm>
            <a:off x="346751" y="0"/>
            <a:ext cx="10795518" cy="1003916"/>
          </a:xfrm>
        </p:spPr>
        <p:txBody>
          <a:bodyPr/>
          <a:lstStyle/>
          <a:p>
            <a:r>
              <a:rPr lang="cy-GB" dirty="0" err="1">
                <a:latin typeface="Arial" panose="020B0604020202020204" pitchFamily="34" charset="0"/>
                <a:cs typeface="Arial" panose="020B0604020202020204" pitchFamily="34" charset="0"/>
              </a:rPr>
              <a:t>Online</a:t>
            </a:r>
            <a:r>
              <a:rPr lang="cy-GB" dirty="0">
                <a:latin typeface="Arial" panose="020B0604020202020204" pitchFamily="34" charset="0"/>
                <a:cs typeface="Arial" panose="020B0604020202020204" pitchFamily="34" charset="0"/>
              </a:rPr>
              <a:t> help and </a:t>
            </a:r>
            <a:r>
              <a:rPr lang="cy-GB" dirty="0" err="1">
                <a:latin typeface="Arial" panose="020B0604020202020204" pitchFamily="34" charset="0"/>
                <a:cs typeface="Arial" panose="020B0604020202020204" pitchFamily="34" charset="0"/>
              </a:rPr>
              <a:t>support</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F214ECFB-A640-9D77-4019-61F7B45ED72E}"/>
              </a:ext>
            </a:extLst>
          </p:cNvPr>
          <p:cNvPicPr>
            <a:picLocks noChangeAspect="1"/>
          </p:cNvPicPr>
          <p:nvPr/>
        </p:nvPicPr>
        <p:blipFill>
          <a:blip r:embed="rId3"/>
          <a:stretch>
            <a:fillRect/>
          </a:stretch>
        </p:blipFill>
        <p:spPr>
          <a:xfrm>
            <a:off x="3504019" y="1414222"/>
            <a:ext cx="8381793" cy="3033338"/>
          </a:xfrm>
          <a:prstGeom prst="rect">
            <a:avLst/>
          </a:prstGeom>
        </p:spPr>
      </p:pic>
      <p:sp>
        <p:nvSpPr>
          <p:cNvPr id="8" name="Rectangle: Rounded Corners 7">
            <a:extLst>
              <a:ext uri="{FF2B5EF4-FFF2-40B4-BE49-F238E27FC236}">
                <a16:creationId xmlns:a16="http://schemas.microsoft.com/office/drawing/2014/main" id="{B62B3597-9358-7717-A344-04DF1C4F8DC6}"/>
              </a:ext>
            </a:extLst>
          </p:cNvPr>
          <p:cNvSpPr/>
          <p:nvPr/>
        </p:nvSpPr>
        <p:spPr>
          <a:xfrm>
            <a:off x="5628953" y="4150071"/>
            <a:ext cx="2273481" cy="327644"/>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BD0F027-113F-C631-FBA9-2B9DC798109A}"/>
              </a:ext>
            </a:extLst>
          </p:cNvPr>
          <p:cNvSpPr txBox="1"/>
          <p:nvPr/>
        </p:nvSpPr>
        <p:spPr>
          <a:xfrm>
            <a:off x="155359" y="1292611"/>
            <a:ext cx="3159760" cy="5047536"/>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Online help is available via our </a:t>
            </a:r>
            <a:r>
              <a:rPr lang="en-GB" sz="2300" dirty="0">
                <a:latin typeface="Arial" panose="020B0604020202020204" pitchFamily="34" charset="0"/>
                <a:cs typeface="Arial" panose="020B0604020202020204" pitchFamily="34" charset="0"/>
                <a:hlinkClick r:id="rId4"/>
              </a:rPr>
              <a:t>Academic and </a:t>
            </a:r>
            <a:r>
              <a:rPr lang="en-GB" sz="2300" dirty="0" err="1">
                <a:latin typeface="Arial" panose="020B0604020202020204" pitchFamily="34" charset="0"/>
                <a:cs typeface="Arial" panose="020B0604020202020204" pitchFamily="34" charset="0"/>
                <a:hlinkClick r:id="rId4"/>
              </a:rPr>
              <a:t>Infoskills</a:t>
            </a:r>
            <a:r>
              <a:rPr lang="en-GB" sz="2300" dirty="0">
                <a:latin typeface="Arial" panose="020B0604020202020204" pitchFamily="34" charset="0"/>
                <a:cs typeface="Arial" panose="020B0604020202020204" pitchFamily="34" charset="0"/>
                <a:hlinkClick r:id="rId4"/>
              </a:rPr>
              <a:t> </a:t>
            </a:r>
            <a:r>
              <a:rPr lang="en-GB" sz="2300" dirty="0">
                <a:latin typeface="Arial" panose="020B0604020202020204" pitchFamily="34" charset="0"/>
                <a:cs typeface="Arial" panose="020B0604020202020204" pitchFamily="34" charset="0"/>
              </a:rPr>
              <a:t>programme.</a:t>
            </a:r>
          </a:p>
          <a:p>
            <a:endParaRPr lang="en-GB" sz="2300" dirty="0">
              <a:latin typeface="Arial" panose="020B0604020202020204" pitchFamily="34" charset="0"/>
              <a:cs typeface="Arial" panose="020B0604020202020204" pitchFamily="34" charset="0"/>
            </a:endParaRPr>
          </a:p>
          <a:p>
            <a:endParaRPr lang="en-GB" sz="2300" dirty="0">
              <a:latin typeface="Arial" panose="020B0604020202020204" pitchFamily="34" charset="0"/>
              <a:cs typeface="Arial" panose="020B0604020202020204" pitchFamily="34" charset="0"/>
            </a:endParaRPr>
          </a:p>
          <a:p>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Work your way through the structured units in your own time, at your own pace, or pop in for a quick query. Return as often  as necessary.</a:t>
            </a:r>
          </a:p>
        </p:txBody>
      </p:sp>
      <p:sp>
        <p:nvSpPr>
          <p:cNvPr id="4" name="TextBox 3">
            <a:extLst>
              <a:ext uri="{FF2B5EF4-FFF2-40B4-BE49-F238E27FC236}">
                <a16:creationId xmlns:a16="http://schemas.microsoft.com/office/drawing/2014/main" id="{550B0FB0-5E9E-CF4C-6A14-63FEF949ED17}"/>
              </a:ext>
            </a:extLst>
          </p:cNvPr>
          <p:cNvSpPr txBox="1"/>
          <p:nvPr/>
        </p:nvSpPr>
        <p:spPr>
          <a:xfrm>
            <a:off x="3928224" y="4689725"/>
            <a:ext cx="8381793" cy="1508105"/>
          </a:xfrm>
          <a:prstGeom prst="rect">
            <a:avLst/>
          </a:prstGeom>
          <a:noFill/>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Navigate to the </a:t>
            </a:r>
            <a:r>
              <a:rPr lang="en-GB" sz="2300" dirty="0">
                <a:latin typeface="Arial" panose="020B0604020202020204" pitchFamily="34" charset="0"/>
                <a:cs typeface="Arial" panose="020B0604020202020204" pitchFamily="34" charset="0"/>
                <a:hlinkClick r:id="rId5"/>
              </a:rPr>
              <a:t>Finding and Using Information </a:t>
            </a:r>
            <a:r>
              <a:rPr lang="en-GB" sz="2300" dirty="0">
                <a:latin typeface="Arial" panose="020B0604020202020204" pitchFamily="34" charset="0"/>
                <a:cs typeface="Arial" panose="020B0604020202020204" pitchFamily="34" charset="0"/>
              </a:rPr>
              <a:t>course.</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Choose </a:t>
            </a:r>
            <a:r>
              <a:rPr lang="en-GB" sz="2300" dirty="0">
                <a:latin typeface="Arial" panose="020B0604020202020204" pitchFamily="34" charset="0"/>
                <a:cs typeface="Arial" panose="020B0604020202020204" pitchFamily="34" charset="0"/>
                <a:hlinkClick r:id="rId6"/>
              </a:rPr>
              <a:t>Unit 2: Searching for information</a:t>
            </a:r>
            <a:r>
              <a:rPr lang="en-GB" sz="23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We recommend </a:t>
            </a:r>
            <a:r>
              <a:rPr lang="en-GB" sz="2300" dirty="0">
                <a:latin typeface="Arial" panose="020B0604020202020204" pitchFamily="34" charset="0"/>
                <a:cs typeface="Arial" panose="020B0604020202020204" pitchFamily="34" charset="0"/>
                <a:hlinkClick r:id="rId7"/>
              </a:rPr>
              <a:t>Section 1: Introduction to Searching </a:t>
            </a:r>
            <a:r>
              <a:rPr lang="en-GB" sz="2300" dirty="0">
                <a:latin typeface="Arial" panose="020B0604020202020204" pitchFamily="34" charset="0"/>
                <a:cs typeface="Arial" panose="020B0604020202020204" pitchFamily="34" charset="0"/>
              </a:rPr>
              <a:t>and </a:t>
            </a:r>
            <a:r>
              <a:rPr lang="en-GB" sz="2300" dirty="0">
                <a:latin typeface="Arial" panose="020B0604020202020204" pitchFamily="34" charset="0"/>
                <a:cs typeface="Arial" panose="020B0604020202020204" pitchFamily="34" charset="0"/>
                <a:hlinkClick r:id="rId8"/>
              </a:rPr>
              <a:t>Section 2: Searching for journal articles</a:t>
            </a:r>
            <a:r>
              <a:rPr lang="en-GB" sz="23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055800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cs typeface="Calibri"/>
              </a:rPr>
              <a:t>Help is Always Available.</a:t>
            </a:r>
            <a:endParaRPr lang="en-GB"/>
          </a:p>
        </p:txBody>
      </p:sp>
      <p:sp>
        <p:nvSpPr>
          <p:cNvPr id="3" name="Content Placeholder 2"/>
          <p:cNvSpPr>
            <a:spLocks noGrp="1"/>
          </p:cNvSpPr>
          <p:nvPr>
            <p:ph sz="quarter" idx="10"/>
          </p:nvPr>
        </p:nvSpPr>
        <p:spPr>
          <a:xfrm>
            <a:off x="135781" y="1604090"/>
            <a:ext cx="6114412" cy="4561760"/>
          </a:xfrm>
        </p:spPr>
        <p:txBody>
          <a:bodyPr>
            <a:normAutofit/>
          </a:bodyPr>
          <a:lstStyle/>
          <a:p>
            <a:pPr marL="0" indent="0">
              <a:lnSpc>
                <a:spcPct val="100000"/>
              </a:lnSpc>
              <a:spcBef>
                <a:spcPts val="0"/>
              </a:spcBef>
              <a:buNone/>
            </a:pPr>
            <a:r>
              <a:rPr lang="en-GB" sz="2000" dirty="0">
                <a:latin typeface="Arial" panose="020B0604020202020204" pitchFamily="34" charset="0"/>
                <a:cs typeface="Arial" panose="020B0604020202020204" pitchFamily="34" charset="0"/>
              </a:rPr>
              <a:t>For help with research and referencing queries:</a:t>
            </a:r>
            <a:endParaRPr lang="en-US"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r>
              <a:rPr lang="en-GB" sz="2000" b="1">
                <a:latin typeface="Arial" panose="020B0604020202020204" pitchFamily="34" charset="0"/>
                <a:ea typeface="+mn-lt"/>
                <a:cs typeface="Arial" panose="020B0604020202020204" pitchFamily="34" charset="0"/>
              </a:rPr>
              <a:t>Connie </a:t>
            </a:r>
            <a:r>
              <a:rPr lang="en-GB" sz="2000" b="1" dirty="0">
                <a:latin typeface="Arial" panose="020B0604020202020204" pitchFamily="34" charset="0"/>
                <a:ea typeface="+mn-lt"/>
                <a:cs typeface="Arial" panose="020B0604020202020204" pitchFamily="34" charset="0"/>
              </a:rPr>
              <a:t>Davage </a:t>
            </a:r>
            <a:r>
              <a:rPr lang="en-GB" sz="2000" dirty="0">
                <a:latin typeface="Arial" panose="020B0604020202020204" pitchFamily="34" charset="0"/>
                <a:ea typeface="+mn-lt"/>
                <a:cs typeface="Arial" panose="020B0604020202020204" pitchFamily="34" charset="0"/>
                <a:hlinkClick r:id="rId3"/>
              </a:rPr>
              <a:t>c.davage@uwtsd.ac.uk</a:t>
            </a: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r>
              <a:rPr lang="en-GB" sz="2000" dirty="0">
                <a:latin typeface="Arial" panose="020B0604020202020204" pitchFamily="34" charset="0"/>
                <a:ea typeface="+mn-lt"/>
                <a:cs typeface="Arial" panose="020B0604020202020204" pitchFamily="34" charset="0"/>
              </a:rPr>
              <a:t>For help with digital skills queries: </a:t>
            </a:r>
          </a:p>
          <a:p>
            <a:pPr marL="0" indent="0">
              <a:lnSpc>
                <a:spcPct val="100000"/>
              </a:lnSpc>
              <a:spcBef>
                <a:spcPts val="0"/>
              </a:spcBef>
              <a:buNone/>
            </a:pPr>
            <a:r>
              <a:rPr lang="en-GB" sz="2000" b="1" dirty="0">
                <a:latin typeface="Arial" panose="020B0604020202020204" pitchFamily="34" charset="0"/>
                <a:ea typeface="+mn-lt"/>
                <a:cs typeface="Arial" panose="020B0604020202020204" pitchFamily="34" charset="0"/>
              </a:rPr>
              <a:t>Gwen Couch </a:t>
            </a:r>
            <a:r>
              <a:rPr lang="en-GB" sz="2000" dirty="0">
                <a:latin typeface="Arial" panose="020B0604020202020204" pitchFamily="34" charset="0"/>
                <a:ea typeface="+mn-lt"/>
                <a:cs typeface="Arial" panose="020B0604020202020204" pitchFamily="34" charset="0"/>
                <a:hlinkClick r:id="rId4"/>
              </a:rPr>
              <a:t>g.couch@uwtsd.ac.uk</a:t>
            </a:r>
            <a:r>
              <a:rPr lang="en-GB" sz="2000" dirty="0">
                <a:latin typeface="Arial" panose="020B0604020202020204" pitchFamily="34" charset="0"/>
                <a:ea typeface="+mn-lt"/>
                <a:cs typeface="Arial" panose="020B0604020202020204" pitchFamily="34" charset="0"/>
              </a:rPr>
              <a:t> </a:t>
            </a: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r>
              <a:rPr lang="en-GB" sz="2000" dirty="0">
                <a:latin typeface="Arial" panose="020B0604020202020204" pitchFamily="34" charset="0"/>
                <a:ea typeface="+mn-lt"/>
                <a:cs typeface="Arial" panose="020B0604020202020204" pitchFamily="34" charset="0"/>
              </a:rPr>
              <a:t>For one-to-one appointment: </a:t>
            </a:r>
          </a:p>
          <a:p>
            <a:pPr marL="0" indent="0">
              <a:lnSpc>
                <a:spcPct val="100000"/>
              </a:lnSpc>
              <a:spcBef>
                <a:spcPts val="0"/>
              </a:spcBef>
              <a:buNone/>
            </a:pPr>
            <a:r>
              <a:rPr lang="en-GB" sz="2000" dirty="0">
                <a:latin typeface="Arial" panose="020B0604020202020204" pitchFamily="34" charset="0"/>
                <a:ea typeface="+mn-lt"/>
                <a:cs typeface="Arial" panose="020B0604020202020204" pitchFamily="34" charset="0"/>
                <a:hlinkClick r:id="rId5"/>
              </a:rPr>
              <a:t>Book an appointment</a:t>
            </a: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General queries and help with loans:</a:t>
            </a:r>
          </a:p>
          <a:p>
            <a:pPr marL="0" indent="0">
              <a:buNone/>
            </a:pPr>
            <a:r>
              <a:rPr lang="en-GB" sz="2000" dirty="0">
                <a:latin typeface="Arial" panose="020B0604020202020204" pitchFamily="34" charset="0"/>
                <a:cs typeface="Arial" panose="020B0604020202020204" pitchFamily="34" charset="0"/>
                <a:hlinkClick r:id="rId6"/>
              </a:rPr>
              <a:t>library@uwtsd.ac.uk</a:t>
            </a:r>
            <a:r>
              <a:rPr lang="en-GB" sz="2000" dirty="0">
                <a:latin typeface="Arial" panose="020B0604020202020204" pitchFamily="34" charset="0"/>
                <a:cs typeface="Arial" panose="020B0604020202020204" pitchFamily="34" charset="0"/>
              </a:rPr>
              <a:t> </a:t>
            </a:r>
            <a:endParaRPr lang="en-US" sz="2000" dirty="0">
              <a:latin typeface="Arial" panose="020B0604020202020204" pitchFamily="34" charset="0"/>
              <a:ea typeface="+mn-lt"/>
              <a:cs typeface="Arial" panose="020B0604020202020204" pitchFamily="34" charset="0"/>
            </a:endParaRPr>
          </a:p>
          <a:p>
            <a:pPr marL="0" indent="0" fontAlgn="base">
              <a:spcBef>
                <a:spcPct val="0"/>
              </a:spcBef>
              <a:spcAft>
                <a:spcPct val="0"/>
              </a:spcAft>
              <a:buNone/>
            </a:pPr>
            <a:endParaRPr lang="en-GB" sz="2000" dirty="0">
              <a:latin typeface="Arial" panose="020B0604020202020204" pitchFamily="34" charset="0"/>
              <a:cs typeface="Arial" panose="020B0604020202020204" pitchFamily="34" charset="0"/>
            </a:endParaRPr>
          </a:p>
          <a:p>
            <a:pPr marL="0" indent="0" fontAlgn="base">
              <a:spcBef>
                <a:spcPct val="0"/>
              </a:spcBef>
              <a:spcAft>
                <a:spcPct val="0"/>
              </a:spcAft>
              <a:buNone/>
            </a:pPr>
            <a:endParaRPr lang="en-GB" sz="2000" dirty="0">
              <a:latin typeface="Arial" panose="020B0604020202020204" pitchFamily="34" charset="0"/>
              <a:cs typeface="Arial" panose="020B0604020202020204" pitchFamily="34" charset="0"/>
            </a:endParaRPr>
          </a:p>
          <a:p>
            <a:pPr marL="0" indent="0" fontAlgn="base">
              <a:spcBef>
                <a:spcPct val="0"/>
              </a:spcBef>
              <a:spcAft>
                <a:spcPct val="0"/>
              </a:spcAft>
              <a:buNone/>
            </a:pPr>
            <a:endParaRPr lang="en-GB" altLang="en-US" sz="2000" dirty="0">
              <a:latin typeface="Arial" panose="020B0604020202020204" pitchFamily="34" charset="0"/>
              <a:ea typeface="Segoe UI" panose="020B0502040204020203" pitchFamily="34" charset="0"/>
              <a:cs typeface="Arial" panose="020B0604020202020204" pitchFamily="34" charset="0"/>
            </a:endParaRPr>
          </a:p>
          <a:p>
            <a:pPr marL="0" indent="0" fontAlgn="base">
              <a:spcBef>
                <a:spcPct val="0"/>
              </a:spcBef>
              <a:spcAft>
                <a:spcPct val="0"/>
              </a:spcAft>
              <a:buNone/>
            </a:pPr>
            <a:endParaRPr lang="en-GB" altLang="en-US" sz="2000" dirty="0">
              <a:latin typeface="Arial" panose="020B0604020202020204" pitchFamily="34" charset="0"/>
              <a:ea typeface="Segoe UI" panose="020B0502040204020203" pitchFamily="34" charset="0"/>
              <a:cs typeface="Arial" panose="020B0604020202020204" pitchFamily="34" charset="0"/>
            </a:endParaRPr>
          </a:p>
        </p:txBody>
      </p:sp>
      <p:pic>
        <p:nvPicPr>
          <p:cNvPr id="5" name="Picture 4" descr="A tablet with words on it&#10;&#10;Description automatically generated">
            <a:extLst>
              <a:ext uri="{FF2B5EF4-FFF2-40B4-BE49-F238E27FC236}">
                <a16:creationId xmlns:a16="http://schemas.microsoft.com/office/drawing/2014/main" id="{424F0ED0-855D-E132-ECD4-DD4CC29F09E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77588" y="2199835"/>
            <a:ext cx="6114412" cy="4076274"/>
          </a:xfrm>
          <a:prstGeom prst="rect">
            <a:avLst/>
          </a:prstGeom>
        </p:spPr>
      </p:pic>
      <p:sp>
        <p:nvSpPr>
          <p:cNvPr id="6" name="TextBox 5">
            <a:extLst>
              <a:ext uri="{FF2B5EF4-FFF2-40B4-BE49-F238E27FC236}">
                <a16:creationId xmlns:a16="http://schemas.microsoft.com/office/drawing/2014/main" id="{5DE0000B-848B-66E6-E880-10E534826D10}"/>
              </a:ext>
            </a:extLst>
          </p:cNvPr>
          <p:cNvSpPr txBox="1"/>
          <p:nvPr/>
        </p:nvSpPr>
        <p:spPr>
          <a:xfrm>
            <a:off x="952500" y="6858000"/>
            <a:ext cx="10287000" cy="230832"/>
          </a:xfrm>
          <a:prstGeom prst="rect">
            <a:avLst/>
          </a:prstGeom>
          <a:noFill/>
        </p:spPr>
        <p:txBody>
          <a:bodyPr wrap="square" rtlCol="0">
            <a:spAutoFit/>
          </a:bodyPr>
          <a:lstStyle/>
          <a:p>
            <a:r>
              <a:rPr lang="en-GB" sz="900">
                <a:hlinkClick r:id="rId8" tooltip="https://www.thebluediamondgallery.com/tablet/a/assistance.html"/>
              </a:rPr>
              <a:t>This Photo</a:t>
            </a:r>
            <a:r>
              <a:rPr lang="en-GB" sz="900"/>
              <a:t> by Unknown Author is licensed under </a:t>
            </a:r>
            <a:r>
              <a:rPr lang="en-GB" sz="900">
                <a:hlinkClick r:id="rId9" tooltip="https://creativecommons.org/licenses/by-sa/3.0/"/>
              </a:rPr>
              <a:t>CC BY-SA</a:t>
            </a:r>
            <a:endParaRPr lang="en-GB" sz="900"/>
          </a:p>
        </p:txBody>
      </p:sp>
    </p:spTree>
    <p:extLst>
      <p:ext uri="{BB962C8B-B14F-4D97-AF65-F5344CB8AC3E}">
        <p14:creationId xmlns:p14="http://schemas.microsoft.com/office/powerpoint/2010/main" val="3203692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AA3F411B-E2AF-09CF-0FE2-802498BEF9C7}"/>
              </a:ext>
            </a:extLst>
          </p:cNvPr>
          <p:cNvPicPr>
            <a:picLocks noGrp="1" noChangeAspect="1"/>
          </p:cNvPicPr>
          <p:nvPr>
            <p:ph type="pic" sz="quarter" idx="13"/>
          </p:nvPr>
        </p:nvPicPr>
        <p:blipFill>
          <a:blip r:embed="rId3"/>
          <a:srcRect t="221" b="221"/>
          <a:stretch/>
        </p:blipFill>
        <p:spPr>
          <a:prstGeom prst="rect">
            <a:avLst/>
          </a:prstGeom>
          <a:ln>
            <a:noFill/>
          </a:ln>
        </p:spPr>
      </p:pic>
      <p:sp>
        <p:nvSpPr>
          <p:cNvPr id="2" name="Subtitle 1">
            <a:extLst>
              <a:ext uri="{FF2B5EF4-FFF2-40B4-BE49-F238E27FC236}">
                <a16:creationId xmlns:a16="http://schemas.microsoft.com/office/drawing/2014/main" id="{3F46DF74-23C4-84D7-EFD0-198896278FEB}"/>
              </a:ext>
            </a:extLst>
          </p:cNvPr>
          <p:cNvSpPr>
            <a:spLocks noGrp="1"/>
          </p:cNvSpPr>
          <p:nvPr>
            <p:ph type="subTitle" idx="1"/>
          </p:nvPr>
        </p:nvSpPr>
        <p:spPr>
          <a:xfrm>
            <a:off x="6378926" y="4698064"/>
            <a:ext cx="5435249" cy="1046857"/>
          </a:xfrm>
        </p:spPr>
        <p:txBody>
          <a:bodyPr>
            <a:normAutofit/>
          </a:bodyPr>
          <a:lstStyle/>
          <a:p>
            <a:r>
              <a:rPr lang="en-GB" sz="2200"/>
              <a:t>If you have a couple of minutes, please scan the QR code and complete the feedback form.</a:t>
            </a:r>
          </a:p>
        </p:txBody>
      </p:sp>
      <p:sp>
        <p:nvSpPr>
          <p:cNvPr id="3" name="Title 2">
            <a:extLst>
              <a:ext uri="{FF2B5EF4-FFF2-40B4-BE49-F238E27FC236}">
                <a16:creationId xmlns:a16="http://schemas.microsoft.com/office/drawing/2014/main" id="{6E362224-B3DA-FDAA-52C3-265526D22EBF}"/>
              </a:ext>
            </a:extLst>
          </p:cNvPr>
          <p:cNvSpPr>
            <a:spLocks noGrp="1"/>
          </p:cNvSpPr>
          <p:nvPr>
            <p:ph type="title"/>
          </p:nvPr>
        </p:nvSpPr>
        <p:spPr>
          <a:xfrm>
            <a:off x="6367977" y="2286001"/>
            <a:ext cx="5446198" cy="2225400"/>
          </a:xfrm>
        </p:spPr>
        <p:txBody>
          <a:bodyPr anchor="b">
            <a:normAutofit/>
          </a:bodyPr>
          <a:lstStyle/>
          <a:p>
            <a:r>
              <a:rPr lang="en-GB" sz="3700" b="1"/>
              <a:t>Students </a:t>
            </a:r>
            <a:br>
              <a:rPr lang="en-GB" sz="3700"/>
            </a:br>
            <a:r>
              <a:rPr lang="en-GB" sz="3700"/>
              <a:t>We would be happy if you told us how we did ...</a:t>
            </a:r>
          </a:p>
        </p:txBody>
      </p:sp>
      <p:sp>
        <p:nvSpPr>
          <p:cNvPr id="4" name="Lightning Bolt 3" descr="-">
            <a:extLst>
              <a:ext uri="{FF2B5EF4-FFF2-40B4-BE49-F238E27FC236}">
                <a16:creationId xmlns:a16="http://schemas.microsoft.com/office/drawing/2014/main" id="{0FF5FE26-0FFB-38B5-B5A0-B85070A4226A}"/>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Lightning Bolt 4" descr="-">
            <a:extLst>
              <a:ext uri="{FF2B5EF4-FFF2-40B4-BE49-F238E27FC236}">
                <a16:creationId xmlns:a16="http://schemas.microsoft.com/office/drawing/2014/main" id="{182C8D08-4043-39A2-EA15-AE6A4DA15C15}"/>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ightning Bolt 5" descr="-">
            <a:extLst>
              <a:ext uri="{FF2B5EF4-FFF2-40B4-BE49-F238E27FC236}">
                <a16:creationId xmlns:a16="http://schemas.microsoft.com/office/drawing/2014/main" id="{94474090-82EA-C208-4A27-4E9C80C58E38}"/>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Lightning Bolt 6" descr="-">
            <a:extLst>
              <a:ext uri="{FF2B5EF4-FFF2-40B4-BE49-F238E27FC236}">
                <a16:creationId xmlns:a16="http://schemas.microsoft.com/office/drawing/2014/main" id="{9B2CB1CB-D6E7-DC43-6884-06EA12AD50FF}"/>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147571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f4ecbe91-e0d2-45e1-b50c-0ba46585f525"/>
</p:tagLst>
</file>

<file path=ppt/tags/tag2.xml><?xml version="1.0" encoding="utf-8"?>
<p:tagLst xmlns:a="http://schemas.openxmlformats.org/drawingml/2006/main" xmlns:r="http://schemas.openxmlformats.org/officeDocument/2006/relationships" xmlns:p="http://schemas.openxmlformats.org/presentationml/2006/main">
  <p:tag name="TIMING" val="|5"/>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pink" id="{84B748BA-F97E-47E0-B605-89BBBE0EFE97}" vid="{9BD3BB94-3919-4C46-9DBF-1221FF39F5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308fc74-0b47-4e21-bbf8-e3a69c4a2084"/>
    <ds:schemaRef ds:uri="0ff53c00-e326-45a7-a061-0f5487e81cfb"/>
    <ds:schemaRef ds:uri="http://www.w3.org/XML/1998/namespace"/>
    <ds:schemaRef ds:uri="http://purl.org/dc/dcmitype/"/>
  </ds:schemaRefs>
</ds:datastoreItem>
</file>

<file path=customXml/itemProps2.xml><?xml version="1.0" encoding="utf-8"?>
<ds:datastoreItem xmlns:ds="http://schemas.openxmlformats.org/officeDocument/2006/customXml" ds:itemID="{549C9F01-9963-4D73-8598-B06CEED1F9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1208</Words>
  <Application>Microsoft Office PowerPoint</Application>
  <PresentationFormat>Widescreen</PresentationFormat>
  <Paragraphs>189</Paragraphs>
  <Slides>26</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Lucida Sans</vt:lpstr>
      <vt:lpstr>Wingdings</vt:lpstr>
      <vt:lpstr>Office Theme</vt:lpstr>
      <vt:lpstr>Finding and Using Information</vt:lpstr>
      <vt:lpstr>Aim of the session.</vt:lpstr>
      <vt:lpstr>Services and support.</vt:lpstr>
      <vt:lpstr>The library web pages.</vt:lpstr>
      <vt:lpstr>Library Website</vt:lpstr>
      <vt:lpstr>Library Website</vt:lpstr>
      <vt:lpstr>Find us on social media!</vt:lpstr>
      <vt:lpstr>Get Started…</vt:lpstr>
      <vt:lpstr>Services for Distance Learners.</vt:lpstr>
      <vt:lpstr>Need More? Service.</vt:lpstr>
      <vt:lpstr>Academic and InfoSkills</vt:lpstr>
      <vt:lpstr>Begin your simple search.</vt:lpstr>
      <vt:lpstr>Refine your search.</vt:lpstr>
      <vt:lpstr>Locate printed books.</vt:lpstr>
      <vt:lpstr>Request a print item.</vt:lpstr>
      <vt:lpstr>Access ebooks.</vt:lpstr>
      <vt:lpstr>Find peer reviewed journal articles. </vt:lpstr>
      <vt:lpstr>Check the detailed record.</vt:lpstr>
      <vt:lpstr>Save your results.</vt:lpstr>
      <vt:lpstr>Organise and retrieve your results - labels.</vt:lpstr>
      <vt:lpstr>Organise and retrieve your results - alerts.</vt:lpstr>
      <vt:lpstr>Searching for Welsh medium resources.</vt:lpstr>
      <vt:lpstr>Searching for Welsh medium resources.</vt:lpstr>
      <vt:lpstr>Online help and support.</vt:lpstr>
      <vt:lpstr>Help is Always Available.</vt:lpstr>
      <vt:lpstr>Students  We would be happy if you told us how we did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Connie Davage</cp:lastModifiedBy>
  <cp:revision>3</cp:revision>
  <dcterms:created xsi:type="dcterms:W3CDTF">2019-08-13T11:06:35Z</dcterms:created>
  <dcterms:modified xsi:type="dcterms:W3CDTF">2025-10-16T08:59:50Z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