
<file path=[Content_Types].xml><?xml version="1.0" encoding="utf-8"?>
<Types xmlns="http://schemas.openxmlformats.org/package/2006/content-types">
  <Default Extension="png" ContentType="image/png"/>
  <Default Extension="png&amp;ehk=M3vrrobiR9TZKi71G9K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3"/>
  </p:notesMasterIdLst>
  <p:sldIdLst>
    <p:sldId id="299" r:id="rId2"/>
    <p:sldId id="300" r:id="rId3"/>
    <p:sldId id="307" r:id="rId4"/>
    <p:sldId id="269" r:id="rId5"/>
    <p:sldId id="270" r:id="rId6"/>
    <p:sldId id="271" r:id="rId7"/>
    <p:sldId id="275" r:id="rId8"/>
    <p:sldId id="276" r:id="rId9"/>
    <p:sldId id="277" r:id="rId10"/>
    <p:sldId id="29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8" r:id="rId20"/>
    <p:sldId id="294" r:id="rId21"/>
    <p:sldId id="29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014" autoAdjust="0"/>
  </p:normalViewPr>
  <p:slideViewPr>
    <p:cSldViewPr snapToGrid="0">
      <p:cViewPr varScale="1">
        <p:scale>
          <a:sx n="60" d="100"/>
          <a:sy n="60" d="100"/>
        </p:scale>
        <p:origin x="8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In Groups </a:t>
            </a:r>
            <a:r>
              <a:rPr lang="en-GB" dirty="0"/>
              <a:t>–</a:t>
            </a:r>
          </a:p>
          <a:p>
            <a:pPr>
              <a:defRPr/>
            </a:pPr>
            <a:endParaRPr lang="en-GB" dirty="0"/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 Work together to give examples of each category  from the workplace – (each group present back to class)</a:t>
            </a:r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Give an example of a strategic problem facing a government or economy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F8AC68-14AB-4B73-ADCA-BD55B9745C27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63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12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0323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15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4474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16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2236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C38F24-B528-46C3-B447-1142EA9227DD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02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E9F69F-5F33-4DAD-AE61-F9AE695676D3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32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599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50904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722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88058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432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9531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15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03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427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73908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06787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85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1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M3vrrobiR9TZKi71G9K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05678" y="3916680"/>
            <a:ext cx="7772400" cy="1194239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Problem Solving and Decision Making</a:t>
            </a:r>
            <a:b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Session 2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/>
            </a:r>
            <a:b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altLang="en-US" sz="1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introduced Problem Solving and Decision Making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Time ……….</a:t>
            </a:r>
          </a:p>
        </p:txBody>
      </p:sp>
    </p:spTree>
    <p:extLst>
      <p:ext uri="{BB962C8B-B14F-4D97-AF65-F5344CB8AC3E}">
        <p14:creationId xmlns:p14="http://schemas.microsoft.com/office/powerpoint/2010/main" val="158732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Creative problem solving is a method for approaching a problem or challenge in an imaginative way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Creative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458903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5DA648-C3A3-4633-A4EE-2F79BAAA0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11" y="2316479"/>
            <a:ext cx="7388578" cy="43129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Organisation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products and services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Reduction in costs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quality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Improved employee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market share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0AF8855-DCA2-4719-9781-6D0D776F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185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4B6B23C-7709-48B1-947A-7CF5DC0C1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19399"/>
            <a:ext cx="7817556" cy="34747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Team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35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Sharing problems and solutions</a:t>
            </a:r>
            <a:endParaRPr lang="en-GB" altLang="en-US" sz="120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Improved communication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Shared skills, knowledge and experience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Improved teamwork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Morale boosting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Success breeds success and team &amp; individual confidence</a:t>
            </a: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BDBABBCC-82CD-4BB8-9E47-C77916C2D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016"/>
            <a:ext cx="8229600" cy="1143000"/>
          </a:xfrm>
        </p:spPr>
        <p:txBody>
          <a:bodyPr/>
          <a:lstStyle/>
          <a:p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8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DDC83E2-A3C8-44AA-80E8-3B7981A89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089" y="2514600"/>
            <a:ext cx="6925733" cy="333756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Individual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personal effectiveness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involvement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confidence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understanding of corporate goals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A2607EEC-83F5-4516-AD47-8F73758A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232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5012" y="2545080"/>
            <a:ext cx="6992055" cy="25800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Deviation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Potential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Improvement problems</a:t>
            </a:r>
          </a:p>
          <a:p>
            <a:pPr marL="0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147940-4107-4C58-AF04-C5F2B6FD75E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types</a:t>
            </a:r>
          </a:p>
        </p:txBody>
      </p:sp>
    </p:spTree>
    <p:extLst>
      <p:ext uri="{BB962C8B-B14F-4D97-AF65-F5344CB8AC3E}">
        <p14:creationId xmlns:p14="http://schemas.microsoft.com/office/powerpoint/2010/main" val="144669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19100" y="2286000"/>
            <a:ext cx="8104011" cy="3875442"/>
          </a:xfrm>
        </p:spPr>
        <p:txBody>
          <a:bodyPr/>
          <a:lstStyle/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2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Strategic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longer term, wide ranging problems that have significant consequences for the organisation as a whole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medium to short term and involve the management of resources to achieve particular objectives</a:t>
            </a:r>
          </a:p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Administrative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short term or have a right or wrong answer according to the policies and procedures of the organisation.</a:t>
            </a:r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B8C57AE-53A7-4CA1-9C93-E7C6F52E92B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925637" y="277459"/>
            <a:ext cx="5153025" cy="52579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Categories</a:t>
            </a:r>
          </a:p>
        </p:txBody>
      </p:sp>
    </p:spTree>
    <p:extLst>
      <p:ext uri="{BB962C8B-B14F-4D97-AF65-F5344CB8AC3E}">
        <p14:creationId xmlns:p14="http://schemas.microsoft.com/office/powerpoint/2010/main" val="48817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595563" y="1879265"/>
            <a:ext cx="8343900" cy="2584451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sz="2800" dirty="0">
                <a:latin typeface="Arial" charset="0"/>
                <a:cs typeface="Arial" charset="0"/>
              </a:rPr>
              <a:t>Each stage of the problem-solving process involves a closing down or ‘funnelling process’.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BC24CA-1DAA-42C1-AFD6-1F8F3452A9CD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Stages of Creative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4202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24328CCA-438E-49DA-9F66-EEBBFC0DF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629" y="385614"/>
            <a:ext cx="3730392" cy="52788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B9BA0837-5561-4083-976B-CF9D093AD96E}"/>
              </a:ext>
            </a:extLst>
          </p:cNvPr>
          <p:cNvSpPr/>
          <p:nvPr/>
        </p:nvSpPr>
        <p:spPr>
          <a:xfrm>
            <a:off x="2286000" y="1659165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Problem</a:t>
            </a:r>
          </a:p>
          <a:p>
            <a:pPr algn="ctr"/>
            <a:r>
              <a:rPr lang="en-GB" altLang="en-US" sz="1350" dirty="0">
                <a:latin typeface="Arial" charset="0"/>
              </a:rPr>
              <a:t>Identification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CC882589-5FDA-40FC-B829-6730DE3F61DD}"/>
              </a:ext>
            </a:extLst>
          </p:cNvPr>
          <p:cNvSpPr/>
          <p:nvPr/>
        </p:nvSpPr>
        <p:spPr>
          <a:xfrm>
            <a:off x="3859306" y="2807324"/>
            <a:ext cx="142539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Idea Generation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9982FE10-8C7B-45BB-987B-30E95A6B2DB7}"/>
              </a:ext>
            </a:extLst>
          </p:cNvPr>
          <p:cNvSpPr/>
          <p:nvPr/>
        </p:nvSpPr>
        <p:spPr>
          <a:xfrm>
            <a:off x="4075709" y="3470737"/>
            <a:ext cx="99258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Evaluation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D189A0D2-48A8-467B-99E8-3E22A07E919D}"/>
              </a:ext>
            </a:extLst>
          </p:cNvPr>
          <p:cNvSpPr/>
          <p:nvPr/>
        </p:nvSpPr>
        <p:spPr>
          <a:xfrm>
            <a:off x="3917014" y="4134151"/>
            <a:ext cx="136768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Implementation</a:t>
            </a:r>
          </a:p>
        </p:txBody>
      </p:sp>
    </p:spTree>
    <p:extLst>
      <p:ext uri="{BB962C8B-B14F-4D97-AF65-F5344CB8AC3E}">
        <p14:creationId xmlns:p14="http://schemas.microsoft.com/office/powerpoint/2010/main" val="196122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771653"/>
            <a:ext cx="8572500" cy="3702844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Tx/>
              <a:buNone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 algn="ctr">
              <a:buFontTx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Applying both analytical and creative skills: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3857D-7631-4A2B-9535-C376DEC470D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and Analytical Skills</a:t>
            </a:r>
          </a:p>
        </p:txBody>
      </p:sp>
    </p:spTree>
    <p:extLst>
      <p:ext uri="{BB962C8B-B14F-4D97-AF65-F5344CB8AC3E}">
        <p14:creationId xmlns:p14="http://schemas.microsoft.com/office/powerpoint/2010/main" val="165418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 build="p"/>
      <p:bldP spid="16179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90665" y="255389"/>
            <a:ext cx="6000750" cy="912019"/>
          </a:xfrm>
        </p:spPr>
        <p:txBody>
          <a:bodyPr/>
          <a:lstStyle/>
          <a:p>
            <a:r>
              <a:rPr lang="en-GB" altLang="en-US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47813" y="2184797"/>
            <a:ext cx="2409825" cy="3151584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Join all the dots using  </a:t>
            </a:r>
            <a:r>
              <a:rPr lang="en-GB" altLang="en-US" b="1" dirty="0">
                <a:latin typeface="Arial" charset="0"/>
                <a:cs typeface="Arial" charset="0"/>
              </a:rPr>
              <a:t>four</a:t>
            </a:r>
            <a:r>
              <a:rPr lang="en-GB" altLang="en-US" dirty="0">
                <a:latin typeface="Arial" charset="0"/>
                <a:cs typeface="Arial" charset="0"/>
              </a:rPr>
              <a:t> lines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Individual -     3 mins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</p:nvPr>
        </p:nvGraphicFramePr>
        <p:xfrm>
          <a:off x="4031456" y="2078831"/>
          <a:ext cx="3618312" cy="3671889"/>
        </p:xfrm>
        <a:graphic>
          <a:graphicData uri="http://schemas.openxmlformats.org/drawingml/2006/table">
            <a:tbl>
              <a:tblPr/>
              <a:tblGrid>
                <a:gridCol w="12061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206104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206104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4463653" y="2349104"/>
            <a:ext cx="31861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4463653" y="2349103"/>
            <a:ext cx="3186113" cy="3024188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4463656" y="2294338"/>
            <a:ext cx="54769" cy="3078956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4518422" y="2294335"/>
            <a:ext cx="2700338" cy="2970609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510281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419225" y="409453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" y="2028826"/>
            <a:ext cx="4292600" cy="334208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</p:nvPr>
        </p:nvGraphicFramePr>
        <p:xfrm>
          <a:off x="4630341" y="2057403"/>
          <a:ext cx="3027760" cy="3342086"/>
        </p:xfrm>
        <a:graphic>
          <a:graphicData uri="http://schemas.openxmlformats.org/drawingml/2006/table">
            <a:tbl>
              <a:tblPr/>
              <a:tblGrid>
                <a:gridCol w="757238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75723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76319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750094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83462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4755356" y="2327672"/>
            <a:ext cx="2301479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4733928" y="2327675"/>
            <a:ext cx="2322910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4760121" y="2307434"/>
            <a:ext cx="27385" cy="258008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4787506" y="2327675"/>
            <a:ext cx="2269331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5783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11A85-8942-4F43-8E62-4B48144035C9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8572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First Glance</a:t>
            </a:r>
          </a:p>
        </p:txBody>
      </p:sp>
      <p:pic>
        <p:nvPicPr>
          <p:cNvPr id="28676" name="Picture 2" descr="http://1.bp.blogspot.com/-exuDsmMp8GE/UE1gIUk9pVI/AAAAAAAAB3U/LWrUJ-YnUH0/s1600/DifferentPerspectiv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8"/>
          <a:stretch/>
        </p:blipFill>
        <p:spPr bwMode="auto">
          <a:xfrm>
            <a:off x="1456908" y="2285999"/>
            <a:ext cx="6052212" cy="387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8F8B989-ABF6-463B-A79C-06024822683D}"/>
              </a:ext>
            </a:extLst>
          </p:cNvPr>
          <p:cNvSpPr txBox="1"/>
          <p:nvPr/>
        </p:nvSpPr>
        <p:spPr>
          <a:xfrm>
            <a:off x="647700" y="993771"/>
            <a:ext cx="84963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Reality can be so complex that equally valid observations from differing perspectives can appear to be contradictory. </a:t>
            </a:r>
          </a:p>
        </p:txBody>
      </p:sp>
    </p:spTree>
    <p:extLst>
      <p:ext uri="{BB962C8B-B14F-4D97-AF65-F5344CB8AC3E}">
        <p14:creationId xmlns:p14="http://schemas.microsoft.com/office/powerpoint/2010/main" val="4122856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518"/>
            <a:ext cx="83693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064940" y="2078833"/>
            <a:ext cx="24156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minutes </a:t>
            </a:r>
          </a:p>
        </p:txBody>
      </p:sp>
    </p:spTree>
    <p:extLst>
      <p:ext uri="{BB962C8B-B14F-4D97-AF65-F5344CB8AC3E}">
        <p14:creationId xmlns:p14="http://schemas.microsoft.com/office/powerpoint/2010/main" val="59905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2078834"/>
            <a:ext cx="84455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 Solution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963840" y="3375424"/>
            <a:ext cx="24791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4023362" y="4210050"/>
            <a:ext cx="215900" cy="22860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0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368301" y="1920479"/>
            <a:ext cx="8318500" cy="3554016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Problems can often be deceptive –  what appears to be a small problem can sometimes turn out to be a far bigger and possibly different problem.</a:t>
            </a: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6C08D-3E94-47A2-BC5B-3696B4A060B9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size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427060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4E112C-5923-48AD-A0FB-FAB289D6B37F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98986" y="373675"/>
            <a:ext cx="6172200" cy="72747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Models</a:t>
            </a: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3358756" y="3320059"/>
            <a:ext cx="2753915" cy="37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en-GB" altLang="en-US" sz="2400" b="1" dirty="0">
                <a:solidFill>
                  <a:srgbClr val="0033CC"/>
                </a:solidFill>
                <a:latin typeface="Gill Sans MT" pitchFamily="34" charset="0"/>
              </a:rPr>
              <a:t>Problem Solving Models</a:t>
            </a:r>
          </a:p>
        </p:txBody>
      </p:sp>
      <p:sp>
        <p:nvSpPr>
          <p:cNvPr id="33806" name="Freeform 14"/>
          <p:cNvSpPr>
            <a:spLocks/>
          </p:cNvSpPr>
          <p:nvPr/>
        </p:nvSpPr>
        <p:spPr bwMode="auto">
          <a:xfrm>
            <a:off x="2303862" y="2824165"/>
            <a:ext cx="2026840" cy="271901"/>
          </a:xfrm>
          <a:custGeom>
            <a:avLst/>
            <a:gdLst>
              <a:gd name="T0" fmla="*/ 2147483647 w 2009"/>
              <a:gd name="T1" fmla="*/ 1281612785 h 597"/>
              <a:gd name="T2" fmla="*/ 2147483647 w 2009"/>
              <a:gd name="T3" fmla="*/ 352068320 h 597"/>
              <a:gd name="T4" fmla="*/ 2147483647 w 2009"/>
              <a:gd name="T5" fmla="*/ 169593225 h 597"/>
              <a:gd name="T6" fmla="*/ 2011517534 w 2009"/>
              <a:gd name="T7" fmla="*/ 47228641 h 597"/>
              <a:gd name="T8" fmla="*/ 1782356810 w 2009"/>
              <a:gd name="T9" fmla="*/ 17173385 h 597"/>
              <a:gd name="T10" fmla="*/ 0 w 2009"/>
              <a:gd name="T11" fmla="*/ 0 h 59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9" h="597">
                <a:moveTo>
                  <a:pt x="2009" y="597"/>
                </a:moveTo>
                <a:lnTo>
                  <a:pt x="1785" y="164"/>
                </a:lnTo>
                <a:lnTo>
                  <a:pt x="1686" y="79"/>
                </a:lnTo>
                <a:lnTo>
                  <a:pt x="1501" y="22"/>
                </a:lnTo>
                <a:lnTo>
                  <a:pt x="1330" y="8"/>
                </a:lnTo>
                <a:lnTo>
                  <a:pt x="0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2774" name="Rectangle 16"/>
          <p:cNvSpPr>
            <a:spLocks noChangeArrowheads="1"/>
          </p:cNvSpPr>
          <p:nvPr/>
        </p:nvSpPr>
        <p:spPr bwMode="auto">
          <a:xfrm rot="2390579">
            <a:off x="3600453" y="4131471"/>
            <a:ext cx="432197" cy="216694"/>
          </a:xfrm>
          <a:prstGeom prst="rect">
            <a:avLst/>
          </a:prstGeom>
          <a:solidFill>
            <a:schemeClr val="bg1"/>
          </a:solidFill>
          <a:ln w="1588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sz="1350">
              <a:solidFill>
                <a:srgbClr val="000000"/>
              </a:solidFill>
              <a:latin typeface="Gill Sans MT" pitchFamily="34" charset="0"/>
            </a:endParaRPr>
          </a:p>
        </p:txBody>
      </p:sp>
      <p:sp>
        <p:nvSpPr>
          <p:cNvPr id="33809" name="Freeform 17"/>
          <p:cNvSpPr>
            <a:spLocks/>
          </p:cNvSpPr>
          <p:nvPr/>
        </p:nvSpPr>
        <p:spPr bwMode="auto">
          <a:xfrm>
            <a:off x="2250281" y="3736184"/>
            <a:ext cx="1843088" cy="281993"/>
          </a:xfrm>
          <a:custGeom>
            <a:avLst/>
            <a:gdLst>
              <a:gd name="T0" fmla="*/ 2147483647 w 2030"/>
              <a:gd name="T1" fmla="*/ 0 h 597"/>
              <a:gd name="T2" fmla="*/ 2147483647 w 2030"/>
              <a:gd name="T3" fmla="*/ 1078805760 h 597"/>
              <a:gd name="T4" fmla="*/ 2147483647 w 2030"/>
              <a:gd name="T5" fmla="*/ 1252736089 h 597"/>
              <a:gd name="T6" fmla="*/ 1969592910 w 2030"/>
              <a:gd name="T7" fmla="*/ 1314381793 h 597"/>
              <a:gd name="T8" fmla="*/ 0 w 2030"/>
              <a:gd name="T9" fmla="*/ 1314381793 h 59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30" h="597">
                <a:moveTo>
                  <a:pt x="2030" y="0"/>
                </a:moveTo>
                <a:lnTo>
                  <a:pt x="1707" y="490"/>
                </a:lnTo>
                <a:lnTo>
                  <a:pt x="1536" y="569"/>
                </a:lnTo>
                <a:lnTo>
                  <a:pt x="1344" y="597"/>
                </a:lnTo>
                <a:lnTo>
                  <a:pt x="0" y="597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0" name="Freeform 18"/>
          <p:cNvSpPr>
            <a:spLocks/>
          </p:cNvSpPr>
          <p:nvPr/>
        </p:nvSpPr>
        <p:spPr bwMode="auto">
          <a:xfrm>
            <a:off x="2303863" y="3863580"/>
            <a:ext cx="1877615" cy="920354"/>
          </a:xfrm>
          <a:custGeom>
            <a:avLst/>
            <a:gdLst>
              <a:gd name="T0" fmla="*/ 2147483647 w 2167"/>
              <a:gd name="T1" fmla="*/ 0 h 1403"/>
              <a:gd name="T2" fmla="*/ 2147483647 w 2167"/>
              <a:gd name="T3" fmla="*/ 2147483647 h 1403"/>
              <a:gd name="T4" fmla="*/ 2147483647 w 2167"/>
              <a:gd name="T5" fmla="*/ 2147483647 h 1403"/>
              <a:gd name="T6" fmla="*/ 2147483647 w 2167"/>
              <a:gd name="T7" fmla="*/ 2147483647 h 1403"/>
              <a:gd name="T8" fmla="*/ 2147483647 w 2167"/>
              <a:gd name="T9" fmla="*/ 2147483647 h 1403"/>
              <a:gd name="T10" fmla="*/ 1957956734 w 2167"/>
              <a:gd name="T11" fmla="*/ 2147483647 h 1403"/>
              <a:gd name="T12" fmla="*/ 0 w 2167"/>
              <a:gd name="T13" fmla="*/ 2147483647 h 140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167" h="1403">
                <a:moveTo>
                  <a:pt x="2167" y="0"/>
                </a:moveTo>
                <a:lnTo>
                  <a:pt x="1980" y="1012"/>
                </a:lnTo>
                <a:lnTo>
                  <a:pt x="1916" y="1155"/>
                </a:lnTo>
                <a:lnTo>
                  <a:pt x="1795" y="1283"/>
                </a:lnTo>
                <a:lnTo>
                  <a:pt x="1652" y="1375"/>
                </a:lnTo>
                <a:lnTo>
                  <a:pt x="1467" y="1403"/>
                </a:lnTo>
                <a:lnTo>
                  <a:pt x="0" y="1403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1" name="Freeform 19"/>
          <p:cNvSpPr>
            <a:spLocks/>
          </p:cNvSpPr>
          <p:nvPr/>
        </p:nvSpPr>
        <p:spPr bwMode="auto">
          <a:xfrm>
            <a:off x="4978006" y="1970488"/>
            <a:ext cx="2594371" cy="1085846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  <p:sp>
        <p:nvSpPr>
          <p:cNvPr id="33813" name="Freeform 21"/>
          <p:cNvSpPr>
            <a:spLocks/>
          </p:cNvSpPr>
          <p:nvPr/>
        </p:nvSpPr>
        <p:spPr bwMode="auto">
          <a:xfrm>
            <a:off x="5112545" y="3861198"/>
            <a:ext cx="2746164" cy="189311"/>
          </a:xfrm>
          <a:custGeom>
            <a:avLst/>
            <a:gdLst>
              <a:gd name="T0" fmla="*/ 0 w 2146"/>
              <a:gd name="T1" fmla="*/ 0 h 540"/>
              <a:gd name="T2" fmla="*/ 564515000 w 2146"/>
              <a:gd name="T3" fmla="*/ 947578750 h 540"/>
              <a:gd name="T4" fmla="*/ 904736888 w 2146"/>
              <a:gd name="T5" fmla="*/ 1164312188 h 540"/>
              <a:gd name="T6" fmla="*/ 1406247188 w 2146"/>
              <a:gd name="T7" fmla="*/ 1343244075 h 540"/>
              <a:gd name="T8" fmla="*/ 2033766888 w 2146"/>
              <a:gd name="T9" fmla="*/ 1360884375 h 540"/>
              <a:gd name="T10" fmla="*/ 2147483647 w 2146"/>
              <a:gd name="T11" fmla="*/ 1348284388 h 54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146" h="540">
                <a:moveTo>
                  <a:pt x="0" y="0"/>
                </a:moveTo>
                <a:lnTo>
                  <a:pt x="224" y="376"/>
                </a:lnTo>
                <a:lnTo>
                  <a:pt x="359" y="462"/>
                </a:lnTo>
                <a:lnTo>
                  <a:pt x="558" y="533"/>
                </a:lnTo>
                <a:lnTo>
                  <a:pt x="807" y="540"/>
                </a:lnTo>
                <a:lnTo>
                  <a:pt x="2146" y="535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4" name="Freeform 22"/>
          <p:cNvSpPr>
            <a:spLocks/>
          </p:cNvSpPr>
          <p:nvPr/>
        </p:nvSpPr>
        <p:spPr bwMode="auto">
          <a:xfrm>
            <a:off x="4580337" y="3863581"/>
            <a:ext cx="3064669" cy="985834"/>
          </a:xfrm>
          <a:custGeom>
            <a:avLst/>
            <a:gdLst>
              <a:gd name="T0" fmla="*/ 0 w 2574"/>
              <a:gd name="T1" fmla="*/ 0 h 1358"/>
              <a:gd name="T2" fmla="*/ 662801888 w 2574"/>
              <a:gd name="T3" fmla="*/ 1988404075 h 1358"/>
              <a:gd name="T4" fmla="*/ 1146671888 w 2574"/>
              <a:gd name="T5" fmla="*/ 2147483647 h 1358"/>
              <a:gd name="T6" fmla="*/ 1595259700 w 2574"/>
              <a:gd name="T7" fmla="*/ 2147483647 h 1358"/>
              <a:gd name="T8" fmla="*/ 2147483647 w 2574"/>
              <a:gd name="T9" fmla="*/ 2147483647 h 1358"/>
              <a:gd name="T10" fmla="*/ 2147483647 w 2574"/>
              <a:gd name="T11" fmla="*/ 2147483647 h 1358"/>
              <a:gd name="T12" fmla="*/ 2147483647 w 2574"/>
              <a:gd name="T13" fmla="*/ 2147483647 h 1358"/>
              <a:gd name="T14" fmla="*/ 2147483647 w 2574"/>
              <a:gd name="T15" fmla="*/ 2147483647 h 13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74" h="1358">
                <a:moveTo>
                  <a:pt x="0" y="0"/>
                </a:moveTo>
                <a:lnTo>
                  <a:pt x="263" y="789"/>
                </a:lnTo>
                <a:lnTo>
                  <a:pt x="455" y="1031"/>
                </a:lnTo>
                <a:lnTo>
                  <a:pt x="633" y="1187"/>
                </a:lnTo>
                <a:lnTo>
                  <a:pt x="853" y="1272"/>
                </a:lnTo>
                <a:lnTo>
                  <a:pt x="1003" y="1308"/>
                </a:lnTo>
                <a:lnTo>
                  <a:pt x="1216" y="1351"/>
                </a:lnTo>
                <a:lnTo>
                  <a:pt x="2574" y="1358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5" name="Text Box 23"/>
          <p:cNvSpPr txBox="1">
            <a:spLocks noChangeArrowheads="1"/>
          </p:cNvSpPr>
          <p:nvPr/>
        </p:nvSpPr>
        <p:spPr bwMode="auto">
          <a:xfrm>
            <a:off x="136922" y="2096691"/>
            <a:ext cx="2719655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Cause &amp; Effect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Fishbone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Ishikawa Diagram? </a:t>
            </a:r>
          </a:p>
        </p:txBody>
      </p:sp>
      <p:sp>
        <p:nvSpPr>
          <p:cNvPr id="33816" name="Text Box 24"/>
          <p:cNvSpPr txBox="1">
            <a:spLocks noChangeArrowheads="1"/>
          </p:cNvSpPr>
          <p:nvPr/>
        </p:nvSpPr>
        <p:spPr bwMode="auto">
          <a:xfrm>
            <a:off x="5988846" y="1658541"/>
            <a:ext cx="197048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>
                <a:solidFill>
                  <a:srgbClr val="000000"/>
                </a:solidFill>
                <a:latin typeface="Arial" charset="0"/>
              </a:rPr>
              <a:t>Force-field Analysis?</a:t>
            </a:r>
          </a:p>
        </p:txBody>
      </p:sp>
      <p:sp>
        <p:nvSpPr>
          <p:cNvPr id="33817" name="Text Box 25"/>
          <p:cNvSpPr txBox="1">
            <a:spLocks noChangeArrowheads="1"/>
          </p:cNvSpPr>
          <p:nvPr/>
        </p:nvSpPr>
        <p:spPr bwMode="auto">
          <a:xfrm>
            <a:off x="1250754" y="3539348"/>
            <a:ext cx="17823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Mind Mapping?</a:t>
            </a:r>
          </a:p>
        </p:txBody>
      </p:sp>
      <p:sp>
        <p:nvSpPr>
          <p:cNvPr id="33818" name="Text Box 26"/>
          <p:cNvSpPr txBox="1">
            <a:spLocks noChangeArrowheads="1"/>
          </p:cNvSpPr>
          <p:nvPr/>
        </p:nvSpPr>
        <p:spPr bwMode="auto">
          <a:xfrm>
            <a:off x="1398986" y="4379715"/>
            <a:ext cx="173637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Brainstorming?</a:t>
            </a:r>
          </a:p>
        </p:txBody>
      </p:sp>
      <p:sp>
        <p:nvSpPr>
          <p:cNvPr id="33819" name="Text Box 27"/>
          <p:cNvSpPr txBox="1">
            <a:spLocks noChangeArrowheads="1"/>
          </p:cNvSpPr>
          <p:nvPr/>
        </p:nvSpPr>
        <p:spPr bwMode="auto">
          <a:xfrm>
            <a:off x="6607375" y="2472135"/>
            <a:ext cx="19759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SWOT Analysis ?</a:t>
            </a:r>
          </a:p>
        </p:txBody>
      </p:sp>
      <p:sp>
        <p:nvSpPr>
          <p:cNvPr id="33821" name="Text Box 29"/>
          <p:cNvSpPr txBox="1">
            <a:spLocks noChangeArrowheads="1"/>
          </p:cNvSpPr>
          <p:nvPr/>
        </p:nvSpPr>
        <p:spPr bwMode="auto">
          <a:xfrm>
            <a:off x="6434139" y="3602831"/>
            <a:ext cx="16723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Risk Analysis?</a:t>
            </a:r>
          </a:p>
        </p:txBody>
      </p:sp>
      <p:sp>
        <p:nvSpPr>
          <p:cNvPr id="33822" name="Text Box 30"/>
          <p:cNvSpPr txBox="1">
            <a:spLocks noChangeArrowheads="1"/>
          </p:cNvSpPr>
          <p:nvPr/>
        </p:nvSpPr>
        <p:spPr bwMode="auto">
          <a:xfrm>
            <a:off x="5880897" y="4495800"/>
            <a:ext cx="217245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 PESTLE Analysis?</a:t>
            </a:r>
          </a:p>
        </p:txBody>
      </p:sp>
      <p:sp>
        <p:nvSpPr>
          <p:cNvPr id="23" name="Freeform 19">
            <a:extLst>
              <a:ext uri="{FF2B5EF4-FFF2-40B4-BE49-F238E27FC236}">
                <a16:creationId xmlns="" xmlns:a16="http://schemas.microsoft.com/office/drawing/2014/main" id="{5041FA39-1F47-47FE-AB81-95C8875E0A2D}"/>
              </a:ext>
            </a:extLst>
          </p:cNvPr>
          <p:cNvSpPr>
            <a:spLocks/>
          </p:cNvSpPr>
          <p:nvPr/>
        </p:nvSpPr>
        <p:spPr bwMode="auto">
          <a:xfrm>
            <a:off x="5638802" y="2862266"/>
            <a:ext cx="2563219" cy="296465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96603217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15" grpId="0"/>
      <p:bldP spid="33816" grpId="0"/>
      <p:bldP spid="33817" grpId="0"/>
      <p:bldP spid="33818" grpId="0"/>
      <p:bldP spid="33819" grpId="0"/>
      <p:bldP spid="33821" grpId="0"/>
      <p:bldP spid="338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1040731" y="2636519"/>
            <a:ext cx="7110663" cy="267454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Specify the cause, the reasons and the effects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possible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Evaluate and select the most promising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Plan the action and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Action the plan and……monitor</a:t>
            </a:r>
          </a:p>
          <a:p>
            <a:pPr marL="457200" indent="-457200">
              <a:buNone/>
              <a:defRPr/>
            </a:pPr>
            <a:endParaRPr lang="en-GB" altLang="en-US" sz="21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7F3F79-FC97-4383-A36A-31ECB07D672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61737" y="136521"/>
            <a:ext cx="7868652" cy="10682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 steps to effective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70621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1A544F1-7940-4938-986F-7F731EA14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sz="3600" dirty="0"/>
              <a:t>Scope &amp; Impact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65BCC8-4AF2-49D1-8B70-8D7BF4DD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n-GB" sz="3600" dirty="0"/>
          </a:p>
        </p:txBody>
      </p:sp>
      <p:pic>
        <p:nvPicPr>
          <p:cNvPr id="4" name="Picture 2" descr="http://barry-overstreet.com/wp-content/uploads/2013/03/Problem-Solving-Skills.jpg">
            <a:extLst>
              <a:ext uri="{FF2B5EF4-FFF2-40B4-BE49-F238E27FC236}">
                <a16:creationId xmlns="" xmlns:a16="http://schemas.microsoft.com/office/drawing/2014/main" id="{0294B3C6-CE9C-4D15-824C-EBAEC1299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842" y="1997885"/>
            <a:ext cx="3396790" cy="3396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5486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11286DE-DA08-44C5-8840-63271ECCD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453639"/>
            <a:ext cx="8788400" cy="1699325"/>
          </a:xfrm>
        </p:spPr>
        <p:txBody>
          <a:bodyPr/>
          <a:lstStyle/>
          <a:p>
            <a:r>
              <a:rPr lang="en-GB" dirty="0"/>
              <a:t>Scope – How wide does the problem reach? Who is affected?</a:t>
            </a:r>
          </a:p>
          <a:p>
            <a:r>
              <a:rPr lang="en-GB" dirty="0"/>
              <a:t>Impact – How are they affected?</a:t>
            </a: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D89030B5-F457-417D-B19C-2C8A7DAF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341335"/>
            <a:ext cx="8229600" cy="733822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Scope &amp; Impact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GB" dirty="0"/>
          </a:p>
        </p:txBody>
      </p:sp>
      <p:pic>
        <p:nvPicPr>
          <p:cNvPr id="1026" name="Picture 2" descr="Image result for ripples on the pond">
            <a:extLst>
              <a:ext uri="{FF2B5EF4-FFF2-40B4-BE49-F238E27FC236}">
                <a16:creationId xmlns="" xmlns:a16="http://schemas.microsoft.com/office/drawing/2014/main" id="{8FB0D227-7F17-4CE1-B993-8298C72FA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638" y="3633439"/>
            <a:ext cx="4886156" cy="322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294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Books of Prime Entry (1)</Template>
  <TotalTime>218</TotalTime>
  <Words>456</Words>
  <Application>Microsoft Office PowerPoint</Application>
  <PresentationFormat>On-screen Show (4:3)</PresentationFormat>
  <Paragraphs>159</Paragraphs>
  <Slides>21</Slides>
  <Notes>6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Arial Rounded MT Bold</vt:lpstr>
      <vt:lpstr>Book Antiqua</vt:lpstr>
      <vt:lpstr>Calibri</vt:lpstr>
      <vt:lpstr>Gill Sans MT</vt:lpstr>
      <vt:lpstr>Verdana</vt:lpstr>
      <vt:lpstr>Wingdings</vt:lpstr>
      <vt:lpstr>Hardcover</vt:lpstr>
      <vt:lpstr>   Problem Solving and Decision Making  Session 2  </vt:lpstr>
      <vt:lpstr>Last Time ……….</vt:lpstr>
      <vt:lpstr>Creative Problem Solving</vt:lpstr>
      <vt:lpstr>Creative Problem Solving</vt:lpstr>
      <vt:lpstr>Creative Problem Solving</vt:lpstr>
      <vt:lpstr>Creative Problem Solving</vt:lpstr>
      <vt:lpstr>Problem types</vt:lpstr>
      <vt:lpstr>Problem Categories</vt:lpstr>
      <vt:lpstr>Stages of Creative Problem Solving</vt:lpstr>
      <vt:lpstr>PowerPoint Presentation</vt:lpstr>
      <vt:lpstr>Creative and Analytical Skills</vt:lpstr>
      <vt:lpstr>Exercise 1 - Dots</vt:lpstr>
      <vt:lpstr>Exercise 1 - Dots</vt:lpstr>
      <vt:lpstr>At First Glance</vt:lpstr>
      <vt:lpstr>Mental Agility</vt:lpstr>
      <vt:lpstr>Mental Agility</vt:lpstr>
      <vt:lpstr>The size of the problem</vt:lpstr>
      <vt:lpstr>Problem Solving Models </vt:lpstr>
      <vt:lpstr>Six steps to effective problem solving</vt:lpstr>
      <vt:lpstr>Problem Solving</vt:lpstr>
      <vt:lpstr>Scope &amp; Impact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Maria Heffernan</cp:lastModifiedBy>
  <cp:revision>29</cp:revision>
  <dcterms:created xsi:type="dcterms:W3CDTF">2017-12-11T18:00:04Z</dcterms:created>
  <dcterms:modified xsi:type="dcterms:W3CDTF">2018-05-03T14:07:21Z</dcterms:modified>
</cp:coreProperties>
</file>