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91" r:id="rId14"/>
    <p:sldId id="292" r:id="rId15"/>
    <p:sldId id="293" r:id="rId16"/>
    <p:sldId id="294" r:id="rId17"/>
    <p:sldId id="295" r:id="rId18"/>
    <p:sldId id="296" r:id="rId19"/>
    <p:sldId id="297"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74" d="100"/>
          <a:sy n="74" d="100"/>
        </p:scale>
        <p:origin x="-118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09/06/2020</a:t>
            </a:fld>
            <a:endParaRPr lang="en-GB" altLang="en-US"/>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09/06/2020</a:t>
            </a:fld>
            <a:endParaRPr lang="en-GB" altLang="en-US"/>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09/06/2020</a:t>
            </a:fld>
            <a:endParaRPr lang="en-GB" altLang="en-US"/>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09/06/2020</a:t>
            </a:fld>
            <a:endParaRPr lang="en-GB" altLang="en-US"/>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09/06/2020</a:t>
            </a:fld>
            <a:endParaRPr lang="en-GB" altLang="en-US"/>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4.e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5.wm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image" Target="../media/image6.w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smtClean="0"/>
              <a:t>Module Code: </a:t>
            </a:r>
            <a:r>
              <a:rPr lang="en-GB" altLang="en-US" smtClean="0"/>
              <a:t>BMSK </a:t>
            </a:r>
            <a:r>
              <a:rPr lang="en-GB" altLang="en-US" smtClean="0"/>
              <a:t>5102</a:t>
            </a:r>
            <a:endParaRPr lang="en-GB" altLang="en-US" dirty="0" smtClean="0"/>
          </a:p>
        </p:txBody>
      </p:sp>
      <p:sp>
        <p:nvSpPr>
          <p:cNvPr id="6147" name="Subtitle 4"/>
          <p:cNvSpPr>
            <a:spLocks noGrp="1"/>
          </p:cNvSpPr>
          <p:nvPr>
            <p:ph type="subTitle" idx="1"/>
          </p:nvPr>
        </p:nvSpPr>
        <p:spPr>
          <a:xfrm>
            <a:off x="179512" y="2133600"/>
            <a:ext cx="8568952" cy="4031704"/>
          </a:xfrm>
        </p:spPr>
        <p:txBody>
          <a:bodyPr/>
          <a:lstStyle/>
          <a:p>
            <a:pPr eaLnBrk="1" hangingPunct="1"/>
            <a:endParaRPr lang="en-GB" altLang="en-US" dirty="0" smtClean="0">
              <a:solidFill>
                <a:schemeClr val="tx1"/>
              </a:solidFill>
            </a:endParaRPr>
          </a:p>
          <a:p>
            <a:pPr eaLnBrk="1" hangingPunct="1"/>
            <a:r>
              <a:rPr lang="en-GB" altLang="en-US" dirty="0" smtClean="0">
                <a:solidFill>
                  <a:schemeClr val="tx1"/>
                </a:solidFill>
              </a:rPr>
              <a:t>Developing Relationships and Workplace Experience.</a:t>
            </a:r>
          </a:p>
          <a:p>
            <a:pPr eaLnBrk="1" hangingPunct="1"/>
            <a:r>
              <a:rPr lang="en-GB" altLang="en-US" sz="4800" b="1" dirty="0" smtClean="0">
                <a:solidFill>
                  <a:srgbClr val="008000"/>
                </a:solidFill>
                <a:latin typeface="Arial" panose="020B0604020202020204" pitchFamily="34" charset="0"/>
                <a:ea typeface="+mj-ea"/>
                <a:cs typeface="+mj-cs"/>
              </a:rPr>
              <a:t>Sustainability </a:t>
            </a:r>
            <a:r>
              <a:rPr lang="en-GB" altLang="en-US" sz="4800" b="1" dirty="0">
                <a:solidFill>
                  <a:srgbClr val="008000"/>
                </a:solidFill>
                <a:latin typeface="Arial" panose="020B0604020202020204" pitchFamily="34" charset="0"/>
                <a:ea typeface="+mj-ea"/>
                <a:cs typeface="+mj-cs"/>
              </a:rPr>
              <a:t>in Human Resource </a:t>
            </a:r>
            <a:r>
              <a:rPr lang="en-GB" altLang="en-US" sz="4800" b="1" dirty="0" smtClean="0">
                <a:solidFill>
                  <a:srgbClr val="008000"/>
                </a:solidFill>
                <a:latin typeface="Arial" panose="020B0604020202020204" pitchFamily="34" charset="0"/>
                <a:ea typeface="+mj-ea"/>
                <a:cs typeface="+mj-cs"/>
              </a:rPr>
              <a:t>Management.</a:t>
            </a:r>
            <a:endParaRPr lang="en-GB" altLang="en-US" dirty="0" smtClean="0">
              <a:solidFill>
                <a:srgbClr val="00B050"/>
              </a:solidFill>
            </a:endParaRPr>
          </a:p>
          <a:p>
            <a:pPr eaLnBrk="1" hangingPunct="1"/>
            <a:r>
              <a:rPr lang="en-US" altLang="en-US" dirty="0" smtClean="0"/>
              <a:t>.</a:t>
            </a:r>
          </a:p>
          <a:p>
            <a:pPr eaLnBrk="1" hangingPunct="1"/>
            <a:endParaRPr lang="en-US" altLang="en-US" dirty="0">
              <a:solidFill>
                <a:schemeClr val="tx1"/>
              </a:solidFill>
            </a:endParaRPr>
          </a:p>
          <a:p>
            <a:pPr eaLnBrk="1" hangingPunct="1"/>
            <a:r>
              <a:rPr lang="en-US" altLang="en-US" dirty="0" err="1" smtClean="0">
                <a:solidFill>
                  <a:schemeClr val="tx1"/>
                </a:solidFill>
              </a:rPr>
              <a:t>Rexon</a:t>
            </a:r>
            <a:r>
              <a:rPr lang="en-US" altLang="en-US" dirty="0" smtClean="0">
                <a:solidFill>
                  <a:schemeClr val="tx1"/>
                </a:solidFill>
              </a:rPr>
              <a:t> </a:t>
            </a:r>
            <a:r>
              <a:rPr lang="en-US" altLang="en-US" dirty="0" err="1" smtClean="0">
                <a:solidFill>
                  <a:schemeClr val="tx1"/>
                </a:solidFill>
              </a:rPr>
              <a:t>Nting</a:t>
            </a:r>
            <a:r>
              <a:rPr lang="en-US" altLang="en-US" dirty="0" smtClean="0">
                <a:solidFill>
                  <a:schemeClr val="tx1"/>
                </a:solidFill>
              </a:rPr>
              <a:t>, PhD</a:t>
            </a:r>
            <a:endParaRPr lang="en-GB" altLang="en-US" dirty="0" smtClean="0">
              <a:solidFill>
                <a:schemeClr val="tx1"/>
              </a:solidFill>
            </a:endParaRPr>
          </a:p>
          <a:p>
            <a:pPr eaLnBrk="1" hangingPunct="1"/>
            <a:r>
              <a:rPr lang="en-GB" altLang="en-US" dirty="0" smtClean="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lstStyle/>
          <a:p>
            <a:r>
              <a:rPr lang="en-GB" dirty="0" smtClean="0">
                <a:solidFill>
                  <a:srgbClr val="008000"/>
                </a:solidFill>
                <a:latin typeface="Arial" panose="020B0604020202020204" pitchFamily="34" charset="0"/>
              </a:rPr>
              <a:t>References</a:t>
            </a:r>
            <a:endParaRPr lang="en-GB" dirty="0"/>
          </a:p>
        </p:txBody>
      </p:sp>
      <p:sp>
        <p:nvSpPr>
          <p:cNvPr id="3" name="Content Placeholder 2"/>
          <p:cNvSpPr>
            <a:spLocks noGrp="1"/>
          </p:cNvSpPr>
          <p:nvPr>
            <p:ph idx="1"/>
          </p:nvPr>
        </p:nvSpPr>
        <p:spPr>
          <a:xfrm>
            <a:off x="250825" y="1600201"/>
            <a:ext cx="8785671" cy="3917032"/>
          </a:xfrm>
        </p:spPr>
        <p:txBody>
          <a:bodyPr/>
          <a:lstStyle/>
          <a:p>
            <a:endParaRPr lang="de-DE" altLang="en-US" dirty="0"/>
          </a:p>
          <a:p>
            <a:endParaRPr lang="de-DE" altLang="en-US"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7" name="Text Box 4"/>
          <p:cNvSpPr txBox="1">
            <a:spLocks noChangeArrowheads="1"/>
          </p:cNvSpPr>
          <p:nvPr/>
        </p:nvSpPr>
        <p:spPr bwMode="auto">
          <a:xfrm>
            <a:off x="250825" y="1758950"/>
            <a:ext cx="8893175" cy="3216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3200" b="0" dirty="0" err="1"/>
              <a:t>Zaugg</a:t>
            </a:r>
            <a:r>
              <a:rPr lang="en-US" altLang="en-US" sz="3200" b="0" dirty="0"/>
              <a:t>, Robert J.; Blum, Adrian; Thom, Norbert (2001): Sustainability in Human Resource Management. Evaluation Report. Bern 2001.</a:t>
            </a:r>
          </a:p>
          <a:p>
            <a:pPr>
              <a:spcBef>
                <a:spcPct val="50000"/>
              </a:spcBef>
            </a:pPr>
            <a:r>
              <a:rPr lang="en-US" altLang="en-US" sz="3200" b="0" dirty="0"/>
              <a:t>Thom, Norbert; </a:t>
            </a:r>
            <a:r>
              <a:rPr lang="en-US" altLang="en-US" sz="3200" b="0" dirty="0" err="1"/>
              <a:t>Friedli</a:t>
            </a:r>
            <a:r>
              <a:rPr lang="en-US" altLang="en-US" sz="3200" b="0" dirty="0"/>
              <a:t>, Vera (2003): Retention. Case Studies on High Potentials. Bern 2003.</a:t>
            </a:r>
          </a:p>
          <a:p>
            <a:pPr>
              <a:spcBef>
                <a:spcPct val="50000"/>
              </a:spcBef>
            </a:pPr>
            <a:endParaRPr lang="en-US" altLang="en-US" b="0" dirty="0"/>
          </a:p>
        </p:txBody>
      </p:sp>
    </p:spTree>
    <p:extLst>
      <p:ext uri="{BB962C8B-B14F-4D97-AF65-F5344CB8AC3E}">
        <p14:creationId xmlns:p14="http://schemas.microsoft.com/office/powerpoint/2010/main" val="3310378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de-CH" altLang="en-US" dirty="0"/>
              <a:t>Three pillars of sustainability</a:t>
            </a:r>
            <a:r>
              <a:rPr lang="de-DE" altLang="en-US" dirty="0"/>
              <a:t/>
            </a:r>
            <a:br>
              <a:rPr lang="de-DE" altLang="en-US" dirty="0"/>
            </a:br>
            <a:endParaRPr lang="en-GB" dirty="0"/>
          </a:p>
        </p:txBody>
      </p:sp>
      <p:sp>
        <p:nvSpPr>
          <p:cNvPr id="3" name="Content Placeholder 2"/>
          <p:cNvSpPr>
            <a:spLocks noGrp="1"/>
          </p:cNvSpPr>
          <p:nvPr>
            <p:ph idx="1"/>
          </p:nvPr>
        </p:nvSpPr>
        <p:spPr>
          <a:xfrm>
            <a:off x="107504" y="836712"/>
            <a:ext cx="8928992" cy="4680521"/>
          </a:xfrm>
        </p:spPr>
        <p:txBody>
          <a:bodyPr/>
          <a:lstStyle/>
          <a:p>
            <a:pPr marL="0" lvl="0" indent="0">
              <a:buNone/>
            </a:pPr>
            <a:r>
              <a:rPr lang="en-GB" altLang="en-US" sz="2800" i="1" dirty="0">
                <a:solidFill>
                  <a:srgbClr val="000000"/>
                </a:solidFill>
                <a:latin typeface="Tahoma" panose="020B0604030504040204" pitchFamily="34" charset="0"/>
                <a:cs typeface="Times New Roman" panose="02020603050405020304" pitchFamily="18" charset="0"/>
              </a:rPr>
              <a:t>Work-Life-Balance</a:t>
            </a:r>
          </a:p>
          <a:p>
            <a:pPr marL="0" lvl="0" indent="0">
              <a:buNone/>
            </a:pPr>
            <a:r>
              <a:rPr lang="en-GB" altLang="en-US" sz="2800" dirty="0">
                <a:solidFill>
                  <a:srgbClr val="000000"/>
                </a:solidFill>
                <a:latin typeface="Times New Roman" panose="02020603050405020304" pitchFamily="18" charset="0"/>
                <a:cs typeface="Times New Roman" panose="02020603050405020304" pitchFamily="18" charset="0"/>
              </a:rPr>
              <a:t>♀: </a:t>
            </a:r>
            <a:r>
              <a:rPr lang="en-GB" altLang="en-US" sz="2800" dirty="0">
                <a:solidFill>
                  <a:srgbClr val="000000"/>
                </a:solidFill>
                <a:latin typeface="Tahoma" panose="020B0604030504040204" pitchFamily="34" charset="0"/>
              </a:rPr>
              <a:t>Growing importance of professional career</a:t>
            </a:r>
            <a:endParaRPr lang="en-GB" altLang="en-US" sz="2800" dirty="0">
              <a:solidFill>
                <a:srgbClr val="000000"/>
              </a:solidFill>
              <a:latin typeface="Times New Roman" panose="02020603050405020304" pitchFamily="18" charset="0"/>
              <a:cs typeface="Times New Roman" panose="02020603050405020304" pitchFamily="18" charset="0"/>
            </a:endParaRPr>
          </a:p>
          <a:p>
            <a:pPr marL="0" lvl="0" indent="0">
              <a:buNone/>
            </a:pPr>
            <a:r>
              <a:rPr lang="en-GB" altLang="en-US" sz="2800" dirty="0">
                <a:solidFill>
                  <a:srgbClr val="000000"/>
                </a:solidFill>
                <a:latin typeface="Times New Roman" panose="02020603050405020304" pitchFamily="18" charset="0"/>
                <a:cs typeface="Times New Roman" panose="02020603050405020304" pitchFamily="18" charset="0"/>
              </a:rPr>
              <a:t>♂: </a:t>
            </a:r>
            <a:r>
              <a:rPr lang="en-GB" altLang="en-US" sz="2800" dirty="0">
                <a:solidFill>
                  <a:srgbClr val="000000"/>
                </a:solidFill>
                <a:latin typeface="Tahoma" panose="020B0604030504040204" pitchFamily="34" charset="0"/>
                <a:cs typeface="Times New Roman" panose="02020603050405020304" pitchFamily="18" charset="0"/>
              </a:rPr>
              <a:t>Growing importance of private and family life</a:t>
            </a:r>
          </a:p>
          <a:p>
            <a:pPr marL="0" lvl="0" indent="0">
              <a:buNone/>
            </a:pPr>
            <a:r>
              <a:rPr lang="en-GB" altLang="en-US" sz="2800" i="1" dirty="0" smtClean="0">
                <a:solidFill>
                  <a:srgbClr val="000000"/>
                </a:solidFill>
                <a:latin typeface="Tahoma" panose="020B0604030504040204" pitchFamily="34" charset="0"/>
                <a:cs typeface="Times New Roman" panose="02020603050405020304" pitchFamily="18" charset="0"/>
              </a:rPr>
              <a:t>Individual </a:t>
            </a:r>
            <a:r>
              <a:rPr lang="en-GB" altLang="en-US" sz="2800" i="1" dirty="0">
                <a:solidFill>
                  <a:srgbClr val="000000"/>
                </a:solidFill>
                <a:latin typeface="Tahoma" panose="020B0604030504040204" pitchFamily="34" charset="0"/>
                <a:cs typeface="Times New Roman" panose="02020603050405020304" pitchFamily="18" charset="0"/>
              </a:rPr>
              <a:t>Responsibility</a:t>
            </a:r>
          </a:p>
          <a:p>
            <a:pPr marL="0" lvl="0" indent="0">
              <a:buNone/>
            </a:pPr>
            <a:r>
              <a:rPr lang="en-GB" altLang="en-US" sz="2800" dirty="0">
                <a:solidFill>
                  <a:srgbClr val="000000"/>
                </a:solidFill>
                <a:latin typeface="Tahoma" panose="020B0604030504040204" pitchFamily="34" charset="0"/>
                <a:cs typeface="Times New Roman" panose="02020603050405020304" pitchFamily="18" charset="0"/>
              </a:rPr>
              <a:t>Increased autonomy and self-determination in questions of professional development</a:t>
            </a:r>
          </a:p>
          <a:p>
            <a:pPr marL="0" lvl="0" indent="0">
              <a:buNone/>
            </a:pPr>
            <a:r>
              <a:rPr lang="en-GB" altLang="en-US" sz="2800" i="1" dirty="0" smtClean="0">
                <a:solidFill>
                  <a:srgbClr val="000000"/>
                </a:solidFill>
                <a:latin typeface="Tahoma" panose="020B0604030504040204" pitchFamily="34" charset="0"/>
                <a:cs typeface="Times New Roman" panose="02020603050405020304" pitchFamily="18" charset="0"/>
              </a:rPr>
              <a:t>Employability</a:t>
            </a:r>
            <a:endParaRPr lang="en-GB" altLang="en-US" sz="2800" i="1" dirty="0">
              <a:solidFill>
                <a:srgbClr val="000000"/>
              </a:solidFill>
              <a:latin typeface="Tahoma" panose="020B0604030504040204" pitchFamily="34" charset="0"/>
              <a:cs typeface="Times New Roman" panose="02020603050405020304" pitchFamily="18" charset="0"/>
            </a:endParaRPr>
          </a:p>
          <a:p>
            <a:pPr marL="0" lvl="0" indent="0">
              <a:buNone/>
            </a:pPr>
            <a:r>
              <a:rPr lang="en-GB" altLang="en-US" sz="2800" dirty="0">
                <a:solidFill>
                  <a:srgbClr val="000000"/>
                </a:solidFill>
                <a:latin typeface="Tahoma" panose="020B0604030504040204" pitchFamily="34" charset="0"/>
                <a:cs typeface="Times New Roman" panose="02020603050405020304" pitchFamily="18" charset="0"/>
              </a:rPr>
              <a:t>Focus on continuous development and professional agility rather than specific activity</a:t>
            </a:r>
            <a:endParaRPr lang="de-DE" altLang="en-US" sz="2800" dirty="0">
              <a:solidFill>
                <a:srgbClr val="000000"/>
              </a:solidFill>
              <a:latin typeface="Tahoma" panose="020B0604030504040204" pitchFamily="34" charset="0"/>
              <a:cs typeface="Times New Roman" panose="02020603050405020304" pitchFamily="18"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096599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6495"/>
            <a:ext cx="8229600" cy="1143000"/>
          </a:xfrm>
        </p:spPr>
        <p:txBody>
          <a:bodyPr/>
          <a:lstStyle/>
          <a:p>
            <a:r>
              <a:rPr lang="de-CH" altLang="en-US" dirty="0"/>
              <a:t>The pillars in practice</a:t>
            </a:r>
            <a:r>
              <a:rPr lang="de-DE" altLang="en-US" dirty="0"/>
              <a:t/>
            </a:r>
            <a:br>
              <a:rPr lang="de-DE" altLang="en-US" dirty="0"/>
            </a:br>
            <a:endParaRPr lang="en-GB" dirty="0"/>
          </a:p>
        </p:txBody>
      </p:sp>
      <p:sp>
        <p:nvSpPr>
          <p:cNvPr id="3" name="Content Placeholder 2"/>
          <p:cNvSpPr>
            <a:spLocks noGrp="1"/>
          </p:cNvSpPr>
          <p:nvPr>
            <p:ph idx="1"/>
          </p:nvPr>
        </p:nvSpPr>
        <p:spPr>
          <a:xfrm>
            <a:off x="179512" y="1196752"/>
            <a:ext cx="8507288" cy="4320481"/>
          </a:xfrm>
        </p:spPr>
        <p:txBody>
          <a:bodyPr/>
          <a:lstStyle/>
          <a:p>
            <a:r>
              <a:rPr lang="en-GB" altLang="en-US" sz="2800" dirty="0">
                <a:cs typeface="Times New Roman" panose="02020603050405020304" pitchFamily="18" charset="0"/>
              </a:rPr>
              <a:t>Survey* of 1016 European companies. Aims:</a:t>
            </a:r>
          </a:p>
          <a:p>
            <a:endParaRPr lang="en-GB" altLang="en-US" sz="2800" dirty="0">
              <a:cs typeface="Times New Roman" panose="02020603050405020304" pitchFamily="18" charset="0"/>
            </a:endParaRPr>
          </a:p>
          <a:p>
            <a:pPr>
              <a:buFontTx/>
              <a:buChar char="•"/>
            </a:pPr>
            <a:r>
              <a:rPr lang="en-GB" altLang="en-US" sz="2800" dirty="0">
                <a:cs typeface="Tahoma" panose="020B0604030504040204" pitchFamily="34" charset="0"/>
              </a:rPr>
              <a:t>Overview of state of the art of HRM in Europe</a:t>
            </a:r>
          </a:p>
          <a:p>
            <a:pPr>
              <a:buFontTx/>
              <a:buChar char="•"/>
            </a:pPr>
            <a:r>
              <a:rPr lang="en-GB" altLang="en-US" sz="2800" dirty="0">
                <a:cs typeface="Tahoma" panose="020B0604030504040204" pitchFamily="34" charset="0"/>
              </a:rPr>
              <a:t>Determining conception and stage of implementation of sustainable HRM in European companies</a:t>
            </a:r>
          </a:p>
          <a:p>
            <a:pPr>
              <a:buFontTx/>
              <a:buChar char="•"/>
            </a:pPr>
            <a:r>
              <a:rPr lang="en-GB" altLang="en-US" sz="2800" dirty="0">
                <a:cs typeface="Tahoma" panose="020B0604030504040204" pitchFamily="34" charset="0"/>
              </a:rPr>
              <a:t>Cross-country comparison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424086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7927"/>
            <a:ext cx="8229600" cy="1143000"/>
          </a:xfrm>
        </p:spPr>
        <p:txBody>
          <a:bodyPr/>
          <a:lstStyle/>
          <a:p>
            <a:r>
              <a:rPr lang="en-GB" dirty="0" smtClean="0"/>
              <a:t>Sample Case Study</a:t>
            </a:r>
            <a:endParaRPr lang="en-GB" dirty="0"/>
          </a:p>
        </p:txBody>
      </p:sp>
      <p:pic>
        <p:nvPicPr>
          <p:cNvPr id="7" name="Content Placeholder 6"/>
          <p:cNvPicPr>
            <a:picLocks noGrp="1" noChangeAspect="1"/>
          </p:cNvPicPr>
          <p:nvPr>
            <p:ph idx="1"/>
          </p:nvPr>
        </p:nvPicPr>
        <p:blipFill>
          <a:blip r:embed="rId2"/>
          <a:stretch>
            <a:fillRect/>
          </a:stretch>
        </p:blipFill>
        <p:spPr>
          <a:xfrm>
            <a:off x="107505" y="1268760"/>
            <a:ext cx="8579296" cy="4247803"/>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194028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p:cNvSpPr>
            <a:spLocks noChangeArrowheads="1"/>
          </p:cNvSpPr>
          <p:nvPr/>
        </p:nvSpPr>
        <p:spPr bwMode="auto">
          <a:xfrm>
            <a:off x="959828" y="1107831"/>
            <a:ext cx="7666892" cy="409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dirty="0"/>
              <a:t>Central objectives of HRM in European companies</a:t>
            </a:r>
            <a:endParaRPr lang="de-DE" altLang="en-US" dirty="0"/>
          </a:p>
        </p:txBody>
      </p:sp>
      <p:sp>
        <p:nvSpPr>
          <p:cNvPr id="256003" name="Rectangle 3"/>
          <p:cNvSpPr>
            <a:spLocks noChangeArrowheads="1"/>
          </p:cNvSpPr>
          <p:nvPr/>
        </p:nvSpPr>
        <p:spPr bwMode="auto">
          <a:xfrm>
            <a:off x="2316774" y="1929912"/>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56005" name="Rectangle 5"/>
          <p:cNvSpPr>
            <a:spLocks noChangeArrowheads="1"/>
          </p:cNvSpPr>
          <p:nvPr/>
        </p:nvSpPr>
        <p:spPr bwMode="auto">
          <a:xfrm>
            <a:off x="179512" y="2365131"/>
            <a:ext cx="8964488" cy="28010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wrap="square" lIns="76191" tIns="38095" rIns="76191" bIns="38095">
            <a:spAutoFit/>
          </a:bodyPr>
          <a:lstStyle>
            <a:lvl1pPr marL="261938" indent="-261938" defTabSz="687388">
              <a:defRPr sz="2400">
                <a:solidFill>
                  <a:schemeClr val="tx1"/>
                </a:solidFill>
                <a:latin typeface="Tahoma" panose="020B0604030504040204" pitchFamily="34" charset="0"/>
              </a:defRPr>
            </a:lvl1pPr>
            <a:lvl2pPr marL="542925"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buFontTx/>
              <a:buChar char="•"/>
            </a:pPr>
            <a:r>
              <a:rPr lang="de-CH" altLang="en-US" sz="1939" dirty="0"/>
              <a:t>Contributing to achievement of </a:t>
            </a:r>
            <a:r>
              <a:rPr lang="de-CH" altLang="en-US" sz="1939" i="1" dirty="0"/>
              <a:t>economic objectives</a:t>
            </a:r>
          </a:p>
          <a:p>
            <a:pPr>
              <a:lnSpc>
                <a:spcPct val="90000"/>
              </a:lnSpc>
              <a:buFontTx/>
              <a:buChar char="•"/>
            </a:pPr>
            <a:endParaRPr lang="de-CH" altLang="en-US" sz="1939" dirty="0"/>
          </a:p>
          <a:p>
            <a:pPr>
              <a:lnSpc>
                <a:spcPct val="90000"/>
              </a:lnSpc>
              <a:buFontTx/>
              <a:buChar char="•"/>
            </a:pPr>
            <a:r>
              <a:rPr lang="de-CH" altLang="en-US" sz="1939" dirty="0"/>
              <a:t>Promoting </a:t>
            </a:r>
            <a:r>
              <a:rPr lang="de-CH" altLang="en-US" sz="1939" i="1" dirty="0"/>
              <a:t>individual responsibility</a:t>
            </a:r>
            <a:r>
              <a:rPr lang="de-CH" altLang="en-US" sz="1939" dirty="0"/>
              <a:t> (90% of questioned companies!)</a:t>
            </a:r>
          </a:p>
          <a:p>
            <a:pPr>
              <a:lnSpc>
                <a:spcPct val="90000"/>
              </a:lnSpc>
            </a:pPr>
            <a:endParaRPr lang="de-CH" altLang="en-US" sz="1939" dirty="0"/>
          </a:p>
          <a:p>
            <a:pPr>
              <a:lnSpc>
                <a:spcPct val="90000"/>
              </a:lnSpc>
              <a:buFontTx/>
              <a:buChar char="•"/>
            </a:pPr>
            <a:r>
              <a:rPr lang="de-CH" altLang="en-US" sz="1939" dirty="0"/>
              <a:t>Ensuring adequate </a:t>
            </a:r>
            <a:r>
              <a:rPr lang="de-CH" altLang="en-US" sz="1939" i="1" dirty="0"/>
              <a:t>pay</a:t>
            </a:r>
            <a:r>
              <a:rPr lang="de-CH" altLang="en-US" sz="1939" dirty="0"/>
              <a:t> and promoting employee </a:t>
            </a:r>
            <a:r>
              <a:rPr lang="de-CH" altLang="en-US" sz="1939" i="1" dirty="0"/>
              <a:t>health</a:t>
            </a:r>
          </a:p>
          <a:p>
            <a:pPr>
              <a:lnSpc>
                <a:spcPct val="90000"/>
              </a:lnSpc>
              <a:buFontTx/>
              <a:buChar char="•"/>
            </a:pPr>
            <a:endParaRPr lang="de-CH" altLang="en-US" sz="1939" dirty="0"/>
          </a:p>
          <a:p>
            <a:pPr>
              <a:lnSpc>
                <a:spcPct val="90000"/>
              </a:lnSpc>
              <a:buFontTx/>
              <a:buChar char="•"/>
            </a:pPr>
            <a:r>
              <a:rPr lang="de-CH" altLang="en-US" sz="1939" dirty="0"/>
              <a:t>Enhancing </a:t>
            </a:r>
            <a:r>
              <a:rPr lang="de-CH" altLang="en-US" sz="1939" i="1" dirty="0"/>
              <a:t>employability</a:t>
            </a:r>
            <a:r>
              <a:rPr lang="de-CH" altLang="en-US" sz="1939" dirty="0"/>
              <a:t> (strong dispersion: 68% of Dutch vs. 22% of French companies)</a:t>
            </a:r>
          </a:p>
          <a:p>
            <a:pPr>
              <a:lnSpc>
                <a:spcPct val="90000"/>
              </a:lnSpc>
            </a:pPr>
            <a:endParaRPr lang="de-DE" altLang="en-US" sz="1939" dirty="0"/>
          </a:p>
          <a:p>
            <a:pPr>
              <a:lnSpc>
                <a:spcPct val="90000"/>
              </a:lnSpc>
            </a:pPr>
            <a:endParaRPr lang="de-DE" altLang="en-US" sz="2215" dirty="0"/>
          </a:p>
        </p:txBody>
      </p:sp>
      <p:sp>
        <p:nvSpPr>
          <p:cNvPr id="256006" name="AutoShape 6"/>
          <p:cNvSpPr>
            <a:spLocks noChangeArrowheads="1"/>
          </p:cNvSpPr>
          <p:nvPr/>
        </p:nvSpPr>
        <p:spPr bwMode="auto">
          <a:xfrm>
            <a:off x="1314451" y="5156689"/>
            <a:ext cx="331177" cy="400050"/>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007" name="Text Box 7"/>
          <p:cNvSpPr txBox="1">
            <a:spLocks noChangeArrowheads="1"/>
          </p:cNvSpPr>
          <p:nvPr/>
        </p:nvSpPr>
        <p:spPr bwMode="auto">
          <a:xfrm>
            <a:off x="1780443" y="4955931"/>
            <a:ext cx="6780334" cy="784830"/>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FontTx/>
              <a:buChar char="-"/>
            </a:pPr>
            <a:r>
              <a:rPr lang="en-GB" altLang="en-US" b="0" i="1" dirty="0"/>
              <a:t> HRM is gaining in strategic importance.</a:t>
            </a:r>
          </a:p>
          <a:p>
            <a:pPr>
              <a:spcBef>
                <a:spcPct val="50000"/>
              </a:spcBef>
              <a:buFontTx/>
              <a:buChar char="-"/>
            </a:pPr>
            <a:r>
              <a:rPr lang="en-GB" altLang="en-US" b="0" i="1" dirty="0"/>
              <a:t> Sustainability as defined by the model is an issue.</a:t>
            </a:r>
          </a:p>
        </p:txBody>
      </p:sp>
    </p:spTree>
    <p:extLst>
      <p:ext uri="{BB962C8B-B14F-4D97-AF65-F5344CB8AC3E}">
        <p14:creationId xmlns:p14="http://schemas.microsoft.com/office/powerpoint/2010/main" val="49756426"/>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2"/>
          <p:cNvSpPr>
            <a:spLocks noChangeArrowheads="1"/>
          </p:cNvSpPr>
          <p:nvPr/>
        </p:nvSpPr>
        <p:spPr bwMode="auto">
          <a:xfrm>
            <a:off x="959828" y="1107831"/>
            <a:ext cx="7666892" cy="434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sz="2585" dirty="0"/>
              <a:t>Conception of sustainability in European companies</a:t>
            </a:r>
            <a:endParaRPr lang="de-DE" altLang="en-US" sz="2585" dirty="0"/>
          </a:p>
        </p:txBody>
      </p:sp>
      <p:sp>
        <p:nvSpPr>
          <p:cNvPr id="257027" name="Rectangle 3"/>
          <p:cNvSpPr>
            <a:spLocks noChangeArrowheads="1"/>
          </p:cNvSpPr>
          <p:nvPr/>
        </p:nvSpPr>
        <p:spPr bwMode="auto">
          <a:xfrm>
            <a:off x="2316774" y="1929912"/>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57028" name="Rectangle 4"/>
          <p:cNvSpPr>
            <a:spLocks noChangeArrowheads="1"/>
          </p:cNvSpPr>
          <p:nvPr/>
        </p:nvSpPr>
        <p:spPr bwMode="auto">
          <a:xfrm>
            <a:off x="395536" y="2697774"/>
            <a:ext cx="8231185" cy="22638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wrap="square" lIns="76191" tIns="38095" rIns="76191" bIns="38095">
            <a:spAutoFit/>
          </a:bodyPr>
          <a:lstStyle>
            <a:lvl1pPr marL="261938" indent="-261938" defTabSz="687388">
              <a:defRPr sz="2400">
                <a:solidFill>
                  <a:schemeClr val="tx1"/>
                </a:solidFill>
                <a:latin typeface="Tahoma" panose="020B0604030504040204" pitchFamily="34" charset="0"/>
              </a:defRPr>
            </a:lvl1pPr>
            <a:lvl2pPr marL="542925"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endParaRPr lang="de-DE" altLang="en-US" sz="2215" dirty="0"/>
          </a:p>
          <a:p>
            <a:pPr>
              <a:lnSpc>
                <a:spcPct val="90000"/>
              </a:lnSpc>
              <a:buFontTx/>
              <a:buChar char="•"/>
            </a:pPr>
            <a:r>
              <a:rPr lang="de-DE" altLang="en-US" sz="1939" dirty="0"/>
              <a:t>HR development: training, continuous education, career planning</a:t>
            </a:r>
          </a:p>
          <a:p>
            <a:pPr>
              <a:lnSpc>
                <a:spcPct val="90000"/>
              </a:lnSpc>
            </a:pPr>
            <a:endParaRPr lang="de-DE" altLang="en-US" sz="1939" dirty="0"/>
          </a:p>
          <a:p>
            <a:pPr>
              <a:lnSpc>
                <a:spcPct val="90000"/>
              </a:lnSpc>
              <a:buFontTx/>
              <a:buChar char="•"/>
            </a:pPr>
            <a:r>
              <a:rPr lang="de-DE" altLang="en-US" sz="1939" dirty="0"/>
              <a:t>Employee characteristics: motivation, flexibility, responsibility</a:t>
            </a:r>
          </a:p>
          <a:p>
            <a:pPr>
              <a:lnSpc>
                <a:spcPct val="90000"/>
              </a:lnSpc>
            </a:pPr>
            <a:endParaRPr lang="de-DE" altLang="en-US" sz="1939" dirty="0"/>
          </a:p>
          <a:p>
            <a:pPr>
              <a:lnSpc>
                <a:spcPct val="90000"/>
              </a:lnSpc>
              <a:buFontTx/>
              <a:buChar char="•"/>
            </a:pPr>
            <a:r>
              <a:rPr lang="de-DE" altLang="en-US" sz="1939" dirty="0"/>
              <a:t>Leadership: consistency, social skills, </a:t>
            </a:r>
          </a:p>
          <a:p>
            <a:pPr>
              <a:lnSpc>
                <a:spcPct val="90000"/>
              </a:lnSpc>
            </a:pPr>
            <a:endParaRPr lang="de-DE" altLang="en-US" sz="1939" dirty="0"/>
          </a:p>
          <a:p>
            <a:pPr>
              <a:lnSpc>
                <a:spcPct val="90000"/>
              </a:lnSpc>
              <a:buFontTx/>
              <a:buChar char="•"/>
            </a:pPr>
            <a:r>
              <a:rPr lang="de-DE" altLang="en-US" sz="1939" dirty="0"/>
              <a:t>Staff retention, incentives</a:t>
            </a:r>
          </a:p>
        </p:txBody>
      </p:sp>
      <p:sp>
        <p:nvSpPr>
          <p:cNvPr id="257031" name="Text Box 7"/>
          <p:cNvSpPr txBox="1">
            <a:spLocks noChangeArrowheads="1"/>
          </p:cNvSpPr>
          <p:nvPr/>
        </p:nvSpPr>
        <p:spPr bwMode="auto">
          <a:xfrm>
            <a:off x="395536" y="2412023"/>
            <a:ext cx="8748464" cy="3516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90000"/>
              </a:lnSpc>
            </a:pPr>
            <a:r>
              <a:rPr lang="de-DE" altLang="en-US" b="0" dirty="0"/>
              <a:t>Keywords associated by HRM responsibles with sustainability in HRM:</a:t>
            </a:r>
            <a:endParaRPr lang="en-GB" altLang="en-US" dirty="0"/>
          </a:p>
        </p:txBody>
      </p:sp>
    </p:spTree>
    <p:extLst>
      <p:ext uri="{BB962C8B-B14F-4D97-AF65-F5344CB8AC3E}">
        <p14:creationId xmlns:p14="http://schemas.microsoft.com/office/powerpoint/2010/main" val="142936985"/>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Text Box 2"/>
          <p:cNvSpPr txBox="1">
            <a:spLocks noChangeArrowheads="1"/>
          </p:cNvSpPr>
          <p:nvPr/>
        </p:nvSpPr>
        <p:spPr bwMode="auto">
          <a:xfrm>
            <a:off x="915866" y="1701313"/>
            <a:ext cx="8228134"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de-CH" altLang="en-US" sz="2000" dirty="0"/>
              <a:t>„</a:t>
            </a:r>
            <a:r>
              <a:rPr lang="en-GB" altLang="en-US" sz="2000" dirty="0">
                <a:cs typeface="Times New Roman" panose="02020603050405020304" pitchFamily="18" charset="0"/>
              </a:rPr>
              <a:t>I am of the opinion that our company has a particularly innovative concept for sustainable human resource management</a:t>
            </a:r>
            <a:r>
              <a:rPr lang="de-DE" altLang="en-US" sz="2000" dirty="0"/>
              <a:t> </a:t>
            </a:r>
            <a:r>
              <a:rPr lang="de-CH" altLang="en-US" sz="2000" dirty="0"/>
              <a:t>.“</a:t>
            </a:r>
          </a:p>
        </p:txBody>
      </p:sp>
      <p:graphicFrame>
        <p:nvGraphicFramePr>
          <p:cNvPr id="240645" name="Object 5"/>
          <p:cNvGraphicFramePr>
            <a:graphicFrameLocks noChangeAspect="1"/>
          </p:cNvGraphicFramePr>
          <p:nvPr>
            <p:extLst>
              <p:ext uri="{D42A27DB-BD31-4B8C-83A1-F6EECF244321}">
                <p14:modId xmlns:p14="http://schemas.microsoft.com/office/powerpoint/2010/main" val="4067403990"/>
              </p:ext>
            </p:extLst>
          </p:nvPr>
        </p:nvGraphicFramePr>
        <p:xfrm>
          <a:off x="395536" y="2248259"/>
          <a:ext cx="8231183" cy="3412989"/>
        </p:xfrm>
        <a:graphic>
          <a:graphicData uri="http://schemas.openxmlformats.org/presentationml/2006/ole">
            <mc:AlternateContent xmlns:mc="http://schemas.openxmlformats.org/markup-compatibility/2006">
              <mc:Choice xmlns:v="urn:schemas-microsoft-com:vml" Requires="v">
                <p:oleObj spid="_x0000_s1030" name="Diagramm" r:id="rId3" imgW="4419765" imgH="2571699" progId="Excel.Chart.8">
                  <p:embed/>
                </p:oleObj>
              </mc:Choice>
              <mc:Fallback>
                <p:oleObj name="Diagramm" r:id="rId3" imgW="4419765" imgH="2571699" progId="Excel.Char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2248259"/>
                        <a:ext cx="8231183" cy="3412989"/>
                      </a:xfrm>
                      <a:prstGeom prst="rect">
                        <a:avLst/>
                      </a:prstGeom>
                      <a:noFill/>
                    </p:spPr>
                  </p:pic>
                </p:oleObj>
              </mc:Fallback>
            </mc:AlternateContent>
          </a:graphicData>
        </a:graphic>
      </p:graphicFrame>
      <p:sp>
        <p:nvSpPr>
          <p:cNvPr id="240649" name="Rectangle 9"/>
          <p:cNvSpPr>
            <a:spLocks noChangeArrowheads="1"/>
          </p:cNvSpPr>
          <p:nvPr/>
        </p:nvSpPr>
        <p:spPr bwMode="auto">
          <a:xfrm>
            <a:off x="959828" y="902677"/>
            <a:ext cx="7666892" cy="520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sz="3200" dirty="0"/>
              <a:t>Sustainability in European companies</a:t>
            </a:r>
            <a:endParaRPr lang="de-DE" altLang="en-US" sz="3200" dirty="0"/>
          </a:p>
        </p:txBody>
      </p:sp>
    </p:spTree>
    <p:extLst>
      <p:ext uri="{BB962C8B-B14F-4D97-AF65-F5344CB8AC3E}">
        <p14:creationId xmlns:p14="http://schemas.microsoft.com/office/powerpoint/2010/main" val="952865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ChangeArrowheads="1"/>
          </p:cNvSpPr>
          <p:nvPr/>
        </p:nvSpPr>
        <p:spPr bwMode="auto">
          <a:xfrm>
            <a:off x="323529" y="260649"/>
            <a:ext cx="8328102" cy="520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wrap="square"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sz="3200" dirty="0"/>
              <a:t>Major instruments of sustainable HRM</a:t>
            </a:r>
            <a:endParaRPr lang="de-DE" altLang="en-US" sz="3200" dirty="0"/>
          </a:p>
        </p:txBody>
      </p:sp>
      <p:sp>
        <p:nvSpPr>
          <p:cNvPr id="223237" name="Rectangle 5"/>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23238" name="Text Box 6"/>
          <p:cNvSpPr txBox="1">
            <a:spLocks noChangeArrowheads="1"/>
          </p:cNvSpPr>
          <p:nvPr/>
        </p:nvSpPr>
        <p:spPr bwMode="auto">
          <a:xfrm>
            <a:off x="179512" y="780781"/>
            <a:ext cx="8964489"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174625" indent="-174625">
              <a:defRPr sz="2400">
                <a:solidFill>
                  <a:schemeClr val="tx1"/>
                </a:solidFill>
                <a:latin typeface="Tahoma" panose="020B0604030504040204" pitchFamily="34" charset="0"/>
              </a:defRPr>
            </a:lvl1pPr>
            <a:lvl2pPr>
              <a:defRPr sz="2400">
                <a:solidFill>
                  <a:schemeClr val="tx1"/>
                </a:solidFill>
                <a:latin typeface="Tahoma" panose="020B0604030504040204" pitchFamily="34" charset="0"/>
              </a:defRPr>
            </a:lvl2pPr>
            <a:lvl3pPr>
              <a:defRPr sz="2400">
                <a:solidFill>
                  <a:schemeClr val="tx1"/>
                </a:solidFill>
                <a:latin typeface="Tahoma" panose="020B0604030504040204" pitchFamily="34" charset="0"/>
              </a:defRPr>
            </a:lvl3pPr>
            <a:lvl4pPr>
              <a:defRPr sz="2400">
                <a:solidFill>
                  <a:schemeClr val="tx1"/>
                </a:solidFill>
                <a:latin typeface="Tahoma" panose="020B0604030504040204" pitchFamily="34" charset="0"/>
              </a:defRPr>
            </a:lvl4pPr>
            <a:lvl5pPr>
              <a:defRPr sz="2400">
                <a:solidFill>
                  <a:schemeClr val="tx1"/>
                </a:solidFill>
                <a:latin typeface="Tahoma" panose="020B0604030504040204" pitchFamily="34" charset="0"/>
              </a:defRPr>
            </a:lvl5pPr>
            <a:lvl6pPr eaLnBrk="0" fontAlgn="base" hangingPunct="0">
              <a:spcBef>
                <a:spcPct val="0"/>
              </a:spcBef>
              <a:spcAft>
                <a:spcPct val="0"/>
              </a:spcAft>
              <a:defRPr sz="2400">
                <a:solidFill>
                  <a:schemeClr val="tx1"/>
                </a:solidFill>
                <a:latin typeface="Tahoma" panose="020B0604030504040204" pitchFamily="34" charset="0"/>
              </a:defRPr>
            </a:lvl6pPr>
            <a:lvl7pPr eaLnBrk="0" fontAlgn="base" hangingPunct="0">
              <a:spcBef>
                <a:spcPct val="0"/>
              </a:spcBef>
              <a:spcAft>
                <a:spcPct val="0"/>
              </a:spcAft>
              <a:defRPr sz="2400">
                <a:solidFill>
                  <a:schemeClr val="tx1"/>
                </a:solidFill>
                <a:latin typeface="Tahoma" panose="020B0604030504040204" pitchFamily="34" charset="0"/>
              </a:defRPr>
            </a:lvl7pPr>
            <a:lvl8pPr eaLnBrk="0" fontAlgn="base" hangingPunct="0">
              <a:spcBef>
                <a:spcPct val="0"/>
              </a:spcBef>
              <a:spcAft>
                <a:spcPct val="0"/>
              </a:spcAft>
              <a:defRPr sz="2400">
                <a:solidFill>
                  <a:schemeClr val="tx1"/>
                </a:solidFill>
                <a:latin typeface="Tahoma" panose="020B0604030504040204" pitchFamily="34" charset="0"/>
              </a:defRPr>
            </a:lvl8pPr>
            <a:lvl9pPr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buFontTx/>
              <a:buChar char="•"/>
            </a:pPr>
            <a:r>
              <a:rPr lang="de-DE" altLang="en-US" sz="2000" i="1" dirty="0"/>
              <a:t>Recruitment</a:t>
            </a:r>
            <a:r>
              <a:rPr lang="de-DE" altLang="en-US" sz="2000" dirty="0"/>
              <a:t>: requirement &amp; job profiles; HR marketing; labour market research</a:t>
            </a:r>
          </a:p>
          <a:p>
            <a:pPr>
              <a:lnSpc>
                <a:spcPct val="90000"/>
              </a:lnSpc>
            </a:pPr>
            <a:endParaRPr lang="de-DE" altLang="en-US" sz="2000" dirty="0"/>
          </a:p>
          <a:p>
            <a:pPr>
              <a:lnSpc>
                <a:spcPct val="90000"/>
              </a:lnSpc>
              <a:buFontTx/>
              <a:buChar char="•"/>
            </a:pPr>
            <a:r>
              <a:rPr lang="de-DE" altLang="en-US" sz="2000" i="1" dirty="0"/>
              <a:t>Deployment</a:t>
            </a:r>
            <a:r>
              <a:rPr lang="de-DE" altLang="en-US" sz="2000" dirty="0"/>
              <a:t>: health management; staff composition (older employees!); advanced working-time management</a:t>
            </a:r>
          </a:p>
          <a:p>
            <a:pPr>
              <a:lnSpc>
                <a:spcPct val="90000"/>
              </a:lnSpc>
              <a:buFontTx/>
              <a:buChar char="•"/>
            </a:pPr>
            <a:endParaRPr lang="de-DE" altLang="en-US" sz="2000" dirty="0"/>
          </a:p>
          <a:p>
            <a:pPr>
              <a:lnSpc>
                <a:spcPct val="90000"/>
              </a:lnSpc>
              <a:buFontTx/>
              <a:buChar char="•"/>
            </a:pPr>
            <a:r>
              <a:rPr lang="de-DE" altLang="en-US" sz="2000" i="1" dirty="0"/>
              <a:t>Development</a:t>
            </a:r>
            <a:r>
              <a:rPr lang="de-DE" altLang="en-US" sz="2000" dirty="0"/>
              <a:t>: encouraging continuous education; career planning; promoting individual responsibility &amp; participation</a:t>
            </a:r>
          </a:p>
          <a:p>
            <a:pPr>
              <a:lnSpc>
                <a:spcPct val="90000"/>
              </a:lnSpc>
              <a:buFontTx/>
              <a:buChar char="•"/>
            </a:pPr>
            <a:endParaRPr lang="de-DE" altLang="en-US" sz="2000" dirty="0"/>
          </a:p>
          <a:p>
            <a:pPr>
              <a:lnSpc>
                <a:spcPct val="90000"/>
              </a:lnSpc>
              <a:buFontTx/>
              <a:buChar char="•"/>
            </a:pPr>
            <a:r>
              <a:rPr lang="de-DE" altLang="en-US" sz="2000" i="1" dirty="0"/>
              <a:t>HR marketing</a:t>
            </a:r>
            <a:r>
              <a:rPr lang="de-DE" altLang="en-US" sz="2000" dirty="0"/>
              <a:t>; image analysis &amp; improvement</a:t>
            </a:r>
          </a:p>
          <a:p>
            <a:pPr>
              <a:lnSpc>
                <a:spcPct val="90000"/>
              </a:lnSpc>
              <a:buFontTx/>
              <a:buChar char="•"/>
            </a:pPr>
            <a:endParaRPr lang="de-DE" altLang="en-US" sz="2000" dirty="0"/>
          </a:p>
          <a:p>
            <a:pPr>
              <a:lnSpc>
                <a:spcPct val="90000"/>
              </a:lnSpc>
              <a:buFontTx/>
              <a:buChar char="•"/>
            </a:pPr>
            <a:r>
              <a:rPr lang="de-DE" altLang="en-US" sz="2000" i="1" dirty="0"/>
              <a:t>Retention</a:t>
            </a:r>
            <a:r>
              <a:rPr lang="de-DE" altLang="en-US" sz="2000" dirty="0"/>
              <a:t>: sophisticated incentive systems</a:t>
            </a:r>
          </a:p>
          <a:p>
            <a:pPr>
              <a:lnSpc>
                <a:spcPct val="90000"/>
              </a:lnSpc>
              <a:buFontTx/>
              <a:buChar char="•"/>
            </a:pPr>
            <a:endParaRPr lang="de-DE" altLang="en-US" sz="2000" dirty="0"/>
          </a:p>
          <a:p>
            <a:pPr>
              <a:lnSpc>
                <a:spcPct val="90000"/>
              </a:lnSpc>
              <a:buFontTx/>
              <a:buChar char="•"/>
            </a:pPr>
            <a:r>
              <a:rPr lang="de-DE" altLang="en-US" sz="2000" i="1" dirty="0"/>
              <a:t>Disemployment</a:t>
            </a:r>
            <a:r>
              <a:rPr lang="de-DE" altLang="en-US" sz="2000" dirty="0"/>
              <a:t>: exit interviews; outplacement</a:t>
            </a:r>
          </a:p>
          <a:p>
            <a:pPr>
              <a:lnSpc>
                <a:spcPct val="90000"/>
              </a:lnSpc>
              <a:buFontTx/>
              <a:buChar char="•"/>
            </a:pPr>
            <a:endParaRPr lang="de-DE" altLang="en-US" sz="2000" dirty="0"/>
          </a:p>
          <a:p>
            <a:pPr>
              <a:lnSpc>
                <a:spcPct val="90000"/>
              </a:lnSpc>
              <a:buFontTx/>
              <a:buChar char="•"/>
            </a:pPr>
            <a:r>
              <a:rPr lang="de-DE" altLang="en-US" sz="2000" i="1" dirty="0"/>
              <a:t>Management &amp; Leadership</a:t>
            </a:r>
            <a:r>
              <a:rPr lang="de-DE" altLang="en-US" sz="2000" dirty="0"/>
              <a:t>: participative management styles</a:t>
            </a:r>
            <a:r>
              <a:rPr lang="de-DE" altLang="en-US" sz="2000" dirty="0" smtClean="0"/>
              <a:t>; </a:t>
            </a:r>
            <a:r>
              <a:rPr lang="de-DE" altLang="en-US" sz="2000" dirty="0"/>
              <a:t>assessment of superiors</a:t>
            </a:r>
            <a:endParaRPr lang="en-GB" altLang="en-US" sz="2000" dirty="0"/>
          </a:p>
        </p:txBody>
      </p:sp>
    </p:spTree>
    <p:extLst>
      <p:ext uri="{BB962C8B-B14F-4D97-AF65-F5344CB8AC3E}">
        <p14:creationId xmlns:p14="http://schemas.microsoft.com/office/powerpoint/2010/main" val="2950684933"/>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2"/>
          <p:cNvSpPr>
            <a:spLocks noChangeArrowheads="1"/>
          </p:cNvSpPr>
          <p:nvPr/>
        </p:nvSpPr>
        <p:spPr bwMode="auto">
          <a:xfrm>
            <a:off x="179512" y="332656"/>
            <a:ext cx="8684600" cy="520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wrap="square"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sz="3200" dirty="0"/>
              <a:t>The instruments in practice – selected results</a:t>
            </a:r>
            <a:endParaRPr lang="de-DE" altLang="en-US" sz="3200" dirty="0"/>
          </a:p>
        </p:txBody>
      </p:sp>
      <p:sp>
        <p:nvSpPr>
          <p:cNvPr id="260099" name="Rectangle 3"/>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0100" name="Text Box 4"/>
          <p:cNvSpPr txBox="1">
            <a:spLocks noChangeArrowheads="1"/>
          </p:cNvSpPr>
          <p:nvPr/>
        </p:nvSpPr>
        <p:spPr bwMode="auto">
          <a:xfrm>
            <a:off x="179512" y="1701313"/>
            <a:ext cx="8964488" cy="40811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90000"/>
              </a:lnSpc>
            </a:pPr>
            <a:r>
              <a:rPr lang="de-DE" altLang="en-US" sz="2400" i="1" dirty="0"/>
              <a:t>Deployment: health management</a:t>
            </a:r>
          </a:p>
          <a:p>
            <a:pPr>
              <a:lnSpc>
                <a:spcPct val="90000"/>
              </a:lnSpc>
            </a:pPr>
            <a:endParaRPr lang="de-DE" altLang="en-US" sz="2400" dirty="0"/>
          </a:p>
          <a:p>
            <a:pPr>
              <a:lnSpc>
                <a:spcPct val="90000"/>
              </a:lnSpc>
            </a:pPr>
            <a:r>
              <a:rPr lang="de-DE" altLang="en-US" sz="2400" b="0" dirty="0"/>
              <a:t>Effective health management rests on systematic collection of data on absences and health of employees.</a:t>
            </a:r>
          </a:p>
          <a:p>
            <a:pPr>
              <a:lnSpc>
                <a:spcPct val="90000"/>
              </a:lnSpc>
            </a:pPr>
            <a:endParaRPr lang="de-DE" altLang="en-US" sz="2400" b="0" dirty="0"/>
          </a:p>
          <a:p>
            <a:pPr>
              <a:lnSpc>
                <a:spcPct val="90000"/>
              </a:lnSpc>
            </a:pPr>
            <a:endParaRPr lang="de-DE" altLang="en-US" sz="2400" b="0" dirty="0"/>
          </a:p>
          <a:p>
            <a:pPr>
              <a:lnSpc>
                <a:spcPct val="90000"/>
              </a:lnSpc>
            </a:pPr>
            <a:endParaRPr lang="de-DE" altLang="en-US" sz="2400" b="0" dirty="0"/>
          </a:p>
          <a:p>
            <a:pPr>
              <a:lnSpc>
                <a:spcPct val="90000"/>
              </a:lnSpc>
            </a:pPr>
            <a:endParaRPr lang="de-DE" altLang="en-US" sz="2400" b="0" i="1" dirty="0"/>
          </a:p>
          <a:p>
            <a:pPr>
              <a:lnSpc>
                <a:spcPct val="90000"/>
              </a:lnSpc>
            </a:pPr>
            <a:endParaRPr lang="de-DE" altLang="en-US" sz="2400" b="0" dirty="0"/>
          </a:p>
          <a:p>
            <a:pPr>
              <a:lnSpc>
                <a:spcPct val="90000"/>
              </a:lnSpc>
            </a:pPr>
            <a:r>
              <a:rPr lang="de-DE" altLang="en-US" sz="2400" b="0" dirty="0"/>
              <a:t>Health management more sophisticated in large (&gt;500 empl) companies of the industry and construction sectors. Less common among service providers.</a:t>
            </a:r>
            <a:endParaRPr lang="en-GB" altLang="en-US" sz="2400" dirty="0"/>
          </a:p>
        </p:txBody>
      </p:sp>
      <p:sp>
        <p:nvSpPr>
          <p:cNvPr id="260102" name="Text Box 6"/>
          <p:cNvSpPr txBox="1">
            <a:spLocks noChangeArrowheads="1"/>
          </p:cNvSpPr>
          <p:nvPr/>
        </p:nvSpPr>
        <p:spPr bwMode="auto">
          <a:xfrm>
            <a:off x="915867" y="3229708"/>
            <a:ext cx="8160726" cy="646331"/>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0" i="1"/>
              <a:t>~ 60% of questioned companies across countries charge at least 1 person or unit with employee health.</a:t>
            </a:r>
            <a:endParaRPr lang="en-GB" altLang="en-US" b="0" i="1"/>
          </a:p>
        </p:txBody>
      </p:sp>
    </p:spTree>
    <p:extLst>
      <p:ext uri="{BB962C8B-B14F-4D97-AF65-F5344CB8AC3E}">
        <p14:creationId xmlns:p14="http://schemas.microsoft.com/office/powerpoint/2010/main" val="348545539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3" name="Rectangle 3"/>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1124" name="Text Box 4"/>
          <p:cNvSpPr txBox="1">
            <a:spLocks noChangeArrowheads="1"/>
          </p:cNvSpPr>
          <p:nvPr/>
        </p:nvSpPr>
        <p:spPr bwMode="auto">
          <a:xfrm>
            <a:off x="863112" y="1767254"/>
            <a:ext cx="8228134" cy="17604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90000"/>
              </a:lnSpc>
            </a:pPr>
            <a:r>
              <a:rPr lang="de-DE" altLang="en-US" sz="2215" i="1" dirty="0"/>
              <a:t>Deployment: staff composition</a:t>
            </a:r>
          </a:p>
          <a:p>
            <a:pPr>
              <a:lnSpc>
                <a:spcPct val="90000"/>
              </a:lnSpc>
            </a:pPr>
            <a:endParaRPr lang="de-DE" altLang="en-US" sz="2215" dirty="0"/>
          </a:p>
          <a:p>
            <a:pPr>
              <a:lnSpc>
                <a:spcPct val="90000"/>
              </a:lnSpc>
            </a:pPr>
            <a:endParaRPr lang="de-DE" altLang="en-US" sz="2215" dirty="0"/>
          </a:p>
          <a:p>
            <a:pPr>
              <a:lnSpc>
                <a:spcPct val="90000"/>
              </a:lnSpc>
            </a:pPr>
            <a:r>
              <a:rPr lang="de-DE" altLang="en-US" b="0" dirty="0"/>
              <a:t>Demographic and economic developments in Europe increase the significance of the potential of employees of advanced age.</a:t>
            </a:r>
          </a:p>
          <a:p>
            <a:pPr>
              <a:lnSpc>
                <a:spcPct val="90000"/>
              </a:lnSpc>
            </a:pPr>
            <a:endParaRPr lang="de-DE" altLang="en-US" b="0" dirty="0"/>
          </a:p>
        </p:txBody>
      </p:sp>
      <p:sp>
        <p:nvSpPr>
          <p:cNvPr id="261126" name="Text Box 6"/>
          <p:cNvSpPr txBox="1">
            <a:spLocks noChangeArrowheads="1"/>
          </p:cNvSpPr>
          <p:nvPr/>
        </p:nvSpPr>
        <p:spPr bwMode="auto">
          <a:xfrm>
            <a:off x="915867" y="3739662"/>
            <a:ext cx="8160726" cy="646331"/>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i="1" dirty="0"/>
              <a:t>Less than 5% of questioned companies indicate that they have recognised and made efficient use of the potential of older employees!</a:t>
            </a:r>
          </a:p>
        </p:txBody>
      </p:sp>
    </p:spTree>
    <p:extLst>
      <p:ext uri="{BB962C8B-B14F-4D97-AF65-F5344CB8AC3E}">
        <p14:creationId xmlns:p14="http://schemas.microsoft.com/office/powerpoint/2010/main" val="4269370884"/>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7" name="Rectangle 3"/>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2148" name="Text Box 4"/>
          <p:cNvSpPr txBox="1">
            <a:spLocks noChangeArrowheads="1"/>
          </p:cNvSpPr>
          <p:nvPr/>
        </p:nvSpPr>
        <p:spPr bwMode="auto">
          <a:xfrm>
            <a:off x="849924" y="1302727"/>
            <a:ext cx="8228135" cy="44850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90000"/>
              </a:lnSpc>
            </a:pPr>
            <a:r>
              <a:rPr lang="de-DE" altLang="en-US" sz="2000" i="1" dirty="0"/>
              <a:t>Deployment: working-time</a:t>
            </a:r>
          </a:p>
          <a:p>
            <a:pPr>
              <a:lnSpc>
                <a:spcPct val="90000"/>
              </a:lnSpc>
            </a:pPr>
            <a:endParaRPr lang="de-DE" altLang="en-US" sz="2000" dirty="0"/>
          </a:p>
          <a:p>
            <a:pPr>
              <a:lnSpc>
                <a:spcPct val="90000"/>
              </a:lnSpc>
            </a:pPr>
            <a:r>
              <a:rPr lang="de-DE" altLang="en-US" sz="2000" b="0" dirty="0"/>
              <a:t>Flexible working-hour models are conducive to improved work-life-balance. Especially so are</a:t>
            </a:r>
          </a:p>
          <a:p>
            <a:pPr>
              <a:spcBef>
                <a:spcPct val="50000"/>
              </a:spcBef>
              <a:buFontTx/>
              <a:buChar char="•"/>
            </a:pPr>
            <a:r>
              <a:rPr lang="de-DE" altLang="en-US" sz="2000" b="0" dirty="0"/>
              <a:t> Job sharing</a:t>
            </a:r>
            <a:r>
              <a:rPr lang="de-DE" altLang="en-US" sz="2000" dirty="0"/>
              <a:t> </a:t>
            </a:r>
          </a:p>
          <a:p>
            <a:pPr>
              <a:spcBef>
                <a:spcPct val="50000"/>
              </a:spcBef>
              <a:buFontTx/>
              <a:buChar char="•"/>
            </a:pPr>
            <a:r>
              <a:rPr lang="de-DE" altLang="en-US" sz="2000" b="0" dirty="0"/>
              <a:t> Sabbaticals</a:t>
            </a:r>
          </a:p>
          <a:p>
            <a:pPr>
              <a:spcBef>
                <a:spcPct val="50000"/>
              </a:spcBef>
              <a:buFontTx/>
              <a:buChar char="•"/>
            </a:pPr>
            <a:r>
              <a:rPr lang="de-DE" altLang="en-US" sz="2000" b="0" dirty="0"/>
              <a:t> Telework</a:t>
            </a:r>
          </a:p>
          <a:p>
            <a:pPr>
              <a:spcBef>
                <a:spcPct val="50000"/>
              </a:spcBef>
              <a:buFontTx/>
              <a:buChar char="•"/>
            </a:pPr>
            <a:r>
              <a:rPr lang="de-DE" altLang="en-US" sz="2000" b="0" dirty="0"/>
              <a:t> Long-term or lifelong working time schemes</a:t>
            </a:r>
          </a:p>
          <a:p>
            <a:pPr>
              <a:spcBef>
                <a:spcPct val="50000"/>
              </a:spcBef>
              <a:buFontTx/>
              <a:buChar char="•"/>
            </a:pPr>
            <a:endParaRPr lang="de-DE" altLang="en-US" b="0" dirty="0"/>
          </a:p>
          <a:p>
            <a:pPr>
              <a:spcBef>
                <a:spcPct val="50000"/>
              </a:spcBef>
              <a:buFontTx/>
              <a:buChar char="•"/>
            </a:pPr>
            <a:endParaRPr lang="de-DE" altLang="en-US" sz="2215" dirty="0"/>
          </a:p>
          <a:p>
            <a:pPr>
              <a:spcBef>
                <a:spcPct val="50000"/>
              </a:spcBef>
              <a:buFontTx/>
              <a:buChar char="•"/>
            </a:pPr>
            <a:endParaRPr lang="de-DE" altLang="en-US" sz="2215" i="1" dirty="0"/>
          </a:p>
        </p:txBody>
      </p:sp>
      <p:sp>
        <p:nvSpPr>
          <p:cNvPr id="262149" name="Text Box 5"/>
          <p:cNvSpPr txBox="1">
            <a:spLocks noChangeArrowheads="1"/>
          </p:cNvSpPr>
          <p:nvPr/>
        </p:nvSpPr>
        <p:spPr bwMode="auto">
          <a:xfrm>
            <a:off x="915866" y="4692162"/>
            <a:ext cx="8028842" cy="923330"/>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0" i="1"/>
              <a:t>Flexible working hours are used in more than two thirds of the questioned companies, though mostly for individual cases only. Systematic implementation is still very rare.</a:t>
            </a:r>
          </a:p>
        </p:txBody>
      </p:sp>
    </p:spTree>
    <p:extLst>
      <p:ext uri="{BB962C8B-B14F-4D97-AF65-F5344CB8AC3E}">
        <p14:creationId xmlns:p14="http://schemas.microsoft.com/office/powerpoint/2010/main" val="2131673475"/>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Rectangle 2"/>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4195" name="Text Box 3"/>
          <p:cNvSpPr txBox="1">
            <a:spLocks noChangeArrowheads="1"/>
          </p:cNvSpPr>
          <p:nvPr/>
        </p:nvSpPr>
        <p:spPr bwMode="auto">
          <a:xfrm>
            <a:off x="683568" y="908720"/>
            <a:ext cx="8460432" cy="16435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nSpc>
                <a:spcPct val="90000"/>
              </a:lnSpc>
            </a:pPr>
            <a:r>
              <a:rPr lang="de-DE" altLang="en-US" sz="2800" i="1" dirty="0"/>
              <a:t>Development: promoting individual responsibility</a:t>
            </a:r>
          </a:p>
          <a:p>
            <a:pPr>
              <a:lnSpc>
                <a:spcPct val="90000"/>
              </a:lnSpc>
            </a:pPr>
            <a:endParaRPr lang="de-DE" altLang="en-US" sz="2800" dirty="0"/>
          </a:p>
          <a:p>
            <a:pPr>
              <a:lnSpc>
                <a:spcPct val="90000"/>
              </a:lnSpc>
            </a:pPr>
            <a:r>
              <a:rPr lang="de-DE" altLang="en-US" sz="2800" b="0" dirty="0"/>
              <a:t>Participation and/or autonomy in decision-making is a crucial feature of sustainable HR development.</a:t>
            </a:r>
            <a:endParaRPr lang="de-DE" altLang="en-US" sz="2800" b="0" i="1" dirty="0"/>
          </a:p>
        </p:txBody>
      </p:sp>
      <p:sp>
        <p:nvSpPr>
          <p:cNvPr id="264196" name="Text Box 4"/>
          <p:cNvSpPr txBox="1">
            <a:spLocks noChangeArrowheads="1"/>
          </p:cNvSpPr>
          <p:nvPr/>
        </p:nvSpPr>
        <p:spPr bwMode="auto">
          <a:xfrm>
            <a:off x="983273" y="3873012"/>
            <a:ext cx="8028842" cy="2246769"/>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2800" b="0" i="1" dirty="0"/>
              <a:t>Around half of the companies interviewed report that their employees can directly participate in important decisions. Also roughly half claim to promote individual responsibility &amp; partial autonomy of their employees.</a:t>
            </a:r>
          </a:p>
        </p:txBody>
      </p:sp>
    </p:spTree>
    <p:extLst>
      <p:ext uri="{BB962C8B-B14F-4D97-AF65-F5344CB8AC3E}">
        <p14:creationId xmlns:p14="http://schemas.microsoft.com/office/powerpoint/2010/main" val="754912811"/>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p:cNvSpPr>
            <a:spLocks noChangeArrowheads="1"/>
          </p:cNvSpPr>
          <p:nvPr/>
        </p:nvSpPr>
        <p:spPr bwMode="auto">
          <a:xfrm>
            <a:off x="1101969" y="1028700"/>
            <a:ext cx="4067908" cy="358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sz="2031"/>
              <a:t>Individual responsibility</a:t>
            </a:r>
            <a:endParaRPr lang="de-DE" altLang="en-US" sz="2031"/>
          </a:p>
        </p:txBody>
      </p:sp>
      <p:sp>
        <p:nvSpPr>
          <p:cNvPr id="263171" name="Rectangle 3"/>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graphicFrame>
        <p:nvGraphicFramePr>
          <p:cNvPr id="263172" name="Object 4"/>
          <p:cNvGraphicFramePr>
            <a:graphicFrameLocks noChangeAspect="1"/>
          </p:cNvGraphicFramePr>
          <p:nvPr/>
        </p:nvGraphicFramePr>
        <p:xfrm>
          <a:off x="800100" y="1499090"/>
          <a:ext cx="8159262" cy="4721469"/>
        </p:xfrm>
        <a:graphic>
          <a:graphicData uri="http://schemas.openxmlformats.org/presentationml/2006/ole">
            <mc:AlternateContent xmlns:mc="http://schemas.openxmlformats.org/markup-compatibility/2006">
              <mc:Choice xmlns:v="urn:schemas-microsoft-com:vml" Requires="v">
                <p:oleObj spid="_x0000_s2054" r:id="rId3" imgW="5676900" imgH="3286125" progId="Excel.Chart.8">
                  <p:embed/>
                </p:oleObj>
              </mc:Choice>
              <mc:Fallback>
                <p:oleObj r:id="rId3" imgW="5676900" imgH="3286125" progId="Excel.Char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0100" y="1499090"/>
                        <a:ext cx="8159262" cy="472146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75192930"/>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7267" name="Text Box 3"/>
          <p:cNvSpPr txBox="1">
            <a:spLocks noChangeArrowheads="1"/>
          </p:cNvSpPr>
          <p:nvPr/>
        </p:nvSpPr>
        <p:spPr bwMode="auto">
          <a:xfrm>
            <a:off x="849924" y="1701313"/>
            <a:ext cx="8228135" cy="2086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90000"/>
              </a:lnSpc>
            </a:pPr>
            <a:r>
              <a:rPr lang="de-DE" altLang="en-US" sz="2400" i="1" dirty="0"/>
              <a:t>Management &amp; Leadership</a:t>
            </a:r>
          </a:p>
          <a:p>
            <a:pPr>
              <a:lnSpc>
                <a:spcPct val="90000"/>
              </a:lnSpc>
            </a:pPr>
            <a:endParaRPr lang="de-DE" altLang="en-US" sz="2400" dirty="0"/>
          </a:p>
          <a:p>
            <a:pPr>
              <a:lnSpc>
                <a:spcPct val="90000"/>
              </a:lnSpc>
            </a:pPr>
            <a:endParaRPr lang="de-DE" altLang="en-US" sz="2400" dirty="0"/>
          </a:p>
          <a:p>
            <a:pPr>
              <a:lnSpc>
                <a:spcPct val="90000"/>
              </a:lnSpc>
            </a:pPr>
            <a:r>
              <a:rPr lang="de-DE" altLang="en-US" sz="2400" b="0" dirty="0"/>
              <a:t>Management and leadership styles contribute essentially to participation and individual responsibility on the part of employees.</a:t>
            </a:r>
            <a:endParaRPr lang="de-DE" altLang="en-US" sz="2400" b="0" i="1" dirty="0"/>
          </a:p>
        </p:txBody>
      </p:sp>
      <p:sp>
        <p:nvSpPr>
          <p:cNvPr id="267268" name="Text Box 4"/>
          <p:cNvSpPr txBox="1">
            <a:spLocks noChangeArrowheads="1"/>
          </p:cNvSpPr>
          <p:nvPr/>
        </p:nvSpPr>
        <p:spPr bwMode="auto">
          <a:xfrm>
            <a:off x="930520" y="3873013"/>
            <a:ext cx="8028842" cy="2677656"/>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0" i="1" dirty="0"/>
              <a:t>~ </a:t>
            </a:r>
            <a:r>
              <a:rPr lang="de-DE" altLang="en-US" sz="2800" b="0" i="1" dirty="0"/>
              <a:t>80% of European companies claim to be using participative management styles, and also MbO seems widely implemented. Far less widespread is superior assessment, which would provide an excellent opportunity for enhancing sustainability in HRM.</a:t>
            </a:r>
          </a:p>
        </p:txBody>
      </p:sp>
    </p:spTree>
    <p:extLst>
      <p:ext uri="{BB962C8B-B14F-4D97-AF65-F5344CB8AC3E}">
        <p14:creationId xmlns:p14="http://schemas.microsoft.com/office/powerpoint/2010/main" val="4133522759"/>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5219" name="Text Box 3"/>
          <p:cNvSpPr txBox="1">
            <a:spLocks noChangeArrowheads="1"/>
          </p:cNvSpPr>
          <p:nvPr/>
        </p:nvSpPr>
        <p:spPr bwMode="auto">
          <a:xfrm>
            <a:off x="849924" y="1701312"/>
            <a:ext cx="8228135"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90000"/>
              </a:lnSpc>
            </a:pPr>
            <a:r>
              <a:rPr lang="de-DE" altLang="en-US" sz="2800" i="1" dirty="0"/>
              <a:t>Staff retention</a:t>
            </a:r>
          </a:p>
          <a:p>
            <a:pPr>
              <a:lnSpc>
                <a:spcPct val="90000"/>
              </a:lnSpc>
            </a:pPr>
            <a:endParaRPr lang="de-DE" altLang="en-US" sz="2800" dirty="0"/>
          </a:p>
          <a:p>
            <a:pPr>
              <a:lnSpc>
                <a:spcPct val="90000"/>
              </a:lnSpc>
            </a:pPr>
            <a:endParaRPr lang="de-DE" altLang="en-US" sz="2800" dirty="0"/>
          </a:p>
          <a:p>
            <a:pPr>
              <a:lnSpc>
                <a:spcPct val="90000"/>
              </a:lnSpc>
            </a:pPr>
            <a:r>
              <a:rPr lang="de-DE" altLang="en-US" sz="2800" b="0" dirty="0"/>
              <a:t>Attractive non-material incentives are an essential element of sustainable HRM.*</a:t>
            </a:r>
            <a:endParaRPr lang="de-DE" altLang="en-US" sz="2800" i="1" dirty="0"/>
          </a:p>
        </p:txBody>
      </p:sp>
      <p:sp>
        <p:nvSpPr>
          <p:cNvPr id="265220" name="Text Box 4"/>
          <p:cNvSpPr txBox="1">
            <a:spLocks noChangeArrowheads="1"/>
          </p:cNvSpPr>
          <p:nvPr/>
        </p:nvSpPr>
        <p:spPr bwMode="auto">
          <a:xfrm>
            <a:off x="930520" y="3805605"/>
            <a:ext cx="8028842" cy="1938992"/>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2400" b="0" i="1" dirty="0"/>
              <a:t>While around four fifths of the companies questioned claim to offer generous material incentives to their employees (compensation, fringe benefits, bonuses), 40% believe that non-material incentives are "rather not" or "not at all" attractive for employees.</a:t>
            </a:r>
          </a:p>
        </p:txBody>
      </p:sp>
      <p:sp>
        <p:nvSpPr>
          <p:cNvPr id="265223" name="Rectangle 7"/>
          <p:cNvSpPr>
            <a:spLocks noChangeArrowheads="1"/>
          </p:cNvSpPr>
          <p:nvPr/>
        </p:nvSpPr>
        <p:spPr bwMode="auto">
          <a:xfrm>
            <a:off x="939313" y="5780943"/>
            <a:ext cx="2183803" cy="2911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292"/>
              <a:t>*Cf. also Thom/Friedli 2003</a:t>
            </a:r>
          </a:p>
        </p:txBody>
      </p:sp>
    </p:spTree>
    <p:extLst>
      <p:ext uri="{BB962C8B-B14F-4D97-AF65-F5344CB8AC3E}">
        <p14:creationId xmlns:p14="http://schemas.microsoft.com/office/powerpoint/2010/main" val="4001817046"/>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Rectangle 2"/>
          <p:cNvSpPr>
            <a:spLocks noChangeArrowheads="1"/>
          </p:cNvSpPr>
          <p:nvPr/>
        </p:nvSpPr>
        <p:spPr bwMode="auto">
          <a:xfrm>
            <a:off x="1101969" y="1028700"/>
            <a:ext cx="3669323" cy="409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dirty="0"/>
              <a:t>Non-material incentives</a:t>
            </a:r>
            <a:endParaRPr lang="de-DE" altLang="en-US" dirty="0"/>
          </a:p>
        </p:txBody>
      </p:sp>
      <p:sp>
        <p:nvSpPr>
          <p:cNvPr id="248835" name="Rectangle 3"/>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48838" name="Rectangle 6"/>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graphicFrame>
        <p:nvGraphicFramePr>
          <p:cNvPr id="248837" name="Object 5"/>
          <p:cNvGraphicFramePr>
            <a:graphicFrameLocks noChangeAspect="1"/>
          </p:cNvGraphicFramePr>
          <p:nvPr/>
        </p:nvGraphicFramePr>
        <p:xfrm>
          <a:off x="422031" y="1459523"/>
          <a:ext cx="8299938" cy="4803531"/>
        </p:xfrm>
        <a:graphic>
          <a:graphicData uri="http://schemas.openxmlformats.org/presentationml/2006/ole">
            <mc:AlternateContent xmlns:mc="http://schemas.openxmlformats.org/markup-compatibility/2006">
              <mc:Choice xmlns:v="urn:schemas-microsoft-com:vml" Requires="v">
                <p:oleObj spid="_x0000_s3078" r:id="rId3" imgW="5676900" imgH="3286125" progId="Excel.Chart.8">
                  <p:embed/>
                </p:oleObj>
              </mc:Choice>
              <mc:Fallback>
                <p:oleObj r:id="rId3" imgW="5676900" imgH="3286125" progId="Excel.Char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2031" y="1459523"/>
                        <a:ext cx="8299938" cy="480353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270633476"/>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Rectangle 2"/>
          <p:cNvSpPr>
            <a:spLocks noChangeArrowheads="1"/>
          </p:cNvSpPr>
          <p:nvPr/>
        </p:nvSpPr>
        <p:spPr bwMode="auto">
          <a:xfrm>
            <a:off x="1951892" y="1912327"/>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66243" name="Text Box 3"/>
          <p:cNvSpPr txBox="1">
            <a:spLocks noChangeArrowheads="1"/>
          </p:cNvSpPr>
          <p:nvPr/>
        </p:nvSpPr>
        <p:spPr bwMode="auto">
          <a:xfrm>
            <a:off x="849924" y="1767254"/>
            <a:ext cx="8228135" cy="24191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nSpc>
                <a:spcPct val="90000"/>
              </a:lnSpc>
            </a:pPr>
            <a:r>
              <a:rPr lang="de-DE" altLang="en-US" sz="2400" i="1" dirty="0"/>
              <a:t>Disemployment</a:t>
            </a:r>
          </a:p>
          <a:p>
            <a:pPr>
              <a:lnSpc>
                <a:spcPct val="90000"/>
              </a:lnSpc>
            </a:pPr>
            <a:endParaRPr lang="de-DE" altLang="en-US" sz="2400" dirty="0"/>
          </a:p>
          <a:p>
            <a:pPr>
              <a:lnSpc>
                <a:spcPct val="90000"/>
              </a:lnSpc>
            </a:pPr>
            <a:endParaRPr lang="de-DE" altLang="en-US" sz="2400" dirty="0"/>
          </a:p>
          <a:p>
            <a:pPr>
              <a:lnSpc>
                <a:spcPct val="90000"/>
              </a:lnSpc>
            </a:pPr>
            <a:r>
              <a:rPr lang="de-DE" altLang="en-US" sz="2400" b="0" dirty="0"/>
              <a:t>Sustainable HRM </a:t>
            </a:r>
            <a:r>
              <a:rPr lang="de-DE" altLang="en-US" sz="2400" b="0" i="1" dirty="0"/>
              <a:t>must</a:t>
            </a:r>
            <a:r>
              <a:rPr lang="de-DE" altLang="en-US" sz="2400" b="0" dirty="0"/>
              <a:t> take into account the needs of employees laid off or leaving on their own initiative in order not to harm the company image on labour and sales markets.</a:t>
            </a:r>
            <a:endParaRPr lang="de-DE" altLang="en-US" sz="2400" b="0" i="1" dirty="0"/>
          </a:p>
        </p:txBody>
      </p:sp>
      <p:sp>
        <p:nvSpPr>
          <p:cNvPr id="266244" name="Text Box 4"/>
          <p:cNvSpPr txBox="1">
            <a:spLocks noChangeArrowheads="1"/>
          </p:cNvSpPr>
          <p:nvPr/>
        </p:nvSpPr>
        <p:spPr bwMode="auto">
          <a:xfrm>
            <a:off x="915866" y="4138247"/>
            <a:ext cx="8028842" cy="1938992"/>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2400" b="0" i="1" dirty="0"/>
              <a:t>A large majority of European companies uses exit interviews systematically as a classic method of disemployment. However, a significantly lower percentage (61%) consider it important to give professional advice to employees during their leaving process.</a:t>
            </a:r>
          </a:p>
        </p:txBody>
      </p:sp>
    </p:spTree>
    <p:extLst>
      <p:ext uri="{BB962C8B-B14F-4D97-AF65-F5344CB8AC3E}">
        <p14:creationId xmlns:p14="http://schemas.microsoft.com/office/powerpoint/2010/main" val="3630629818"/>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ChangeArrowheads="1"/>
          </p:cNvSpPr>
          <p:nvPr/>
        </p:nvSpPr>
        <p:spPr bwMode="auto">
          <a:xfrm>
            <a:off x="929054" y="1336431"/>
            <a:ext cx="8229600" cy="434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folHlink"/>
                  </a:outerShdw>
                </a:effectLst>
              </a14:hiddenEffects>
            </a:ext>
          </a:extLst>
        </p:spPr>
        <p:txBody>
          <a:bodyPr lIns="76191" tIns="38095" rIns="76191" bIns="38095">
            <a:spAutoFit/>
          </a:bodyPr>
          <a:lstStyle>
            <a:lvl1pPr defTabSz="687388">
              <a:defRPr sz="2400">
                <a:solidFill>
                  <a:schemeClr val="tx1"/>
                </a:solidFill>
                <a:latin typeface="Tahoma" panose="020B0604030504040204" pitchFamily="34" charset="0"/>
              </a:defRPr>
            </a:lvl1pPr>
            <a:lvl2pPr marL="515938" defTabSz="687388">
              <a:defRPr sz="2400">
                <a:solidFill>
                  <a:schemeClr val="tx1"/>
                </a:solidFill>
                <a:latin typeface="Tahoma" panose="020B0604030504040204" pitchFamily="34" charset="0"/>
              </a:defRPr>
            </a:lvl2pPr>
            <a:lvl3pPr marL="1030288" defTabSz="687388">
              <a:defRPr sz="2400">
                <a:solidFill>
                  <a:schemeClr val="tx1"/>
                </a:solidFill>
                <a:latin typeface="Tahoma" panose="020B0604030504040204" pitchFamily="34" charset="0"/>
              </a:defRPr>
            </a:lvl3pPr>
            <a:lvl4pPr marL="1546225" defTabSz="687388">
              <a:defRPr sz="2400">
                <a:solidFill>
                  <a:schemeClr val="tx1"/>
                </a:solidFill>
                <a:latin typeface="Tahoma" panose="020B0604030504040204" pitchFamily="34" charset="0"/>
              </a:defRPr>
            </a:lvl4pPr>
            <a:lvl5pPr marL="2062163" defTabSz="687388">
              <a:defRPr sz="2400">
                <a:solidFill>
                  <a:schemeClr val="tx1"/>
                </a:solidFill>
                <a:latin typeface="Tahoma" panose="020B0604030504040204" pitchFamily="34" charset="0"/>
              </a:defRPr>
            </a:lvl5pPr>
            <a:lvl6pPr marL="2519363" defTabSz="687388" eaLnBrk="0" fontAlgn="base" hangingPunct="0">
              <a:spcBef>
                <a:spcPct val="0"/>
              </a:spcBef>
              <a:spcAft>
                <a:spcPct val="0"/>
              </a:spcAft>
              <a:defRPr sz="2400">
                <a:solidFill>
                  <a:schemeClr val="tx1"/>
                </a:solidFill>
                <a:latin typeface="Tahoma" panose="020B0604030504040204" pitchFamily="34" charset="0"/>
              </a:defRPr>
            </a:lvl6pPr>
            <a:lvl7pPr marL="2976563" defTabSz="687388" eaLnBrk="0" fontAlgn="base" hangingPunct="0">
              <a:spcBef>
                <a:spcPct val="0"/>
              </a:spcBef>
              <a:spcAft>
                <a:spcPct val="0"/>
              </a:spcAft>
              <a:defRPr sz="2400">
                <a:solidFill>
                  <a:schemeClr val="tx1"/>
                </a:solidFill>
                <a:latin typeface="Tahoma" panose="020B0604030504040204" pitchFamily="34" charset="0"/>
              </a:defRPr>
            </a:lvl7pPr>
            <a:lvl8pPr marL="3433763" defTabSz="687388" eaLnBrk="0" fontAlgn="base" hangingPunct="0">
              <a:spcBef>
                <a:spcPct val="0"/>
              </a:spcBef>
              <a:spcAft>
                <a:spcPct val="0"/>
              </a:spcAft>
              <a:defRPr sz="2400">
                <a:solidFill>
                  <a:schemeClr val="tx1"/>
                </a:solidFill>
                <a:latin typeface="Tahoma" panose="020B0604030504040204" pitchFamily="34" charset="0"/>
              </a:defRPr>
            </a:lvl8pPr>
            <a:lvl9pPr marL="3890963" defTabSz="687388" eaLnBrk="0" fontAlgn="base" hangingPunct="0">
              <a:spcBef>
                <a:spcPct val="0"/>
              </a:spcBef>
              <a:spcAft>
                <a:spcPct val="0"/>
              </a:spcAft>
              <a:defRPr sz="2400">
                <a:solidFill>
                  <a:schemeClr val="tx1"/>
                </a:solidFill>
                <a:latin typeface="Tahoma" panose="020B0604030504040204" pitchFamily="34" charset="0"/>
              </a:defRPr>
            </a:lvl9pPr>
          </a:lstStyle>
          <a:p>
            <a:pPr>
              <a:lnSpc>
                <a:spcPct val="90000"/>
              </a:lnSpc>
            </a:pPr>
            <a:r>
              <a:rPr lang="de-CH" altLang="en-US" sz="2585"/>
              <a:t>Conclusions</a:t>
            </a:r>
            <a:endParaRPr lang="de-DE" altLang="en-US" sz="2585"/>
          </a:p>
        </p:txBody>
      </p:sp>
      <p:sp>
        <p:nvSpPr>
          <p:cNvPr id="243715" name="Rectangle 3"/>
          <p:cNvSpPr>
            <a:spLocks noChangeArrowheads="1"/>
          </p:cNvSpPr>
          <p:nvPr/>
        </p:nvSpPr>
        <p:spPr bwMode="auto">
          <a:xfrm>
            <a:off x="1006720" y="2148254"/>
            <a:ext cx="8018585" cy="14678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3517" tIns="41025" rIns="83517" bIns="41025">
            <a:spAutoFit/>
          </a:bodyPr>
          <a:lstStyle>
            <a:lvl1pPr marL="476250" indent="-476250">
              <a:tabLst>
                <a:tab pos="474663" algn="l"/>
              </a:tabLst>
              <a:defRPr sz="2400">
                <a:solidFill>
                  <a:schemeClr val="tx1"/>
                </a:solidFill>
                <a:latin typeface="Tahoma" panose="020B0604030504040204" pitchFamily="34" charset="0"/>
              </a:defRPr>
            </a:lvl1pPr>
            <a:lvl2pPr marL="766763">
              <a:tabLst>
                <a:tab pos="474663" algn="l"/>
              </a:tabLst>
              <a:defRPr sz="2400">
                <a:solidFill>
                  <a:schemeClr val="tx1"/>
                </a:solidFill>
                <a:latin typeface="Tahoma" panose="020B0604030504040204" pitchFamily="34" charset="0"/>
              </a:defRPr>
            </a:lvl2pPr>
            <a:lvl3pPr marL="957263">
              <a:tabLst>
                <a:tab pos="474663" algn="l"/>
              </a:tabLst>
              <a:defRPr sz="2400">
                <a:solidFill>
                  <a:schemeClr val="tx1"/>
                </a:solidFill>
                <a:latin typeface="Tahoma" panose="020B0604030504040204" pitchFamily="34" charset="0"/>
              </a:defRPr>
            </a:lvl3pPr>
            <a:lvl4pPr>
              <a:tabLst>
                <a:tab pos="474663" algn="l"/>
              </a:tabLst>
              <a:defRPr sz="2400">
                <a:solidFill>
                  <a:schemeClr val="tx1"/>
                </a:solidFill>
                <a:latin typeface="Tahoma" panose="020B0604030504040204" pitchFamily="34" charset="0"/>
              </a:defRPr>
            </a:lvl4pPr>
            <a:lvl5pPr>
              <a:tabLst>
                <a:tab pos="474663" algn="l"/>
              </a:tabLst>
              <a:defRPr sz="2400">
                <a:solidFill>
                  <a:schemeClr val="tx1"/>
                </a:solidFill>
                <a:latin typeface="Tahoma" panose="020B0604030504040204" pitchFamily="34" charset="0"/>
              </a:defRPr>
            </a:lvl5pPr>
            <a:lvl6pPr eaLnBrk="0" fontAlgn="base" hangingPunct="0">
              <a:spcBef>
                <a:spcPct val="0"/>
              </a:spcBef>
              <a:spcAft>
                <a:spcPct val="0"/>
              </a:spcAft>
              <a:tabLst>
                <a:tab pos="474663" algn="l"/>
              </a:tabLst>
              <a:defRPr sz="2400">
                <a:solidFill>
                  <a:schemeClr val="tx1"/>
                </a:solidFill>
                <a:latin typeface="Tahoma" panose="020B0604030504040204" pitchFamily="34" charset="0"/>
              </a:defRPr>
            </a:lvl6pPr>
            <a:lvl7pPr eaLnBrk="0" fontAlgn="base" hangingPunct="0">
              <a:spcBef>
                <a:spcPct val="0"/>
              </a:spcBef>
              <a:spcAft>
                <a:spcPct val="0"/>
              </a:spcAft>
              <a:tabLst>
                <a:tab pos="474663" algn="l"/>
              </a:tabLst>
              <a:defRPr sz="2400">
                <a:solidFill>
                  <a:schemeClr val="tx1"/>
                </a:solidFill>
                <a:latin typeface="Tahoma" panose="020B0604030504040204" pitchFamily="34" charset="0"/>
              </a:defRPr>
            </a:lvl7pPr>
            <a:lvl8pPr eaLnBrk="0" fontAlgn="base" hangingPunct="0">
              <a:spcBef>
                <a:spcPct val="0"/>
              </a:spcBef>
              <a:spcAft>
                <a:spcPct val="0"/>
              </a:spcAft>
              <a:tabLst>
                <a:tab pos="474663" algn="l"/>
              </a:tabLst>
              <a:defRPr sz="2400">
                <a:solidFill>
                  <a:schemeClr val="tx1"/>
                </a:solidFill>
                <a:latin typeface="Tahoma" panose="020B0604030504040204" pitchFamily="34" charset="0"/>
              </a:defRPr>
            </a:lvl8pPr>
            <a:lvl9pPr eaLnBrk="0" fontAlgn="base" hangingPunct="0">
              <a:spcBef>
                <a:spcPct val="0"/>
              </a:spcBef>
              <a:spcAft>
                <a:spcPct val="0"/>
              </a:spcAft>
              <a:tabLst>
                <a:tab pos="474663" algn="l"/>
              </a:tabLst>
              <a:defRPr sz="2400">
                <a:solidFill>
                  <a:schemeClr val="tx1"/>
                </a:solidFill>
                <a:latin typeface="Tahoma" panose="020B0604030504040204" pitchFamily="34" charset="0"/>
              </a:defRPr>
            </a:lvl9pPr>
          </a:lstStyle>
          <a:p>
            <a:pPr>
              <a:spcBef>
                <a:spcPct val="50000"/>
              </a:spcBef>
              <a:buFontTx/>
              <a:buChar char="•"/>
            </a:pPr>
            <a:r>
              <a:rPr lang="en-US" altLang="en-US" sz="2000" dirty="0"/>
              <a:t>Sustainability in Human Resource Management is an issue in companies throughout Europe, though with local differences.</a:t>
            </a:r>
          </a:p>
          <a:p>
            <a:pPr>
              <a:spcBef>
                <a:spcPct val="50000"/>
              </a:spcBef>
              <a:buFontTx/>
              <a:buChar char="•"/>
            </a:pPr>
            <a:r>
              <a:rPr lang="en-US" altLang="en-US" sz="2000" dirty="0"/>
              <a:t>A considerable variety of specific instruments supportive of sustainable HRM is in use. </a:t>
            </a:r>
            <a:endParaRPr lang="en-US" altLang="en-US" sz="2000" dirty="0">
              <a:cs typeface="Tahoma" panose="020B0604030504040204" pitchFamily="34" charset="0"/>
            </a:endParaRPr>
          </a:p>
        </p:txBody>
      </p:sp>
      <p:sp>
        <p:nvSpPr>
          <p:cNvPr id="243716" name="Text Box 4"/>
          <p:cNvSpPr txBox="1">
            <a:spLocks noChangeArrowheads="1"/>
          </p:cNvSpPr>
          <p:nvPr/>
        </p:nvSpPr>
        <p:spPr bwMode="auto">
          <a:xfrm>
            <a:off x="983273" y="4070838"/>
            <a:ext cx="8028842" cy="2308324"/>
          </a:xfrm>
          <a:prstGeom prst="rect">
            <a:avLst/>
          </a:prstGeom>
          <a:gradFill rotWithShape="1">
            <a:gsLst>
              <a:gs pos="0">
                <a:srgbClr val="66FF33"/>
              </a:gs>
              <a:gs pos="100000">
                <a:srgbClr val="66FF33">
                  <a:gamma/>
                  <a:tint val="32157"/>
                  <a:invGamma/>
                </a:srgbClr>
              </a:gs>
            </a:gsLst>
            <a:lin ang="5400000" scaled="1"/>
          </a:gradFill>
          <a:ln>
            <a:noFill/>
          </a:ln>
          <a:effectLst/>
          <a:extLst>
            <a:ext uri="{91240B29-F687-4F45-9708-019B960494DF}">
              <a14:hiddenLine xmlns:a14="http://schemas.microsoft.com/office/drawing/2010/main" w="12700" algn="ctr">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400" b="0" i="1" dirty="0"/>
              <a:t>these instruments so far have been implemented only restrainedly and unsystematically. Much more could and will have to be done to ensure and enhance employability, individual responsibility and a work-life-balance that does justice to the societal changes of recent decades among European workforces.</a:t>
            </a:r>
            <a:endParaRPr lang="en-GB" altLang="en-US" sz="2400" b="0" i="1" dirty="0"/>
          </a:p>
        </p:txBody>
      </p:sp>
    </p:spTree>
    <p:extLst>
      <p:ext uri="{BB962C8B-B14F-4D97-AF65-F5344CB8AC3E}">
        <p14:creationId xmlns:p14="http://schemas.microsoft.com/office/powerpoint/2010/main" val="4202606216"/>
      </p:ext>
    </p:extLst>
  </p:cSld>
  <p:clrMapOvr>
    <a:masterClrMapping/>
  </p:clrMapOvr>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2298</TotalTime>
  <Words>881</Words>
  <Application>Microsoft Office PowerPoint</Application>
  <PresentationFormat>On-screen Show (4:3)</PresentationFormat>
  <Paragraphs>123</Paragraphs>
  <Slides>19</Slides>
  <Notes>0</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19</vt:i4>
      </vt:variant>
    </vt:vector>
  </HeadingPairs>
  <TitlesOfParts>
    <vt:vector size="22" baseType="lpstr">
      <vt:lpstr>20140311PresentationUWTSDTemplate</vt:lpstr>
      <vt:lpstr>Diagramm</vt:lpstr>
      <vt:lpstr>Microsoft Excel Chart</vt:lpstr>
      <vt:lpstr>Module Code: BMSK 5102</vt:lpstr>
      <vt:lpstr>References</vt:lpstr>
      <vt:lpstr>Three pillars of sustainability </vt:lpstr>
      <vt:lpstr>The pillars in practice </vt:lpstr>
      <vt:lpstr>Sample Case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User</cp:lastModifiedBy>
  <cp:revision>113</cp:revision>
  <cp:lastPrinted>2018-07-09T15:27:01Z</cp:lastPrinted>
  <dcterms:created xsi:type="dcterms:W3CDTF">2002-10-07T19:43:58Z</dcterms:created>
  <dcterms:modified xsi:type="dcterms:W3CDTF">2020-06-09T00:52:33Z</dcterms:modified>
</cp:coreProperties>
</file>