
<file path=[Content_Types].xml><?xml version="1.0" encoding="utf-8"?>
<Types xmlns="http://schemas.openxmlformats.org/package/2006/content-types">
  <Default Extension="rels" ContentType="application/vnd.openxmlformats-package.relationships+xml"/>
  <Override PartName="/ppt/slideLayouts/slideLayout1.xml" ContentType="application/vnd.openxmlformats-officedocument.presentationml.slideLayout+xml"/>
  <Default Extension="jpeg" ContentType="image/jpeg"/>
  <Default Extension="xml" ContentType="application/xml"/>
  <Override PartName="/ppt/slides/slide9.xml" ContentType="application/vnd.openxmlformats-officedocument.presentationml.slide+xml"/>
  <Override PartName="/ppt/tableStyles.xml" ContentType="application/vnd.openxmlformats-officedocument.presentationml.tableStyles+xml"/>
  <Override PartName="/ppt/slideLayouts/slideLayout8.xml" ContentType="application/vnd.openxmlformats-officedocument.presentationml.slideLayout+xml"/>
  <Override PartName="/ppt/slides/slide7.xml" ContentType="application/vnd.openxmlformats-officedocument.presentationml.slide+xml"/>
  <Override PartName="/ppt/slideLayouts/slideLayout6.xml" ContentType="application/vnd.openxmlformats-officedocument.presentationml.slideLayout+xml"/>
  <Override PartName="/ppt/slides/slide5.xml" ContentType="application/vnd.openxmlformats-officedocument.presentationml.slide+xml"/>
  <Override PartName="/docProps/core.xml" ContentType="application/vnd.openxmlformats-package.core-properties+xml"/>
  <Override PartName="/ppt/slideLayouts/slideLayout4.xml" ContentType="application/vnd.openxmlformats-officedocument.presentationml.slideLayout+xml"/>
  <Override PartName="/ppt/slideMasters/slideMaster1.xml" ContentType="application/vnd.openxmlformats-officedocument.presentationml.slideMaster+xml"/>
  <Override PartName="/ppt/slideLayouts/slideLayout10.xml" ContentType="application/vnd.openxmlformats-officedocument.presentationml.slideLayout+xml"/>
  <Override PartName="/ppt/slides/slide3.xml" ContentType="application/vnd.openxmlformats-officedocument.presentationml.slide+xml"/>
  <Override PartName="/docProps/app.xml" ContentType="application/vnd.openxmlformats-officedocument.extended-properties+xml"/>
  <Override PartName="/ppt/slideLayouts/slideLayout2.xml" ContentType="application/vnd.openxmlformats-officedocument.presentationml.slideLayout+xml"/>
  <Override PartName="/ppt/slides/slide1.xml" ContentType="application/vnd.openxmlformats-officedocument.presentationml.slide+xml"/>
  <Default Extension="bin" ContentType="application/vnd.openxmlformats-officedocument.presentationml.printerSettings"/>
  <Override PartName="/ppt/slides/slide10.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s/slide8.xml" ContentType="application/vnd.openxmlformats-officedocument.presentationml.slide+xml"/>
  <Override PartName="/ppt/presentation.xml" ContentType="application/vnd.openxmlformats-officedocument.presentationml.presentation.main+xml"/>
  <Override PartName="/ppt/slideLayouts/slideLayout7.xml" ContentType="application/vnd.openxmlformats-officedocument.presentationml.slideLayout+xml"/>
  <Override PartName="/ppt/slides/slide6.xml" ContentType="application/vnd.openxmlformats-officedocument.presentationml.slide+xml"/>
  <Override PartName="/ppt/slideLayouts/slideLayout5.xml" ContentType="application/vnd.openxmlformats-officedocument.presentationml.slideLayout+xml"/>
  <Override PartName="/ppt/slides/slide4.xml" ContentType="application/vnd.openxmlformats-officedocument.presentationml.slide+xml"/>
  <Override PartName="/ppt/slideLayouts/slideLayout11.xml" ContentType="application/vnd.openxmlformats-officedocument.presentationml.slideLayout+xml"/>
  <Override PartName="/ppt/theme/theme1.xml" ContentType="application/vnd.openxmlformats-officedocument.theme+xml"/>
  <Override PartName="/ppt/presProps.xml" ContentType="application/vnd.openxmlformats-officedocument.presentationml.presProps+xml"/>
  <Override PartName="/ppt/slideLayouts/slideLayout3.xml" ContentType="application/vnd.openxmlformats-officedocument.presentationml.slideLayout+xml"/>
  <Override PartName="/ppt/slides/slide2.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48" r:id="rId1"/>
  </p:sldMasterIdLst>
  <p:sldIdLst>
    <p:sldId id="256" r:id="rId2"/>
    <p:sldId id="266" r:id="rId3"/>
    <p:sldId id="273" r:id="rId4"/>
    <p:sldId id="274" r:id="rId5"/>
    <p:sldId id="272" r:id="rId6"/>
    <p:sldId id="267" r:id="rId7"/>
    <p:sldId id="268" r:id="rId8"/>
    <p:sldId id="269" r:id="rId9"/>
    <p:sldId id="270" r:id="rId10"/>
    <p:sldId id="271"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p:restoredLeft sz="15620"/>
    <p:restoredTop sz="94660"/>
  </p:normalViewPr>
  <p:slideViewPr>
    <p:cSldViewPr snapToGrid="0" snapToObjects="1">
      <p:cViewPr varScale="1">
        <p:scale>
          <a:sx n="163" d="100"/>
          <a:sy n="163" d="100"/>
        </p:scale>
        <p:origin x="-768" y="-10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printerSettings" Target="printerSettings/printerSettings1.bin"/><Relationship Id="rId13" Type="http://schemas.openxmlformats.org/officeDocument/2006/relationships/presProps" Target="presProps.xml"/><Relationship Id="rId14" Type="http://schemas.openxmlformats.org/officeDocument/2006/relationships/viewProps" Target="viewProps.xml"/><Relationship Id="rId15" Type="http://schemas.openxmlformats.org/officeDocument/2006/relationships/theme" Target="theme/theme1.xml"/><Relationship Id="rId16"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10/3/12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10/3/12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E9709EA-B053-9440-AC0E-8F28FDF28B10}" type="datetimeFigureOut">
              <a:rPr lang="en-US" smtClean="0"/>
              <a:pPr/>
              <a:t>10/3/12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5E9709EA-B053-9440-AC0E-8F28FDF28B10}" type="datetimeFigureOut">
              <a:rPr lang="en-US" smtClean="0"/>
              <a:pPr/>
              <a:t>10/3/12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5E9709EA-B053-9440-AC0E-8F28FDF28B10}" type="datetimeFigureOut">
              <a:rPr lang="en-US" smtClean="0"/>
              <a:pPr/>
              <a:t>10/3/12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5E9709EA-B053-9440-AC0E-8F28FDF28B10}" type="datetimeFigureOut">
              <a:rPr lang="en-US" smtClean="0"/>
              <a:pPr/>
              <a:t>10/3/12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9709EA-B053-9440-AC0E-8F28FDF28B10}" type="datetimeFigureOut">
              <a:rPr lang="en-US" smtClean="0"/>
              <a:pPr/>
              <a:t>10/3/12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E9709EA-B053-9440-AC0E-8F28FDF28B10}" type="datetimeFigureOut">
              <a:rPr lang="en-US" smtClean="0"/>
              <a:pPr/>
              <a:t>10/3/12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E9709EA-B053-9440-AC0E-8F28FDF28B10}" type="datetimeFigureOut">
              <a:rPr lang="en-US" smtClean="0"/>
              <a:pPr/>
              <a:t>10/3/12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10/3/12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10/3/12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9709EA-B053-9440-AC0E-8F28FDF28B10}" type="datetimeFigureOut">
              <a:rPr lang="en-US" smtClean="0"/>
              <a:pPr/>
              <a:t>10/3/12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67BCAB-080D-5A4B-9013-6F5CE942D0E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studyskills.soton.ac.uk/research_skills/Research_Topic/crt__02.htm"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studyskills.soton.ac.uk/research_skills/Research_Topic/crt__02.htm"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info.cancerresearchuk.org/"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dictionary.reference.com/browse/search"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blipFill rotWithShape="1">
          <a:blip r:embed="rId2"/>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Dissertation</a:t>
            </a:r>
            <a:endParaRPr lang="en-US" dirty="0"/>
          </a:p>
        </p:txBody>
      </p:sp>
      <p:sp>
        <p:nvSpPr>
          <p:cNvPr id="3" name="Subtitle 2"/>
          <p:cNvSpPr>
            <a:spLocks noGrp="1"/>
          </p:cNvSpPr>
          <p:nvPr>
            <p:ph type="subTitle" idx="1"/>
          </p:nvPr>
        </p:nvSpPr>
        <p:spPr/>
        <p:txBody>
          <a:bodyPr/>
          <a:lstStyle/>
          <a:p>
            <a:r>
              <a:rPr lang="en-US" dirty="0" smtClean="0"/>
              <a:t>1:</a:t>
            </a:r>
            <a:r>
              <a:rPr lang="en-US" dirty="0" smtClean="0"/>
              <a:t> Introduction</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a "Dissertation"?</a:t>
            </a:r>
            <a:endParaRPr lang="en-US" dirty="0"/>
          </a:p>
        </p:txBody>
      </p:sp>
      <p:sp>
        <p:nvSpPr>
          <p:cNvPr id="3" name="Content Placeholder 2"/>
          <p:cNvSpPr>
            <a:spLocks noGrp="1"/>
          </p:cNvSpPr>
          <p:nvPr>
            <p:ph idx="1"/>
          </p:nvPr>
        </p:nvSpPr>
        <p:spPr/>
        <p:txBody>
          <a:bodyPr>
            <a:normAutofit lnSpcReduction="10000"/>
          </a:bodyPr>
          <a:lstStyle/>
          <a:p>
            <a:pPr marL="0" indent="0">
              <a:buNone/>
            </a:pPr>
            <a:endParaRPr lang="en-US" dirty="0" smtClean="0"/>
          </a:p>
          <a:p>
            <a:pPr marL="0" indent="0">
              <a:buNone/>
            </a:pPr>
            <a:r>
              <a:rPr lang="en-US" dirty="0" smtClean="0"/>
              <a:t>"Your </a:t>
            </a:r>
            <a:r>
              <a:rPr lang="en-US" dirty="0" smtClean="0"/>
              <a:t>dissertation, or research project, is probably the single most</a:t>
            </a:r>
            <a:r>
              <a:rPr lang="en-US" dirty="0" smtClean="0"/>
              <a:t> important </a:t>
            </a:r>
            <a:r>
              <a:rPr lang="en-US" dirty="0" smtClean="0"/>
              <a:t>written </a:t>
            </a:r>
            <a:r>
              <a:rPr lang="en-US" dirty="0" smtClean="0"/>
              <a:t>assignment </a:t>
            </a:r>
            <a:r>
              <a:rPr lang="en-US" dirty="0" smtClean="0"/>
              <a:t>you will undertake whilst at university, and is often a key indicator of your true capabilities as a student and researcher</a:t>
            </a:r>
            <a:r>
              <a:rPr lang="en-US" dirty="0" smtClean="0"/>
              <a:t>."</a:t>
            </a:r>
          </a:p>
          <a:p>
            <a:pPr marL="0" indent="0">
              <a:buNone/>
            </a:pPr>
            <a:endParaRPr lang="en-US" dirty="0" smtClean="0"/>
          </a:p>
          <a:p>
            <a:pPr marL="0" indent="0">
              <a:buNone/>
            </a:pPr>
            <a:endParaRPr lang="en-US" dirty="0" smtClean="0"/>
          </a:p>
          <a:p>
            <a:pPr marL="0" indent="0">
              <a:buNone/>
            </a:pPr>
            <a:endParaRPr lang="en-US" sz="1200" dirty="0" smtClean="0">
              <a:hlinkClick r:id="rId2"/>
            </a:endParaRPr>
          </a:p>
          <a:p>
            <a:pPr marL="0" indent="0">
              <a:buNone/>
            </a:pPr>
            <a:endParaRPr lang="en-US" sz="1200" dirty="0" smtClean="0">
              <a:hlinkClick r:id="rId2"/>
            </a:endParaRPr>
          </a:p>
          <a:p>
            <a:pPr marL="0" indent="0">
              <a:buNone/>
            </a:pPr>
            <a:r>
              <a:rPr lang="en-US" sz="1200" dirty="0" smtClean="0">
                <a:hlinkClick r:id="rId2"/>
              </a:rPr>
              <a:t>http</a:t>
            </a:r>
            <a:r>
              <a:rPr lang="en-US" sz="1200" dirty="0" smtClean="0">
                <a:hlinkClick r:id="rId2"/>
              </a:rPr>
              <a:t>://www.studyskills.soton.ac.uk/research_skills/Research_Topic/crt__02.</a:t>
            </a:r>
            <a:r>
              <a:rPr lang="en-US" sz="1200" dirty="0" smtClean="0">
                <a:hlinkClick r:id="rId2"/>
              </a:rPr>
              <a:t>htm</a:t>
            </a:r>
            <a:r>
              <a:rPr lang="en-US" sz="1200" dirty="0" smtClean="0"/>
              <a:t> </a:t>
            </a:r>
            <a:endParaRPr lang="en-US" sz="1200"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a "Dissertation"?</a:t>
            </a:r>
            <a:endParaRPr lang="en-US" dirty="0"/>
          </a:p>
        </p:txBody>
      </p:sp>
      <p:sp>
        <p:nvSpPr>
          <p:cNvPr id="3" name="Content Placeholder 2"/>
          <p:cNvSpPr>
            <a:spLocks noGrp="1"/>
          </p:cNvSpPr>
          <p:nvPr>
            <p:ph idx="1"/>
          </p:nvPr>
        </p:nvSpPr>
        <p:spPr/>
        <p:txBody>
          <a:bodyPr>
            <a:normAutofit fontScale="47500" lnSpcReduction="20000"/>
          </a:bodyPr>
          <a:lstStyle/>
          <a:p>
            <a:pPr>
              <a:buNone/>
            </a:pPr>
            <a:r>
              <a:rPr lang="en-US" dirty="0" smtClean="0"/>
              <a:t>A </a:t>
            </a:r>
            <a:r>
              <a:rPr lang="en-US" dirty="0" smtClean="0"/>
              <a:t>dissertation adheres to certain fundamental principles of academic writing</a:t>
            </a:r>
            <a:r>
              <a:rPr lang="en-US" dirty="0" smtClean="0"/>
              <a:t>:</a:t>
            </a:r>
          </a:p>
          <a:p>
            <a:pPr>
              <a:buNone/>
            </a:pPr>
            <a:endParaRPr lang="en-US" dirty="0" smtClean="0"/>
          </a:p>
          <a:p>
            <a:r>
              <a:rPr lang="en-US" dirty="0" smtClean="0"/>
              <a:t>It is a structured piece of writing that develops a clear line of thought (an 'argument') in response to a central question or proposition ('thesis'). </a:t>
            </a:r>
            <a:br>
              <a:rPr lang="en-US" dirty="0" smtClean="0"/>
            </a:br>
            <a:r>
              <a:rPr lang="en-US" dirty="0" smtClean="0"/>
              <a:t> </a:t>
            </a:r>
          </a:p>
          <a:p>
            <a:r>
              <a:rPr lang="en-US" dirty="0" smtClean="0"/>
              <a:t>A dissertation is an extended piece of work, usually divided into chapters, and containing a significantly more detailed examination of your subject matter and evidence than is the case for most essays. </a:t>
            </a:r>
            <a:br>
              <a:rPr lang="en-US" dirty="0" smtClean="0"/>
            </a:br>
            <a:r>
              <a:rPr lang="en-US" dirty="0" smtClean="0"/>
              <a:t> </a:t>
            </a:r>
          </a:p>
          <a:p>
            <a:r>
              <a:rPr lang="en-US" dirty="0" smtClean="0"/>
              <a:t>Because you usually have much more responsibility in choosing your research topic, and for sourcing your supporting materials, your dissertation provides evidence of your ability to carry out highly independent study and research. </a:t>
            </a:r>
            <a:br>
              <a:rPr lang="en-US" dirty="0" smtClean="0"/>
            </a:br>
            <a:r>
              <a:rPr lang="en-US" dirty="0" smtClean="0"/>
              <a:t> </a:t>
            </a:r>
          </a:p>
          <a:p>
            <a:r>
              <a:rPr lang="en-US" dirty="0" smtClean="0"/>
              <a:t>You are typically expected to be clear about the methodology (investigative procedures and rules) you have used to gather and evaluate your evidence. This aspect of producing a dissertation has much greater emphasis than in a typical essay.</a:t>
            </a:r>
            <a:br>
              <a:rPr lang="en-US" dirty="0" smtClean="0"/>
            </a:br>
            <a:r>
              <a:rPr lang="en-US" dirty="0" smtClean="0"/>
              <a:t> </a:t>
            </a:r>
          </a:p>
          <a:p>
            <a:r>
              <a:rPr lang="en-US" dirty="0" smtClean="0"/>
              <a:t>Those of you undertaking analysis of quantitative data must similarly ensure that you adhere to the methodological requirements expected within your academic discipline and that you </a:t>
            </a:r>
            <a:r>
              <a:rPr lang="en-US" dirty="0" smtClean="0"/>
              <a:t>utilize </a:t>
            </a:r>
            <a:r>
              <a:rPr lang="en-US" dirty="0" smtClean="0"/>
              <a:t>the appropriate software. You must satisfy yourself as to these requirements within your subject area</a:t>
            </a:r>
            <a:r>
              <a:rPr lang="en-US" dirty="0" smtClean="0"/>
              <a:t>.</a:t>
            </a:r>
          </a:p>
          <a:p>
            <a:endParaRPr lang="en-US" dirty="0" smtClean="0"/>
          </a:p>
          <a:p>
            <a:pPr>
              <a:buNone/>
            </a:pPr>
            <a:r>
              <a:rPr lang="en-US" sz="2526" dirty="0" smtClean="0">
                <a:hlinkClick r:id="rId2"/>
              </a:rPr>
              <a:t>http://www.studyskills.soton.ac.uk/research_skills/Research_Topic/crt__02.htm</a:t>
            </a:r>
            <a:endParaRPr lang="en-US" sz="2526"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"Research"</a:t>
            </a:r>
            <a:endParaRPr lang="en-US" dirty="0"/>
          </a:p>
        </p:txBody>
      </p:sp>
      <p:sp>
        <p:nvSpPr>
          <p:cNvPr id="3" name="Content Placeholder 2"/>
          <p:cNvSpPr>
            <a:spLocks noGrp="1"/>
          </p:cNvSpPr>
          <p:nvPr>
            <p:ph idx="1"/>
          </p:nvPr>
        </p:nvSpPr>
        <p:spPr/>
        <p:txBody>
          <a:bodyPr>
            <a:normAutofit/>
          </a:bodyPr>
          <a:lstStyle/>
          <a:p>
            <a:pPr>
              <a:buNone/>
            </a:pPr>
            <a:endParaRPr 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Definition 1</a:t>
            </a:r>
            <a:endParaRPr lang="en-US" dirty="0"/>
          </a:p>
        </p:txBody>
      </p:sp>
      <p:sp>
        <p:nvSpPr>
          <p:cNvPr id="3" name="Content Placeholder 2"/>
          <p:cNvSpPr>
            <a:spLocks noGrp="1"/>
          </p:cNvSpPr>
          <p:nvPr>
            <p:ph idx="1"/>
          </p:nvPr>
        </p:nvSpPr>
        <p:spPr/>
        <p:txBody>
          <a:bodyPr/>
          <a:lstStyle/>
          <a:p>
            <a:pPr marL="0" indent="0">
              <a:buNone/>
            </a:pPr>
            <a:r>
              <a:rPr lang="en-US" dirty="0" smtClean="0"/>
              <a:t>Research is "the systematic, controlled, empirical and critical investigation of hypothetical propositions about presumed relations among natural phenomena" (</a:t>
            </a:r>
            <a:r>
              <a:rPr lang="en-US" dirty="0" err="1" smtClean="0"/>
              <a:t>Kerlinger</a:t>
            </a:r>
            <a:r>
              <a:rPr lang="en-US" dirty="0" smtClean="0"/>
              <a:t> 1970).</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Definition 2</a:t>
            </a:r>
            <a:endParaRPr lang="en-US" dirty="0"/>
          </a:p>
        </p:txBody>
      </p:sp>
      <p:sp>
        <p:nvSpPr>
          <p:cNvPr id="3" name="Content Placeholder 2"/>
          <p:cNvSpPr>
            <a:spLocks noGrp="1"/>
          </p:cNvSpPr>
          <p:nvPr>
            <p:ph idx="1"/>
          </p:nvPr>
        </p:nvSpPr>
        <p:spPr/>
        <p:txBody>
          <a:bodyPr>
            <a:normAutofit fontScale="92500"/>
          </a:bodyPr>
          <a:lstStyle/>
          <a:p>
            <a:pPr marL="0" indent="0">
              <a:buNone/>
            </a:pPr>
            <a:r>
              <a:rPr lang="en-US" sz="2400" dirty="0" smtClean="0"/>
              <a:t>Research is "to be understood as original investigation undertaken in order to gain knowledge and understanding. It includes work of direct relevance to the needs of commerce, industry, and to the public and voluntary sectors; scholarship; the invention and generation of ideas, images, performances, </a:t>
            </a:r>
            <a:r>
              <a:rPr lang="en-US" sz="2400" dirty="0" err="1" smtClean="0"/>
              <a:t>artefacts</a:t>
            </a:r>
            <a:r>
              <a:rPr lang="en-US" sz="2400" dirty="0" smtClean="0"/>
              <a:t> including design, where these lead to new or substantially improved insights; and the use of existing knowledge in experimental development to produce new or substantially improved materials, devices, products, and processes, including design and construction. It excludes routine testing and routine analysis of materials, components and processes such as for the maintenance of national standards, as distinct from the development of new analytical techniques" (RAE 2008).</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Definition 3</a:t>
            </a:r>
            <a:endParaRPr lang="en-US" dirty="0"/>
          </a:p>
        </p:txBody>
      </p:sp>
      <p:sp>
        <p:nvSpPr>
          <p:cNvPr id="3" name="Content Placeholder 2"/>
          <p:cNvSpPr>
            <a:spLocks noGrp="1"/>
          </p:cNvSpPr>
          <p:nvPr>
            <p:ph idx="1"/>
          </p:nvPr>
        </p:nvSpPr>
        <p:spPr/>
        <p:txBody>
          <a:bodyPr>
            <a:normAutofit/>
          </a:bodyPr>
          <a:lstStyle/>
          <a:p>
            <a:pPr marL="0" indent="0">
              <a:buNone/>
            </a:pPr>
            <a:r>
              <a:rPr lang="en-US" dirty="0" smtClean="0"/>
              <a:t>Research is "a step-by-step process that involves collecting and examining information. We do research to improve our knowledge and understanding about the world we live in. It almost always involves finding out something new" (</a:t>
            </a:r>
            <a:r>
              <a:rPr lang="en-US" dirty="0" smtClean="0">
                <a:hlinkClick r:id="rId2"/>
              </a:rPr>
              <a:t>http://info.cancerresearchuk.org/</a:t>
            </a:r>
            <a:r>
              <a:rPr lang="en-US" dirty="0" smtClean="0"/>
              <a:t> ).</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Definition 4</a:t>
            </a:r>
            <a:endParaRPr lang="en-US" dirty="0"/>
          </a:p>
        </p:txBody>
      </p:sp>
      <p:sp>
        <p:nvSpPr>
          <p:cNvPr id="3" name="Content Placeholder 2"/>
          <p:cNvSpPr>
            <a:spLocks noGrp="1"/>
          </p:cNvSpPr>
          <p:nvPr>
            <p:ph idx="1"/>
          </p:nvPr>
        </p:nvSpPr>
        <p:spPr/>
        <p:txBody>
          <a:bodyPr>
            <a:normAutofit/>
          </a:bodyPr>
          <a:lstStyle/>
          <a:p>
            <a:pPr marL="0" indent="0">
              <a:buNone/>
            </a:pPr>
            <a:r>
              <a:rPr lang="en-US" dirty="0" smtClean="0"/>
              <a:t>Research is "a search or investigation directed at the discovery of some fact by careful consideration or study of a subject a course of critical or scientific enquiry. To search into [a matter or subject]; to investigate or study closely" (OED 1989).</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Word Origin &amp; History</a:t>
            </a:r>
          </a:p>
        </p:txBody>
      </p:sp>
      <p:sp>
        <p:nvSpPr>
          <p:cNvPr id="3" name="Content Placeholder 2"/>
          <p:cNvSpPr>
            <a:spLocks noGrp="1"/>
          </p:cNvSpPr>
          <p:nvPr>
            <p:ph idx="1"/>
          </p:nvPr>
        </p:nvSpPr>
        <p:spPr/>
        <p:txBody>
          <a:bodyPr>
            <a:normAutofit/>
          </a:bodyPr>
          <a:lstStyle/>
          <a:p>
            <a:pPr marL="0" indent="0">
              <a:buNone/>
            </a:pPr>
            <a:r>
              <a:rPr lang="en-US" dirty="0" smtClean="0"/>
              <a:t> </a:t>
            </a:r>
            <a:br>
              <a:rPr lang="en-US" dirty="0" smtClean="0"/>
            </a:br>
            <a:r>
              <a:rPr lang="en-US" dirty="0" smtClean="0"/>
              <a:t>1577, "act of searching closely," from </a:t>
            </a:r>
            <a:r>
              <a:rPr lang="en-US" dirty="0" err="1" smtClean="0"/>
              <a:t>M.Fr</a:t>
            </a:r>
            <a:r>
              <a:rPr lang="en-US" dirty="0" smtClean="0"/>
              <a:t>. </a:t>
            </a:r>
            <a:r>
              <a:rPr lang="en-US" dirty="0" err="1" smtClean="0"/>
              <a:t>recerche</a:t>
            </a:r>
            <a:r>
              <a:rPr lang="en-US" dirty="0" smtClean="0"/>
              <a:t> (1539), from </a:t>
            </a:r>
            <a:r>
              <a:rPr lang="en-US" dirty="0" err="1" smtClean="0"/>
              <a:t>O.Fr</a:t>
            </a:r>
            <a:r>
              <a:rPr lang="en-US" dirty="0" smtClean="0"/>
              <a:t>. </a:t>
            </a:r>
            <a:r>
              <a:rPr lang="en-US" dirty="0" err="1" smtClean="0"/>
              <a:t>recercher</a:t>
            </a:r>
            <a:r>
              <a:rPr lang="en-US" dirty="0" smtClean="0"/>
              <a:t> "seek out, search closely," from re-, intensive prefix, + </a:t>
            </a:r>
            <a:r>
              <a:rPr lang="en-US" dirty="0" err="1" smtClean="0"/>
              <a:t>cercher</a:t>
            </a:r>
            <a:r>
              <a:rPr lang="en-US" dirty="0" smtClean="0"/>
              <a:t> "to seek for" (see </a:t>
            </a:r>
            <a:r>
              <a:rPr lang="en-US" dirty="0" smtClean="0">
                <a:hlinkClick r:id="rId2"/>
              </a:rPr>
              <a:t>search</a:t>
            </a:r>
            <a:r>
              <a:rPr lang="en-US" dirty="0" smtClean="0"/>
              <a:t>). Meaning "scientific inquiry" is first attested 1639. Phrase research and development is recorded from 1923. (Online Etymology Dictionary 2010)</a:t>
            </a:r>
            <a:endParaRPr lang="en-US"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Reference</a:t>
            </a:r>
            <a:endParaRPr lang="en-US" dirty="0" smtClean="0"/>
          </a:p>
        </p:txBody>
      </p:sp>
      <p:sp>
        <p:nvSpPr>
          <p:cNvPr id="3" name="Content Placeholder 2"/>
          <p:cNvSpPr>
            <a:spLocks noGrp="1"/>
          </p:cNvSpPr>
          <p:nvPr>
            <p:ph idx="1"/>
          </p:nvPr>
        </p:nvSpPr>
        <p:spPr/>
        <p:txBody>
          <a:bodyPr>
            <a:normAutofit/>
          </a:bodyPr>
          <a:lstStyle/>
          <a:p>
            <a:pPr marL="0" indent="0">
              <a:buNone/>
            </a:pPr>
            <a:r>
              <a:rPr lang="en-US" dirty="0" smtClean="0"/>
              <a:t> </a:t>
            </a:r>
            <a:br>
              <a:rPr lang="en-US" dirty="0" smtClean="0"/>
            </a:br>
            <a:r>
              <a:rPr lang="en-US" dirty="0" smtClean="0"/>
              <a:t>Matthews, B. &amp; Ross, L. (2010) </a:t>
            </a:r>
            <a:r>
              <a:rPr lang="en-US" i="1" dirty="0" smtClean="0"/>
              <a:t>Research Methods</a:t>
            </a:r>
            <a:r>
              <a:rPr lang="en-US" dirty="0" smtClean="0"/>
              <a:t>. Harlow: Pearson Education</a:t>
            </a:r>
            <a:endParaRPr lang="en-US"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319</TotalTime>
  <Words>670</Words>
  <Application>Microsoft Macintosh PowerPoint</Application>
  <PresentationFormat>On-screen Show (4:3)</PresentationFormat>
  <Paragraphs>33</Paragraphs>
  <Slides>10</Slides>
  <Notes>0</Notes>
  <HiddenSlides>0</HiddenSlides>
  <MMClips>0</MMClips>
  <ScaleCrop>false</ScaleCrop>
  <HeadingPairs>
    <vt:vector size="4" baseType="variant">
      <vt:variant>
        <vt:lpstr>Design Template</vt:lpstr>
      </vt:variant>
      <vt:variant>
        <vt:i4>1</vt:i4>
      </vt:variant>
      <vt:variant>
        <vt:lpstr>Slide Titles</vt:lpstr>
      </vt:variant>
      <vt:variant>
        <vt:i4>10</vt:i4>
      </vt:variant>
    </vt:vector>
  </HeadingPairs>
  <TitlesOfParts>
    <vt:vector size="11" baseType="lpstr">
      <vt:lpstr>Office Theme</vt:lpstr>
      <vt:lpstr>Dissertation</vt:lpstr>
      <vt:lpstr>What is a "Dissertation"?</vt:lpstr>
      <vt:lpstr>What is a "Dissertation"?</vt:lpstr>
      <vt:lpstr>What is "Research"</vt:lpstr>
      <vt:lpstr>Definition 1</vt:lpstr>
      <vt:lpstr>Definition 2</vt:lpstr>
      <vt:lpstr>Definition 3</vt:lpstr>
      <vt:lpstr>Definition 4</vt:lpstr>
      <vt:lpstr>Word Origin &amp; History</vt:lpstr>
      <vt:lpstr>Reference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SDM Identity</dc:title>
  <dc:creator>Paul Hazel</dc:creator>
  <cp:lastModifiedBy>Paul Hazel</cp:lastModifiedBy>
  <cp:revision>20</cp:revision>
  <dcterms:created xsi:type="dcterms:W3CDTF">2012-10-03T07:10:49Z</dcterms:created>
  <dcterms:modified xsi:type="dcterms:W3CDTF">2012-10-03T07:43:04Z</dcterms:modified>
</cp:coreProperties>
</file>