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 id="269" r:id="rId18"/>
    <p:sldId id="270" r:id="rId19"/>
    <p:sldId id="271" r:id="rId2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F496F"/>
    <a:srgbClr val="1C5F86"/>
    <a:srgbClr val="46ACD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B39EF4F-C227-4AB5-B259-57B1B88A38B7}" v="3" dt="2023-01-23T17:15:56.2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112" d="100"/>
          <a:sy n="112" d="100"/>
        </p:scale>
        <p:origin x="552"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eph Omar (1902433)" userId="3e00dc73-2393-4f1a-910e-7c78b3b88311" providerId="ADAL" clId="{7B39EF4F-C227-4AB5-B259-57B1B88A38B7}"/>
    <pc:docChg chg="custSel modSld">
      <pc:chgData name="Joseph Omar (1902433)" userId="3e00dc73-2393-4f1a-910e-7c78b3b88311" providerId="ADAL" clId="{7B39EF4F-C227-4AB5-B259-57B1B88A38B7}" dt="2023-01-23T17:15:46.252" v="1" actId="313"/>
      <pc:docMkLst>
        <pc:docMk/>
      </pc:docMkLst>
      <pc:sldChg chg="modSp mod">
        <pc:chgData name="Joseph Omar (1902433)" userId="3e00dc73-2393-4f1a-910e-7c78b3b88311" providerId="ADAL" clId="{7B39EF4F-C227-4AB5-B259-57B1B88A38B7}" dt="2023-01-23T17:15:46.252" v="1" actId="313"/>
        <pc:sldMkLst>
          <pc:docMk/>
          <pc:sldMk cId="3311951629" sldId="260"/>
        </pc:sldMkLst>
        <pc:spChg chg="mod">
          <ac:chgData name="Joseph Omar (1902433)" userId="3e00dc73-2393-4f1a-910e-7c78b3b88311" providerId="ADAL" clId="{7B39EF4F-C227-4AB5-B259-57B1B88A38B7}" dt="2023-01-23T17:15:46.252" v="1" actId="313"/>
          <ac:spMkLst>
            <pc:docMk/>
            <pc:sldMk cId="3311951629" sldId="260"/>
            <ac:spMk id="3" creationId="{58272E21-C213-23C3-93D1-748638385A6A}"/>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B51ED11-E0EF-4CAD-9ABC-DAD8E8EA37CA}" type="datetimeFigureOut">
              <a:rPr lang="en-GB" smtClean="0"/>
              <a:t>23/01/2023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51DEAE-4B04-4327-B32C-6AF36CF7FAD3}" type="slidenum">
              <a:rPr lang="en-GB" smtClean="0"/>
              <a:t>‹#›</a:t>
            </a:fld>
            <a:endParaRPr lang="en-GB"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657736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51ED11-E0EF-4CAD-9ABC-DAD8E8EA37CA}" type="datetimeFigureOut">
              <a:rPr lang="en-GB" smtClean="0"/>
              <a:t>23/01/2023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16014415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51ED11-E0EF-4CAD-9ABC-DAD8E8EA37CA}" type="datetimeFigureOut">
              <a:rPr lang="en-GB" smtClean="0"/>
              <a:t>23/01/2023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21105061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B51ED11-E0EF-4CAD-9ABC-DAD8E8EA37CA}" type="datetimeFigureOut">
              <a:rPr lang="en-GB" smtClean="0"/>
              <a:t>23/01/2023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8858136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B51ED11-E0EF-4CAD-9ABC-DAD8E8EA37CA}" type="datetimeFigureOut">
              <a:rPr lang="en-GB" smtClean="0"/>
              <a:t>23/01/2023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24870074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B51ED11-E0EF-4CAD-9ABC-DAD8E8EA37CA}" type="datetimeFigureOut">
              <a:rPr lang="en-GB" smtClean="0"/>
              <a:t>23/01/2023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29108581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B51ED11-E0EF-4CAD-9ABC-DAD8E8EA37CA}" type="datetimeFigureOut">
              <a:rPr lang="en-GB" smtClean="0"/>
              <a:t>23/01/2023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40340061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51ED11-E0EF-4CAD-9ABC-DAD8E8EA37CA}" type="datetimeFigureOut">
              <a:rPr lang="en-GB" smtClean="0"/>
              <a:t>23/01/2023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8090784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B51ED11-E0EF-4CAD-9ABC-DAD8E8EA37CA}" type="datetimeFigureOut">
              <a:rPr lang="en-GB" smtClean="0"/>
              <a:t>23/01/2023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35781090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CB51ED11-E0EF-4CAD-9ABC-DAD8E8EA37CA}" type="datetimeFigureOut">
              <a:rPr lang="en-GB" smtClean="0"/>
              <a:t>23/01/2023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22637674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51ED11-E0EF-4CAD-9ABC-DAD8E8EA37CA}" type="datetimeFigureOut">
              <a:rPr lang="en-GB" smtClean="0"/>
              <a:t>23/01/2023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15554378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51ED11-E0EF-4CAD-9ABC-DAD8E8EA37CA}" type="datetimeFigureOut">
              <a:rPr lang="en-GB" smtClean="0"/>
              <a:t>23/01/2023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51DEAE-4B04-4327-B32C-6AF36CF7FAD3}" type="slidenum">
              <a:rPr lang="en-GB" smtClean="0"/>
              <a:t>‹#›</a:t>
            </a:fld>
            <a:endParaRPr lang="en-GB"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35165788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51ED11-E0EF-4CAD-9ABC-DAD8E8EA37CA}" type="datetimeFigureOut">
              <a:rPr lang="en-GB" smtClean="0"/>
              <a:t>23/01/2023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10635048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51ED11-E0EF-4CAD-9ABC-DAD8E8EA37CA}" type="datetimeFigureOut">
              <a:rPr lang="en-GB" smtClean="0"/>
              <a:t>23/01/2023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51DEAE-4B04-4327-B32C-6AF36CF7FAD3}" type="slidenum">
              <a:rPr lang="en-GB" smtClean="0"/>
              <a:t>‹#›</a:t>
            </a:fld>
            <a:endParaRPr lang="en-GB"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118570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B51ED11-E0EF-4CAD-9ABC-DAD8E8EA37CA}" type="datetimeFigureOut">
              <a:rPr lang="en-GB" smtClean="0"/>
              <a:t>23/01/2023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40342504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51ED11-E0EF-4CAD-9ABC-DAD8E8EA37CA}" type="datetimeFigureOut">
              <a:rPr lang="en-GB" smtClean="0"/>
              <a:t>23/01/2023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31115539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B51ED11-E0EF-4CAD-9ABC-DAD8E8EA37CA}" type="datetimeFigureOut">
              <a:rPr lang="en-GB" smtClean="0"/>
              <a:t>23/01/2023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4651DEAE-4B04-4327-B32C-6AF36CF7FAD3}" type="slidenum">
              <a:rPr lang="en-GB" smtClean="0"/>
              <a:t>‹#›</a:t>
            </a:fld>
            <a:endParaRPr lang="en-GB" dirty="0"/>
          </a:p>
        </p:txBody>
      </p:sp>
    </p:spTree>
    <p:extLst>
      <p:ext uri="{BB962C8B-B14F-4D97-AF65-F5344CB8AC3E}">
        <p14:creationId xmlns:p14="http://schemas.microsoft.com/office/powerpoint/2010/main" val="2490644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CB51ED11-E0EF-4CAD-9ABC-DAD8E8EA37CA}" type="datetimeFigureOut">
              <a:rPr lang="en-GB" smtClean="0"/>
              <a:t>23/01/2023</a:t>
            </a:fld>
            <a:endParaRPr lang="en-GB"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4651DEAE-4B04-4327-B32C-6AF36CF7FAD3}" type="slidenum">
              <a:rPr lang="en-GB" smtClean="0"/>
              <a:t>‹#›</a:t>
            </a:fld>
            <a:endParaRPr lang="en-GB" dirty="0"/>
          </a:p>
        </p:txBody>
      </p:sp>
    </p:spTree>
    <p:extLst>
      <p:ext uri="{BB962C8B-B14F-4D97-AF65-F5344CB8AC3E}">
        <p14:creationId xmlns:p14="http://schemas.microsoft.com/office/powerpoint/2010/main" val="221321583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C7A3B-D0C5-40D1-98F1-0D2786092623}"/>
              </a:ext>
            </a:extLst>
          </p:cNvPr>
          <p:cNvSpPr>
            <a:spLocks noGrp="1"/>
          </p:cNvSpPr>
          <p:nvPr>
            <p:ph type="ctrTitle"/>
          </p:nvPr>
        </p:nvSpPr>
        <p:spPr>
          <a:xfrm>
            <a:off x="0" y="0"/>
            <a:ext cx="8001000" cy="2971801"/>
          </a:xfrm>
        </p:spPr>
        <p:txBody>
          <a:bodyPr>
            <a:normAutofit/>
          </a:bodyPr>
          <a:lstStyle/>
          <a:p>
            <a:pPr algn="ctr"/>
            <a:r>
              <a:rPr lang="en-GB" dirty="0">
                <a:solidFill>
                  <a:srgbClr val="0F496F"/>
                </a:solidFill>
                <a:effectLst/>
                <a:ea typeface="DengXian" panose="02010600030101010101" pitchFamily="2" charset="-122"/>
                <a:cs typeface="Times New Roman" panose="02020603050405020304" pitchFamily="18" charset="0"/>
              </a:rPr>
              <a:t>EIA/ESA Evaluation of Longfield solar farm</a:t>
            </a:r>
          </a:p>
        </p:txBody>
      </p:sp>
      <p:sp>
        <p:nvSpPr>
          <p:cNvPr id="3" name="Subtitle 2">
            <a:extLst>
              <a:ext uri="{FF2B5EF4-FFF2-40B4-BE49-F238E27FC236}">
                <a16:creationId xmlns:a16="http://schemas.microsoft.com/office/drawing/2014/main" id="{12D14B71-270F-4E9E-BD51-BC58C21A385E}"/>
              </a:ext>
            </a:extLst>
          </p:cNvPr>
          <p:cNvSpPr>
            <a:spLocks noGrp="1"/>
          </p:cNvSpPr>
          <p:nvPr>
            <p:ph type="subTitle" idx="1"/>
          </p:nvPr>
        </p:nvSpPr>
        <p:spPr>
          <a:xfrm>
            <a:off x="0" y="2995302"/>
            <a:ext cx="6400800" cy="1947333"/>
          </a:xfrm>
        </p:spPr>
        <p:txBody>
          <a:bodyPr>
            <a:normAutofit fontScale="92500"/>
          </a:bodyPr>
          <a:lstStyle/>
          <a:p>
            <a:r>
              <a:rPr lang="en-GB" dirty="0"/>
              <a:t>Joseph Omar 1902433</a:t>
            </a:r>
          </a:p>
          <a:p>
            <a:endParaRPr lang="en-GB" dirty="0"/>
          </a:p>
          <a:p>
            <a:r>
              <a:rPr lang="en-GB" dirty="0"/>
              <a:t>Please wait until the end of the presentation to ask questions some of the questions that you may have will possibly be covered on later slides  </a:t>
            </a:r>
          </a:p>
        </p:txBody>
      </p:sp>
    </p:spTree>
    <p:extLst>
      <p:ext uri="{BB962C8B-B14F-4D97-AF65-F5344CB8AC3E}">
        <p14:creationId xmlns:p14="http://schemas.microsoft.com/office/powerpoint/2010/main" val="23124410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3DCE0-A3CE-ACFB-F17B-37AB1EA02601}"/>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AA8EB971-50C4-2CE0-F5EB-7D3F7B73467E}"/>
              </a:ext>
            </a:extLst>
          </p:cNvPr>
          <p:cNvSpPr>
            <a:spLocks noGrp="1"/>
          </p:cNvSpPr>
          <p:nvPr>
            <p:ph idx="1"/>
          </p:nvPr>
        </p:nvSpPr>
        <p:spPr/>
        <p:txBody>
          <a:bodyPr/>
          <a:lstStyle/>
          <a:p>
            <a:r>
              <a:rPr lang="en-GB" dirty="0"/>
              <a:t>The purpose of this report is to investigation the underlying legislation relating to the process of creating an EIA from various levels of governance such as united nations, European Union, and the various interpretations of the devolved nations within the UK.</a:t>
            </a:r>
          </a:p>
          <a:p>
            <a:r>
              <a:rPr lang="en-GB" dirty="0"/>
              <a:t>This will be supported with an investigation into a specific case study of the environmental impact assessment scoping report of the Longfield solar farm.</a:t>
            </a:r>
          </a:p>
          <a:p>
            <a:endParaRPr lang="en-GB" dirty="0"/>
          </a:p>
        </p:txBody>
      </p:sp>
    </p:spTree>
    <p:extLst>
      <p:ext uri="{BB962C8B-B14F-4D97-AF65-F5344CB8AC3E}">
        <p14:creationId xmlns:p14="http://schemas.microsoft.com/office/powerpoint/2010/main" val="437533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4ED9C3-B767-43CA-97C9-4421399650A3}"/>
              </a:ext>
            </a:extLst>
          </p:cNvPr>
          <p:cNvSpPr>
            <a:spLocks noGrp="1"/>
          </p:cNvSpPr>
          <p:nvPr>
            <p:ph type="title"/>
          </p:nvPr>
        </p:nvSpPr>
        <p:spPr/>
        <p:txBody>
          <a:bodyPr/>
          <a:lstStyle/>
          <a:p>
            <a:r>
              <a:rPr lang="en-GB" dirty="0"/>
              <a:t>Investigation </a:t>
            </a:r>
          </a:p>
        </p:txBody>
      </p:sp>
      <p:sp>
        <p:nvSpPr>
          <p:cNvPr id="3" name="Content Placeholder 2">
            <a:extLst>
              <a:ext uri="{FF2B5EF4-FFF2-40B4-BE49-F238E27FC236}">
                <a16:creationId xmlns:a16="http://schemas.microsoft.com/office/drawing/2014/main" id="{1C0B4B1E-BDD3-6BC9-6A9B-B94A195B563E}"/>
              </a:ext>
            </a:extLst>
          </p:cNvPr>
          <p:cNvSpPr>
            <a:spLocks noGrp="1"/>
          </p:cNvSpPr>
          <p:nvPr>
            <p:ph idx="1"/>
          </p:nvPr>
        </p:nvSpPr>
        <p:spPr/>
        <p:txBody>
          <a:bodyPr/>
          <a:lstStyle/>
          <a:p>
            <a:r>
              <a:rPr lang="en-GB" dirty="0"/>
              <a:t>This research examines environmental impact assessment (EIA) laws from the UN, EU, and UK devolved states.</a:t>
            </a:r>
          </a:p>
          <a:p>
            <a:r>
              <a:rPr lang="en-GB" dirty="0"/>
              <a:t>A case study of the environmental impact assessment scoping report of the Longfield solar project will assist this.</a:t>
            </a:r>
          </a:p>
          <a:p>
            <a:endParaRPr lang="en-GB" dirty="0"/>
          </a:p>
        </p:txBody>
      </p:sp>
    </p:spTree>
    <p:extLst>
      <p:ext uri="{BB962C8B-B14F-4D97-AF65-F5344CB8AC3E}">
        <p14:creationId xmlns:p14="http://schemas.microsoft.com/office/powerpoint/2010/main" val="33674953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B19AC-136C-8C4B-50D9-5C012948D780}"/>
              </a:ext>
            </a:extLst>
          </p:cNvPr>
          <p:cNvSpPr>
            <a:spLocks noGrp="1"/>
          </p:cNvSpPr>
          <p:nvPr>
            <p:ph type="title"/>
          </p:nvPr>
        </p:nvSpPr>
        <p:spPr/>
        <p:txBody>
          <a:bodyPr/>
          <a:lstStyle/>
          <a:p>
            <a:r>
              <a:rPr lang="en-GB" dirty="0"/>
              <a:t>What is an EIA?</a:t>
            </a:r>
          </a:p>
        </p:txBody>
      </p:sp>
      <p:sp>
        <p:nvSpPr>
          <p:cNvPr id="3" name="Content Placeholder 2">
            <a:extLst>
              <a:ext uri="{FF2B5EF4-FFF2-40B4-BE49-F238E27FC236}">
                <a16:creationId xmlns:a16="http://schemas.microsoft.com/office/drawing/2014/main" id="{4E849B2B-EFCD-98E9-292C-956650FECCD8}"/>
              </a:ext>
            </a:extLst>
          </p:cNvPr>
          <p:cNvSpPr>
            <a:spLocks noGrp="1"/>
          </p:cNvSpPr>
          <p:nvPr>
            <p:ph idx="1"/>
          </p:nvPr>
        </p:nvSpPr>
        <p:spPr/>
        <p:txBody>
          <a:bodyPr/>
          <a:lstStyle/>
          <a:p>
            <a:r>
              <a:rPr lang="en-GB" dirty="0"/>
              <a:t>An instrument used to evaluate the significant environmental impacts of a project or development proposal is the environmental impact assessment (EIA).</a:t>
            </a:r>
          </a:p>
          <a:p>
            <a:r>
              <a:rPr lang="en-GB" dirty="0"/>
              <a:t>EIAs ensure that project decision-makers consider the environment's likely effects as early as feasible and work to avoid, mitigate, or counteract those effects. This guarantees that ideas are adequately grasped before decisions are taken.</a:t>
            </a:r>
          </a:p>
          <a:p>
            <a:endParaRPr lang="en-GB" dirty="0"/>
          </a:p>
        </p:txBody>
      </p:sp>
    </p:spTree>
    <p:extLst>
      <p:ext uri="{BB962C8B-B14F-4D97-AF65-F5344CB8AC3E}">
        <p14:creationId xmlns:p14="http://schemas.microsoft.com/office/powerpoint/2010/main" val="3763779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03065-3AAA-9F20-58CB-FCD3A55DEC2A}"/>
              </a:ext>
            </a:extLst>
          </p:cNvPr>
          <p:cNvSpPr>
            <a:spLocks noGrp="1"/>
          </p:cNvSpPr>
          <p:nvPr>
            <p:ph type="title"/>
          </p:nvPr>
        </p:nvSpPr>
        <p:spPr/>
        <p:txBody>
          <a:bodyPr/>
          <a:lstStyle/>
          <a:p>
            <a:r>
              <a:rPr lang="en-GB" dirty="0"/>
              <a:t>What is the project?</a:t>
            </a:r>
          </a:p>
        </p:txBody>
      </p:sp>
      <p:sp>
        <p:nvSpPr>
          <p:cNvPr id="3" name="Content Placeholder 2">
            <a:extLst>
              <a:ext uri="{FF2B5EF4-FFF2-40B4-BE49-F238E27FC236}">
                <a16:creationId xmlns:a16="http://schemas.microsoft.com/office/drawing/2014/main" id="{58272E21-C213-23C3-93D1-748638385A6A}"/>
              </a:ext>
            </a:extLst>
          </p:cNvPr>
          <p:cNvSpPr>
            <a:spLocks noGrp="1"/>
          </p:cNvSpPr>
          <p:nvPr>
            <p:ph idx="1"/>
          </p:nvPr>
        </p:nvSpPr>
        <p:spPr/>
        <p:txBody>
          <a:bodyPr/>
          <a:lstStyle/>
          <a:p>
            <a:r>
              <a:rPr lang="en-GB" dirty="0"/>
              <a:t>This Environmental Impact Assessment (EIA) Scoping Report for the Longfield Solar Farm was commissioned by the Longfield Solar Energy Farm The Plan calls for the construction of grid connection infrastructure in addition to the installation of solar photovoltaic (PV) producing panels and on-site energy storage facilities throughout a designated site in Essex. The Scheme would make it possible to generate, store, and export electrical generating capacity of up to 500 megawatts (MW).</a:t>
            </a:r>
          </a:p>
        </p:txBody>
      </p:sp>
    </p:spTree>
    <p:extLst>
      <p:ext uri="{BB962C8B-B14F-4D97-AF65-F5344CB8AC3E}">
        <p14:creationId xmlns:p14="http://schemas.microsoft.com/office/powerpoint/2010/main" val="33119516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2FB432-5FB2-0402-452B-14DBCE8CC3B3}"/>
              </a:ext>
            </a:extLst>
          </p:cNvPr>
          <p:cNvSpPr>
            <a:spLocks noGrp="1"/>
          </p:cNvSpPr>
          <p:nvPr>
            <p:ph type="title"/>
          </p:nvPr>
        </p:nvSpPr>
        <p:spPr/>
        <p:txBody>
          <a:bodyPr/>
          <a:lstStyle/>
          <a:p>
            <a:r>
              <a:rPr lang="en-GB" dirty="0"/>
              <a:t>Where is the project </a:t>
            </a:r>
          </a:p>
        </p:txBody>
      </p:sp>
      <p:sp>
        <p:nvSpPr>
          <p:cNvPr id="3" name="Content Placeholder 2">
            <a:extLst>
              <a:ext uri="{FF2B5EF4-FFF2-40B4-BE49-F238E27FC236}">
                <a16:creationId xmlns:a16="http://schemas.microsoft.com/office/drawing/2014/main" id="{6F7BD5E4-81DA-0993-6ED3-76DF564C57A0}"/>
              </a:ext>
            </a:extLst>
          </p:cNvPr>
          <p:cNvSpPr>
            <a:spLocks noGrp="1"/>
          </p:cNvSpPr>
          <p:nvPr>
            <p:ph idx="1"/>
          </p:nvPr>
        </p:nvSpPr>
        <p:spPr>
          <a:xfrm>
            <a:off x="6096000" y="4487333"/>
            <a:ext cx="6096000" cy="2370668"/>
          </a:xfrm>
        </p:spPr>
        <p:txBody>
          <a:bodyPr/>
          <a:lstStyle/>
          <a:p>
            <a:r>
              <a:rPr lang="en-GB" dirty="0">
                <a:solidFill>
                  <a:srgbClr val="0F496F"/>
                </a:solidFill>
              </a:rPr>
              <a:t>The Site may be found somewhere in the neighbourhood of six kilometres (km) to the north-west of Chelmsford. The plan for this report on the scope of the project.</a:t>
            </a:r>
          </a:p>
        </p:txBody>
      </p:sp>
      <p:pic>
        <p:nvPicPr>
          <p:cNvPr id="4" name="Picture 3">
            <a:extLst>
              <a:ext uri="{FF2B5EF4-FFF2-40B4-BE49-F238E27FC236}">
                <a16:creationId xmlns:a16="http://schemas.microsoft.com/office/drawing/2014/main" id="{B6393B2D-2FE7-3FD3-2375-867B2E7DA66B}"/>
              </a:ext>
            </a:extLst>
          </p:cNvPr>
          <p:cNvPicPr>
            <a:picLocks noChangeAspect="1"/>
          </p:cNvPicPr>
          <p:nvPr/>
        </p:nvPicPr>
        <p:blipFill>
          <a:blip r:embed="rId2"/>
          <a:stretch>
            <a:fillRect/>
          </a:stretch>
        </p:blipFill>
        <p:spPr>
          <a:xfrm>
            <a:off x="-42620" y="-1"/>
            <a:ext cx="6109269" cy="4144379"/>
          </a:xfrm>
          <a:prstGeom prst="rect">
            <a:avLst/>
          </a:prstGeom>
        </p:spPr>
      </p:pic>
      <p:pic>
        <p:nvPicPr>
          <p:cNvPr id="5" name="Picture 4">
            <a:extLst>
              <a:ext uri="{FF2B5EF4-FFF2-40B4-BE49-F238E27FC236}">
                <a16:creationId xmlns:a16="http://schemas.microsoft.com/office/drawing/2014/main" id="{83976B60-DABC-EB24-1B96-7544BE9ADE78}"/>
              </a:ext>
            </a:extLst>
          </p:cNvPr>
          <p:cNvPicPr>
            <a:picLocks noChangeAspect="1"/>
          </p:cNvPicPr>
          <p:nvPr/>
        </p:nvPicPr>
        <p:blipFill>
          <a:blip r:embed="rId3"/>
          <a:stretch>
            <a:fillRect/>
          </a:stretch>
        </p:blipFill>
        <p:spPr>
          <a:xfrm>
            <a:off x="6082731" y="-54870"/>
            <a:ext cx="6109270" cy="4355937"/>
          </a:xfrm>
          <a:prstGeom prst="rect">
            <a:avLst/>
          </a:prstGeom>
        </p:spPr>
      </p:pic>
    </p:spTree>
    <p:extLst>
      <p:ext uri="{BB962C8B-B14F-4D97-AF65-F5344CB8AC3E}">
        <p14:creationId xmlns:p14="http://schemas.microsoft.com/office/powerpoint/2010/main" val="1908187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0BE36-FD87-B043-DCC1-856AA549AA3B}"/>
              </a:ext>
            </a:extLst>
          </p:cNvPr>
          <p:cNvSpPr>
            <a:spLocks noGrp="1"/>
          </p:cNvSpPr>
          <p:nvPr>
            <p:ph type="title"/>
          </p:nvPr>
        </p:nvSpPr>
        <p:spPr/>
        <p:txBody>
          <a:bodyPr/>
          <a:lstStyle/>
          <a:p>
            <a:r>
              <a:rPr lang="en-GB" dirty="0"/>
              <a:t>Who was involved?</a:t>
            </a:r>
          </a:p>
        </p:txBody>
      </p:sp>
      <p:sp>
        <p:nvSpPr>
          <p:cNvPr id="3" name="Content Placeholder 2">
            <a:extLst>
              <a:ext uri="{FF2B5EF4-FFF2-40B4-BE49-F238E27FC236}">
                <a16:creationId xmlns:a16="http://schemas.microsoft.com/office/drawing/2014/main" id="{AEEBA107-9C4B-DAF7-B61A-3CC1818ECDF9}"/>
              </a:ext>
            </a:extLst>
          </p:cNvPr>
          <p:cNvSpPr>
            <a:spLocks noGrp="1"/>
          </p:cNvSpPr>
          <p:nvPr>
            <p:ph idx="1"/>
          </p:nvPr>
        </p:nvSpPr>
        <p:spPr/>
        <p:txBody>
          <a:bodyPr/>
          <a:lstStyle/>
          <a:p>
            <a:r>
              <a:rPr lang="en-GB" dirty="0"/>
              <a:t>It will be the first study to look at how the Longfield Solar Farm affects biodiversity, soil health and carbon, wildlife habitats, and the way farmland is managed.</a:t>
            </a:r>
          </a:p>
          <a:p>
            <a:r>
              <a:rPr lang="en-GB" dirty="0"/>
              <a:t>Potential academic partners are asked to show interest and send in short proposals by July 29, 2022, to be considered.</a:t>
            </a:r>
          </a:p>
          <a:p>
            <a:r>
              <a:rPr lang="en-GB" dirty="0"/>
              <a:t>Together with environmental consultants Nature Positive, EDF Renewables is looking for academic partners to work with on a programme of ecological research to learn more about how solar farms help the environment.</a:t>
            </a:r>
          </a:p>
          <a:p>
            <a:endParaRPr lang="en-GB" dirty="0"/>
          </a:p>
        </p:txBody>
      </p:sp>
    </p:spTree>
    <p:extLst>
      <p:ext uri="{BB962C8B-B14F-4D97-AF65-F5344CB8AC3E}">
        <p14:creationId xmlns:p14="http://schemas.microsoft.com/office/powerpoint/2010/main" val="2368101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0BE36-FD87-B043-DCC1-856AA549AA3B}"/>
              </a:ext>
            </a:extLst>
          </p:cNvPr>
          <p:cNvSpPr>
            <a:spLocks noGrp="1"/>
          </p:cNvSpPr>
          <p:nvPr>
            <p:ph type="title"/>
          </p:nvPr>
        </p:nvSpPr>
        <p:spPr/>
        <p:txBody>
          <a:bodyPr/>
          <a:lstStyle/>
          <a:p>
            <a:r>
              <a:rPr lang="en-GB" dirty="0"/>
              <a:t>Who was involved? (Continued)</a:t>
            </a:r>
          </a:p>
        </p:txBody>
      </p:sp>
      <p:sp>
        <p:nvSpPr>
          <p:cNvPr id="3" name="Content Placeholder 2">
            <a:extLst>
              <a:ext uri="{FF2B5EF4-FFF2-40B4-BE49-F238E27FC236}">
                <a16:creationId xmlns:a16="http://schemas.microsoft.com/office/drawing/2014/main" id="{AEEBA107-9C4B-DAF7-B61A-3CC1818ECDF9}"/>
              </a:ext>
            </a:extLst>
          </p:cNvPr>
          <p:cNvSpPr>
            <a:spLocks noGrp="1"/>
          </p:cNvSpPr>
          <p:nvPr>
            <p:ph idx="1"/>
          </p:nvPr>
        </p:nvSpPr>
        <p:spPr/>
        <p:txBody>
          <a:bodyPr/>
          <a:lstStyle/>
          <a:p>
            <a:r>
              <a:rPr lang="en-GB" dirty="0"/>
              <a:t>Effective engagement with and consultation of stakeholders is a core part of the Planning Act of 2008 and a key part of the success of the Scheme. Consultation is a key part of making an ES that is both complete and well-balanced. </a:t>
            </a:r>
          </a:p>
          <a:p>
            <a:r>
              <a:rPr lang="en-GB" dirty="0">
                <a:effectLst/>
                <a:ea typeface="Calibri" panose="020F0502020204030204" pitchFamily="34" charset="0"/>
              </a:rPr>
              <a:t>Consultation is a continuous process that allows mitigation measures to be built into the design of the project. This reduces negative effects and improves environmental benefits</a:t>
            </a:r>
            <a:endParaRPr lang="en-GB" dirty="0"/>
          </a:p>
        </p:txBody>
      </p:sp>
    </p:spTree>
    <p:extLst>
      <p:ext uri="{BB962C8B-B14F-4D97-AF65-F5344CB8AC3E}">
        <p14:creationId xmlns:p14="http://schemas.microsoft.com/office/powerpoint/2010/main" val="17424501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0BE36-FD87-B043-DCC1-856AA549AA3B}"/>
              </a:ext>
            </a:extLst>
          </p:cNvPr>
          <p:cNvSpPr>
            <a:spLocks noGrp="1"/>
          </p:cNvSpPr>
          <p:nvPr>
            <p:ph type="title"/>
          </p:nvPr>
        </p:nvSpPr>
        <p:spPr/>
        <p:txBody>
          <a:bodyPr/>
          <a:lstStyle/>
          <a:p>
            <a:r>
              <a:rPr lang="en-GB" dirty="0"/>
              <a:t>Who was involved? (Continued)</a:t>
            </a:r>
          </a:p>
        </p:txBody>
      </p:sp>
      <p:sp>
        <p:nvSpPr>
          <p:cNvPr id="3" name="Content Placeholder 2">
            <a:extLst>
              <a:ext uri="{FF2B5EF4-FFF2-40B4-BE49-F238E27FC236}">
                <a16:creationId xmlns:a16="http://schemas.microsoft.com/office/drawing/2014/main" id="{AEEBA107-9C4B-DAF7-B61A-3CC1818ECDF9}"/>
              </a:ext>
            </a:extLst>
          </p:cNvPr>
          <p:cNvSpPr>
            <a:spLocks noGrp="1"/>
          </p:cNvSpPr>
          <p:nvPr>
            <p:ph idx="1"/>
          </p:nvPr>
        </p:nvSpPr>
        <p:spPr>
          <a:xfrm>
            <a:off x="684212" y="208548"/>
            <a:ext cx="8534400" cy="4092520"/>
          </a:xfrm>
        </p:spPr>
        <p:txBody>
          <a:bodyPr>
            <a:normAutofit fontScale="92500" lnSpcReduction="10000"/>
          </a:bodyPr>
          <a:lstStyle/>
          <a:p>
            <a:r>
              <a:rPr lang="en-GB" dirty="0"/>
              <a:t>Stakeholder engagement for the Scheme is based on the following principles: </a:t>
            </a:r>
          </a:p>
          <a:p>
            <a:r>
              <a:rPr lang="en-GB" dirty="0"/>
              <a:t>•	Early and ongoing engagement to inform and influence the design process. </a:t>
            </a:r>
          </a:p>
          <a:p>
            <a:r>
              <a:rPr lang="en-GB" dirty="0"/>
              <a:t>•	Seeking an appropriate level of feedback during the iterative design process and making sure that comments received are considered; </a:t>
            </a:r>
          </a:p>
          <a:p>
            <a:r>
              <a:rPr lang="en-GB" dirty="0"/>
              <a:t>•	Building long-term relationships with key stakeholders throughout the different stages of the Scheme to help better understand their views; </a:t>
            </a:r>
          </a:p>
          <a:p>
            <a:r>
              <a:rPr lang="en-GB" dirty="0"/>
              <a:t>•	Where possible and practical, enlisting the help of key stakeholders in the design process.</a:t>
            </a:r>
          </a:p>
          <a:p>
            <a:endParaRPr lang="en-GB" dirty="0"/>
          </a:p>
        </p:txBody>
      </p:sp>
    </p:spTree>
    <p:extLst>
      <p:ext uri="{BB962C8B-B14F-4D97-AF65-F5344CB8AC3E}">
        <p14:creationId xmlns:p14="http://schemas.microsoft.com/office/powerpoint/2010/main" val="42939738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C06C8-13B2-52C0-C9A9-8F89D63BF9E8}"/>
              </a:ext>
            </a:extLst>
          </p:cNvPr>
          <p:cNvSpPr>
            <a:spLocks noGrp="1"/>
          </p:cNvSpPr>
          <p:nvPr>
            <p:ph type="title"/>
          </p:nvPr>
        </p:nvSpPr>
        <p:spPr/>
        <p:txBody>
          <a:bodyPr/>
          <a:lstStyle/>
          <a:p>
            <a:r>
              <a:rPr lang="en-GB" dirty="0"/>
              <a:t>What is a solar farm?</a:t>
            </a:r>
          </a:p>
        </p:txBody>
      </p:sp>
      <p:sp>
        <p:nvSpPr>
          <p:cNvPr id="3" name="Content Placeholder 2">
            <a:extLst>
              <a:ext uri="{FF2B5EF4-FFF2-40B4-BE49-F238E27FC236}">
                <a16:creationId xmlns:a16="http://schemas.microsoft.com/office/drawing/2014/main" id="{D3145232-0E96-CE66-0590-F9AD60999969}"/>
              </a:ext>
            </a:extLst>
          </p:cNvPr>
          <p:cNvSpPr>
            <a:spLocks noGrp="1"/>
          </p:cNvSpPr>
          <p:nvPr>
            <p:ph idx="1"/>
          </p:nvPr>
        </p:nvSpPr>
        <p:spPr/>
        <p:txBody>
          <a:bodyPr/>
          <a:lstStyle/>
          <a:p>
            <a:r>
              <a:rPr lang="en-GB" dirty="0"/>
              <a:t>A solar farm is a large area covered with photovoltaic panels that are used to generate electricity from sunlight. Solar farms can be used to generate electricity for a single home, a small community, or even a large utility company. They can be located on rooftops, in fields, or on other large open areas. Solar farms are a clean and renewable source of energy that can help reduce our reliance on fossil fuels.</a:t>
            </a:r>
          </a:p>
        </p:txBody>
      </p:sp>
    </p:spTree>
    <p:extLst>
      <p:ext uri="{BB962C8B-B14F-4D97-AF65-F5344CB8AC3E}">
        <p14:creationId xmlns:p14="http://schemas.microsoft.com/office/powerpoint/2010/main" val="22838877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28588-3223-68FF-067A-9159111B9676}"/>
              </a:ext>
            </a:extLst>
          </p:cNvPr>
          <p:cNvSpPr>
            <a:spLocks noGrp="1"/>
          </p:cNvSpPr>
          <p:nvPr>
            <p:ph type="title"/>
          </p:nvPr>
        </p:nvSpPr>
        <p:spPr/>
        <p:txBody>
          <a:bodyPr/>
          <a:lstStyle/>
          <a:p>
            <a:r>
              <a:rPr lang="en-GB" dirty="0"/>
              <a:t>Solar farms and agriculture </a:t>
            </a:r>
          </a:p>
        </p:txBody>
      </p:sp>
      <p:sp>
        <p:nvSpPr>
          <p:cNvPr id="3" name="Content Placeholder 2">
            <a:extLst>
              <a:ext uri="{FF2B5EF4-FFF2-40B4-BE49-F238E27FC236}">
                <a16:creationId xmlns:a16="http://schemas.microsoft.com/office/drawing/2014/main" id="{01788EF7-6031-CE0E-BBCB-BE3FEBA0AE91}"/>
              </a:ext>
            </a:extLst>
          </p:cNvPr>
          <p:cNvSpPr>
            <a:spLocks noGrp="1"/>
          </p:cNvSpPr>
          <p:nvPr>
            <p:ph idx="1"/>
          </p:nvPr>
        </p:nvSpPr>
        <p:spPr>
          <a:xfrm>
            <a:off x="0" y="0"/>
            <a:ext cx="4532861" cy="4487332"/>
          </a:xfrm>
        </p:spPr>
        <p:txBody>
          <a:bodyPr/>
          <a:lstStyle/>
          <a:p>
            <a:r>
              <a:rPr lang="en-GB" dirty="0"/>
              <a:t>The cultivation of crops and grazing of cattle are both viable uses for solar farms. A method known as "agrovoltaics" has been proved to be helpful according to research conducted in 2018 and 2019 and it involves the co-location of croplands and solar farms.</a:t>
            </a:r>
          </a:p>
        </p:txBody>
      </p:sp>
      <p:pic>
        <p:nvPicPr>
          <p:cNvPr id="4" name="Picture 3">
            <a:extLst>
              <a:ext uri="{FF2B5EF4-FFF2-40B4-BE49-F238E27FC236}">
                <a16:creationId xmlns:a16="http://schemas.microsoft.com/office/drawing/2014/main" id="{711AA59B-35C3-610B-03CA-0DD0BCE71A32}"/>
              </a:ext>
            </a:extLst>
          </p:cNvPr>
          <p:cNvPicPr>
            <a:picLocks noChangeAspect="1"/>
          </p:cNvPicPr>
          <p:nvPr/>
        </p:nvPicPr>
        <p:blipFill>
          <a:blip r:embed="rId2"/>
          <a:stretch>
            <a:fillRect/>
          </a:stretch>
        </p:blipFill>
        <p:spPr>
          <a:xfrm>
            <a:off x="4532861" y="-1"/>
            <a:ext cx="7659140" cy="3914275"/>
          </a:xfrm>
          <a:prstGeom prst="rect">
            <a:avLst/>
          </a:prstGeom>
        </p:spPr>
      </p:pic>
    </p:spTree>
    <p:extLst>
      <p:ext uri="{BB962C8B-B14F-4D97-AF65-F5344CB8AC3E}">
        <p14:creationId xmlns:p14="http://schemas.microsoft.com/office/powerpoint/2010/main" val="4828847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297A9-C670-81B4-EE00-302A7DC670AB}"/>
              </a:ext>
            </a:extLst>
          </p:cNvPr>
          <p:cNvSpPr>
            <a:spLocks noGrp="1"/>
          </p:cNvSpPr>
          <p:nvPr>
            <p:ph type="title"/>
          </p:nvPr>
        </p:nvSpPr>
        <p:spPr/>
        <p:txBody>
          <a:bodyPr/>
          <a:lstStyle/>
          <a:p>
            <a:r>
              <a:rPr lang="en-GB" dirty="0"/>
              <a:t>Desirable points of EIA</a:t>
            </a:r>
          </a:p>
        </p:txBody>
      </p:sp>
      <p:sp>
        <p:nvSpPr>
          <p:cNvPr id="3" name="Content Placeholder 2">
            <a:extLst>
              <a:ext uri="{FF2B5EF4-FFF2-40B4-BE49-F238E27FC236}">
                <a16:creationId xmlns:a16="http://schemas.microsoft.com/office/drawing/2014/main" id="{92EE1759-1E2C-0B40-CD2F-E0FF3CEC4ED2}"/>
              </a:ext>
            </a:extLst>
          </p:cNvPr>
          <p:cNvSpPr>
            <a:spLocks noGrp="1"/>
          </p:cNvSpPr>
          <p:nvPr>
            <p:ph idx="1"/>
          </p:nvPr>
        </p:nvSpPr>
        <p:spPr>
          <a:xfrm>
            <a:off x="684212" y="192506"/>
            <a:ext cx="8534400" cy="4108562"/>
          </a:xfrm>
        </p:spPr>
        <p:txBody>
          <a:bodyPr>
            <a:normAutofit fontScale="85000" lnSpcReduction="10000"/>
          </a:bodyPr>
          <a:lstStyle/>
          <a:p>
            <a:r>
              <a:rPr lang="en-GB" dirty="0"/>
              <a:t>This EIA was incredibly well written and conforms to all the guidelines in place by the English government, it included the following information in addition to a Non-Technical Summary and appendices: -</a:t>
            </a:r>
          </a:p>
          <a:p>
            <a:r>
              <a:rPr lang="en-GB" dirty="0"/>
              <a:t>1. Introduction - this made clear the plan and its aim</a:t>
            </a:r>
          </a:p>
          <a:p>
            <a:r>
              <a:rPr lang="en-GB" dirty="0"/>
              <a:t>2. The Range of the Evaluation and Its Methods</a:t>
            </a:r>
          </a:p>
          <a:p>
            <a:r>
              <a:rPr lang="en-GB" dirty="0"/>
              <a:t>3. The Construction Site and the Areas Surrounding It</a:t>
            </a:r>
          </a:p>
          <a:p>
            <a:r>
              <a:rPr lang="en-GB" dirty="0"/>
              <a:t>4. The Course of Events intended to be followed</a:t>
            </a:r>
          </a:p>
          <a:p>
            <a:r>
              <a:rPr lang="en-GB" dirty="0"/>
              <a:t>5. Policy and Guidance with Regards to Climate Change, Energy, and Planning from the relevant government (England)</a:t>
            </a:r>
          </a:p>
          <a:p>
            <a:r>
              <a:rPr lang="en-GB" dirty="0"/>
              <a:t>6. The Terrain and the Visual Using Geographical Information Systems Data </a:t>
            </a:r>
          </a:p>
          <a:p>
            <a:r>
              <a:rPr lang="en-GB" dirty="0"/>
              <a:t>7. Environmentalism and the Preservation of Natural Areas discussed in detail including the impacts</a:t>
            </a:r>
          </a:p>
          <a:p>
            <a:endParaRPr lang="en-GB" dirty="0"/>
          </a:p>
        </p:txBody>
      </p:sp>
    </p:spTree>
    <p:extLst>
      <p:ext uri="{BB962C8B-B14F-4D97-AF65-F5344CB8AC3E}">
        <p14:creationId xmlns:p14="http://schemas.microsoft.com/office/powerpoint/2010/main" val="231925930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3B75C7-769E-54A6-3EE2-60363BD51403}"/>
              </a:ext>
            </a:extLst>
          </p:cNvPr>
          <p:cNvSpPr>
            <a:spLocks noGrp="1"/>
          </p:cNvSpPr>
          <p:nvPr>
            <p:ph type="title"/>
          </p:nvPr>
        </p:nvSpPr>
        <p:spPr/>
        <p:txBody>
          <a:bodyPr/>
          <a:lstStyle/>
          <a:p>
            <a:r>
              <a:rPr lang="en-GB" dirty="0"/>
              <a:t>Negative points </a:t>
            </a:r>
          </a:p>
        </p:txBody>
      </p:sp>
      <p:sp>
        <p:nvSpPr>
          <p:cNvPr id="3" name="Content Placeholder 2">
            <a:extLst>
              <a:ext uri="{FF2B5EF4-FFF2-40B4-BE49-F238E27FC236}">
                <a16:creationId xmlns:a16="http://schemas.microsoft.com/office/drawing/2014/main" id="{307DDA45-3D0D-3932-3E59-8C4718C1AEB3}"/>
              </a:ext>
            </a:extLst>
          </p:cNvPr>
          <p:cNvSpPr>
            <a:spLocks noGrp="1"/>
          </p:cNvSpPr>
          <p:nvPr>
            <p:ph idx="1"/>
          </p:nvPr>
        </p:nvSpPr>
        <p:spPr/>
        <p:txBody>
          <a:bodyPr/>
          <a:lstStyle/>
          <a:p>
            <a:r>
              <a:rPr lang="en-GB" dirty="0"/>
              <a:t>If this scheme would take place in Wales it would have to follow more stringent guidelines with the regards to displacement of wildlife and ecosystems as discussed earlier in this report.</a:t>
            </a:r>
          </a:p>
        </p:txBody>
      </p:sp>
    </p:spTree>
    <p:extLst>
      <p:ext uri="{BB962C8B-B14F-4D97-AF65-F5344CB8AC3E}">
        <p14:creationId xmlns:p14="http://schemas.microsoft.com/office/powerpoint/2010/main" val="22892641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3D299-D5D1-E0C1-C1B1-51FD44984A43}"/>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F659FE35-CEA0-EB81-627A-8F9BB7CE1DAD}"/>
              </a:ext>
            </a:extLst>
          </p:cNvPr>
          <p:cNvSpPr>
            <a:spLocks noGrp="1"/>
          </p:cNvSpPr>
          <p:nvPr>
            <p:ph idx="1"/>
          </p:nvPr>
        </p:nvSpPr>
        <p:spPr/>
        <p:txBody>
          <a:bodyPr/>
          <a:lstStyle/>
          <a:p>
            <a:r>
              <a:rPr lang="en-GB" dirty="0"/>
              <a:t>The environmental consequences that are thought to have the potential to be substantial have been identified in the report, and the method that will be utilised in the assessments that will be carried out for the EIA to characterise and comprehend the magnitude of these effects has been proposed.</a:t>
            </a:r>
          </a:p>
        </p:txBody>
      </p:sp>
    </p:spTree>
    <p:extLst>
      <p:ext uri="{BB962C8B-B14F-4D97-AF65-F5344CB8AC3E}">
        <p14:creationId xmlns:p14="http://schemas.microsoft.com/office/powerpoint/2010/main" val="13708557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CA68E-8F1E-38F7-8C93-814C939A6E96}"/>
              </a:ext>
            </a:extLst>
          </p:cNvPr>
          <p:cNvSpPr>
            <a:spLocks noGrp="1"/>
          </p:cNvSpPr>
          <p:nvPr>
            <p:ph type="title"/>
          </p:nvPr>
        </p:nvSpPr>
        <p:spPr/>
        <p:txBody>
          <a:bodyPr/>
          <a:lstStyle/>
          <a:p>
            <a:r>
              <a:rPr lang="en-GB" dirty="0"/>
              <a:t>Reflection </a:t>
            </a:r>
          </a:p>
        </p:txBody>
      </p:sp>
      <p:sp>
        <p:nvSpPr>
          <p:cNvPr id="3" name="Content Placeholder 2">
            <a:extLst>
              <a:ext uri="{FF2B5EF4-FFF2-40B4-BE49-F238E27FC236}">
                <a16:creationId xmlns:a16="http://schemas.microsoft.com/office/drawing/2014/main" id="{81ACC988-3872-0C80-A7F9-7FC70FC7ED60}"/>
              </a:ext>
            </a:extLst>
          </p:cNvPr>
          <p:cNvSpPr>
            <a:spLocks noGrp="1"/>
          </p:cNvSpPr>
          <p:nvPr>
            <p:ph idx="1"/>
          </p:nvPr>
        </p:nvSpPr>
        <p:spPr/>
        <p:txBody>
          <a:bodyPr/>
          <a:lstStyle/>
          <a:p>
            <a:r>
              <a:rPr lang="en-GB" dirty="0"/>
              <a:t>On reflection I need to demonstrate a more systematic and critical approach in my writing </a:t>
            </a:r>
          </a:p>
          <a:p>
            <a:r>
              <a:rPr lang="en-GB" dirty="0"/>
              <a:t>Expand on information I made mention to but did not fully research into said topics </a:t>
            </a:r>
          </a:p>
          <a:p>
            <a:r>
              <a:rPr lang="en-GB" dirty="0"/>
              <a:t>Inconsistences with headings </a:t>
            </a:r>
          </a:p>
          <a:p>
            <a:r>
              <a:rPr lang="en-GB" dirty="0"/>
              <a:t>Fully consider the authors motives and biases</a:t>
            </a:r>
          </a:p>
          <a:p>
            <a:r>
              <a:rPr lang="en-GB" dirty="0"/>
              <a:t>Make references more clear  </a:t>
            </a:r>
          </a:p>
        </p:txBody>
      </p:sp>
    </p:spTree>
    <p:extLst>
      <p:ext uri="{BB962C8B-B14F-4D97-AF65-F5344CB8AC3E}">
        <p14:creationId xmlns:p14="http://schemas.microsoft.com/office/powerpoint/2010/main" val="5209938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7D2A0-66E4-1BBC-FD34-FBB41C6EC74C}"/>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C6FAF487-FEC9-698E-E514-E63499BC83A7}"/>
              </a:ext>
            </a:extLst>
          </p:cNvPr>
          <p:cNvSpPr>
            <a:spLocks noGrp="1"/>
          </p:cNvSpPr>
          <p:nvPr>
            <p:ph idx="1"/>
          </p:nvPr>
        </p:nvSpPr>
        <p:spPr>
          <a:xfrm>
            <a:off x="684212" y="685800"/>
            <a:ext cx="8534400" cy="4142874"/>
          </a:xfrm>
        </p:spPr>
        <p:txBody>
          <a:bodyPr>
            <a:normAutofit fontScale="85000" lnSpcReduction="20000"/>
          </a:bodyPr>
          <a:lstStyle/>
          <a:p>
            <a:r>
              <a:rPr lang="en-GB" sz="2100" dirty="0"/>
              <a:t>United nations environment programme , 2022. Environmental Impact Assessment and Strategic Environmental Assessment: Towards an Integrated Approach. [Online] </a:t>
            </a:r>
          </a:p>
          <a:p>
            <a:r>
              <a:rPr lang="en-GB" sz="2100" dirty="0"/>
              <a:t>Longfield solar farm , 2020. Environmental impact assessment scoping report , Bristol : Longfield.</a:t>
            </a:r>
          </a:p>
          <a:p>
            <a:r>
              <a:rPr lang="en-GB" sz="2100" dirty="0"/>
              <a:t>UK Government , 2008. Planning Act 2008. [Online] Available at: https://www.legislation.gov.uk/ukpga/2008/29/contents[Accessed 27 December 2022].</a:t>
            </a:r>
          </a:p>
          <a:p>
            <a:r>
              <a:rPr lang="en-GB" sz="2100" dirty="0"/>
              <a:t>UK Government , 2021. The 2020 EIA Regulations. [Online] Available at: https://www.gov.uk/guidance/the-2020-eia-regulations[Accessed 15 December 2022].</a:t>
            </a:r>
          </a:p>
          <a:p>
            <a:r>
              <a:rPr lang="en-GB" sz="2100" dirty="0">
                <a:effectLst/>
                <a:ea typeface="Calibri" panose="020F0502020204030204" pitchFamily="34" charset="0"/>
                <a:cs typeface="Times New Roman" panose="02020603050405020304" pitchFamily="18" charset="0"/>
              </a:rPr>
              <a:t>Mohd Ashraf Zainol Abidin, M. N. M., 2021. Solar Photovoltaic Architecture and Agronomic Management in Agrivoltaic System: A Review. </a:t>
            </a:r>
            <a:r>
              <a:rPr lang="en-GB" sz="2100" i="1" dirty="0">
                <a:effectLst/>
                <a:ea typeface="Calibri" panose="020F0502020204030204" pitchFamily="34" charset="0"/>
                <a:cs typeface="Times New Roman" panose="02020603050405020304" pitchFamily="18" charset="0"/>
              </a:rPr>
              <a:t>Sustainability, </a:t>
            </a:r>
            <a:r>
              <a:rPr lang="en-GB" sz="2100" dirty="0">
                <a:effectLst/>
                <a:ea typeface="Calibri" panose="020F0502020204030204" pitchFamily="34" charset="0"/>
                <a:cs typeface="Times New Roman" panose="02020603050405020304" pitchFamily="18" charset="0"/>
              </a:rPr>
              <a:t>13(14).</a:t>
            </a:r>
          </a:p>
          <a:p>
            <a:endParaRPr lang="en-GB" dirty="0"/>
          </a:p>
          <a:p>
            <a:endParaRPr lang="en-GB" dirty="0"/>
          </a:p>
          <a:p>
            <a:endParaRPr lang="en-GB" dirty="0"/>
          </a:p>
        </p:txBody>
      </p:sp>
    </p:spTree>
    <p:extLst>
      <p:ext uri="{BB962C8B-B14F-4D97-AF65-F5344CB8AC3E}">
        <p14:creationId xmlns:p14="http://schemas.microsoft.com/office/powerpoint/2010/main" val="1520999035"/>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467D266DF7D29488C599703B2EBBD01" ma:contentTypeVersion="13" ma:contentTypeDescription="Create a new document." ma:contentTypeScope="" ma:versionID="6ef03407baa5f01f2f0825f4afc0cb4e">
  <xsd:schema xmlns:xsd="http://www.w3.org/2001/XMLSchema" xmlns:xs="http://www.w3.org/2001/XMLSchema" xmlns:p="http://schemas.microsoft.com/office/2006/metadata/properties" xmlns:ns3="9d0d5cce-d4dc-4043-8325-c992d2f588cd" xmlns:ns4="39a888ec-cc75-402e-856f-ff68cc5460ab" targetNamespace="http://schemas.microsoft.com/office/2006/metadata/properties" ma:root="true" ma:fieldsID="1aa726ae29afddb57d002e5b7b4d58b2" ns3:_="" ns4:_="">
    <xsd:import namespace="9d0d5cce-d4dc-4043-8325-c992d2f588cd"/>
    <xsd:import namespace="39a888ec-cc75-402e-856f-ff68cc5460ab"/>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OCR" minOccurs="0"/>
                <xsd:element ref="ns3:MediaServiceGenerationTime" minOccurs="0"/>
                <xsd:element ref="ns3:MediaServiceEventHashCode" minOccurs="0"/>
                <xsd:element ref="ns3:MediaLengthInSeconds"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d0d5cce-d4dc-4043-8325-c992d2f588c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LengthInSeconds" ma:index="19" nillable="true" ma:displayName="Length (seconds)" ma:internalName="MediaLengthInSeconds" ma:readOnly="true">
      <xsd:simpleType>
        <xsd:restriction base="dms:Unknown"/>
      </xsd:simpleType>
    </xsd:element>
    <xsd:element name="MediaServiceDateTaken" ma:index="20"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9a888ec-cc75-402e-856f-ff68cc5460a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77021C3-F4FF-45F0-983A-8FBF86855DD7}">
  <ds:schemaRefs>
    <ds:schemaRef ds:uri="http://schemas.openxmlformats.org/package/2006/metadata/core-properties"/>
    <ds:schemaRef ds:uri="http://purl.org/dc/terms/"/>
    <ds:schemaRef ds:uri="http://schemas.microsoft.com/office/infopath/2007/PartnerControls"/>
    <ds:schemaRef ds:uri="http://schemas.microsoft.com/office/2006/documentManagement/types"/>
    <ds:schemaRef ds:uri="http://www.w3.org/XML/1998/namespace"/>
    <ds:schemaRef ds:uri="http://purl.org/dc/dcmitype/"/>
    <ds:schemaRef ds:uri="http://purl.org/dc/elements/1.1/"/>
    <ds:schemaRef ds:uri="39a888ec-cc75-402e-856f-ff68cc5460ab"/>
    <ds:schemaRef ds:uri="9d0d5cce-d4dc-4043-8325-c992d2f588cd"/>
    <ds:schemaRef ds:uri="http://schemas.microsoft.com/office/2006/metadata/properties"/>
  </ds:schemaRefs>
</ds:datastoreItem>
</file>

<file path=customXml/itemProps2.xml><?xml version="1.0" encoding="utf-8"?>
<ds:datastoreItem xmlns:ds="http://schemas.openxmlformats.org/officeDocument/2006/customXml" ds:itemID="{6ABA418A-B050-4F98-A170-D95399D01D8B}">
  <ds:schemaRefs>
    <ds:schemaRef ds:uri="http://schemas.microsoft.com/sharepoint/v3/contenttype/forms"/>
  </ds:schemaRefs>
</ds:datastoreItem>
</file>

<file path=customXml/itemProps3.xml><?xml version="1.0" encoding="utf-8"?>
<ds:datastoreItem xmlns:ds="http://schemas.openxmlformats.org/officeDocument/2006/customXml" ds:itemID="{1D85B455-F891-4F0D-9237-FC39948D539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d0d5cce-d4dc-4043-8325-c992d2f588cd"/>
    <ds:schemaRef ds:uri="39a888ec-cc75-402e-856f-ff68cc5460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
  <TotalTime>1159</TotalTime>
  <Words>1141</Words>
  <Application>Microsoft Office PowerPoint</Application>
  <PresentationFormat>Widescreen</PresentationFormat>
  <Paragraphs>60</Paragraphs>
  <Slides>16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16</vt:i4>
      </vt:variant>
    </vt:vector>
  </HeadingPairs>
  <TitlesOfParts>
    <vt:vector size="19" baseType="lpstr">
      <vt:lpstr>Century Gothic</vt:lpstr>
      <vt:lpstr>Wingdings 3</vt:lpstr>
      <vt:lpstr>Slice</vt:lpstr>
      <vt:lpstr>EIA/ESA Evaluation of Longfield solar farm</vt:lpstr>
      <vt:lpstr>Introduction </vt:lpstr>
      <vt:lpstr>Investigation </vt:lpstr>
      <vt:lpstr>What is an EIA?</vt:lpstr>
      <vt:lpstr>What is the project?</vt:lpstr>
      <vt:lpstr>Where is the project </vt:lpstr>
      <vt:lpstr>Who was involved?</vt:lpstr>
      <vt:lpstr>Who was involved? (Continued)</vt:lpstr>
      <vt:lpstr>Who was involved? (Continued)</vt:lpstr>
      <vt:lpstr>What is a solar farm?</vt:lpstr>
      <vt:lpstr>Solar farms and agriculture </vt:lpstr>
      <vt:lpstr>Desirable points of EIA</vt:lpstr>
      <vt:lpstr>Negative points </vt:lpstr>
      <vt:lpstr>Conclusion </vt:lpstr>
      <vt:lpstr>Reflection </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Carbon capture in heavy industry</dc:title>
  <dc:creator>Joseph Omar</dc:creator>
  <cp:lastModifiedBy>Joseph Omar (1902433)</cp:lastModifiedBy>
  <cp:revision>4</cp:revision>
  <dcterms:created xsi:type="dcterms:W3CDTF">2021-12-30T13:41:58Z</dcterms:created>
  <dcterms:modified xsi:type="dcterms:W3CDTF">2023-01-23T17:16:00Z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0x0101008467D266DF7D29488C599703B2EBBD01</vt:lpwstr>
  </property>
</Properties>
</file>