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60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-560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C51FC065-F36B-B9E0-CD89-A9AC6B93013F}"/>
              </a:ext>
            </a:extLst>
          </p:cNvPr>
          <p:cNvSpPr/>
          <p:nvPr userDrawn="1"/>
        </p:nvSpPr>
        <p:spPr>
          <a:xfrm>
            <a:off x="1" y="0"/>
            <a:ext cx="2448559" cy="1122363"/>
          </a:xfrm>
          <a:prstGeom prst="rect">
            <a:avLst/>
          </a:prstGeom>
          <a:blipFill dpi="0" rotWithShape="1">
            <a:blip r:embed="rId2">
              <a:alphaModFix amt="27000"/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937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216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061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3EE143BD-4F82-0E8A-BF40-FF5D7DCED579}"/>
              </a:ext>
            </a:extLst>
          </p:cNvPr>
          <p:cNvSpPr/>
          <p:nvPr userDrawn="1"/>
        </p:nvSpPr>
        <p:spPr>
          <a:xfrm>
            <a:off x="0" y="0"/>
            <a:ext cx="2479040" cy="1325563"/>
          </a:xfrm>
          <a:prstGeom prst="rect">
            <a:avLst/>
          </a:prstGeom>
          <a:blipFill>
            <a:blip r:embed="rId2">
              <a:alphaModFix amt="27000"/>
            </a:blip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201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20/01/2024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66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20/01/2024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936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20/01/2024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4709E34E-CE78-13D6-F171-FF758760631B}"/>
              </a:ext>
            </a:extLst>
          </p:cNvPr>
          <p:cNvSpPr/>
          <p:nvPr userDrawn="1"/>
        </p:nvSpPr>
        <p:spPr>
          <a:xfrm>
            <a:off x="0" y="0"/>
            <a:ext cx="3230880" cy="1280160"/>
          </a:xfrm>
          <a:prstGeom prst="rect">
            <a:avLst/>
          </a:prstGeom>
          <a:blipFill>
            <a:blip r:embed="rId2">
              <a:alphaModFix amt="27000"/>
            </a:blip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63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603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20/01/2024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594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912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578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9FE110-C433-4E2D-8044-35E912AFB84D}" type="datetimeFigureOut">
              <a:rPr lang="en-GB" smtClean="0"/>
              <a:t>20/01/2024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193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="" xmlns:a16="http://schemas.microsoft.com/office/drawing/2014/main" id="{49AE333A-ED4D-2480-91D1-7D2AC990CDA3}"/>
              </a:ext>
            </a:extLst>
          </p:cNvPr>
          <p:cNvSpPr/>
          <p:nvPr/>
        </p:nvSpPr>
        <p:spPr>
          <a:xfrm>
            <a:off x="3015287" y="1572525"/>
            <a:ext cx="828739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fr-FR" sz="4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EIA Review on ‘Craig y </a:t>
            </a:r>
            <a:r>
              <a:rPr lang="fr-FR" sz="4400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Perthi</a:t>
            </a:r>
            <a:r>
              <a:rPr lang="fr-FR" sz="4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fr-FR" sz="4400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Solar</a:t>
            </a:r>
            <a:r>
              <a:rPr lang="fr-FR" sz="4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’,</a:t>
            </a:r>
          </a:p>
          <a:p>
            <a:pPr algn="ctr"/>
            <a:r>
              <a:rPr lang="fr-FR" sz="44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Newport</a:t>
            </a:r>
            <a:endParaRPr lang="en-US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BE51E83C-AAC6-5013-AB91-C5633CB5DE90}"/>
              </a:ext>
            </a:extLst>
          </p:cNvPr>
          <p:cNvSpPr txBox="1"/>
          <p:nvPr/>
        </p:nvSpPr>
        <p:spPr>
          <a:xfrm>
            <a:off x="7941422" y="5337201"/>
            <a:ext cx="40906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Kaushi</a:t>
            </a:r>
            <a:r>
              <a:rPr lang="en-GB" dirty="0" smtClean="0"/>
              <a:t> </a:t>
            </a:r>
            <a:r>
              <a:rPr lang="en-GB" dirty="0" err="1" smtClean="0"/>
              <a:t>Amarasena</a:t>
            </a:r>
            <a:endParaRPr lang="en-GB" dirty="0" smtClean="0"/>
          </a:p>
          <a:p>
            <a:r>
              <a:rPr lang="en-GB" dirty="0" smtClean="0"/>
              <a:t>2309522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397" y="2865166"/>
            <a:ext cx="4264660" cy="2065655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5271" y="4257062"/>
            <a:ext cx="4228465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191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33056" y="745578"/>
            <a:ext cx="585897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dirty="0"/>
              <a:t>Overview of the project </a:t>
            </a:r>
          </a:p>
        </p:txBody>
      </p:sp>
      <p:sp>
        <p:nvSpPr>
          <p:cNvPr id="3" name="Rectangle 2"/>
          <p:cNvSpPr/>
          <p:nvPr/>
        </p:nvSpPr>
        <p:spPr>
          <a:xfrm>
            <a:off x="295745" y="2396967"/>
            <a:ext cx="1180572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‘Craig y </a:t>
            </a:r>
            <a:r>
              <a:rPr lang="en-US" dirty="0" err="1" smtClean="0"/>
              <a:t>Perthi</a:t>
            </a:r>
            <a:r>
              <a:rPr lang="en-US" dirty="0" smtClean="0"/>
              <a:t> Solar’ - Solar </a:t>
            </a:r>
            <a:r>
              <a:rPr lang="en-US" dirty="0"/>
              <a:t>farm, battery storage and associated development, </a:t>
            </a:r>
            <a:r>
              <a:rPr lang="en-US" dirty="0" smtClean="0"/>
              <a:t>proposed </a:t>
            </a:r>
            <a:r>
              <a:rPr lang="en-US" dirty="0"/>
              <a:t>by JBM Solar Projects </a:t>
            </a:r>
            <a:r>
              <a:rPr lang="en-US" dirty="0" smtClean="0"/>
              <a:t>Ltd.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The </a:t>
            </a:r>
            <a:r>
              <a:rPr lang="en-US" dirty="0"/>
              <a:t>property </a:t>
            </a:r>
            <a:r>
              <a:rPr lang="en-US" dirty="0" smtClean="0"/>
              <a:t>is in the </a:t>
            </a:r>
            <a:r>
              <a:rPr lang="en-US" dirty="0"/>
              <a:t>village of </a:t>
            </a:r>
            <a:r>
              <a:rPr lang="en-US" dirty="0" err="1"/>
              <a:t>Bishton</a:t>
            </a:r>
            <a:r>
              <a:rPr lang="en-US" dirty="0"/>
              <a:t>, in the east side of Newport. </a:t>
            </a:r>
          </a:p>
          <a:p>
            <a:endParaRPr lang="en-US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P</a:t>
            </a:r>
            <a:r>
              <a:rPr lang="en-US" dirty="0" smtClean="0"/>
              <a:t>roject included </a:t>
            </a:r>
            <a:r>
              <a:rPr lang="en-US" dirty="0"/>
              <a:t>a solar </a:t>
            </a:r>
            <a:r>
              <a:rPr lang="en-US" dirty="0" smtClean="0"/>
              <a:t>PV </a:t>
            </a:r>
            <a:r>
              <a:rPr lang="en-US" dirty="0"/>
              <a:t>electricity generating station </a:t>
            </a:r>
            <a:r>
              <a:rPr lang="en-US" dirty="0" smtClean="0"/>
              <a:t>(99.9 MW), </a:t>
            </a:r>
            <a:r>
              <a:rPr lang="en-US" dirty="0"/>
              <a:t>battery storage, and </a:t>
            </a:r>
            <a:r>
              <a:rPr lang="en-US" dirty="0" smtClean="0"/>
              <a:t>a substation</a:t>
            </a:r>
            <a:r>
              <a:rPr lang="en-US" dirty="0"/>
              <a:t>. </a:t>
            </a:r>
            <a:endParaRPr lang="en-US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10.5 </a:t>
            </a:r>
            <a:r>
              <a:rPr lang="en-US" dirty="0"/>
              <a:t>km of underground cable system connected the site to the substation. </a:t>
            </a:r>
            <a:endParaRPr lang="en-US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With cable run and wildlife enhancement zones included, it has covered over 240 hectares.</a:t>
            </a:r>
            <a:endParaRPr lang="en-US" dirty="0" smtClean="0"/>
          </a:p>
          <a:p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Allow </a:t>
            </a:r>
            <a:r>
              <a:rPr lang="en-US" dirty="0"/>
              <a:t>sheep and poultry to graze </a:t>
            </a:r>
            <a:r>
              <a:rPr lang="en-US" dirty="0" smtClean="0"/>
              <a:t>between </a:t>
            </a:r>
            <a:r>
              <a:rPr lang="en-US" dirty="0"/>
              <a:t>the rows of panels</a:t>
            </a:r>
            <a:r>
              <a:rPr lang="en-US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Planning </a:t>
            </a:r>
            <a:r>
              <a:rPr lang="en-US" dirty="0"/>
              <a:t>and Environment Decisions Wales (PEDW) made the decisions on </a:t>
            </a:r>
            <a:r>
              <a:rPr lang="en-US" dirty="0" smtClean="0"/>
              <a:t>this project.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580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405" y="1227163"/>
            <a:ext cx="8062596" cy="5630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29466"/>
            <a:ext cx="4129405" cy="446024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653226" y="420378"/>
            <a:ext cx="16280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Map of the Site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743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176043" y="202369"/>
            <a:ext cx="571957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en-US" sz="4400" dirty="0"/>
              <a:t>EIA Scoping Summary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0822001"/>
              </p:ext>
            </p:extLst>
          </p:nvPr>
        </p:nvGraphicFramePr>
        <p:xfrm>
          <a:off x="310023" y="1730125"/>
          <a:ext cx="5600074" cy="32887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17745"/>
                <a:gridCol w="2082329"/>
              </a:tblGrid>
              <a:tr h="408412">
                <a:tc>
                  <a:txBody>
                    <a:bodyPr/>
                    <a:lstStyle/>
                    <a:p>
                      <a:pPr algn="ctr"/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Topic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Scoped In/</a:t>
                      </a:r>
                      <a:r>
                        <a:rPr lang="en-US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Out</a:t>
                      </a:r>
                      <a:endParaRPr lang="en-US" dirty="0"/>
                    </a:p>
                  </a:txBody>
                  <a:tcPr/>
                </a:tc>
              </a:tr>
              <a:tr h="408412">
                <a:tc>
                  <a:txBody>
                    <a:bodyPr/>
                    <a:lstStyle/>
                    <a:p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Landscape</a:t>
                      </a:r>
                      <a:r>
                        <a:rPr lang="en-US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Visual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In</a:t>
                      </a:r>
                      <a:endParaRPr lang="en-US" sz="16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8412">
                <a:tc>
                  <a:txBody>
                    <a:bodyPr/>
                    <a:lstStyle/>
                    <a:p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Biodiversity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 In</a:t>
                      </a:r>
                      <a:endParaRPr lang="en-US" sz="16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8412">
                <a:tc>
                  <a:txBody>
                    <a:bodyPr/>
                    <a:lstStyle/>
                    <a:p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Air Quality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Out</a:t>
                      </a:r>
                      <a:endParaRPr lang="en-US" sz="16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8412">
                <a:tc>
                  <a:txBody>
                    <a:bodyPr/>
                    <a:lstStyle/>
                    <a:p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Noise and Vibration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Out</a:t>
                      </a:r>
                      <a:endParaRPr lang="en-US" sz="16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8412">
                <a:tc>
                  <a:txBody>
                    <a:bodyPr/>
                    <a:lstStyle/>
                    <a:p>
                      <a:r>
                        <a:rPr lang="en-US" dirty="0" smtClean="0"/>
                        <a:t>Cultural Heritage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In</a:t>
                      </a:r>
                      <a:endParaRPr lang="en-US" sz="16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8412">
                <a:tc>
                  <a:txBody>
                    <a:bodyPr/>
                    <a:lstStyle/>
                    <a:p>
                      <a:r>
                        <a:rPr lang="en-US" dirty="0" smtClean="0"/>
                        <a:t>Population and Human Health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Out</a:t>
                      </a:r>
                      <a:endParaRPr lang="en-US" sz="16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8412">
                <a:tc>
                  <a:txBody>
                    <a:bodyPr/>
                    <a:lstStyle/>
                    <a:p>
                      <a:r>
                        <a:rPr lang="en-US" dirty="0" smtClean="0"/>
                        <a:t>Geology and Soils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Out</a:t>
                      </a:r>
                      <a:endParaRPr lang="en-US" sz="16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3782574"/>
              </p:ext>
            </p:extLst>
          </p:nvPr>
        </p:nvGraphicFramePr>
        <p:xfrm>
          <a:off x="6120144" y="1689823"/>
          <a:ext cx="5216056" cy="33805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76520"/>
                <a:gridCol w="1939536"/>
              </a:tblGrid>
              <a:tr h="408765">
                <a:tc>
                  <a:txBody>
                    <a:bodyPr/>
                    <a:lstStyle/>
                    <a:p>
                      <a:pPr algn="ctr"/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Topic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Scoped In/</a:t>
                      </a:r>
                      <a:r>
                        <a:rPr lang="en-US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Out</a:t>
                      </a:r>
                      <a:endParaRPr lang="en-US" dirty="0"/>
                    </a:p>
                  </a:txBody>
                  <a:tcPr/>
                </a:tc>
              </a:tr>
              <a:tr h="4087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Material Assets and Waste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Out</a:t>
                      </a:r>
                    </a:p>
                  </a:txBody>
                  <a:tcPr marL="68580" marR="68580" marT="0" marB="0" anchor="ctr"/>
                </a:tc>
              </a:tr>
              <a:tr h="40876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Climate </a:t>
                      </a:r>
                      <a:r>
                        <a:rPr lang="en-US" sz="18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Change</a:t>
                      </a:r>
                      <a:endParaRPr lang="en-US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Out</a:t>
                      </a:r>
                    </a:p>
                  </a:txBody>
                  <a:tcPr marL="68580" marR="68580" marT="0" marB="0" anchor="ctr"/>
                </a:tc>
              </a:tr>
              <a:tr h="40876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Water </a:t>
                      </a:r>
                      <a:r>
                        <a:rPr lang="en-US" sz="18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Resources/ Flood</a:t>
                      </a:r>
                      <a:endParaRPr lang="en-US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In</a:t>
                      </a:r>
                      <a:endParaRPr lang="en-US" sz="18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876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Traffic and </a:t>
                      </a:r>
                      <a:r>
                        <a:rPr lang="en-US" sz="18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Transport</a:t>
                      </a:r>
                      <a:endParaRPr lang="en-US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Out</a:t>
                      </a:r>
                    </a:p>
                  </a:txBody>
                  <a:tcPr marL="68580" marR="68580" marT="0" marB="0" anchor="ctr"/>
                </a:tc>
              </a:tr>
              <a:tr h="40876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Accidents/ </a:t>
                      </a:r>
                      <a:r>
                        <a:rPr lang="en-US" sz="18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Disasters</a:t>
                      </a:r>
                      <a:endParaRPr lang="en-US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Out</a:t>
                      </a:r>
                    </a:p>
                  </a:txBody>
                  <a:tcPr marL="68580" marR="68580" marT="0" marB="0" anchor="ctr"/>
                </a:tc>
              </a:tr>
              <a:tr h="40876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Lighting / </a:t>
                      </a:r>
                      <a:r>
                        <a:rPr lang="en-US" sz="18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Glare</a:t>
                      </a:r>
                      <a:endParaRPr lang="en-US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Out</a:t>
                      </a:r>
                    </a:p>
                  </a:txBody>
                  <a:tcPr marL="68580" marR="68580" marT="0" marB="0" anchor="ctr"/>
                </a:tc>
              </a:tr>
              <a:tr h="40876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Cumulative </a:t>
                      </a:r>
                      <a:r>
                        <a:rPr lang="en-US" sz="18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Effects</a:t>
                      </a:r>
                      <a:endParaRPr lang="en-US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  In</a:t>
                      </a:r>
                      <a:endParaRPr lang="en-US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83869" y="5417167"/>
            <a:ext cx="1194516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Scoping </a:t>
            </a:r>
            <a:r>
              <a:rPr lang="en-US" dirty="0"/>
              <a:t>Direction was provided </a:t>
            </a:r>
            <a:r>
              <a:rPr lang="en-US" dirty="0" smtClean="0"/>
              <a:t>by PEDW.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Topics -  Geology </a:t>
            </a:r>
            <a:r>
              <a:rPr lang="en-US" dirty="0"/>
              <a:t>and </a:t>
            </a:r>
            <a:r>
              <a:rPr lang="en-US" dirty="0" smtClean="0"/>
              <a:t>Soils / Traffic </a:t>
            </a:r>
            <a:r>
              <a:rPr lang="en-US" dirty="0"/>
              <a:t>and </a:t>
            </a:r>
            <a:r>
              <a:rPr lang="en-US" dirty="0" smtClean="0"/>
              <a:t>Transport required </a:t>
            </a:r>
            <a:r>
              <a:rPr lang="en-US" dirty="0"/>
              <a:t>to be ‘scoped in</a:t>
            </a:r>
            <a:r>
              <a:rPr lang="en-US" dirty="0" smtClean="0"/>
              <a:t>’.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Leisure and </a:t>
            </a:r>
            <a:r>
              <a:rPr lang="en-US" dirty="0" smtClean="0"/>
              <a:t>Recreation should include.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</a:t>
            </a:r>
            <a:r>
              <a:rPr lang="en-US" dirty="0" smtClean="0"/>
              <a:t>pplicant </a:t>
            </a:r>
            <a:r>
              <a:rPr lang="en-US" dirty="0"/>
              <a:t>has </a:t>
            </a:r>
            <a:r>
              <a:rPr lang="en-US" dirty="0" smtClean="0"/>
              <a:t>submitted the </a:t>
            </a:r>
            <a:r>
              <a:rPr lang="en-US" dirty="0"/>
              <a:t>Scoping Direction </a:t>
            </a:r>
            <a:r>
              <a:rPr lang="en-US" dirty="0" smtClean="0"/>
              <a:t>Response.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724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3145875"/>
              </p:ext>
            </p:extLst>
          </p:nvPr>
        </p:nvGraphicFramePr>
        <p:xfrm>
          <a:off x="185090" y="1452997"/>
          <a:ext cx="11910339" cy="528819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48510"/>
                <a:gridCol w="9961829"/>
              </a:tblGrid>
              <a:tr h="84833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Topic</a:t>
                      </a:r>
                      <a:endParaRPr lang="en-US" dirty="0" smtClean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Description</a:t>
                      </a:r>
                      <a:endParaRPr lang="en-US" dirty="0"/>
                    </a:p>
                  </a:txBody>
                  <a:tcPr anchor="ctr"/>
                </a:tc>
              </a:tr>
              <a:tr h="1083715">
                <a:tc>
                  <a:txBody>
                    <a:bodyPr/>
                    <a:lstStyle/>
                    <a:p>
                      <a:r>
                        <a:rPr lang="en-US" dirty="0" smtClean="0"/>
                        <a:t>Landscape and Visual Impact Assessment (LVIA)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Considered 17 photographic panoramic viewpoints from publicly accessible locations 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Residential Visual Amenity Study (RVIA) was</a:t>
                      </a:r>
                      <a:r>
                        <a:rPr lang="en-US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requested by PEDW.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Draft on Landscape and Ecology Management Plan (LEMP)</a:t>
                      </a:r>
                      <a:r>
                        <a:rPr lang="en-US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focuses on five aspects.</a:t>
                      </a:r>
                      <a:endParaRPr lang="en-US" dirty="0"/>
                    </a:p>
                  </a:txBody>
                  <a:tcPr/>
                </a:tc>
              </a:tr>
              <a:tr h="1083715"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Biodiversity Assessment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Focused on how solar farm influence on ecological receptors.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Completed several surveys (Otter, Aquatic Invertebrate,</a:t>
                      </a:r>
                      <a:r>
                        <a:rPr lang="en-US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Bee, Birds,</a:t>
                      </a:r>
                      <a:r>
                        <a:rPr lang="en-US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Vegetation)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PEDW has requested to</a:t>
                      </a:r>
                      <a:r>
                        <a:rPr lang="en-US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mention </a:t>
                      </a: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loss of trees.</a:t>
                      </a:r>
                      <a:r>
                        <a:rPr lang="en-US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dirty="0"/>
                    </a:p>
                  </a:txBody>
                  <a:tcPr/>
                </a:tc>
              </a:tr>
              <a:tr h="1083715"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Cultural Heritage Assessment</a:t>
                      </a:r>
                    </a:p>
                    <a:p>
                      <a:endParaRPr lang="en-US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Identified assets situated within the project site and 1 km of its boundary were assessed.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PEDW has</a:t>
                      </a:r>
                      <a:r>
                        <a:rPr lang="en-US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required </a:t>
                      </a: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Agricultural Land Classification assessment.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Cultural Landscape Aspect Areas have been identified by the LANDMAP process.</a:t>
                      </a:r>
                      <a:endParaRPr lang="en-US" dirty="0"/>
                    </a:p>
                  </a:txBody>
                  <a:tcPr/>
                </a:tc>
              </a:tr>
              <a:tr h="1083715"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Hydrology and Flood Risk Assessment</a:t>
                      </a:r>
                    </a:p>
                    <a:p>
                      <a:endParaRPr lang="en-US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Area is vulnerable to siltation, erosion, increased surface water runoff, and changes in water levels. 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Project has the potential to increase flood risk, erosion, and pollution of surface water bodies.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Site-specific modeling has undertaken to determine the flood</a:t>
                      </a:r>
                      <a:r>
                        <a:rPr lang="en-US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risk</a:t>
                      </a:r>
                      <a:r>
                        <a:rPr lang="en-US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</a:t>
                      </a:r>
                      <a:r>
                        <a:rPr lang="en-US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Tuflow</a:t>
                      </a:r>
                      <a:r>
                        <a:rPr lang="en-US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modeling software )  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2453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83334" y="301958"/>
            <a:ext cx="737535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en-US" sz="4400" dirty="0"/>
              <a:t>Impact Mitigation Measures </a:t>
            </a:r>
          </a:p>
        </p:txBody>
      </p:sp>
      <p:sp>
        <p:nvSpPr>
          <p:cNvPr id="3" name="Rectangle 2"/>
          <p:cNvSpPr/>
          <p:nvPr/>
        </p:nvSpPr>
        <p:spPr>
          <a:xfrm>
            <a:off x="666936" y="2044155"/>
            <a:ext cx="10704217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C</a:t>
            </a:r>
            <a:r>
              <a:rPr lang="en-US" dirty="0" smtClean="0"/>
              <a:t>ontinue </a:t>
            </a:r>
            <a:r>
              <a:rPr lang="en-US" dirty="0"/>
              <a:t>operating </a:t>
            </a:r>
            <a:r>
              <a:rPr lang="en-US" dirty="0" smtClean="0"/>
              <a:t>solar power without </a:t>
            </a:r>
            <a:r>
              <a:rPr lang="en-US" dirty="0"/>
              <a:t>removing sheep and poultry grazing from the area. </a:t>
            </a:r>
            <a:endParaRPr lang="en-US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L</a:t>
            </a:r>
            <a:r>
              <a:rPr lang="en-US" dirty="0" smtClean="0"/>
              <a:t>andscape </a:t>
            </a:r>
            <a:r>
              <a:rPr lang="en-US" dirty="0"/>
              <a:t>management plan included </a:t>
            </a:r>
            <a:r>
              <a:rPr lang="en-US" dirty="0" smtClean="0"/>
              <a:t>support the </a:t>
            </a:r>
            <a:r>
              <a:rPr lang="en-US" dirty="0"/>
              <a:t>existing </a:t>
            </a:r>
            <a:r>
              <a:rPr lang="en-US" dirty="0" smtClean="0"/>
              <a:t>vegetation-</a:t>
            </a:r>
            <a:r>
              <a:rPr lang="en-US" dirty="0"/>
              <a:t> </a:t>
            </a:r>
            <a:r>
              <a:rPr lang="en-US" dirty="0" smtClean="0"/>
              <a:t>planting hedgerows, forest </a:t>
            </a:r>
            <a:r>
              <a:rPr lang="en-US" dirty="0"/>
              <a:t>planting. </a:t>
            </a:r>
            <a:endParaRPr lang="en-US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</a:t>
            </a:r>
            <a:r>
              <a:rPr lang="en-US" dirty="0" smtClean="0"/>
              <a:t>rchaeological </a:t>
            </a:r>
            <a:r>
              <a:rPr lang="en-US" dirty="0"/>
              <a:t>investigation </a:t>
            </a:r>
            <a:r>
              <a:rPr lang="en-US" dirty="0" err="1"/>
              <a:t>programme</a:t>
            </a:r>
            <a:r>
              <a:rPr lang="en-US" dirty="0"/>
              <a:t> </a:t>
            </a:r>
            <a:r>
              <a:rPr lang="en-US" dirty="0" smtClean="0"/>
              <a:t>to reduce </a:t>
            </a:r>
            <a:r>
              <a:rPr lang="en-US" dirty="0"/>
              <a:t>the </a:t>
            </a:r>
            <a:r>
              <a:rPr lang="en-US" dirty="0" smtClean="0"/>
              <a:t>impact </a:t>
            </a:r>
            <a:r>
              <a:rPr lang="en-US" dirty="0"/>
              <a:t>on </a:t>
            </a:r>
            <a:r>
              <a:rPr lang="en-US" dirty="0" smtClean="0"/>
              <a:t>archaeological </a:t>
            </a:r>
            <a:r>
              <a:rPr lang="en-US" dirty="0"/>
              <a:t>remains. </a:t>
            </a:r>
            <a:endParaRPr lang="en-US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Mitigate flood risk- include </a:t>
            </a:r>
            <a:r>
              <a:rPr lang="en-US" dirty="0"/>
              <a:t>flood </a:t>
            </a:r>
            <a:r>
              <a:rPr lang="en-US" dirty="0" smtClean="0"/>
              <a:t>barriers, </a:t>
            </a:r>
            <a:r>
              <a:rPr lang="en-US" dirty="0"/>
              <a:t>managing rainwater at the </a:t>
            </a:r>
            <a:r>
              <a:rPr lang="en-US" dirty="0" smtClean="0"/>
              <a:t>source.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Exclusion </a:t>
            </a:r>
            <a:r>
              <a:rPr lang="en-US" dirty="0"/>
              <a:t>zones to boundary features protected by a suitable </a:t>
            </a:r>
            <a:r>
              <a:rPr lang="en-US" dirty="0" smtClean="0"/>
              <a:t>fence.</a:t>
            </a:r>
          </a:p>
          <a:p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Creation </a:t>
            </a:r>
            <a:r>
              <a:rPr lang="en-US" dirty="0"/>
              <a:t>of Shrill Carder bee </a:t>
            </a:r>
            <a:r>
              <a:rPr lang="en-US" dirty="0" smtClean="0"/>
              <a:t>habitat.</a:t>
            </a: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Facilitate </a:t>
            </a:r>
            <a:r>
              <a:rPr lang="en-US" dirty="0"/>
              <a:t>bird nesting boxes/ </a:t>
            </a:r>
            <a:r>
              <a:rPr lang="en-US" dirty="0" smtClean="0"/>
              <a:t>nature </a:t>
            </a:r>
            <a:r>
              <a:rPr lang="en-US" dirty="0"/>
              <a:t>conservation sites 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259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9248" y="0"/>
            <a:ext cx="8932752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33089" y="3008944"/>
            <a:ext cx="271792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Concept Plan of the Solar Project, Design and Access Statement</a:t>
            </a:r>
          </a:p>
        </p:txBody>
      </p:sp>
    </p:spTree>
    <p:extLst>
      <p:ext uri="{BB962C8B-B14F-4D97-AF65-F5344CB8AC3E}">
        <p14:creationId xmlns:p14="http://schemas.microsoft.com/office/powerpoint/2010/main" val="394847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34310" y="320065"/>
            <a:ext cx="529228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en-US" sz="4400" dirty="0"/>
              <a:t>Public Consultation </a:t>
            </a:r>
          </a:p>
        </p:txBody>
      </p:sp>
      <p:sp>
        <p:nvSpPr>
          <p:cNvPr id="3" name="Rectangle 2"/>
          <p:cNvSpPr/>
          <p:nvPr/>
        </p:nvSpPr>
        <p:spPr>
          <a:xfrm>
            <a:off x="268585" y="1582155"/>
            <a:ext cx="11672935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A</a:t>
            </a:r>
            <a:r>
              <a:rPr lang="en-US" dirty="0" smtClean="0"/>
              <a:t>rranged </a:t>
            </a:r>
            <a:r>
              <a:rPr lang="en-US" dirty="0"/>
              <a:t>consultation days, participated in council meetings, and interacted with local wildlife groups and educational </a:t>
            </a:r>
            <a:r>
              <a:rPr lang="en-US" dirty="0" smtClean="0"/>
              <a:t>institutions.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Planned </a:t>
            </a:r>
            <a:r>
              <a:rPr lang="en-US" dirty="0"/>
              <a:t>to provide a £300,000 fund to support local projects </a:t>
            </a:r>
            <a:r>
              <a:rPr lang="en-US" dirty="0" smtClean="0"/>
              <a:t>- rooftop solar </a:t>
            </a:r>
            <a:r>
              <a:rPr lang="en-US" dirty="0"/>
              <a:t>for residents and </a:t>
            </a:r>
            <a:r>
              <a:rPr lang="en-US" dirty="0" smtClean="0"/>
              <a:t>schools.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E</a:t>
            </a:r>
            <a:r>
              <a:rPr lang="en-US" dirty="0" smtClean="0"/>
              <a:t>very </a:t>
            </a:r>
            <a:r>
              <a:rPr lang="en-US" dirty="0"/>
              <a:t>chapter of the environmental statement was available for reading </a:t>
            </a:r>
            <a:r>
              <a:rPr lang="en-US" dirty="0" smtClean="0"/>
              <a:t>on</a:t>
            </a:r>
            <a:r>
              <a:rPr lang="en-US" dirty="0"/>
              <a:t> the JBM Solar website. </a:t>
            </a:r>
            <a:endParaRPr lang="en-US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90</a:t>
            </a:r>
            <a:r>
              <a:rPr lang="en-US" dirty="0"/>
              <a:t>% in favor </a:t>
            </a:r>
            <a:r>
              <a:rPr lang="en-US" dirty="0" smtClean="0"/>
              <a:t>for the project in 2021</a:t>
            </a:r>
            <a:r>
              <a:rPr lang="en-US" dirty="0"/>
              <a:t>. But in 2022, 81% of those </a:t>
            </a:r>
            <a:r>
              <a:rPr lang="en-US" dirty="0" smtClean="0"/>
              <a:t>had </a:t>
            </a:r>
            <a:r>
              <a:rPr lang="en-US" dirty="0"/>
              <a:t>no objections to a solar </a:t>
            </a:r>
            <a:r>
              <a:rPr lang="en-US" dirty="0" smtClean="0"/>
              <a:t>farm.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Some </a:t>
            </a:r>
            <a:r>
              <a:rPr lang="en-US" dirty="0"/>
              <a:t>villages say they are opposed and fighting a battle against plans for this solar </a:t>
            </a:r>
            <a:r>
              <a:rPr lang="en-US" dirty="0" smtClean="0"/>
              <a:t>farm.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Several </a:t>
            </a:r>
            <a:r>
              <a:rPr lang="en-US" dirty="0"/>
              <a:t>positive changes have been incorporated into the </a:t>
            </a:r>
            <a:r>
              <a:rPr lang="en-US" dirty="0" smtClean="0"/>
              <a:t>project</a:t>
            </a:r>
          </a:p>
          <a:p>
            <a:r>
              <a:rPr lang="en-US" dirty="0"/>
              <a:t> </a:t>
            </a:r>
            <a:r>
              <a:rPr lang="en-US" dirty="0" smtClean="0"/>
              <a:t>                                         Additional </a:t>
            </a:r>
            <a:r>
              <a:rPr lang="en-US" dirty="0"/>
              <a:t>landscaping and green </a:t>
            </a:r>
            <a:r>
              <a:rPr lang="en-US" dirty="0" smtClean="0"/>
              <a:t>spaces</a:t>
            </a:r>
          </a:p>
          <a:p>
            <a:r>
              <a:rPr lang="en-US" dirty="0"/>
              <a:t> </a:t>
            </a:r>
            <a:r>
              <a:rPr lang="en-US" dirty="0" smtClean="0"/>
              <a:t>                                         Increased </a:t>
            </a:r>
            <a:r>
              <a:rPr lang="en-US" dirty="0"/>
              <a:t>community benefit </a:t>
            </a:r>
            <a:r>
              <a:rPr lang="en-US" dirty="0" smtClean="0"/>
              <a:t>fund</a:t>
            </a:r>
          </a:p>
          <a:p>
            <a:r>
              <a:rPr lang="en-US" dirty="0"/>
              <a:t> </a:t>
            </a:r>
            <a:r>
              <a:rPr lang="en-US" dirty="0" smtClean="0"/>
              <a:t>                                         Planned </a:t>
            </a:r>
            <a:r>
              <a:rPr lang="en-US" dirty="0"/>
              <a:t>new green </a:t>
            </a:r>
            <a:r>
              <a:rPr lang="en-US" dirty="0" smtClean="0"/>
              <a:t>infrastructure</a:t>
            </a:r>
          </a:p>
          <a:p>
            <a:r>
              <a:rPr lang="en-US" dirty="0"/>
              <a:t> </a:t>
            </a:r>
            <a:r>
              <a:rPr lang="en-US" dirty="0" smtClean="0"/>
              <a:t>                                         Increased </a:t>
            </a:r>
            <a:r>
              <a:rPr lang="en-US" dirty="0"/>
              <a:t>access to the site </a:t>
            </a:r>
          </a:p>
          <a:p>
            <a:r>
              <a:rPr lang="en-US" dirty="0" smtClean="0"/>
              <a:t>                                          Wildlife improvements  </a:t>
            </a: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07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04015" y="371825"/>
            <a:ext cx="269176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dirty="0"/>
              <a:t>Conclusion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267854" y="1858864"/>
            <a:ext cx="11767127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The </a:t>
            </a:r>
            <a:r>
              <a:rPr lang="en-US" dirty="0" smtClean="0"/>
              <a:t>project </a:t>
            </a:r>
            <a:r>
              <a:rPr lang="en-US" dirty="0"/>
              <a:t>would make a meaningful contribution to both local and national climate commitments, and help to tackle energy </a:t>
            </a:r>
            <a:r>
              <a:rPr lang="en-US" dirty="0" smtClean="0"/>
              <a:t>crises.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P</a:t>
            </a:r>
            <a:r>
              <a:rPr lang="en-US" dirty="0" smtClean="0"/>
              <a:t>roject </a:t>
            </a:r>
            <a:r>
              <a:rPr lang="en-US" dirty="0"/>
              <a:t>had several negative consequences on the environment, thus an EIA was required before construction was </a:t>
            </a:r>
            <a:r>
              <a:rPr lang="en-US" dirty="0" smtClean="0"/>
              <a:t>permitted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In </a:t>
            </a:r>
            <a:r>
              <a:rPr lang="en-US" dirty="0" smtClean="0"/>
              <a:t>the EIA </a:t>
            </a:r>
            <a:r>
              <a:rPr lang="en-US" dirty="0"/>
              <a:t>scoping, several topics have been scoped in and </a:t>
            </a:r>
            <a:r>
              <a:rPr lang="en-US" dirty="0" smtClean="0"/>
              <a:t>out </a:t>
            </a:r>
            <a:r>
              <a:rPr lang="en-US" dirty="0"/>
              <a:t>based on their </a:t>
            </a:r>
            <a:r>
              <a:rPr lang="en-US" dirty="0" smtClean="0"/>
              <a:t>effects. Those were further </a:t>
            </a:r>
            <a:r>
              <a:rPr lang="en-US" dirty="0"/>
              <a:t>discussed under the different </a:t>
            </a:r>
            <a:r>
              <a:rPr lang="en-US" dirty="0" smtClean="0"/>
              <a:t>chapters.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Based </a:t>
            </a:r>
            <a:r>
              <a:rPr lang="en-US" dirty="0"/>
              <a:t>on the PEDW recommendations and public comments, several modifications </a:t>
            </a:r>
            <a:r>
              <a:rPr lang="en-US" dirty="0" smtClean="0"/>
              <a:t>have </a:t>
            </a:r>
            <a:r>
              <a:rPr lang="en-US" dirty="0"/>
              <a:t>included to the final project. </a:t>
            </a:r>
            <a:endParaRPr lang="en-US" dirty="0" smtClean="0"/>
          </a:p>
          <a:p>
            <a:pPr marL="285750" indent="-285750">
              <a:buFont typeface="Arial" pitchFamily="34" charset="0"/>
              <a:buChar char="•"/>
            </a:pPr>
            <a:endParaRPr lang="en-US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The ultimate objective of the EIA </a:t>
            </a:r>
            <a:r>
              <a:rPr lang="en-US" dirty="0" smtClean="0"/>
              <a:t>procedure: </a:t>
            </a:r>
          </a:p>
          <a:p>
            <a:r>
              <a:rPr lang="en-US" dirty="0"/>
              <a:t> </a:t>
            </a:r>
            <a:r>
              <a:rPr lang="en-US" dirty="0" smtClean="0"/>
              <a:t>                          To build </a:t>
            </a:r>
            <a:r>
              <a:rPr lang="en-US" dirty="0"/>
              <a:t>sustainable solar </a:t>
            </a:r>
            <a:r>
              <a:rPr lang="en-US" dirty="0" smtClean="0"/>
              <a:t>farm </a:t>
            </a:r>
            <a:r>
              <a:rPr lang="en-US" dirty="0"/>
              <a:t>by minimizing the negative impacts on the </a:t>
            </a:r>
            <a:r>
              <a:rPr lang="en-US" dirty="0" smtClean="0"/>
              <a:t>environment.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794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2013 - 2022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44A2AAC6175794380721E2EDD335AA4" ma:contentTypeVersion="4" ma:contentTypeDescription="Create a new document." ma:contentTypeScope="" ma:versionID="5225ff8b16233b7b0e4912c3cffa7d99">
  <xsd:schema xmlns:xsd="http://www.w3.org/2001/XMLSchema" xmlns:xs="http://www.w3.org/2001/XMLSchema" xmlns:p="http://schemas.microsoft.com/office/2006/metadata/properties" xmlns:ns2="5e4a8a2b-071a-43f3-ba94-c7426236c764" targetNamespace="http://schemas.microsoft.com/office/2006/metadata/properties" ma:root="true" ma:fieldsID="9581f743049b5d7b6e5f1097fde899f9" ns2:_="">
    <xsd:import namespace="5e4a8a2b-071a-43f3-ba94-c7426236c76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a8a2b-071a-43f3-ba94-c7426236c76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D37FC45-B3CA-432C-8EE7-87DF4108FDE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5e4a8a2b-071a-43f3-ba94-c7426236c764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9F702A9-6369-40BB-BAE3-E8A9E86F6ED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B7C9D57-077D-4BD9-8FB8-56D3A8CC501F}">
  <ds:schemaRefs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5e4a8a2b-071a-43f3-ba94-c7426236c764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548</TotalTime>
  <Words>661</Words>
  <Application>Microsoft Office PowerPoint</Application>
  <PresentationFormat>Custom</PresentationFormat>
  <Paragraphs>117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Lucy Egan</dc:creator>
  <cp:lastModifiedBy>user</cp:lastModifiedBy>
  <cp:revision>26</cp:revision>
  <dcterms:created xsi:type="dcterms:W3CDTF">2024-01-13T16:14:37Z</dcterms:created>
  <dcterms:modified xsi:type="dcterms:W3CDTF">2024-01-20T17:33:40Z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0x010100244A2AAC6175794380721E2EDD335AA4</vt:lpwstr>
  </property>
</Properties>
</file>