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7" r:id="rId3"/>
    <p:sldId id="273" r:id="rId4"/>
    <p:sldId id="271" r:id="rId5"/>
    <p:sldId id="266" r:id="rId6"/>
    <p:sldId id="272" r:id="rId7"/>
    <p:sldId id="274" r:id="rId8"/>
    <p:sldId id="268"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A37DE-25DB-499C-85E1-0140E8309FB4}" v="18" dt="2023-02-19T19:49:01.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142"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2/20/2023</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8823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2/20/2023</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59961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2/20/2023</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12599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2/20/2023</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79608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2/20/2023</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41654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2/20/2023</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73828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2/20/2023</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22236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2/20/2023</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53913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2/20/2023</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1765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2/20/2023</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6857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2/20/2023</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932997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2/20/2023</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576378891"/>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79" r:id="rId6"/>
    <p:sldLayoutId id="2147483775" r:id="rId7"/>
    <p:sldLayoutId id="2147483776" r:id="rId8"/>
    <p:sldLayoutId id="2147483777" r:id="rId9"/>
    <p:sldLayoutId id="2147483778" r:id="rId10"/>
    <p:sldLayoutId id="2147483780"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boundless-psychology/chapter/theories-of-human-development/" TargetMode="External"/><Relationship Id="rId2" Type="http://schemas.openxmlformats.org/officeDocument/2006/relationships/image" Target="../media/image3.gif"/><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jeknetwork.typepad.com/" TargetMode="External"/><Relationship Id="rId7" Type="http://schemas.openxmlformats.org/officeDocument/2006/relationships/hyperlink" Target="http://www.flickr.com/photos/jliba/8663075893/"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commons.wikimedia.org/wiki/File:Thomas_theatre_style_home_organ_2_&amp;_peekaboo.jpg"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5.jpg"/><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mylifeandkids.com/50-more-ways-to-have-fun-with-your-baby/"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image" Target="../media/image9.jpg"/><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D279CB98-976B-40EA-81C0-E41C11E7A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10FC428-98F2-41B0-859F-EC3A5A41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3F173-8170-3A12-C88E-E2786B8D6898}"/>
              </a:ext>
            </a:extLst>
          </p:cNvPr>
          <p:cNvSpPr>
            <a:spLocks noGrp="1"/>
          </p:cNvSpPr>
          <p:nvPr>
            <p:ph type="ctrTitle"/>
          </p:nvPr>
        </p:nvSpPr>
        <p:spPr>
          <a:xfrm>
            <a:off x="484552" y="365125"/>
            <a:ext cx="8212639" cy="2663825"/>
          </a:xfrm>
        </p:spPr>
        <p:txBody>
          <a:bodyPr vert="horz" lIns="91440" tIns="45720" rIns="91440" bIns="45720" rtlCol="0" anchor="b">
            <a:normAutofit/>
          </a:bodyPr>
          <a:lstStyle/>
          <a:p>
            <a:r>
              <a:rPr lang="en-US" dirty="0"/>
              <a:t>WORKING WITH CHILDREN IN A CARE SETTING</a:t>
            </a:r>
          </a:p>
        </p:txBody>
      </p:sp>
      <p:pic>
        <p:nvPicPr>
          <p:cNvPr id="4" name="Picture 3" descr="Eyes on a candy">
            <a:extLst>
              <a:ext uri="{FF2B5EF4-FFF2-40B4-BE49-F238E27FC236}">
                <a16:creationId xmlns:a16="http://schemas.microsoft.com/office/drawing/2014/main" id="{1C6CBCC6-0327-23F2-D55A-69C67FE867A0}"/>
              </a:ext>
            </a:extLst>
          </p:cNvPr>
          <p:cNvPicPr>
            <a:picLocks noChangeAspect="1"/>
          </p:cNvPicPr>
          <p:nvPr/>
        </p:nvPicPr>
        <p:blipFill rotWithShape="1">
          <a:blip r:embed="rId2"/>
          <a:srcRect t="5158" b="38663"/>
          <a:stretch/>
        </p:blipFill>
        <p:spPr>
          <a:xfrm>
            <a:off x="-2" y="3429000"/>
            <a:ext cx="9143999" cy="3429000"/>
          </a:xfrm>
          <a:prstGeom prst="rect">
            <a:avLst/>
          </a:prstGeom>
        </p:spPr>
      </p:pic>
      <p:sp>
        <p:nvSpPr>
          <p:cNvPr id="3" name="Subtitle 2">
            <a:extLst>
              <a:ext uri="{FF2B5EF4-FFF2-40B4-BE49-F238E27FC236}">
                <a16:creationId xmlns:a16="http://schemas.microsoft.com/office/drawing/2014/main" id="{07363711-72D8-077A-8E5B-1A45A23ABF48}"/>
              </a:ext>
            </a:extLst>
          </p:cNvPr>
          <p:cNvSpPr>
            <a:spLocks noGrp="1"/>
          </p:cNvSpPr>
          <p:nvPr>
            <p:ph type="subTitle" idx="1"/>
          </p:nvPr>
        </p:nvSpPr>
        <p:spPr>
          <a:xfrm>
            <a:off x="9388185" y="649432"/>
            <a:ext cx="2587337" cy="5527531"/>
          </a:xfrm>
        </p:spPr>
        <p:txBody>
          <a:bodyPr vert="horz" lIns="91440" tIns="45720" rIns="91440" bIns="45720" rtlCol="0" anchor="ctr">
            <a:normAutofit/>
          </a:bodyPr>
          <a:lstStyle/>
          <a:p>
            <a:r>
              <a:rPr lang="en-US" sz="1600" dirty="0"/>
              <a:t>STUDENT NAME …….GUILE DANIELLE VIRGINIE FOHE</a:t>
            </a:r>
          </a:p>
          <a:p>
            <a:r>
              <a:rPr lang="en-US" sz="1600" dirty="0"/>
              <a:t>STUDENT NUMER…2128226</a:t>
            </a:r>
          </a:p>
          <a:p>
            <a:r>
              <a:rPr lang="en-US" sz="1600" dirty="0"/>
              <a:t>MODULE ….PSYCHOLOGY IN HEALTH AND SOCIAL CARE</a:t>
            </a:r>
          </a:p>
          <a:p>
            <a:r>
              <a:rPr lang="en-US" sz="1600" dirty="0"/>
              <a:t>MODULE CODE…LCHS4006</a:t>
            </a:r>
          </a:p>
          <a:p>
            <a:r>
              <a:rPr lang="en-US" sz="1600" dirty="0"/>
              <a:t>LECTURER..ALICE CLAYTON</a:t>
            </a:r>
          </a:p>
          <a:p>
            <a:r>
              <a:rPr lang="en-US" sz="1600" dirty="0"/>
              <a:t>ASSIGNMENT TITLE…PRESENTATION</a:t>
            </a:r>
          </a:p>
          <a:p>
            <a:endParaRPr lang="en-US" sz="1600" dirty="0"/>
          </a:p>
        </p:txBody>
      </p:sp>
    </p:spTree>
    <p:extLst>
      <p:ext uri="{BB962C8B-B14F-4D97-AF65-F5344CB8AC3E}">
        <p14:creationId xmlns:p14="http://schemas.microsoft.com/office/powerpoint/2010/main" val="3152725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D73E63-A884-4994-BA80-B7AC098B8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C33220-06A6-4A1F-B678-AE0080B08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082"/>
            <a:ext cx="6096000" cy="343191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6D8A1-2AE6-5D59-7703-9275A07A35F8}"/>
              </a:ext>
            </a:extLst>
          </p:cNvPr>
          <p:cNvSpPr>
            <a:spLocks noGrp="1"/>
          </p:cNvSpPr>
          <p:nvPr>
            <p:ph type="title"/>
          </p:nvPr>
        </p:nvSpPr>
        <p:spPr>
          <a:xfrm>
            <a:off x="484553" y="3870614"/>
            <a:ext cx="5113608" cy="2306349"/>
          </a:xfrm>
        </p:spPr>
        <p:txBody>
          <a:bodyPr>
            <a:normAutofit/>
          </a:bodyPr>
          <a:lstStyle/>
          <a:p>
            <a:r>
              <a:rPr lang="en-US" dirty="0"/>
              <a:t>Introduction</a:t>
            </a:r>
            <a:endParaRPr lang="en-GB" dirty="0"/>
          </a:p>
        </p:txBody>
      </p:sp>
      <p:pic>
        <p:nvPicPr>
          <p:cNvPr id="5" name="Picture 4" descr="Models if molecules in science classroom">
            <a:extLst>
              <a:ext uri="{FF2B5EF4-FFF2-40B4-BE49-F238E27FC236}">
                <a16:creationId xmlns:a16="http://schemas.microsoft.com/office/drawing/2014/main" id="{6A181939-00C4-7184-F2B2-493CB50E6BEE}"/>
              </a:ext>
            </a:extLst>
          </p:cNvPr>
          <p:cNvPicPr>
            <a:picLocks noChangeAspect="1"/>
          </p:cNvPicPr>
          <p:nvPr/>
        </p:nvPicPr>
        <p:blipFill rotWithShape="1">
          <a:blip r:embed="rId2"/>
          <a:srcRect t="15802"/>
          <a:stretch/>
        </p:blipFill>
        <p:spPr>
          <a:xfrm>
            <a:off x="-1" y="10"/>
            <a:ext cx="6095999" cy="3426071"/>
          </a:xfrm>
          <a:prstGeom prst="rect">
            <a:avLst/>
          </a:prstGeom>
        </p:spPr>
      </p:pic>
      <p:sp>
        <p:nvSpPr>
          <p:cNvPr id="3" name="Content Placeholder 2">
            <a:extLst>
              <a:ext uri="{FF2B5EF4-FFF2-40B4-BE49-F238E27FC236}">
                <a16:creationId xmlns:a16="http://schemas.microsoft.com/office/drawing/2014/main" id="{C24330A7-BE8F-3A62-3B31-DC7E3181A8FF}"/>
              </a:ext>
            </a:extLst>
          </p:cNvPr>
          <p:cNvSpPr>
            <a:spLocks noGrp="1"/>
          </p:cNvSpPr>
          <p:nvPr>
            <p:ph idx="1"/>
          </p:nvPr>
        </p:nvSpPr>
        <p:spPr>
          <a:xfrm>
            <a:off x="6466840" y="498764"/>
            <a:ext cx="5578939" cy="5678199"/>
          </a:xfrm>
        </p:spPr>
        <p:txBody>
          <a:bodyPr anchor="ctr">
            <a:normAutofit fontScale="85000" lnSpcReduction="10000"/>
          </a:bodyPr>
          <a:lstStyle/>
          <a:p>
            <a:r>
              <a:rPr lang="en-US" dirty="0"/>
              <a:t>Psychology is “a scientific study of the behavior of individuals and their mental processes”. (</a:t>
            </a:r>
            <a:r>
              <a:rPr lang="en-US" dirty="0" err="1"/>
              <a:t>Gerrig</a:t>
            </a:r>
            <a:r>
              <a:rPr lang="en-US" dirty="0"/>
              <a:t> 2014)</a:t>
            </a:r>
          </a:p>
          <a:p>
            <a:r>
              <a:rPr lang="en-US" dirty="0"/>
              <a:t>Psychology is defined as a science aimed at understanding the structure and functioning of mental activity and the behaviors associated with it. </a:t>
            </a:r>
            <a:r>
              <a:rPr lang="en-GB" dirty="0"/>
              <a:t>There are several  types of psychology but the one that  refers to my presentation is Developmental Psychology. Developmental Psychology is  a science which study the growth , the development  and adaptation    of  humans across the course of their lives.</a:t>
            </a:r>
          </a:p>
          <a:p>
            <a:r>
              <a:rPr lang="en-GB" dirty="0"/>
              <a:t>In my presentation on working with children in a care  setting   , my chosen age group is  0-2 years olds .As a volunteer at a women’s refuge centre , I will provide two creches  activities for children while their mothers attend a weekly one-hour support session.</a:t>
            </a:r>
          </a:p>
          <a:p>
            <a:r>
              <a:rPr lang="en-GB" dirty="0"/>
              <a:t>I will use the social learning theory of  Piaget in my two activities to promote their cognitive development.</a:t>
            </a:r>
            <a:endParaRPr lang="en-US" dirty="0"/>
          </a:p>
        </p:txBody>
      </p:sp>
    </p:spTree>
    <p:extLst>
      <p:ext uri="{BB962C8B-B14F-4D97-AF65-F5344CB8AC3E}">
        <p14:creationId xmlns:p14="http://schemas.microsoft.com/office/powerpoint/2010/main" val="3113717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DFEBA-B2C9-8E84-C941-B548C646939A}"/>
              </a:ext>
            </a:extLst>
          </p:cNvPr>
          <p:cNvSpPr>
            <a:spLocks noGrp="1"/>
          </p:cNvSpPr>
          <p:nvPr>
            <p:ph type="title"/>
          </p:nvPr>
        </p:nvSpPr>
        <p:spPr>
          <a:xfrm>
            <a:off x="484552" y="365125"/>
            <a:ext cx="10869248" cy="1530910"/>
          </a:xfrm>
        </p:spPr>
        <p:txBody>
          <a:bodyPr>
            <a:normAutofit/>
          </a:bodyPr>
          <a:lstStyle/>
          <a:p>
            <a:r>
              <a:rPr lang="en-GB" dirty="0"/>
              <a:t>The Piaget’s Theory</a:t>
            </a:r>
          </a:p>
        </p:txBody>
      </p:sp>
      <p:sp>
        <p:nvSpPr>
          <p:cNvPr id="23" name="Content Placeholder 9">
            <a:extLst>
              <a:ext uri="{FF2B5EF4-FFF2-40B4-BE49-F238E27FC236}">
                <a16:creationId xmlns:a16="http://schemas.microsoft.com/office/drawing/2014/main" id="{34F34373-92D1-6DC8-84CD-E64CB10EFAC5}"/>
              </a:ext>
            </a:extLst>
          </p:cNvPr>
          <p:cNvSpPr>
            <a:spLocks noGrp="1"/>
          </p:cNvSpPr>
          <p:nvPr>
            <p:ph idx="1"/>
          </p:nvPr>
        </p:nvSpPr>
        <p:spPr>
          <a:xfrm>
            <a:off x="329979" y="2456953"/>
            <a:ext cx="6142383" cy="4878125"/>
          </a:xfrm>
        </p:spPr>
        <p:txBody>
          <a:bodyPr>
            <a:normAutofit fontScale="55000" lnSpcReduction="20000"/>
          </a:bodyPr>
          <a:lstStyle/>
          <a:p>
            <a:r>
              <a:rPr lang="en-US" dirty="0"/>
              <a:t>There are three basic components to Piaget’s Theory which are schemas, Assimilation and stages of development. “Jean Piaget’s theory  of cognitive development suggests that intelligence changes as children grow.”(McLeod 2018)</a:t>
            </a:r>
          </a:p>
          <a:p>
            <a:r>
              <a:rPr lang="en-US" dirty="0"/>
              <a:t>Schemas are defined as mental structures  which contains all the information related to one aspect of the world around us.</a:t>
            </a:r>
          </a:p>
          <a:p>
            <a:r>
              <a:rPr lang="en-US" dirty="0"/>
              <a:t>Assimilation is described as the process for how we add information or experiences into our existing structures of knowledge .” The Piaget’s Theory focus on development and learning theories”.( </a:t>
            </a:r>
            <a:r>
              <a:rPr lang="en-US" dirty="0" err="1"/>
              <a:t>Lefa</a:t>
            </a:r>
            <a:r>
              <a:rPr lang="en-US" dirty="0"/>
              <a:t> 2014)</a:t>
            </a:r>
          </a:p>
          <a:p>
            <a:r>
              <a:rPr lang="en-US" dirty="0"/>
              <a:t>According to Piaget, children go through different stages of cognitive development. There are four stages which are sensorimotor stage(0-2 years old), Preoperational stage(2-7 years old), concrete operational stage(7-11 years) and formal operational stage(11 years through adulthood).</a:t>
            </a:r>
          </a:p>
          <a:p>
            <a:r>
              <a:rPr lang="en-US" dirty="0"/>
              <a:t>“In studying the cognitive development of children and adolescents, Piaget identified four major stages.”(Wood ,Smith and </a:t>
            </a:r>
            <a:r>
              <a:rPr lang="en-US" dirty="0" err="1"/>
              <a:t>Grossniklaus</a:t>
            </a:r>
            <a:r>
              <a:rPr lang="en-US" dirty="0"/>
              <a:t>  2009)</a:t>
            </a:r>
          </a:p>
          <a:p>
            <a:endParaRPr lang="en-US" dirty="0"/>
          </a:p>
          <a:p>
            <a:r>
              <a:rPr lang="en-US" dirty="0"/>
              <a:t>My chosen group age  is 0-2 years and I will use the sensorimotor stage which begins at birth and  lasts through age 2.During this stage , children are using their senses. They utilize skills and abilities they were born with to learn more about their surroundings.. As a lead volunteer at a women’s refuge </a:t>
            </a:r>
            <a:r>
              <a:rPr lang="en-US" dirty="0" err="1"/>
              <a:t>centre</a:t>
            </a:r>
            <a:r>
              <a:rPr lang="en-US" dirty="0"/>
              <a:t> ,I will provide two creche activities for children while their mothers attend a weekly one- hour support session.</a:t>
            </a:r>
          </a:p>
          <a:p>
            <a:endParaRPr lang="en-US" dirty="0"/>
          </a:p>
          <a:p>
            <a:endParaRPr lang="en-US" dirty="0"/>
          </a:p>
          <a:p>
            <a:endParaRPr lang="en-US" dirty="0"/>
          </a:p>
          <a:p>
            <a:endParaRPr lang="en-US" dirty="0"/>
          </a:p>
          <a:p>
            <a:endParaRPr lang="en-US" dirty="0"/>
          </a:p>
          <a:p>
            <a:endParaRPr lang="en-US" dirty="0"/>
          </a:p>
        </p:txBody>
      </p:sp>
      <p:pic>
        <p:nvPicPr>
          <p:cNvPr id="5" name="Content Placeholder 4" descr="A screenshot of a computer">
            <a:extLst>
              <a:ext uri="{FF2B5EF4-FFF2-40B4-BE49-F238E27FC236}">
                <a16:creationId xmlns:a16="http://schemas.microsoft.com/office/drawing/2014/main" id="{D52C8578-C89D-14DD-E895-AE132B84CE8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47" r="1392" b="-2"/>
          <a:stretch/>
        </p:blipFill>
        <p:spPr>
          <a:xfrm>
            <a:off x="6606470" y="2830663"/>
            <a:ext cx="5374818" cy="4036503"/>
          </a:xfrm>
          <a:prstGeom prst="rect">
            <a:avLst/>
          </a:prstGeom>
        </p:spPr>
      </p:pic>
      <p:sp>
        <p:nvSpPr>
          <p:cNvPr id="6" name="TextBox 5">
            <a:extLst>
              <a:ext uri="{FF2B5EF4-FFF2-40B4-BE49-F238E27FC236}">
                <a16:creationId xmlns:a16="http://schemas.microsoft.com/office/drawing/2014/main" id="{E1A8367D-CD22-F177-42D9-61F007861E8A}"/>
              </a:ext>
            </a:extLst>
          </p:cNvPr>
          <p:cNvSpPr txBox="1"/>
          <p:nvPr/>
        </p:nvSpPr>
        <p:spPr>
          <a:xfrm>
            <a:off x="9585192" y="6657945"/>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boundless-psychology/chapter/theories-of-human-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957384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148334" cy="227872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511A6-F124-347A-7772-F86FFD6EB487}"/>
              </a:ext>
            </a:extLst>
          </p:cNvPr>
          <p:cNvSpPr>
            <a:spLocks noGrp="1"/>
          </p:cNvSpPr>
          <p:nvPr>
            <p:ph type="title"/>
          </p:nvPr>
        </p:nvSpPr>
        <p:spPr>
          <a:xfrm>
            <a:off x="484551" y="365125"/>
            <a:ext cx="8273753" cy="1663023"/>
          </a:xfrm>
        </p:spPr>
        <p:txBody>
          <a:bodyPr>
            <a:normAutofit/>
          </a:bodyPr>
          <a:lstStyle/>
          <a:p>
            <a:r>
              <a:rPr lang="en-US" dirty="0"/>
              <a:t>Creche Activity 1</a:t>
            </a:r>
            <a:endParaRPr lang="en-GB" dirty="0"/>
          </a:p>
        </p:txBody>
      </p:sp>
      <p:pic>
        <p:nvPicPr>
          <p:cNvPr id="11" name="Picture 10" descr="A picture containing indoor, person, wall, baby&#10;&#10;Description automatically generated">
            <a:extLst>
              <a:ext uri="{FF2B5EF4-FFF2-40B4-BE49-F238E27FC236}">
                <a16:creationId xmlns:a16="http://schemas.microsoft.com/office/drawing/2014/main" id="{E674C6CE-BC27-FB84-C7DC-1E2F592D99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95572" y="159113"/>
            <a:ext cx="2327563" cy="2048256"/>
          </a:xfrm>
          <a:prstGeom prst="rect">
            <a:avLst/>
          </a:prstGeom>
        </p:spPr>
      </p:pic>
      <p:grpSp>
        <p:nvGrpSpPr>
          <p:cNvPr id="26" name="Group 20">
            <a:extLst>
              <a:ext uri="{FF2B5EF4-FFF2-40B4-BE49-F238E27FC236}">
                <a16:creationId xmlns:a16="http://schemas.microsoft.com/office/drawing/2014/main" id="{61C579AE-4801-4D84-B71E-A816C7524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278722"/>
            <a:ext cx="9148333" cy="4579278"/>
            <a:chOff x="6096002" y="-9073"/>
            <a:chExt cx="6095998" cy="6867073"/>
          </a:xfrm>
        </p:grpSpPr>
        <p:sp>
          <p:nvSpPr>
            <p:cNvPr id="22" name="Rectangle 21">
              <a:extLst>
                <a:ext uri="{FF2B5EF4-FFF2-40B4-BE49-F238E27FC236}">
                  <a16:creationId xmlns:a16="http://schemas.microsoft.com/office/drawing/2014/main" id="{A2FB9560-53FE-4FF1-8583-387DABD05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3ED6D470-8D2A-4B6D-A51F-F4BB6E7D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3" name="Content Placeholder 2">
            <a:extLst>
              <a:ext uri="{FF2B5EF4-FFF2-40B4-BE49-F238E27FC236}">
                <a16:creationId xmlns:a16="http://schemas.microsoft.com/office/drawing/2014/main" id="{A975644A-6C37-3523-86F4-2C7465FE03CC}"/>
              </a:ext>
            </a:extLst>
          </p:cNvPr>
          <p:cNvSpPr>
            <a:spLocks noGrp="1"/>
          </p:cNvSpPr>
          <p:nvPr>
            <p:ph idx="1"/>
          </p:nvPr>
        </p:nvSpPr>
        <p:spPr>
          <a:xfrm>
            <a:off x="484552" y="2769203"/>
            <a:ext cx="8091740" cy="3407760"/>
          </a:xfrm>
        </p:spPr>
        <p:txBody>
          <a:bodyPr>
            <a:normAutofit/>
          </a:bodyPr>
          <a:lstStyle/>
          <a:p>
            <a:r>
              <a:rPr lang="en-GB" dirty="0"/>
              <a:t>Peek-a-boo will be my activity 1. Peekaboo is a I have chosen this activity because children learn the concept of object permanence which is part of early learning. Babies love to play peekaboo for the reason that they think your face ceases to exist when you hide it. According to Piaget’s theory about “object permanence” or the ability to know an object still exists even when it’s </a:t>
            </a:r>
            <a:r>
              <a:rPr lang="en-GB" dirty="0" err="1"/>
              <a:t>hidden.I</a:t>
            </a:r>
            <a:r>
              <a:rPr lang="en-GB" dirty="0"/>
              <a:t> t is a game which helps to develop object permanence. It </a:t>
            </a:r>
            <a:r>
              <a:rPr lang="en-GB" dirty="0" err="1"/>
              <a:t>stimules</a:t>
            </a:r>
            <a:r>
              <a:rPr lang="en-GB" dirty="0"/>
              <a:t> </a:t>
            </a:r>
            <a:r>
              <a:rPr lang="en-GB" dirty="0" err="1"/>
              <a:t>babies’s</a:t>
            </a:r>
            <a:r>
              <a:rPr lang="en-GB" dirty="0"/>
              <a:t>  senses ,encourage social development, enhance gross motor skills, tickles their sense of humour.</a:t>
            </a:r>
          </a:p>
          <a:p>
            <a:endParaRPr lang="en-GB" dirty="0"/>
          </a:p>
          <a:p>
            <a:endParaRPr lang="en-GB" dirty="0"/>
          </a:p>
          <a:p>
            <a:endParaRPr lang="en-GB" dirty="0"/>
          </a:p>
        </p:txBody>
      </p:sp>
      <p:pic>
        <p:nvPicPr>
          <p:cNvPr id="8" name="Picture 7" descr="A picture containing text, indoor, wall, living&#10;&#10;Description automatically generated">
            <a:extLst>
              <a:ext uri="{FF2B5EF4-FFF2-40B4-BE49-F238E27FC236}">
                <a16:creationId xmlns:a16="http://schemas.microsoft.com/office/drawing/2014/main" id="{AD54D39E-EAE0-21F5-A957-9366C8F865A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318156" y="2524309"/>
            <a:ext cx="2682395" cy="1790498"/>
          </a:xfrm>
          <a:prstGeom prst="rect">
            <a:avLst/>
          </a:prstGeom>
        </p:spPr>
      </p:pic>
      <p:pic>
        <p:nvPicPr>
          <p:cNvPr id="5" name="Picture 4" descr="A baby with blue eyes&#10;&#10;Description automatically generated with low confidence">
            <a:extLst>
              <a:ext uri="{FF2B5EF4-FFF2-40B4-BE49-F238E27FC236}">
                <a16:creationId xmlns:a16="http://schemas.microsoft.com/office/drawing/2014/main" id="{962A960F-A5D5-36A5-C6C9-AD0A2651890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318156" y="4767331"/>
            <a:ext cx="2682395" cy="1777086"/>
          </a:xfrm>
          <a:prstGeom prst="rect">
            <a:avLst/>
          </a:prstGeom>
        </p:spPr>
      </p:pic>
      <p:sp>
        <p:nvSpPr>
          <p:cNvPr id="6" name="TextBox 5">
            <a:extLst>
              <a:ext uri="{FF2B5EF4-FFF2-40B4-BE49-F238E27FC236}">
                <a16:creationId xmlns:a16="http://schemas.microsoft.com/office/drawing/2014/main" id="{9B77082D-9807-9D4E-2331-4F3CD158593F}"/>
              </a:ext>
            </a:extLst>
          </p:cNvPr>
          <p:cNvSpPr txBox="1"/>
          <p:nvPr/>
        </p:nvSpPr>
        <p:spPr>
          <a:xfrm>
            <a:off x="9400851" y="6870700"/>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flickr.com/photos/jliba/866307589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F4A43AA4-D4CD-FDEB-4F9F-46FF619525F5}"/>
              </a:ext>
            </a:extLst>
          </p:cNvPr>
          <p:cNvSpPr txBox="1"/>
          <p:nvPr/>
        </p:nvSpPr>
        <p:spPr>
          <a:xfrm>
            <a:off x="9393748" y="4114752"/>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mmons.wikimedia.org/wiki/File:Thomas_theatre_style_home_organ_2_&amp;_peekaboo.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FA399C74-568A-738F-3018-07E15FBC4FD2}"/>
              </a:ext>
            </a:extLst>
          </p:cNvPr>
          <p:cNvSpPr txBox="1"/>
          <p:nvPr/>
        </p:nvSpPr>
        <p:spPr>
          <a:xfrm>
            <a:off x="6619444" y="6870700"/>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eknetwork.typepad.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460340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73CF5E1-0B88-4EF0-AE6C-27723BD38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85B5956F-DE4A-4733-AB22-0B2DCC17C4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3429000"/>
            <a:chOff x="6096002" y="-9073"/>
            <a:chExt cx="6095998" cy="6867073"/>
          </a:xfrm>
        </p:grpSpPr>
        <p:sp>
          <p:nvSpPr>
            <p:cNvPr id="49" name="Rectangle 48">
              <a:extLst>
                <a:ext uri="{FF2B5EF4-FFF2-40B4-BE49-F238E27FC236}">
                  <a16:creationId xmlns:a16="http://schemas.microsoft.com/office/drawing/2014/main" id="{72A28F3F-2F48-4C7E-8A4E-2F375275E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0" name="Rectangle 49">
              <a:extLst>
                <a:ext uri="{FF2B5EF4-FFF2-40B4-BE49-F238E27FC236}">
                  <a16:creationId xmlns:a16="http://schemas.microsoft.com/office/drawing/2014/main" id="{9762911C-96B2-4BEE-836A-375ED2F22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52" name="Rectangle 51">
            <a:extLst>
              <a:ext uri="{FF2B5EF4-FFF2-40B4-BE49-F238E27FC236}">
                <a16:creationId xmlns:a16="http://schemas.microsoft.com/office/drawing/2014/main" id="{7FC6233D-0FF1-4D8C-8B98-D4B899B6F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35796-5D71-4A81-5AFD-00B5D159F01F}"/>
              </a:ext>
            </a:extLst>
          </p:cNvPr>
          <p:cNvSpPr>
            <a:spLocks noGrp="1"/>
          </p:cNvSpPr>
          <p:nvPr>
            <p:ph type="title"/>
          </p:nvPr>
        </p:nvSpPr>
        <p:spPr>
          <a:xfrm>
            <a:off x="484552" y="365125"/>
            <a:ext cx="5318771" cy="2720975"/>
          </a:xfrm>
        </p:spPr>
        <p:txBody>
          <a:bodyPr anchor="ctr">
            <a:normAutofit/>
          </a:bodyPr>
          <a:lstStyle/>
          <a:p>
            <a:r>
              <a:rPr lang="en-US" dirty="0"/>
              <a:t>Creche Activity 2</a:t>
            </a:r>
            <a:endParaRPr lang="en-GB" dirty="0"/>
          </a:p>
        </p:txBody>
      </p:sp>
      <p:sp>
        <p:nvSpPr>
          <p:cNvPr id="41" name="Content Placeholder 23">
            <a:extLst>
              <a:ext uri="{FF2B5EF4-FFF2-40B4-BE49-F238E27FC236}">
                <a16:creationId xmlns:a16="http://schemas.microsoft.com/office/drawing/2014/main" id="{CA28C99F-8FAA-80BD-8C87-C085605E82FF}"/>
              </a:ext>
            </a:extLst>
          </p:cNvPr>
          <p:cNvSpPr>
            <a:spLocks noGrp="1"/>
          </p:cNvSpPr>
          <p:nvPr>
            <p:ph idx="1"/>
          </p:nvPr>
        </p:nvSpPr>
        <p:spPr>
          <a:xfrm>
            <a:off x="6417128" y="0"/>
            <a:ext cx="4989018" cy="3086101"/>
          </a:xfrm>
        </p:spPr>
        <p:txBody>
          <a:bodyPr anchor="ctr">
            <a:normAutofit fontScale="70000" lnSpcReduction="20000"/>
          </a:bodyPr>
          <a:lstStyle/>
          <a:p>
            <a:endParaRPr lang="en-US" dirty="0"/>
          </a:p>
          <a:p>
            <a:r>
              <a:rPr lang="en-US" dirty="0"/>
              <a:t>My second activity will be a sensory exploration  for children 0-2 years old. They will play with some sensory bottles, water play tray ,tissue box play . Sensory activities contribute to a great learning experience for babies and young children, as they discover about the world through their senses. These activities are beneficial for motor skills , language and emotional development.</a:t>
            </a:r>
          </a:p>
          <a:p>
            <a:endParaRPr lang="en-US" dirty="0"/>
          </a:p>
          <a:p>
            <a:r>
              <a:rPr lang="en-US" dirty="0"/>
              <a:t> </a:t>
            </a:r>
          </a:p>
          <a:p>
            <a:endParaRPr lang="en-US" dirty="0"/>
          </a:p>
          <a:p>
            <a:endParaRPr lang="en-US" dirty="0"/>
          </a:p>
        </p:txBody>
      </p:sp>
      <p:pic>
        <p:nvPicPr>
          <p:cNvPr id="9" name="Picture 8" descr="A child looking at a phone&#10;&#10;Description automatically generated with medium confidence">
            <a:extLst>
              <a:ext uri="{FF2B5EF4-FFF2-40B4-BE49-F238E27FC236}">
                <a16:creationId xmlns:a16="http://schemas.microsoft.com/office/drawing/2014/main" id="{48EB06DF-D363-3BCD-5542-3FCA73BB49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93150" y="3929362"/>
            <a:ext cx="1922634" cy="2563513"/>
          </a:xfrm>
          <a:prstGeom prst="rect">
            <a:avLst/>
          </a:prstGeom>
        </p:spPr>
      </p:pic>
      <p:pic>
        <p:nvPicPr>
          <p:cNvPr id="5" name="Content Placeholder 4" descr="A baby playing with toys&#10;&#10;Description automatically generated with medium confidence">
            <a:extLst>
              <a:ext uri="{FF2B5EF4-FFF2-40B4-BE49-F238E27FC236}">
                <a16:creationId xmlns:a16="http://schemas.microsoft.com/office/drawing/2014/main" id="{EDF1B652-D985-04CC-ACF1-24E09A5CAF3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20355" y="4041512"/>
            <a:ext cx="2754887" cy="2066165"/>
          </a:xfrm>
          <a:prstGeom prst="rect">
            <a:avLst/>
          </a:prstGeom>
        </p:spPr>
      </p:pic>
      <p:pic>
        <p:nvPicPr>
          <p:cNvPr id="16" name="Picture 15" descr="A picture containing text, person, orange&#10;&#10;Description automatically generated">
            <a:extLst>
              <a:ext uri="{FF2B5EF4-FFF2-40B4-BE49-F238E27FC236}">
                <a16:creationId xmlns:a16="http://schemas.microsoft.com/office/drawing/2014/main" id="{BAD783C5-FCD3-020F-B2B4-843D0BD9267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41318" y="4041512"/>
            <a:ext cx="2754887" cy="2066165"/>
          </a:xfrm>
          <a:prstGeom prst="rect">
            <a:avLst/>
          </a:prstGeom>
        </p:spPr>
      </p:pic>
      <p:sp>
        <p:nvSpPr>
          <p:cNvPr id="6" name="TextBox 5">
            <a:extLst>
              <a:ext uri="{FF2B5EF4-FFF2-40B4-BE49-F238E27FC236}">
                <a16:creationId xmlns:a16="http://schemas.microsoft.com/office/drawing/2014/main" id="{2B4DE9A5-3C2C-6FAC-974E-46198C569FD4}"/>
              </a:ext>
            </a:extLst>
          </p:cNvPr>
          <p:cNvSpPr txBox="1"/>
          <p:nvPr/>
        </p:nvSpPr>
        <p:spPr>
          <a:xfrm>
            <a:off x="9400850" y="6870700"/>
            <a:ext cx="279115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mylifeandkids.com/50-more-ways-to-have-fun-with-your-bab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02F8E37-0C0D-4291-8C46-7C8EB37562E3}"/>
              </a:ext>
            </a:extLst>
          </p:cNvPr>
          <p:cNvSpPr txBox="1"/>
          <p:nvPr/>
        </p:nvSpPr>
        <p:spPr>
          <a:xfrm>
            <a:off x="6597000" y="6870700"/>
            <a:ext cx="279115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mylifeandkids.com/50-more-ways-to-have-fun-with-your-bab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7" name="TextBox 16">
            <a:extLst>
              <a:ext uri="{FF2B5EF4-FFF2-40B4-BE49-F238E27FC236}">
                <a16:creationId xmlns:a16="http://schemas.microsoft.com/office/drawing/2014/main" id="{99B4D119-C600-D74A-9954-2DF9B9C51B12}"/>
              </a:ext>
            </a:extLst>
          </p:cNvPr>
          <p:cNvSpPr txBox="1"/>
          <p:nvPr/>
        </p:nvSpPr>
        <p:spPr>
          <a:xfrm>
            <a:off x="3793150" y="6870700"/>
            <a:ext cx="279115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mylifeandkids.com/50-more-ways-to-have-fun-with-your-bab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445726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CBB4E-BC34-7E55-4869-52CF891D8982}"/>
              </a:ext>
            </a:extLst>
          </p:cNvPr>
          <p:cNvSpPr>
            <a:spLocks noGrp="1"/>
          </p:cNvSpPr>
          <p:nvPr>
            <p:ph type="title"/>
          </p:nvPr>
        </p:nvSpPr>
        <p:spPr/>
        <p:txBody>
          <a:bodyPr/>
          <a:lstStyle/>
          <a:p>
            <a:r>
              <a:rPr lang="en-US" dirty="0"/>
              <a:t>Evaluation</a:t>
            </a:r>
            <a:endParaRPr lang="en-GB" dirty="0"/>
          </a:p>
        </p:txBody>
      </p:sp>
      <p:sp>
        <p:nvSpPr>
          <p:cNvPr id="8" name="Content Placeholder 7">
            <a:extLst>
              <a:ext uri="{FF2B5EF4-FFF2-40B4-BE49-F238E27FC236}">
                <a16:creationId xmlns:a16="http://schemas.microsoft.com/office/drawing/2014/main" id="{241A9CEE-FEDD-DF6B-6EF6-72393CB56C17}"/>
              </a:ext>
            </a:extLst>
          </p:cNvPr>
          <p:cNvSpPr>
            <a:spLocks noGrp="1"/>
          </p:cNvSpPr>
          <p:nvPr>
            <p:ph idx="1"/>
          </p:nvPr>
        </p:nvSpPr>
        <p:spPr>
          <a:xfrm>
            <a:off x="484552" y="2576512"/>
            <a:ext cx="10869248" cy="4349073"/>
          </a:xfrm>
        </p:spPr>
        <p:txBody>
          <a:bodyPr>
            <a:normAutofit fontScale="92500"/>
          </a:bodyPr>
          <a:lstStyle/>
          <a:p>
            <a:r>
              <a:rPr lang="en-GB" dirty="0"/>
              <a:t>For Piaget, children have to build their mental framework of knowledge with their surroundings through the use of schemas which are an internal representation of a specific mental or physical action. Piaget proposed four stages of cognitive development which are age related.</a:t>
            </a:r>
          </a:p>
          <a:p>
            <a:r>
              <a:rPr lang="en-GB" dirty="0"/>
              <a:t> Piaget believed in the constructivist approach of children but for Vygotsky, children acquire learning through social interaction . Vygotsky considers the culture, the language and the though. According to his theory, higher mental functioning in individual come out of social processes. </a:t>
            </a:r>
          </a:p>
          <a:p>
            <a:r>
              <a:rPr lang="en-GB" dirty="0"/>
              <a:t>“Although the Piagetian  research </a:t>
            </a:r>
            <a:r>
              <a:rPr lang="en-GB" dirty="0" err="1"/>
              <a:t>programm</a:t>
            </a:r>
            <a:r>
              <a:rPr lang="en-GB" dirty="0"/>
              <a:t> is far from exhausted , the absence of a sociocultural dimension in his approach created a space for the influence of Vygotsky.”(</a:t>
            </a:r>
            <a:r>
              <a:rPr lang="en-GB" dirty="0" err="1"/>
              <a:t>Nicolopoulou</a:t>
            </a:r>
            <a:r>
              <a:rPr lang="en-GB" dirty="0"/>
              <a:t> 1993)</a:t>
            </a:r>
          </a:p>
          <a:p>
            <a:r>
              <a:rPr lang="en-GB" dirty="0"/>
              <a:t>The only similarity between Piaget and Vygotsky  was they both believed children were active learners in their own development. They also believed egocentric speech played an important role in cognitive development.</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95567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5182-E131-A356-4A3F-DB405E8241B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50F42C4-2324-160E-B97E-F3F335402B4C}"/>
              </a:ext>
            </a:extLst>
          </p:cNvPr>
          <p:cNvSpPr>
            <a:spLocks noGrp="1"/>
          </p:cNvSpPr>
          <p:nvPr>
            <p:ph idx="1"/>
          </p:nvPr>
        </p:nvSpPr>
        <p:spPr/>
        <p:txBody>
          <a:bodyPr>
            <a:normAutofit fontScale="92500" lnSpcReduction="20000"/>
          </a:bodyPr>
          <a:lstStyle/>
          <a:p>
            <a:r>
              <a:rPr lang="en-US" dirty="0"/>
              <a:t>Piaget argued that cognitive development occurs in four stages which are age related but Vygotsky has rejected the theory.</a:t>
            </a:r>
          </a:p>
          <a:p>
            <a:r>
              <a:rPr lang="en-US" dirty="0"/>
              <a:t>“While there are similarities the theories of Piaget and Vygotsky, differences exist, and those differences are critical  to the understanding...”( </a:t>
            </a:r>
            <a:r>
              <a:rPr lang="en-US" dirty="0" err="1"/>
              <a:t>Kouicem</a:t>
            </a:r>
            <a:r>
              <a:rPr lang="en-US" dirty="0"/>
              <a:t> and Kelkoul,2016)</a:t>
            </a:r>
          </a:p>
          <a:p>
            <a:r>
              <a:rPr lang="en-US" dirty="0"/>
              <a:t>According to the Piaget’s theory of cognitive Development, knowledge comes in a form of schemas  constructed independently by children through discovery. For Vygotsky knowledge is constructed through social interactions.</a:t>
            </a:r>
          </a:p>
          <a:p>
            <a:r>
              <a:rPr lang="en-US" dirty="0"/>
              <a:t>“Educators internationally including those working with children with exceptionalities , are recognizing the importance of sociocultural theory </a:t>
            </a:r>
            <a:r>
              <a:rPr lang="en-US" dirty="0" err="1"/>
              <a:t>oand</a:t>
            </a:r>
            <a:r>
              <a:rPr lang="en-US" dirty="0"/>
              <a:t> the role played by Lev S. Vygotsky.”(</a:t>
            </a:r>
            <a:r>
              <a:rPr lang="en-US" dirty="0" err="1"/>
              <a:t>Mahn</a:t>
            </a:r>
            <a:r>
              <a:rPr lang="en-US" dirty="0"/>
              <a:t> 1999)</a:t>
            </a:r>
            <a:endParaRPr lang="en-GB" dirty="0"/>
          </a:p>
        </p:txBody>
      </p:sp>
    </p:spTree>
    <p:extLst>
      <p:ext uri="{BB962C8B-B14F-4D97-AF65-F5344CB8AC3E}">
        <p14:creationId xmlns:p14="http://schemas.microsoft.com/office/powerpoint/2010/main" val="1786142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A4E5F-8596-54FB-40B7-92F6C5E9B7E6}"/>
              </a:ext>
            </a:extLst>
          </p:cNvPr>
          <p:cNvSpPr>
            <a:spLocks noGrp="1"/>
          </p:cNvSpPr>
          <p:nvPr>
            <p:ph type="title"/>
          </p:nvPr>
        </p:nvSpPr>
        <p:spPr>
          <a:xfrm>
            <a:off x="484552" y="365125"/>
            <a:ext cx="5022630" cy="2430030"/>
          </a:xfrm>
        </p:spPr>
        <p:txBody>
          <a:bodyPr>
            <a:normAutofit/>
          </a:bodyPr>
          <a:lstStyle/>
          <a:p>
            <a:r>
              <a:rPr lang="en-US" dirty="0"/>
              <a:t>Conclusion</a:t>
            </a:r>
            <a:endParaRPr lang="en-GB" dirty="0"/>
          </a:p>
        </p:txBody>
      </p:sp>
      <p:sp>
        <p:nvSpPr>
          <p:cNvPr id="3" name="Content Placeholder 2">
            <a:extLst>
              <a:ext uri="{FF2B5EF4-FFF2-40B4-BE49-F238E27FC236}">
                <a16:creationId xmlns:a16="http://schemas.microsoft.com/office/drawing/2014/main" id="{05911733-3FA0-5923-AB95-E095A823EFEB}"/>
              </a:ext>
            </a:extLst>
          </p:cNvPr>
          <p:cNvSpPr>
            <a:spLocks noGrp="1"/>
          </p:cNvSpPr>
          <p:nvPr>
            <p:ph idx="1"/>
          </p:nvPr>
        </p:nvSpPr>
        <p:spPr>
          <a:xfrm>
            <a:off x="484552" y="3870613"/>
            <a:ext cx="5022630" cy="2306349"/>
          </a:xfrm>
        </p:spPr>
        <p:txBody>
          <a:bodyPr>
            <a:normAutofit fontScale="77500" lnSpcReduction="20000"/>
          </a:bodyPr>
          <a:lstStyle/>
          <a:p>
            <a:r>
              <a:rPr lang="en-US" dirty="0"/>
              <a:t>In conclusion, Piaget and Vygotsky have both valid theories about children’s cognitive development . Their theories demonstrate how and at what moment children learn in the classroom. Piaget developed stages of cognitive development and believed that individual child learns through those stages. Vygotsky was opposed to those stages .He believed in Zone of Proximal Development. </a:t>
            </a:r>
            <a:endParaRPr lang="en-GB" dirty="0"/>
          </a:p>
        </p:txBody>
      </p:sp>
      <p:pic>
        <p:nvPicPr>
          <p:cNvPr id="5" name="Picture 4" descr="Pen placed on top of a signature line">
            <a:extLst>
              <a:ext uri="{FF2B5EF4-FFF2-40B4-BE49-F238E27FC236}">
                <a16:creationId xmlns:a16="http://schemas.microsoft.com/office/drawing/2014/main" id="{AD251358-0B88-7AA9-A56D-1049F340D7AE}"/>
              </a:ext>
            </a:extLst>
          </p:cNvPr>
          <p:cNvPicPr>
            <a:picLocks noChangeAspect="1"/>
          </p:cNvPicPr>
          <p:nvPr/>
        </p:nvPicPr>
        <p:blipFill rotWithShape="1">
          <a:blip r:embed="rId2"/>
          <a:srcRect l="40547" r="-1" b="-1"/>
          <a:stretch/>
        </p:blipFill>
        <p:spPr>
          <a:xfrm>
            <a:off x="6083644" y="10"/>
            <a:ext cx="6108356" cy="6857990"/>
          </a:xfrm>
          <a:prstGeom prst="rect">
            <a:avLst/>
          </a:prstGeom>
        </p:spPr>
      </p:pic>
    </p:spTree>
    <p:extLst>
      <p:ext uri="{BB962C8B-B14F-4D97-AF65-F5344CB8AC3E}">
        <p14:creationId xmlns:p14="http://schemas.microsoft.com/office/powerpoint/2010/main" val="2016825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57140-E546-482C-DAA5-1E6B8A9C7062}"/>
              </a:ext>
            </a:extLst>
          </p:cNvPr>
          <p:cNvSpPr>
            <a:spLocks noGrp="1"/>
          </p:cNvSpPr>
          <p:nvPr>
            <p:ph type="title"/>
          </p:nvPr>
        </p:nvSpPr>
        <p:spPr>
          <a:xfrm>
            <a:off x="484552" y="365125"/>
            <a:ext cx="5022630" cy="2430030"/>
          </a:xfrm>
        </p:spPr>
        <p:txBody>
          <a:bodyPr>
            <a:normAutofit/>
          </a:bodyPr>
          <a:lstStyle/>
          <a:p>
            <a:r>
              <a:rPr lang="en-US"/>
              <a:t>References</a:t>
            </a:r>
            <a:endParaRPr lang="en-GB" dirty="0"/>
          </a:p>
        </p:txBody>
      </p:sp>
      <p:sp>
        <p:nvSpPr>
          <p:cNvPr id="36" name="Content Placeholder 2">
            <a:extLst>
              <a:ext uri="{FF2B5EF4-FFF2-40B4-BE49-F238E27FC236}">
                <a16:creationId xmlns:a16="http://schemas.microsoft.com/office/drawing/2014/main" id="{309BE738-8A12-B87D-3A7D-9794E0DDB899}"/>
              </a:ext>
            </a:extLst>
          </p:cNvPr>
          <p:cNvSpPr>
            <a:spLocks noGrp="1"/>
          </p:cNvSpPr>
          <p:nvPr>
            <p:ph idx="1"/>
          </p:nvPr>
        </p:nvSpPr>
        <p:spPr>
          <a:xfrm>
            <a:off x="83489" y="3550257"/>
            <a:ext cx="5423693" cy="3399183"/>
          </a:xfrm>
        </p:spPr>
        <p:txBody>
          <a:bodyPr>
            <a:normAutofit fontScale="55000" lnSpcReduction="20000"/>
          </a:bodyPr>
          <a:lstStyle/>
          <a:p>
            <a:r>
              <a:rPr lang="en-US" dirty="0"/>
              <a:t>. </a:t>
            </a:r>
            <a:r>
              <a:rPr lang="en-US" dirty="0" err="1"/>
              <a:t>Gerrig,R.J</a:t>
            </a:r>
            <a:r>
              <a:rPr lang="en-US" dirty="0"/>
              <a:t>.(2014)</a:t>
            </a:r>
            <a:r>
              <a:rPr lang="en-US" i="1" dirty="0"/>
              <a:t>American Psychological Association</a:t>
            </a:r>
            <a:r>
              <a:rPr lang="en-US" dirty="0"/>
              <a:t>. Published 24 October 2017</a:t>
            </a:r>
          </a:p>
          <a:p>
            <a:r>
              <a:rPr lang="en-US" dirty="0"/>
              <a:t>.</a:t>
            </a:r>
            <a:r>
              <a:rPr lang="en-US" dirty="0" err="1"/>
              <a:t>Huitt,W</a:t>
            </a:r>
            <a:r>
              <a:rPr lang="en-US" dirty="0"/>
              <a:t>. and </a:t>
            </a:r>
            <a:r>
              <a:rPr lang="en-US" dirty="0" err="1"/>
              <a:t>Hummel,J</a:t>
            </a:r>
            <a:r>
              <a:rPr lang="en-US" dirty="0"/>
              <a:t>.(2003)</a:t>
            </a:r>
            <a:r>
              <a:rPr lang="en-US" i="1" dirty="0"/>
              <a:t> Educational Psychology Interactive</a:t>
            </a:r>
            <a:r>
              <a:rPr lang="en-US" dirty="0"/>
              <a:t>,3(2),pp.1-5</a:t>
            </a:r>
          </a:p>
          <a:p>
            <a:r>
              <a:rPr lang="en-US" dirty="0"/>
              <a:t>.</a:t>
            </a:r>
            <a:r>
              <a:rPr lang="en-US" dirty="0" err="1"/>
              <a:t>Kouicem,K</a:t>
            </a:r>
            <a:r>
              <a:rPr lang="en-US" dirty="0"/>
              <a:t> and </a:t>
            </a:r>
            <a:r>
              <a:rPr lang="en-US" dirty="0" err="1"/>
              <a:t>Lelcoul</a:t>
            </a:r>
            <a:r>
              <a:rPr lang="en-US" dirty="0"/>
              <a:t> ,N.(2016)</a:t>
            </a:r>
            <a:r>
              <a:rPr lang="en-US" i="1" dirty="0" err="1"/>
              <a:t>Construtivist</a:t>
            </a:r>
            <a:r>
              <a:rPr lang="en-US" i="1" dirty="0"/>
              <a:t> theories of Piaget and Vygotsky</a:t>
            </a:r>
            <a:endParaRPr lang="en-US" dirty="0"/>
          </a:p>
          <a:p>
            <a:r>
              <a:rPr lang="en-US" dirty="0"/>
              <a:t>.</a:t>
            </a:r>
            <a:r>
              <a:rPr lang="en-US" dirty="0" err="1"/>
              <a:t>Lefa,B</a:t>
            </a:r>
            <a:r>
              <a:rPr lang="en-US" dirty="0"/>
              <a:t>(2014)</a:t>
            </a:r>
            <a:r>
              <a:rPr lang="en-US" i="1" dirty="0"/>
              <a:t>Educational Psychology</a:t>
            </a:r>
            <a:r>
              <a:rPr lang="en-US" dirty="0"/>
              <a:t>1(1)pp1-8</a:t>
            </a:r>
          </a:p>
          <a:p>
            <a:r>
              <a:rPr lang="en-US" dirty="0"/>
              <a:t>.</a:t>
            </a:r>
            <a:r>
              <a:rPr lang="en-US" dirty="0" err="1"/>
              <a:t>Mahn.H</a:t>
            </a:r>
            <a:r>
              <a:rPr lang="en-US" dirty="0"/>
              <a:t>(1999)</a:t>
            </a:r>
            <a:r>
              <a:rPr lang="en-US" i="1" dirty="0"/>
              <a:t>Remedial and Special Education</a:t>
            </a:r>
            <a:r>
              <a:rPr lang="en-US" dirty="0"/>
              <a:t>20(6),pp341-350</a:t>
            </a:r>
          </a:p>
          <a:p>
            <a:r>
              <a:rPr lang="en-US" dirty="0"/>
              <a:t>.</a:t>
            </a:r>
            <a:r>
              <a:rPr lang="en-US" dirty="0" err="1"/>
              <a:t>McLeod,S.A</a:t>
            </a:r>
            <a:r>
              <a:rPr lang="en-US" dirty="0"/>
              <a:t>.(2018)</a:t>
            </a:r>
            <a:r>
              <a:rPr lang="en-US" i="1" dirty="0"/>
              <a:t>Jean Piaget Theory of cognitive Development.</a:t>
            </a:r>
          </a:p>
          <a:p>
            <a:r>
              <a:rPr lang="en-US" i="1" dirty="0"/>
              <a:t>.</a:t>
            </a:r>
            <a:r>
              <a:rPr lang="en-US" i="1" dirty="0" err="1"/>
              <a:t>Nicolopoulou,A</a:t>
            </a:r>
            <a:r>
              <a:rPr lang="en-US" i="1" dirty="0"/>
              <a:t>(1993)Human Development36(1)pp1-23</a:t>
            </a:r>
          </a:p>
          <a:p>
            <a:r>
              <a:rPr lang="en-US" i="1" dirty="0"/>
              <a:t>.</a:t>
            </a:r>
            <a:r>
              <a:rPr lang="en-US" i="1" dirty="0" err="1"/>
              <a:t>W</a:t>
            </a:r>
            <a:r>
              <a:rPr lang="en-US" dirty="0" err="1"/>
              <a:t>ood.K.C,Smith.H</a:t>
            </a:r>
            <a:r>
              <a:rPr lang="en-US" dirty="0"/>
              <a:t> and </a:t>
            </a:r>
            <a:r>
              <a:rPr lang="en-US" dirty="0" err="1"/>
              <a:t>Grossniklaus.D</a:t>
            </a:r>
            <a:r>
              <a:rPr lang="en-US"/>
              <a:t>.(2009)</a:t>
            </a:r>
            <a:endParaRPr lang="en-US" i="1" dirty="0"/>
          </a:p>
          <a:p>
            <a:r>
              <a:rPr lang="en-US" i="1" dirty="0"/>
              <a:t>.</a:t>
            </a:r>
            <a:endParaRPr lang="en-US" dirty="0"/>
          </a:p>
          <a:p>
            <a:endParaRPr lang="en-US" dirty="0"/>
          </a:p>
          <a:p>
            <a:r>
              <a:rPr lang="en-US" dirty="0"/>
              <a:t>.</a:t>
            </a:r>
          </a:p>
          <a:p>
            <a:endParaRPr lang="en-US" dirty="0"/>
          </a:p>
          <a:p>
            <a:endParaRPr lang="en-GB" dirty="0"/>
          </a:p>
        </p:txBody>
      </p:sp>
      <p:pic>
        <p:nvPicPr>
          <p:cNvPr id="37" name="Picture 4" descr="Glasses on top of a book">
            <a:extLst>
              <a:ext uri="{FF2B5EF4-FFF2-40B4-BE49-F238E27FC236}">
                <a16:creationId xmlns:a16="http://schemas.microsoft.com/office/drawing/2014/main" id="{0A15AA86-FB3E-809B-4132-4141924A1850}"/>
              </a:ext>
            </a:extLst>
          </p:cNvPr>
          <p:cNvPicPr>
            <a:picLocks noChangeAspect="1"/>
          </p:cNvPicPr>
          <p:nvPr/>
        </p:nvPicPr>
        <p:blipFill rotWithShape="1">
          <a:blip r:embed="rId2"/>
          <a:srcRect l="7830" r="33162" b="-1"/>
          <a:stretch/>
        </p:blipFill>
        <p:spPr>
          <a:xfrm>
            <a:off x="6083644" y="10"/>
            <a:ext cx="6108356" cy="6857990"/>
          </a:xfrm>
          <a:prstGeom prst="rect">
            <a:avLst/>
          </a:prstGeom>
        </p:spPr>
      </p:pic>
    </p:spTree>
    <p:extLst>
      <p:ext uri="{BB962C8B-B14F-4D97-AF65-F5344CB8AC3E}">
        <p14:creationId xmlns:p14="http://schemas.microsoft.com/office/powerpoint/2010/main" val="3836876971"/>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otalTime>4063</TotalTime>
  <Words>1144</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Avenir Next LT Pro</vt:lpstr>
      <vt:lpstr>Bahnschrift</vt:lpstr>
      <vt:lpstr>MatrixVTI</vt:lpstr>
      <vt:lpstr>WORKING WITH CHILDREN IN A CARE SETTING</vt:lpstr>
      <vt:lpstr>Introduction</vt:lpstr>
      <vt:lpstr>The Piaget’s Theory</vt:lpstr>
      <vt:lpstr>Creche Activity 1</vt:lpstr>
      <vt:lpstr>Creche Activity 2</vt:lpstr>
      <vt:lpstr>Evaluation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CARE SETTING</dc:title>
  <dc:creator>danielle fohe</dc:creator>
  <cp:lastModifiedBy>danielle fohe</cp:lastModifiedBy>
  <cp:revision>2</cp:revision>
  <dcterms:created xsi:type="dcterms:W3CDTF">2023-02-17T01:27:59Z</dcterms:created>
  <dcterms:modified xsi:type="dcterms:W3CDTF">2023-02-20T08:27:54Z</dcterms:modified>
</cp:coreProperties>
</file>