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1" r:id="rId1"/>
  </p:sldMasterIdLst>
  <p:notesMasterIdLst>
    <p:notesMasterId r:id="rId25"/>
  </p:notesMasterIdLst>
  <p:sldIdLst>
    <p:sldId id="269" r:id="rId2"/>
    <p:sldId id="270" r:id="rId3"/>
    <p:sldId id="264" r:id="rId4"/>
    <p:sldId id="263" r:id="rId5"/>
    <p:sldId id="271" r:id="rId6"/>
    <p:sldId id="273" r:id="rId7"/>
    <p:sldId id="265" r:id="rId8"/>
    <p:sldId id="283" r:id="rId9"/>
    <p:sldId id="275" r:id="rId10"/>
    <p:sldId id="274" r:id="rId11"/>
    <p:sldId id="289" r:id="rId12"/>
    <p:sldId id="268" r:id="rId13"/>
    <p:sldId id="276" r:id="rId14"/>
    <p:sldId id="277" r:id="rId15"/>
    <p:sldId id="278" r:id="rId16"/>
    <p:sldId id="279" r:id="rId17"/>
    <p:sldId id="280" r:id="rId18"/>
    <p:sldId id="282" r:id="rId19"/>
    <p:sldId id="286" r:id="rId20"/>
    <p:sldId id="287" r:id="rId21"/>
    <p:sldId id="288" r:id="rId22"/>
    <p:sldId id="284" r:id="rId23"/>
    <p:sldId id="272"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096B49-2C08-A515-E560-94AF7C630E53}" v="1535" dt="2026-03-26T13:34:24.712"/>
    <p1510:client id="{1721CC43-532A-4D85-467E-1325753A98FB}" v="735" dt="2026-03-26T17:24:06.951"/>
    <p1510:client id="{24078CC6-1AE7-0722-D37B-CE604F9906E1}" v="86" dt="2026-03-26T13:03:44.345"/>
    <p1510:client id="{2836B10D-F3EC-4999-A02B-575447A4A134}" v="1050" dt="2026-03-26T15:59:41.650"/>
    <p1510:client id="{293F775F-49B4-3902-BD11-66837ADB6376}" v="136" dt="2026-03-26T18:56:12.185"/>
    <p1510:client id="{71EFFE5A-4424-059B-980D-B7E0C2D49CCD}" v="17" dt="2026-03-26T19:52:13.329"/>
    <p1510:client id="{94D10A13-9703-CF92-9589-10DF98DB3182}" v="282" dt="2026-03-27T07:10:53.984"/>
    <p1510:client id="{A39E0804-D13D-772B-19D8-9961148E7803}" v="14" dt="2026-03-27T07:49:15.051"/>
    <p1510:client id="{BA232C77-3ECD-080F-B325-C61B7F38EC70}" v="535" dt="2026-03-27T05:28:42.717"/>
    <p1510:client id="{C8959BEE-CF9B-F8D2-F7A1-7F0B25F26C96}" v="1475" dt="2026-03-27T07:44:11.285"/>
    <p1510:client id="{DED334CF-4EE2-E3A0-D72F-6F8E29CA6036}" v="162" dt="2026-03-26T21:04:31.749"/>
    <p1510:client id="{F1EDDD2C-9781-B740-BFA4-62881704B1D8}" v="1445" dt="2026-03-27T07:34:18.3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149BF7-3D2A-43E1-B2DF-E2FA13264CB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EEB56EB8-B0CF-4356-B1E6-DA73439B31A1}">
      <dgm:prSet phldr="0" custT="0"/>
      <dgm:spPr/>
      <dgm:t>
        <a:bodyPr/>
        <a:lstStyle/>
        <a:p>
          <a:pPr algn="l" rtl="0"/>
          <a:r>
            <a:rPr lang="en-GB">
              <a:latin typeface="Trebuchet MS" panose="020B0603020202020204"/>
            </a:rPr>
            <a:t>We used an agile approach</a:t>
          </a:r>
        </a:p>
      </dgm:t>
    </dgm:pt>
    <dgm:pt modelId="{28F240E8-951C-41D5-985B-F331339248AA}" type="parTrans" cxnId="{D5C8105D-807C-452D-BB2B-3962E195B432}">
      <dgm:prSet/>
      <dgm:spPr/>
      <dgm:t>
        <a:bodyPr/>
        <a:lstStyle/>
        <a:p>
          <a:endParaRPr lang="en-GB"/>
        </a:p>
      </dgm:t>
    </dgm:pt>
    <dgm:pt modelId="{27707978-2828-4E18-87C4-986F41EE4B93}" type="sibTrans" cxnId="{D5C8105D-807C-452D-BB2B-3962E195B432}">
      <dgm:prSet/>
      <dgm:spPr/>
      <dgm:t>
        <a:bodyPr/>
        <a:lstStyle/>
        <a:p>
          <a:endParaRPr lang="en-GB"/>
        </a:p>
      </dgm:t>
    </dgm:pt>
    <dgm:pt modelId="{578D8B9D-21FF-4111-A3D9-5C27BD464407}">
      <dgm:prSet phldr="0"/>
      <dgm:spPr/>
      <dgm:t>
        <a:bodyPr/>
        <a:lstStyle/>
        <a:p>
          <a:pPr algn="l" rtl="0"/>
          <a:r>
            <a:rPr lang="en-GB">
              <a:latin typeface="Trebuchet MS" panose="020B0603020202020204"/>
            </a:rPr>
            <a:t>We used </a:t>
          </a:r>
          <a:r>
            <a:rPr lang="en-GB" err="1">
              <a:latin typeface="Trebuchet MS" panose="020B0603020202020204"/>
            </a:rPr>
            <a:t>Whatsapp</a:t>
          </a:r>
          <a:r>
            <a:rPr lang="en-GB">
              <a:latin typeface="Trebuchet MS" panose="020B0603020202020204"/>
            </a:rPr>
            <a:t> group calls and </a:t>
          </a:r>
          <a:r>
            <a:rPr lang="en-GB" err="1">
              <a:latin typeface="Trebuchet MS" panose="020B0603020202020204"/>
            </a:rPr>
            <a:t>groupchat</a:t>
          </a:r>
          <a:r>
            <a:rPr lang="en-GB">
              <a:latin typeface="Trebuchet MS" panose="020B0603020202020204"/>
            </a:rPr>
            <a:t> to communicate whenever needed</a:t>
          </a:r>
          <a:endParaRPr lang="en-US">
            <a:latin typeface="Trebuchet MS" panose="020B0603020202020204"/>
          </a:endParaRPr>
        </a:p>
      </dgm:t>
    </dgm:pt>
    <dgm:pt modelId="{684B3E0B-0097-4F8F-A6B1-58A4B0CC5C8F}" type="parTrans" cxnId="{D0335DB0-749B-46D1-A9C5-2CF6E056D556}">
      <dgm:prSet/>
      <dgm:spPr/>
      <dgm:t>
        <a:bodyPr/>
        <a:lstStyle/>
        <a:p>
          <a:endParaRPr lang="en-GB"/>
        </a:p>
      </dgm:t>
    </dgm:pt>
    <dgm:pt modelId="{7170D8EF-906E-4992-B2C7-BE1BF3C00F42}" type="sibTrans" cxnId="{D0335DB0-749B-46D1-A9C5-2CF6E056D556}">
      <dgm:prSet/>
      <dgm:spPr/>
      <dgm:t>
        <a:bodyPr/>
        <a:lstStyle/>
        <a:p>
          <a:endParaRPr lang="en-GB"/>
        </a:p>
      </dgm:t>
    </dgm:pt>
    <dgm:pt modelId="{4C5EB178-5383-40AA-9DDD-DB69B0227847}">
      <dgm:prSet phldr="0"/>
      <dgm:spPr/>
      <dgm:t>
        <a:bodyPr/>
        <a:lstStyle/>
        <a:p>
          <a:pPr algn="l" rtl="0"/>
          <a:r>
            <a:rPr lang="en-GB">
              <a:latin typeface="Trebuchet MS" panose="020B0603020202020204"/>
            </a:rPr>
            <a:t>Weekly meetings were carried out to ensure each member understood their role and that everyone was on the same page</a:t>
          </a:r>
          <a:endParaRPr lang="en-US">
            <a:latin typeface="Trebuchet MS" panose="020B0603020202020204"/>
          </a:endParaRPr>
        </a:p>
      </dgm:t>
    </dgm:pt>
    <dgm:pt modelId="{3D2A6662-7CCD-4D0E-9D69-78D6B6015CE9}" type="parTrans" cxnId="{0BCAF2C1-6D4C-48B1-BDAE-CCCDC4820C2E}">
      <dgm:prSet/>
      <dgm:spPr/>
      <dgm:t>
        <a:bodyPr/>
        <a:lstStyle/>
        <a:p>
          <a:endParaRPr lang="en-GB"/>
        </a:p>
      </dgm:t>
    </dgm:pt>
    <dgm:pt modelId="{6312A98A-4E3D-4187-B954-5C9D03DB414A}" type="sibTrans" cxnId="{0BCAF2C1-6D4C-48B1-BDAE-CCCDC4820C2E}">
      <dgm:prSet/>
      <dgm:spPr/>
      <dgm:t>
        <a:bodyPr/>
        <a:lstStyle/>
        <a:p>
          <a:endParaRPr lang="en-GB"/>
        </a:p>
      </dgm:t>
    </dgm:pt>
    <dgm:pt modelId="{1EB81536-A8A5-492A-92C4-3174124A4856}">
      <dgm:prSet phldr="0"/>
      <dgm:spPr/>
      <dgm:t>
        <a:bodyPr/>
        <a:lstStyle/>
        <a:p>
          <a:pPr algn="l"/>
          <a:r>
            <a:rPr lang="en-GB">
              <a:latin typeface="Trebuchet MS" panose="020B0603020202020204"/>
            </a:rPr>
            <a:t>Used Trello to set weekly goals</a:t>
          </a:r>
          <a:endParaRPr lang="en-US">
            <a:latin typeface="Trebuchet MS" panose="020B0603020202020204"/>
          </a:endParaRPr>
        </a:p>
      </dgm:t>
    </dgm:pt>
    <dgm:pt modelId="{F2BB8FB6-39F0-488A-AED2-EFB4A0CD1060}" type="parTrans" cxnId="{EA6C3A46-1C8D-4D21-BE39-AC56287830BA}">
      <dgm:prSet/>
      <dgm:spPr/>
      <dgm:t>
        <a:bodyPr/>
        <a:lstStyle/>
        <a:p>
          <a:endParaRPr lang="en-GB"/>
        </a:p>
      </dgm:t>
    </dgm:pt>
    <dgm:pt modelId="{53D2001A-1303-4F69-8778-C33C719EDA5B}" type="sibTrans" cxnId="{EA6C3A46-1C8D-4D21-BE39-AC56287830BA}">
      <dgm:prSet/>
      <dgm:spPr/>
      <dgm:t>
        <a:bodyPr/>
        <a:lstStyle/>
        <a:p>
          <a:endParaRPr lang="en-GB"/>
        </a:p>
      </dgm:t>
    </dgm:pt>
    <dgm:pt modelId="{2E27C27F-5922-4F1A-8EA5-B2D1A6EC9EAF}" type="pres">
      <dgm:prSet presAssocID="{C3149BF7-3D2A-43E1-B2DF-E2FA13264CB6}" presName="diagram" presStyleCnt="0">
        <dgm:presLayoutVars>
          <dgm:dir/>
          <dgm:resizeHandles val="exact"/>
        </dgm:presLayoutVars>
      </dgm:prSet>
      <dgm:spPr/>
    </dgm:pt>
    <dgm:pt modelId="{05D0CC96-7941-41E0-8AD1-2EC599E698F7}" type="pres">
      <dgm:prSet presAssocID="{EEB56EB8-B0CF-4356-B1E6-DA73439B31A1}" presName="node" presStyleLbl="node1" presStyleIdx="0" presStyleCnt="4">
        <dgm:presLayoutVars>
          <dgm:bulletEnabled val="1"/>
        </dgm:presLayoutVars>
      </dgm:prSet>
      <dgm:spPr/>
    </dgm:pt>
    <dgm:pt modelId="{AA77A22B-5470-49E9-B60C-7FFE2650145B}" type="pres">
      <dgm:prSet presAssocID="{27707978-2828-4E18-87C4-986F41EE4B93}" presName="sibTrans" presStyleCnt="0"/>
      <dgm:spPr/>
    </dgm:pt>
    <dgm:pt modelId="{7E18145B-1FBC-4D9E-86E5-49F6D889F222}" type="pres">
      <dgm:prSet presAssocID="{578D8B9D-21FF-4111-A3D9-5C27BD464407}" presName="node" presStyleLbl="node1" presStyleIdx="1" presStyleCnt="4">
        <dgm:presLayoutVars>
          <dgm:bulletEnabled val="1"/>
        </dgm:presLayoutVars>
      </dgm:prSet>
      <dgm:spPr/>
    </dgm:pt>
    <dgm:pt modelId="{94659FD4-5488-4A60-B606-904D7C4CF6E1}" type="pres">
      <dgm:prSet presAssocID="{7170D8EF-906E-4992-B2C7-BE1BF3C00F42}" presName="sibTrans" presStyleCnt="0"/>
      <dgm:spPr/>
    </dgm:pt>
    <dgm:pt modelId="{EF8E7EA2-35A7-450A-AF72-967017B82AD6}" type="pres">
      <dgm:prSet presAssocID="{4C5EB178-5383-40AA-9DDD-DB69B0227847}" presName="node" presStyleLbl="node1" presStyleIdx="2" presStyleCnt="4">
        <dgm:presLayoutVars>
          <dgm:bulletEnabled val="1"/>
        </dgm:presLayoutVars>
      </dgm:prSet>
      <dgm:spPr/>
    </dgm:pt>
    <dgm:pt modelId="{1A9A4C3D-6EBA-4668-B25F-4987AE839E7B}" type="pres">
      <dgm:prSet presAssocID="{6312A98A-4E3D-4187-B954-5C9D03DB414A}" presName="sibTrans" presStyleCnt="0"/>
      <dgm:spPr/>
    </dgm:pt>
    <dgm:pt modelId="{47B48F27-C04F-4F00-9CE0-C9B5BD5BF177}" type="pres">
      <dgm:prSet presAssocID="{1EB81536-A8A5-492A-92C4-3174124A4856}" presName="node" presStyleLbl="node1" presStyleIdx="3" presStyleCnt="4">
        <dgm:presLayoutVars>
          <dgm:bulletEnabled val="1"/>
        </dgm:presLayoutVars>
      </dgm:prSet>
      <dgm:spPr/>
    </dgm:pt>
  </dgm:ptLst>
  <dgm:cxnLst>
    <dgm:cxn modelId="{9A88780F-6724-4E25-83E5-6FB75774ACBD}" type="presOf" srcId="{C3149BF7-3D2A-43E1-B2DF-E2FA13264CB6}" destId="{2E27C27F-5922-4F1A-8EA5-B2D1A6EC9EAF}" srcOrd="0" destOrd="0" presId="urn:microsoft.com/office/officeart/2005/8/layout/default"/>
    <dgm:cxn modelId="{78E12C20-D475-435E-B36C-7CFF61F9695F}" type="presOf" srcId="{578D8B9D-21FF-4111-A3D9-5C27BD464407}" destId="{7E18145B-1FBC-4D9E-86E5-49F6D889F222}" srcOrd="0" destOrd="0" presId="urn:microsoft.com/office/officeart/2005/8/layout/default"/>
    <dgm:cxn modelId="{D5C8105D-807C-452D-BB2B-3962E195B432}" srcId="{C3149BF7-3D2A-43E1-B2DF-E2FA13264CB6}" destId="{EEB56EB8-B0CF-4356-B1E6-DA73439B31A1}" srcOrd="0" destOrd="0" parTransId="{28F240E8-951C-41D5-985B-F331339248AA}" sibTransId="{27707978-2828-4E18-87C4-986F41EE4B93}"/>
    <dgm:cxn modelId="{EA6C3A46-1C8D-4D21-BE39-AC56287830BA}" srcId="{C3149BF7-3D2A-43E1-B2DF-E2FA13264CB6}" destId="{1EB81536-A8A5-492A-92C4-3174124A4856}" srcOrd="3" destOrd="0" parTransId="{F2BB8FB6-39F0-488A-AED2-EFB4A0CD1060}" sibTransId="{53D2001A-1303-4F69-8778-C33C719EDA5B}"/>
    <dgm:cxn modelId="{E0C126A4-6122-4074-8F04-4C8753D71DAC}" type="presOf" srcId="{EEB56EB8-B0CF-4356-B1E6-DA73439B31A1}" destId="{05D0CC96-7941-41E0-8AD1-2EC599E698F7}" srcOrd="0" destOrd="0" presId="urn:microsoft.com/office/officeart/2005/8/layout/default"/>
    <dgm:cxn modelId="{D0335DB0-749B-46D1-A9C5-2CF6E056D556}" srcId="{C3149BF7-3D2A-43E1-B2DF-E2FA13264CB6}" destId="{578D8B9D-21FF-4111-A3D9-5C27BD464407}" srcOrd="1" destOrd="0" parTransId="{684B3E0B-0097-4F8F-A6B1-58A4B0CC5C8F}" sibTransId="{7170D8EF-906E-4992-B2C7-BE1BF3C00F42}"/>
    <dgm:cxn modelId="{F059FCB9-E8B7-428A-850D-33299927EADE}" type="presOf" srcId="{4C5EB178-5383-40AA-9DDD-DB69B0227847}" destId="{EF8E7EA2-35A7-450A-AF72-967017B82AD6}" srcOrd="0" destOrd="0" presId="urn:microsoft.com/office/officeart/2005/8/layout/default"/>
    <dgm:cxn modelId="{0BCAF2C1-6D4C-48B1-BDAE-CCCDC4820C2E}" srcId="{C3149BF7-3D2A-43E1-B2DF-E2FA13264CB6}" destId="{4C5EB178-5383-40AA-9DDD-DB69B0227847}" srcOrd="2" destOrd="0" parTransId="{3D2A6662-7CCD-4D0E-9D69-78D6B6015CE9}" sibTransId="{6312A98A-4E3D-4187-B954-5C9D03DB414A}"/>
    <dgm:cxn modelId="{B5B262C5-1F42-4CD2-82DF-472C25C5084B}" type="presOf" srcId="{1EB81536-A8A5-492A-92C4-3174124A4856}" destId="{47B48F27-C04F-4F00-9CE0-C9B5BD5BF177}" srcOrd="0" destOrd="0" presId="urn:microsoft.com/office/officeart/2005/8/layout/default"/>
    <dgm:cxn modelId="{07FE6FED-EC07-4879-BA7E-85DAA89AC0E1}" type="presParOf" srcId="{2E27C27F-5922-4F1A-8EA5-B2D1A6EC9EAF}" destId="{05D0CC96-7941-41E0-8AD1-2EC599E698F7}" srcOrd="0" destOrd="0" presId="urn:microsoft.com/office/officeart/2005/8/layout/default"/>
    <dgm:cxn modelId="{30E9FF48-FFF6-404C-BF19-77A346E08192}" type="presParOf" srcId="{2E27C27F-5922-4F1A-8EA5-B2D1A6EC9EAF}" destId="{AA77A22B-5470-49E9-B60C-7FFE2650145B}" srcOrd="1" destOrd="0" presId="urn:microsoft.com/office/officeart/2005/8/layout/default"/>
    <dgm:cxn modelId="{32C4F0F6-1F32-41BD-ADBE-A65AE091CC14}" type="presParOf" srcId="{2E27C27F-5922-4F1A-8EA5-B2D1A6EC9EAF}" destId="{7E18145B-1FBC-4D9E-86E5-49F6D889F222}" srcOrd="2" destOrd="0" presId="urn:microsoft.com/office/officeart/2005/8/layout/default"/>
    <dgm:cxn modelId="{44C482E8-4CD8-4F94-BDD6-9F1CED0B2F85}" type="presParOf" srcId="{2E27C27F-5922-4F1A-8EA5-B2D1A6EC9EAF}" destId="{94659FD4-5488-4A60-B606-904D7C4CF6E1}" srcOrd="3" destOrd="0" presId="urn:microsoft.com/office/officeart/2005/8/layout/default"/>
    <dgm:cxn modelId="{84AC0FED-15DE-4D40-9332-D13B2FB60E45}" type="presParOf" srcId="{2E27C27F-5922-4F1A-8EA5-B2D1A6EC9EAF}" destId="{EF8E7EA2-35A7-450A-AF72-967017B82AD6}" srcOrd="4" destOrd="0" presId="urn:microsoft.com/office/officeart/2005/8/layout/default"/>
    <dgm:cxn modelId="{D9D50C7D-B4D9-4486-B2E9-5E404269E8BD}" type="presParOf" srcId="{2E27C27F-5922-4F1A-8EA5-B2D1A6EC9EAF}" destId="{1A9A4C3D-6EBA-4668-B25F-4987AE839E7B}" srcOrd="5" destOrd="0" presId="urn:microsoft.com/office/officeart/2005/8/layout/default"/>
    <dgm:cxn modelId="{41F41FA7-0001-4B07-AEF1-2CEA3E80F070}" type="presParOf" srcId="{2E27C27F-5922-4F1A-8EA5-B2D1A6EC9EAF}" destId="{47B48F27-C04F-4F00-9CE0-C9B5BD5BF177}"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55F20E-84E4-4FB3-B65A-1209C397D174}" type="doc">
      <dgm:prSet loTypeId="urn:microsoft.com/office/officeart/2005/8/layout/chevron1" loCatId="process" qsTypeId="urn:microsoft.com/office/officeart/2005/8/quickstyle/simple1" qsCatId="simple" csTypeId="urn:microsoft.com/office/officeart/2005/8/colors/accent1_2" csCatId="accent1" phldr="1"/>
      <dgm:spPr/>
    </dgm:pt>
    <dgm:pt modelId="{C321038C-BD1C-4F58-8CE3-3D00E1B4AA35}">
      <dgm:prSet phldrT="[Text]" phldr="0"/>
      <dgm:spPr/>
      <dgm:t>
        <a:bodyPr/>
        <a:lstStyle/>
        <a:p>
          <a:pPr rtl="0"/>
          <a:r>
            <a:rPr lang="en-GB" sz="1800">
              <a:latin typeface="Trebuchet MS" panose="020B0603020202020204"/>
            </a:rPr>
            <a:t> Input Medication</a:t>
          </a:r>
          <a:endParaRPr lang="en-GB" sz="1800"/>
        </a:p>
      </dgm:t>
    </dgm:pt>
    <dgm:pt modelId="{2218FDFA-EBB8-4B25-B060-546F99257820}" type="parTrans" cxnId="{357FC601-1908-40BE-98C4-1CA9C3ACA973}">
      <dgm:prSet/>
      <dgm:spPr/>
    </dgm:pt>
    <dgm:pt modelId="{0E7C9B39-693B-4758-997D-E383BB8829D0}" type="sibTrans" cxnId="{357FC601-1908-40BE-98C4-1CA9C3ACA973}">
      <dgm:prSet/>
      <dgm:spPr/>
    </dgm:pt>
    <dgm:pt modelId="{5CA74DFC-94D9-4421-B3A2-947EC28E576A}">
      <dgm:prSet phldrT="[Text]" phldr="0"/>
      <dgm:spPr/>
      <dgm:t>
        <a:bodyPr/>
        <a:lstStyle/>
        <a:p>
          <a:pPr rtl="0"/>
          <a:r>
            <a:rPr lang="en-GB" sz="1800">
              <a:latin typeface="Trebuchet MS" panose="020B0603020202020204"/>
            </a:rPr>
            <a:t> Set Reminder</a:t>
          </a:r>
          <a:endParaRPr lang="en-GB" sz="1800"/>
        </a:p>
      </dgm:t>
    </dgm:pt>
    <dgm:pt modelId="{708655A2-ADC2-4FA8-8BC7-E4E49A3566E7}" type="parTrans" cxnId="{5862346D-2241-4E9E-9DDD-9551AF336A54}">
      <dgm:prSet/>
      <dgm:spPr/>
    </dgm:pt>
    <dgm:pt modelId="{18234534-0207-4A5F-9935-6ABDEF0499FC}" type="sibTrans" cxnId="{5862346D-2241-4E9E-9DDD-9551AF336A54}">
      <dgm:prSet/>
      <dgm:spPr/>
    </dgm:pt>
    <dgm:pt modelId="{9165067C-45B6-4854-BEDE-348266497118}">
      <dgm:prSet phldrT="[Text]" phldr="0"/>
      <dgm:spPr/>
      <dgm:t>
        <a:bodyPr/>
        <a:lstStyle/>
        <a:p>
          <a:pPr rtl="0"/>
          <a:r>
            <a:rPr lang="en-GB" sz="1800">
              <a:latin typeface="Trebuchet MS" panose="020B0603020202020204"/>
            </a:rPr>
            <a:t>Confirm Medication Taken</a:t>
          </a:r>
          <a:endParaRPr lang="en-GB" sz="1800"/>
        </a:p>
      </dgm:t>
    </dgm:pt>
    <dgm:pt modelId="{83C0CA04-F740-4064-B148-0571B0D6BCDB}" type="parTrans" cxnId="{99CBAF15-41E0-4542-B12D-8212D9EBE844}">
      <dgm:prSet/>
      <dgm:spPr/>
    </dgm:pt>
    <dgm:pt modelId="{9FB0EBF9-963A-465E-B58B-6793E7C934F5}" type="sibTrans" cxnId="{99CBAF15-41E0-4542-B12D-8212D9EBE844}">
      <dgm:prSet/>
      <dgm:spPr/>
    </dgm:pt>
    <dgm:pt modelId="{DB7DBAF3-A2F4-4D72-B23C-752D687E66F4}">
      <dgm:prSet phldr="0"/>
      <dgm:spPr/>
      <dgm:t>
        <a:bodyPr/>
        <a:lstStyle/>
        <a:p>
          <a:pPr rtl="0"/>
          <a:r>
            <a:rPr lang="en-GB" sz="1800">
              <a:latin typeface="Trebuchet MS" panose="020B0603020202020204"/>
            </a:rPr>
            <a:t>Earn Points</a:t>
          </a:r>
        </a:p>
      </dgm:t>
    </dgm:pt>
    <dgm:pt modelId="{EB4D3F26-AAFE-4681-9290-64A52B46683B}" type="parTrans" cxnId="{5FAD4E89-6E4E-472C-86EE-6A17B3367AE8}">
      <dgm:prSet/>
      <dgm:spPr/>
    </dgm:pt>
    <dgm:pt modelId="{0D302511-6BCD-459F-AF20-4B24B338F26D}" type="sibTrans" cxnId="{5FAD4E89-6E4E-472C-86EE-6A17B3367AE8}">
      <dgm:prSet/>
      <dgm:spPr/>
    </dgm:pt>
    <dgm:pt modelId="{F1042435-F3D4-48F1-BFAC-772BACED8EC9}">
      <dgm:prSet phldr="0"/>
      <dgm:spPr/>
      <dgm:t>
        <a:bodyPr/>
        <a:lstStyle/>
        <a:p>
          <a:pPr rtl="0"/>
          <a:r>
            <a:rPr lang="en-GB" sz="1800">
              <a:latin typeface="Trebuchet MS" panose="020B0603020202020204"/>
            </a:rPr>
            <a:t>Customise Bird</a:t>
          </a:r>
        </a:p>
      </dgm:t>
    </dgm:pt>
    <dgm:pt modelId="{4553FC12-9342-49B8-8EA6-F0DC056170A2}" type="parTrans" cxnId="{BC6DED32-09D7-463A-B9DE-EB31FED3171B}">
      <dgm:prSet/>
      <dgm:spPr/>
    </dgm:pt>
    <dgm:pt modelId="{73D2DDBB-E106-4A3C-95E1-712283FA8C59}" type="sibTrans" cxnId="{BC6DED32-09D7-463A-B9DE-EB31FED3171B}">
      <dgm:prSet/>
      <dgm:spPr/>
    </dgm:pt>
    <dgm:pt modelId="{BA105F6C-06BD-4BFE-86A6-33B02329029C}" type="pres">
      <dgm:prSet presAssocID="{7A55F20E-84E4-4FB3-B65A-1209C397D174}" presName="Name0" presStyleCnt="0">
        <dgm:presLayoutVars>
          <dgm:dir/>
          <dgm:animLvl val="lvl"/>
          <dgm:resizeHandles val="exact"/>
        </dgm:presLayoutVars>
      </dgm:prSet>
      <dgm:spPr/>
    </dgm:pt>
    <dgm:pt modelId="{8177F742-2FB1-4408-B108-DDBDBB95B63C}" type="pres">
      <dgm:prSet presAssocID="{C321038C-BD1C-4F58-8CE3-3D00E1B4AA35}" presName="parTxOnly" presStyleLbl="node1" presStyleIdx="0" presStyleCnt="5">
        <dgm:presLayoutVars>
          <dgm:chMax val="0"/>
          <dgm:chPref val="0"/>
          <dgm:bulletEnabled val="1"/>
        </dgm:presLayoutVars>
      </dgm:prSet>
      <dgm:spPr/>
    </dgm:pt>
    <dgm:pt modelId="{58E93006-7F4E-465A-B473-DD2C8BE0FCB3}" type="pres">
      <dgm:prSet presAssocID="{0E7C9B39-693B-4758-997D-E383BB8829D0}" presName="parTxOnlySpace" presStyleCnt="0"/>
      <dgm:spPr/>
    </dgm:pt>
    <dgm:pt modelId="{AFAA1EDE-5256-471D-BF54-A546895D1C77}" type="pres">
      <dgm:prSet presAssocID="{5CA74DFC-94D9-4421-B3A2-947EC28E576A}" presName="parTxOnly" presStyleLbl="node1" presStyleIdx="1" presStyleCnt="5">
        <dgm:presLayoutVars>
          <dgm:chMax val="0"/>
          <dgm:chPref val="0"/>
          <dgm:bulletEnabled val="1"/>
        </dgm:presLayoutVars>
      </dgm:prSet>
      <dgm:spPr/>
    </dgm:pt>
    <dgm:pt modelId="{06591DA5-6655-426E-9012-ECE64ED57150}" type="pres">
      <dgm:prSet presAssocID="{18234534-0207-4A5F-9935-6ABDEF0499FC}" presName="parTxOnlySpace" presStyleCnt="0"/>
      <dgm:spPr/>
    </dgm:pt>
    <dgm:pt modelId="{7F330D83-7168-4E1B-8640-893071945BF3}" type="pres">
      <dgm:prSet presAssocID="{9165067C-45B6-4854-BEDE-348266497118}" presName="parTxOnly" presStyleLbl="node1" presStyleIdx="2" presStyleCnt="5">
        <dgm:presLayoutVars>
          <dgm:chMax val="0"/>
          <dgm:chPref val="0"/>
          <dgm:bulletEnabled val="1"/>
        </dgm:presLayoutVars>
      </dgm:prSet>
      <dgm:spPr/>
    </dgm:pt>
    <dgm:pt modelId="{1BD5D0D8-FA66-4A7B-9940-D49517AD53B1}" type="pres">
      <dgm:prSet presAssocID="{9FB0EBF9-963A-465E-B58B-6793E7C934F5}" presName="parTxOnlySpace" presStyleCnt="0"/>
      <dgm:spPr/>
    </dgm:pt>
    <dgm:pt modelId="{272D957E-3E3B-4527-8FE0-C2FD2EA790BD}" type="pres">
      <dgm:prSet presAssocID="{DB7DBAF3-A2F4-4D72-B23C-752D687E66F4}" presName="parTxOnly" presStyleLbl="node1" presStyleIdx="3" presStyleCnt="5">
        <dgm:presLayoutVars>
          <dgm:chMax val="0"/>
          <dgm:chPref val="0"/>
          <dgm:bulletEnabled val="1"/>
        </dgm:presLayoutVars>
      </dgm:prSet>
      <dgm:spPr/>
    </dgm:pt>
    <dgm:pt modelId="{597023A6-59ED-4FC7-98CD-72A68F812BEC}" type="pres">
      <dgm:prSet presAssocID="{0D302511-6BCD-459F-AF20-4B24B338F26D}" presName="parTxOnlySpace" presStyleCnt="0"/>
      <dgm:spPr/>
    </dgm:pt>
    <dgm:pt modelId="{17D75800-9A85-4112-A9DA-BE92DCA779E0}" type="pres">
      <dgm:prSet presAssocID="{F1042435-F3D4-48F1-BFAC-772BACED8EC9}" presName="parTxOnly" presStyleLbl="node1" presStyleIdx="4" presStyleCnt="5">
        <dgm:presLayoutVars>
          <dgm:chMax val="0"/>
          <dgm:chPref val="0"/>
          <dgm:bulletEnabled val="1"/>
        </dgm:presLayoutVars>
      </dgm:prSet>
      <dgm:spPr/>
    </dgm:pt>
  </dgm:ptLst>
  <dgm:cxnLst>
    <dgm:cxn modelId="{357FC601-1908-40BE-98C4-1CA9C3ACA973}" srcId="{7A55F20E-84E4-4FB3-B65A-1209C397D174}" destId="{C321038C-BD1C-4F58-8CE3-3D00E1B4AA35}" srcOrd="0" destOrd="0" parTransId="{2218FDFA-EBB8-4B25-B060-546F99257820}" sibTransId="{0E7C9B39-693B-4758-997D-E383BB8829D0}"/>
    <dgm:cxn modelId="{3A662414-05FD-4624-9327-008B736EF437}" type="presOf" srcId="{DB7DBAF3-A2F4-4D72-B23C-752D687E66F4}" destId="{272D957E-3E3B-4527-8FE0-C2FD2EA790BD}" srcOrd="0" destOrd="0" presId="urn:microsoft.com/office/officeart/2005/8/layout/chevron1"/>
    <dgm:cxn modelId="{99CBAF15-41E0-4542-B12D-8212D9EBE844}" srcId="{7A55F20E-84E4-4FB3-B65A-1209C397D174}" destId="{9165067C-45B6-4854-BEDE-348266497118}" srcOrd="2" destOrd="0" parTransId="{83C0CA04-F740-4064-B148-0571B0D6BCDB}" sibTransId="{9FB0EBF9-963A-465E-B58B-6793E7C934F5}"/>
    <dgm:cxn modelId="{AEC93831-A78B-4F40-8B6A-04F8CD8D2473}" type="presOf" srcId="{F1042435-F3D4-48F1-BFAC-772BACED8EC9}" destId="{17D75800-9A85-4112-A9DA-BE92DCA779E0}" srcOrd="0" destOrd="0" presId="urn:microsoft.com/office/officeart/2005/8/layout/chevron1"/>
    <dgm:cxn modelId="{BC6DED32-09D7-463A-B9DE-EB31FED3171B}" srcId="{7A55F20E-84E4-4FB3-B65A-1209C397D174}" destId="{F1042435-F3D4-48F1-BFAC-772BACED8EC9}" srcOrd="4" destOrd="0" parTransId="{4553FC12-9342-49B8-8EA6-F0DC056170A2}" sibTransId="{73D2DDBB-E106-4A3C-95E1-712283FA8C59}"/>
    <dgm:cxn modelId="{5862346D-2241-4E9E-9DDD-9551AF336A54}" srcId="{7A55F20E-84E4-4FB3-B65A-1209C397D174}" destId="{5CA74DFC-94D9-4421-B3A2-947EC28E576A}" srcOrd="1" destOrd="0" parTransId="{708655A2-ADC2-4FA8-8BC7-E4E49A3566E7}" sibTransId="{18234534-0207-4A5F-9935-6ABDEF0499FC}"/>
    <dgm:cxn modelId="{C7C9A07C-4C21-4DD7-83D2-538D17503E32}" type="presOf" srcId="{C321038C-BD1C-4F58-8CE3-3D00E1B4AA35}" destId="{8177F742-2FB1-4408-B108-DDBDBB95B63C}" srcOrd="0" destOrd="0" presId="urn:microsoft.com/office/officeart/2005/8/layout/chevron1"/>
    <dgm:cxn modelId="{5FAD4E89-6E4E-472C-86EE-6A17B3367AE8}" srcId="{7A55F20E-84E4-4FB3-B65A-1209C397D174}" destId="{DB7DBAF3-A2F4-4D72-B23C-752D687E66F4}" srcOrd="3" destOrd="0" parTransId="{EB4D3F26-AAFE-4681-9290-64A52B46683B}" sibTransId="{0D302511-6BCD-459F-AF20-4B24B338F26D}"/>
    <dgm:cxn modelId="{02FD9F97-F351-4BDD-B477-8532B5B9A9A7}" type="presOf" srcId="{5CA74DFC-94D9-4421-B3A2-947EC28E576A}" destId="{AFAA1EDE-5256-471D-BF54-A546895D1C77}" srcOrd="0" destOrd="0" presId="urn:microsoft.com/office/officeart/2005/8/layout/chevron1"/>
    <dgm:cxn modelId="{B18872D5-95A6-42FA-817F-DE923FC2A927}" type="presOf" srcId="{9165067C-45B6-4854-BEDE-348266497118}" destId="{7F330D83-7168-4E1B-8640-893071945BF3}" srcOrd="0" destOrd="0" presId="urn:microsoft.com/office/officeart/2005/8/layout/chevron1"/>
    <dgm:cxn modelId="{A79381F6-BFD2-42FF-86F8-A02913995CC5}" type="presOf" srcId="{7A55F20E-84E4-4FB3-B65A-1209C397D174}" destId="{BA105F6C-06BD-4BFE-86A6-33B02329029C}" srcOrd="0" destOrd="0" presId="urn:microsoft.com/office/officeart/2005/8/layout/chevron1"/>
    <dgm:cxn modelId="{FEC2903D-28A4-48C4-BA68-FE5E6E4D912A}" type="presParOf" srcId="{BA105F6C-06BD-4BFE-86A6-33B02329029C}" destId="{8177F742-2FB1-4408-B108-DDBDBB95B63C}" srcOrd="0" destOrd="0" presId="urn:microsoft.com/office/officeart/2005/8/layout/chevron1"/>
    <dgm:cxn modelId="{D3682D17-1348-4205-B8A9-3EA726521700}" type="presParOf" srcId="{BA105F6C-06BD-4BFE-86A6-33B02329029C}" destId="{58E93006-7F4E-465A-B473-DD2C8BE0FCB3}" srcOrd="1" destOrd="0" presId="urn:microsoft.com/office/officeart/2005/8/layout/chevron1"/>
    <dgm:cxn modelId="{FFFD6043-20B5-4DA1-AF98-15220917BF3C}" type="presParOf" srcId="{BA105F6C-06BD-4BFE-86A6-33B02329029C}" destId="{AFAA1EDE-5256-471D-BF54-A546895D1C77}" srcOrd="2" destOrd="0" presId="urn:microsoft.com/office/officeart/2005/8/layout/chevron1"/>
    <dgm:cxn modelId="{A1714DF2-D283-458E-961D-3839494A80B4}" type="presParOf" srcId="{BA105F6C-06BD-4BFE-86A6-33B02329029C}" destId="{06591DA5-6655-426E-9012-ECE64ED57150}" srcOrd="3" destOrd="0" presId="urn:microsoft.com/office/officeart/2005/8/layout/chevron1"/>
    <dgm:cxn modelId="{24C7F653-3D2B-43F5-9BA8-CBD854094A12}" type="presParOf" srcId="{BA105F6C-06BD-4BFE-86A6-33B02329029C}" destId="{7F330D83-7168-4E1B-8640-893071945BF3}" srcOrd="4" destOrd="0" presId="urn:microsoft.com/office/officeart/2005/8/layout/chevron1"/>
    <dgm:cxn modelId="{6AE80313-5575-4A16-982E-95C72271C05E}" type="presParOf" srcId="{BA105F6C-06BD-4BFE-86A6-33B02329029C}" destId="{1BD5D0D8-FA66-4A7B-9940-D49517AD53B1}" srcOrd="5" destOrd="0" presId="urn:microsoft.com/office/officeart/2005/8/layout/chevron1"/>
    <dgm:cxn modelId="{DC7D2557-4E92-4115-AF97-DAAAB6BDD897}" type="presParOf" srcId="{BA105F6C-06BD-4BFE-86A6-33B02329029C}" destId="{272D957E-3E3B-4527-8FE0-C2FD2EA790BD}" srcOrd="6" destOrd="0" presId="urn:microsoft.com/office/officeart/2005/8/layout/chevron1"/>
    <dgm:cxn modelId="{38FBCF46-5B92-4B10-B988-F9A51868FBEC}" type="presParOf" srcId="{BA105F6C-06BD-4BFE-86A6-33B02329029C}" destId="{597023A6-59ED-4FC7-98CD-72A68F812BEC}" srcOrd="7" destOrd="0" presId="urn:microsoft.com/office/officeart/2005/8/layout/chevron1"/>
    <dgm:cxn modelId="{21C00E95-AED6-486F-B4D6-DDC16FDCC0ED}" type="presParOf" srcId="{BA105F6C-06BD-4BFE-86A6-33B02329029C}" destId="{17D75800-9A85-4112-A9DA-BE92DCA779E0}" srcOrd="8"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0AE7A3A-11B6-416E-B1F1-5DD9AC4FDADA}"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GB"/>
        </a:p>
      </dgm:t>
    </dgm:pt>
    <dgm:pt modelId="{1F4DAAD8-59EA-4107-954D-47DD46AEAF3B}">
      <dgm:prSet phldr="0"/>
      <dgm:spPr/>
      <dgm:t>
        <a:bodyPr/>
        <a:lstStyle/>
        <a:p>
          <a:pPr algn="l" rtl="0"/>
          <a:r>
            <a:rPr lang="en-GB" b="1"/>
            <a:t>1. Select Medication</a:t>
          </a:r>
          <a:endParaRPr lang="en-GB">
            <a:latin typeface="Trebuchet MS" panose="020B0603020202020204"/>
          </a:endParaRPr>
        </a:p>
      </dgm:t>
    </dgm:pt>
    <dgm:pt modelId="{2E919D32-AD7E-422C-B749-B90833E3BDC5}" type="parTrans" cxnId="{70CEB8F9-041D-4FA0-B04D-0DB40D504866}">
      <dgm:prSet/>
      <dgm:spPr/>
    </dgm:pt>
    <dgm:pt modelId="{4D21B908-EF1A-4E48-8393-C44D351C7DC5}" type="sibTrans" cxnId="{70CEB8F9-041D-4FA0-B04D-0DB40D504866}">
      <dgm:prSet/>
      <dgm:spPr/>
    </dgm:pt>
    <dgm:pt modelId="{C0B2758F-78B0-4077-AF1E-22338AEB16F8}">
      <dgm:prSet phldr="0"/>
      <dgm:spPr/>
      <dgm:t>
        <a:bodyPr/>
        <a:lstStyle/>
        <a:p>
          <a:pPr algn="l"/>
          <a:r>
            <a:rPr lang="en-GB" sz="1400"/>
            <a:t>User enters or selects their medication</a:t>
          </a:r>
        </a:p>
      </dgm:t>
    </dgm:pt>
    <dgm:pt modelId="{EDDAD982-C3E0-406B-950F-B9AFF428EC2A}" type="parTrans" cxnId="{2EDC82EC-F87E-4F0A-A110-B2E39A45A231}">
      <dgm:prSet/>
      <dgm:spPr/>
    </dgm:pt>
    <dgm:pt modelId="{7F10C1DA-8014-43C8-ACE4-C9548D16F32C}" type="sibTrans" cxnId="{2EDC82EC-F87E-4F0A-A110-B2E39A45A231}">
      <dgm:prSet/>
      <dgm:spPr/>
    </dgm:pt>
    <dgm:pt modelId="{DD980EAD-A33B-415D-B04A-51D8C4E4AEE3}">
      <dgm:prSet phldr="0"/>
      <dgm:spPr/>
      <dgm:t>
        <a:bodyPr/>
        <a:lstStyle/>
        <a:p>
          <a:pPr algn="l"/>
          <a:r>
            <a:rPr lang="en-GB" b="1"/>
            <a:t>2. Auto-Fill Details</a:t>
          </a:r>
          <a:endParaRPr lang="en-GB"/>
        </a:p>
      </dgm:t>
    </dgm:pt>
    <dgm:pt modelId="{76F5A361-360E-4836-9B35-2075577D6E66}" type="parTrans" cxnId="{6E27DCE3-C190-444A-9380-D8ECCAB59AC5}">
      <dgm:prSet/>
      <dgm:spPr/>
    </dgm:pt>
    <dgm:pt modelId="{1FF4FD50-132E-4849-BE0C-828783A16ECC}" type="sibTrans" cxnId="{6E27DCE3-C190-444A-9380-D8ECCAB59AC5}">
      <dgm:prSet/>
      <dgm:spPr/>
    </dgm:pt>
    <dgm:pt modelId="{4311F66C-C469-4847-A9C6-1F4279DBBECF}">
      <dgm:prSet phldr="0"/>
      <dgm:spPr/>
      <dgm:t>
        <a:bodyPr/>
        <a:lstStyle/>
        <a:p>
          <a:pPr algn="l"/>
          <a:r>
            <a:rPr lang="en-GB" sz="1400"/>
            <a:t>NHS-linked data fills in dosage and pack quantity</a:t>
          </a:r>
        </a:p>
      </dgm:t>
    </dgm:pt>
    <dgm:pt modelId="{DAB4C037-675B-4D07-B55C-C0997DA1C5CF}" type="parTrans" cxnId="{D5CE4542-61D1-4178-B951-A58066FDCB54}">
      <dgm:prSet/>
      <dgm:spPr/>
    </dgm:pt>
    <dgm:pt modelId="{F45B456D-0DF9-49FF-A21D-80A036A1C963}" type="sibTrans" cxnId="{D5CE4542-61D1-4178-B951-A58066FDCB54}">
      <dgm:prSet/>
      <dgm:spPr/>
    </dgm:pt>
    <dgm:pt modelId="{B97DB6D8-DD0B-406B-83D4-B856017E0635}">
      <dgm:prSet phldr="0"/>
      <dgm:spPr/>
      <dgm:t>
        <a:bodyPr/>
        <a:lstStyle/>
        <a:p>
          <a:pPr algn="l"/>
          <a:r>
            <a:rPr lang="en-GB" b="1"/>
            <a:t>3. Track Usage</a:t>
          </a:r>
          <a:endParaRPr lang="en-GB"/>
        </a:p>
      </dgm:t>
    </dgm:pt>
    <dgm:pt modelId="{15DFF790-509C-4D34-8800-604D414E5B1C}" type="parTrans" cxnId="{E2CBE8FE-4D9A-4DC6-A229-C760F6032DBA}">
      <dgm:prSet/>
      <dgm:spPr/>
    </dgm:pt>
    <dgm:pt modelId="{207E1B89-F594-4BF1-B8DD-2B268F0D5C06}" type="sibTrans" cxnId="{E2CBE8FE-4D9A-4DC6-A229-C760F6032DBA}">
      <dgm:prSet/>
      <dgm:spPr/>
    </dgm:pt>
    <dgm:pt modelId="{8017651C-C4CB-4201-BCCB-5BDC1C14FB56}">
      <dgm:prSet phldr="0"/>
      <dgm:spPr/>
      <dgm:t>
        <a:bodyPr/>
        <a:lstStyle/>
        <a:p>
          <a:pPr algn="l"/>
          <a:r>
            <a:rPr lang="en-GB" sz="1400"/>
            <a:t>Confirmed doses reduce remaining medication</a:t>
          </a:r>
        </a:p>
      </dgm:t>
    </dgm:pt>
    <dgm:pt modelId="{23DDA45D-1B39-4222-BBF6-D26EA2617962}" type="parTrans" cxnId="{94CDAA69-5C15-4840-9250-2E4CEBD7A3AB}">
      <dgm:prSet/>
      <dgm:spPr/>
    </dgm:pt>
    <dgm:pt modelId="{FA5F79D0-48B7-47D9-9792-5B303015407B}" type="sibTrans" cxnId="{94CDAA69-5C15-4840-9250-2E4CEBD7A3AB}">
      <dgm:prSet/>
      <dgm:spPr/>
    </dgm:pt>
    <dgm:pt modelId="{24FE3506-310C-41DD-B376-BF23E0986150}">
      <dgm:prSet phldr="0"/>
      <dgm:spPr/>
      <dgm:t>
        <a:bodyPr/>
        <a:lstStyle/>
        <a:p>
          <a:pPr algn="l"/>
          <a:r>
            <a:rPr lang="en-GB" b="1"/>
            <a:t>4. Low-Stock Alert</a:t>
          </a:r>
          <a:endParaRPr lang="en-GB"/>
        </a:p>
      </dgm:t>
    </dgm:pt>
    <dgm:pt modelId="{FDE4A503-3B53-4C71-BD2B-75DE3D725F46}" type="parTrans" cxnId="{30388B91-46C6-4EA8-A374-3B5ED69AD629}">
      <dgm:prSet/>
      <dgm:spPr/>
    </dgm:pt>
    <dgm:pt modelId="{74DF4953-A2B4-4279-AE0C-092FF96CE8C1}" type="sibTrans" cxnId="{30388B91-46C6-4EA8-A374-3B5ED69AD629}">
      <dgm:prSet/>
      <dgm:spPr/>
    </dgm:pt>
    <dgm:pt modelId="{AA754F8F-F010-4AA3-B6E2-4AB8868567AD}">
      <dgm:prSet phldr="0"/>
      <dgm:spPr/>
      <dgm:t>
        <a:bodyPr/>
        <a:lstStyle/>
        <a:p>
          <a:pPr algn="l"/>
          <a:r>
            <a:rPr lang="en-GB" sz="1400"/>
            <a:t>The app warns the user when supply is low</a:t>
          </a:r>
        </a:p>
      </dgm:t>
    </dgm:pt>
    <dgm:pt modelId="{AB9C8A05-3510-4165-877E-2FC49C837293}" type="parTrans" cxnId="{E1F8F5DC-5C82-4AEC-B66A-37FBBE36F311}">
      <dgm:prSet/>
      <dgm:spPr/>
    </dgm:pt>
    <dgm:pt modelId="{2F5E4B6C-8475-49EE-B997-005F6E286A14}" type="sibTrans" cxnId="{E1F8F5DC-5C82-4AEC-B66A-37FBBE36F311}">
      <dgm:prSet/>
      <dgm:spPr/>
    </dgm:pt>
    <dgm:pt modelId="{F62023E9-8C43-4E25-8A25-0468A7D6C18C}">
      <dgm:prSet phldr="0"/>
      <dgm:spPr/>
      <dgm:t>
        <a:bodyPr/>
        <a:lstStyle/>
        <a:p>
          <a:pPr algn="l"/>
          <a:r>
            <a:rPr lang="en-GB" b="1"/>
            <a:t>5. Repeat Request (Future)</a:t>
          </a:r>
          <a:endParaRPr lang="en-GB"/>
        </a:p>
      </dgm:t>
    </dgm:pt>
    <dgm:pt modelId="{1C711E63-0618-46D5-BF05-5F566C3CA9F1}" type="parTrans" cxnId="{31763BAB-29B0-4125-8FB3-1EE904A748CA}">
      <dgm:prSet/>
      <dgm:spPr/>
    </dgm:pt>
    <dgm:pt modelId="{0B4F1C40-1DCB-44DE-90F6-17A260F8B918}" type="sibTrans" cxnId="{31763BAB-29B0-4125-8FB3-1EE904A748CA}">
      <dgm:prSet/>
      <dgm:spPr/>
    </dgm:pt>
    <dgm:pt modelId="{19CB2E46-AEFA-4D29-A9A6-11A08FB11C07}">
      <dgm:prSet phldr="0"/>
      <dgm:spPr/>
      <dgm:t>
        <a:bodyPr/>
        <a:lstStyle/>
        <a:p>
          <a:pPr algn="l"/>
          <a:r>
            <a:rPr lang="en-GB" sz="1400"/>
            <a:t>Could support repeat prescription </a:t>
          </a:r>
          <a:r>
            <a:rPr lang="en-GB" sz="1400">
              <a:latin typeface="Trebuchet MS" panose="020B0603020202020204"/>
            </a:rPr>
            <a:t>requests</a:t>
          </a:r>
          <a:endParaRPr lang="en-GB" sz="1400"/>
        </a:p>
      </dgm:t>
    </dgm:pt>
    <dgm:pt modelId="{960567F6-4E90-4C9E-AA8B-DF323C4413C4}" type="parTrans" cxnId="{2D21DCC0-EE9B-43DD-A4A8-E2D1A8850A0F}">
      <dgm:prSet/>
      <dgm:spPr/>
    </dgm:pt>
    <dgm:pt modelId="{936F9D75-5DF7-4A85-B8D7-AE9AD391BF21}" type="sibTrans" cxnId="{2D21DCC0-EE9B-43DD-A4A8-E2D1A8850A0F}">
      <dgm:prSet/>
      <dgm:spPr/>
    </dgm:pt>
    <dgm:pt modelId="{2FFC09BA-AB90-4C52-95C8-C45FDF1192A3}" type="pres">
      <dgm:prSet presAssocID="{B0AE7A3A-11B6-416E-B1F1-5DD9AC4FDADA}" presName="Name0" presStyleCnt="0">
        <dgm:presLayoutVars>
          <dgm:dir/>
          <dgm:animLvl val="lvl"/>
          <dgm:resizeHandles val="exact"/>
        </dgm:presLayoutVars>
      </dgm:prSet>
      <dgm:spPr/>
    </dgm:pt>
    <dgm:pt modelId="{993522C3-E8B9-4535-A72C-7919BFC7ADCC}" type="pres">
      <dgm:prSet presAssocID="{F62023E9-8C43-4E25-8A25-0468A7D6C18C}" presName="boxAndChildren" presStyleCnt="0"/>
      <dgm:spPr/>
    </dgm:pt>
    <dgm:pt modelId="{0FA88AEB-5527-45F6-BB9C-8543E94CE2EF}" type="pres">
      <dgm:prSet presAssocID="{F62023E9-8C43-4E25-8A25-0468A7D6C18C}" presName="parentTextBox" presStyleLbl="node1" presStyleIdx="0" presStyleCnt="5"/>
      <dgm:spPr/>
    </dgm:pt>
    <dgm:pt modelId="{41FBFA0B-DECB-4834-AB1F-DA0EE9A496EB}" type="pres">
      <dgm:prSet presAssocID="{F62023E9-8C43-4E25-8A25-0468A7D6C18C}" presName="entireBox" presStyleLbl="node1" presStyleIdx="0" presStyleCnt="5"/>
      <dgm:spPr/>
    </dgm:pt>
    <dgm:pt modelId="{AE163B7E-EE4B-48BC-8335-A45C17A3EB44}" type="pres">
      <dgm:prSet presAssocID="{F62023E9-8C43-4E25-8A25-0468A7D6C18C}" presName="descendantBox" presStyleCnt="0"/>
      <dgm:spPr/>
    </dgm:pt>
    <dgm:pt modelId="{BC5FBB4F-F277-4F3A-B86E-54551ACDBD30}" type="pres">
      <dgm:prSet presAssocID="{19CB2E46-AEFA-4D29-A9A6-11A08FB11C07}" presName="childTextBox" presStyleLbl="fgAccFollowNode1" presStyleIdx="0" presStyleCnt="5">
        <dgm:presLayoutVars>
          <dgm:bulletEnabled val="1"/>
        </dgm:presLayoutVars>
      </dgm:prSet>
      <dgm:spPr/>
    </dgm:pt>
    <dgm:pt modelId="{95061BFD-204C-474D-98DE-B1B3271E0FBE}" type="pres">
      <dgm:prSet presAssocID="{74DF4953-A2B4-4279-AE0C-092FF96CE8C1}" presName="sp" presStyleCnt="0"/>
      <dgm:spPr/>
    </dgm:pt>
    <dgm:pt modelId="{A0473AB5-48A5-4721-8E5E-0364E2B95261}" type="pres">
      <dgm:prSet presAssocID="{24FE3506-310C-41DD-B376-BF23E0986150}" presName="arrowAndChildren" presStyleCnt="0"/>
      <dgm:spPr/>
    </dgm:pt>
    <dgm:pt modelId="{7E9C34D7-B3D2-4594-A14F-1764C24DE6BB}" type="pres">
      <dgm:prSet presAssocID="{24FE3506-310C-41DD-B376-BF23E0986150}" presName="parentTextArrow" presStyleLbl="node1" presStyleIdx="0" presStyleCnt="5"/>
      <dgm:spPr/>
    </dgm:pt>
    <dgm:pt modelId="{F0EB7270-3339-429E-9A17-8A8FD9156374}" type="pres">
      <dgm:prSet presAssocID="{24FE3506-310C-41DD-B376-BF23E0986150}" presName="arrow" presStyleLbl="node1" presStyleIdx="1" presStyleCnt="5"/>
      <dgm:spPr/>
    </dgm:pt>
    <dgm:pt modelId="{94D8C1CB-9039-42B9-8E5E-3BD5D809E67E}" type="pres">
      <dgm:prSet presAssocID="{24FE3506-310C-41DD-B376-BF23E0986150}" presName="descendantArrow" presStyleCnt="0"/>
      <dgm:spPr/>
    </dgm:pt>
    <dgm:pt modelId="{C71FABF8-458F-466F-AAAE-E0FE136229D7}" type="pres">
      <dgm:prSet presAssocID="{AA754F8F-F010-4AA3-B6E2-4AB8868567AD}" presName="childTextArrow" presStyleLbl="fgAccFollowNode1" presStyleIdx="1" presStyleCnt="5">
        <dgm:presLayoutVars>
          <dgm:bulletEnabled val="1"/>
        </dgm:presLayoutVars>
      </dgm:prSet>
      <dgm:spPr/>
    </dgm:pt>
    <dgm:pt modelId="{B13654CA-27D6-4EF2-958B-8ED4EA2940A2}" type="pres">
      <dgm:prSet presAssocID="{207E1B89-F594-4BF1-B8DD-2B268F0D5C06}" presName="sp" presStyleCnt="0"/>
      <dgm:spPr/>
    </dgm:pt>
    <dgm:pt modelId="{8BD7B0AF-9190-4BE3-A0D2-8DF7CA8196D6}" type="pres">
      <dgm:prSet presAssocID="{B97DB6D8-DD0B-406B-83D4-B856017E0635}" presName="arrowAndChildren" presStyleCnt="0"/>
      <dgm:spPr/>
    </dgm:pt>
    <dgm:pt modelId="{193F5688-39A7-492D-B13B-86AC4CCE3DF3}" type="pres">
      <dgm:prSet presAssocID="{B97DB6D8-DD0B-406B-83D4-B856017E0635}" presName="parentTextArrow" presStyleLbl="node1" presStyleIdx="1" presStyleCnt="5"/>
      <dgm:spPr/>
    </dgm:pt>
    <dgm:pt modelId="{79457A15-A452-4B1E-944B-1294AB4A4423}" type="pres">
      <dgm:prSet presAssocID="{B97DB6D8-DD0B-406B-83D4-B856017E0635}" presName="arrow" presStyleLbl="node1" presStyleIdx="2" presStyleCnt="5"/>
      <dgm:spPr/>
    </dgm:pt>
    <dgm:pt modelId="{FB103910-87E1-4746-9E18-16C2CB808992}" type="pres">
      <dgm:prSet presAssocID="{B97DB6D8-DD0B-406B-83D4-B856017E0635}" presName="descendantArrow" presStyleCnt="0"/>
      <dgm:spPr/>
    </dgm:pt>
    <dgm:pt modelId="{4B927AA4-7969-404F-B9C5-A40132D13504}" type="pres">
      <dgm:prSet presAssocID="{8017651C-C4CB-4201-BCCB-5BDC1C14FB56}" presName="childTextArrow" presStyleLbl="fgAccFollowNode1" presStyleIdx="2" presStyleCnt="5">
        <dgm:presLayoutVars>
          <dgm:bulletEnabled val="1"/>
        </dgm:presLayoutVars>
      </dgm:prSet>
      <dgm:spPr/>
    </dgm:pt>
    <dgm:pt modelId="{9281BAD1-FD9A-492F-94AA-7F78DD1006D2}" type="pres">
      <dgm:prSet presAssocID="{1FF4FD50-132E-4849-BE0C-828783A16ECC}" presName="sp" presStyleCnt="0"/>
      <dgm:spPr/>
    </dgm:pt>
    <dgm:pt modelId="{7BDF54BE-108F-475B-BFC9-01C44C1DE0C3}" type="pres">
      <dgm:prSet presAssocID="{DD980EAD-A33B-415D-B04A-51D8C4E4AEE3}" presName="arrowAndChildren" presStyleCnt="0"/>
      <dgm:spPr/>
    </dgm:pt>
    <dgm:pt modelId="{94E0707E-C6E7-41D5-947B-2220387062B8}" type="pres">
      <dgm:prSet presAssocID="{DD980EAD-A33B-415D-B04A-51D8C4E4AEE3}" presName="parentTextArrow" presStyleLbl="node1" presStyleIdx="2" presStyleCnt="5"/>
      <dgm:spPr/>
    </dgm:pt>
    <dgm:pt modelId="{FA74C602-F801-4F09-8103-06E8E5B83498}" type="pres">
      <dgm:prSet presAssocID="{DD980EAD-A33B-415D-B04A-51D8C4E4AEE3}" presName="arrow" presStyleLbl="node1" presStyleIdx="3" presStyleCnt="5"/>
      <dgm:spPr/>
    </dgm:pt>
    <dgm:pt modelId="{EA203F99-4255-4600-BF20-3A5B84AE027C}" type="pres">
      <dgm:prSet presAssocID="{DD980EAD-A33B-415D-B04A-51D8C4E4AEE3}" presName="descendantArrow" presStyleCnt="0"/>
      <dgm:spPr/>
    </dgm:pt>
    <dgm:pt modelId="{85433334-996D-477E-A0D3-5703665A4C11}" type="pres">
      <dgm:prSet presAssocID="{4311F66C-C469-4847-A9C6-1F4279DBBECF}" presName="childTextArrow" presStyleLbl="fgAccFollowNode1" presStyleIdx="3" presStyleCnt="5">
        <dgm:presLayoutVars>
          <dgm:bulletEnabled val="1"/>
        </dgm:presLayoutVars>
      </dgm:prSet>
      <dgm:spPr/>
    </dgm:pt>
    <dgm:pt modelId="{916599A0-0E17-4320-92AB-53E8D145FAF5}" type="pres">
      <dgm:prSet presAssocID="{4D21B908-EF1A-4E48-8393-C44D351C7DC5}" presName="sp" presStyleCnt="0"/>
      <dgm:spPr/>
    </dgm:pt>
    <dgm:pt modelId="{FFF59B56-3482-46A7-B9D0-641A41ACC7A8}" type="pres">
      <dgm:prSet presAssocID="{1F4DAAD8-59EA-4107-954D-47DD46AEAF3B}" presName="arrowAndChildren" presStyleCnt="0"/>
      <dgm:spPr/>
    </dgm:pt>
    <dgm:pt modelId="{B87222C2-201F-4F60-A091-9A792244C717}" type="pres">
      <dgm:prSet presAssocID="{1F4DAAD8-59EA-4107-954D-47DD46AEAF3B}" presName="parentTextArrow" presStyleLbl="node1" presStyleIdx="3" presStyleCnt="5"/>
      <dgm:spPr/>
    </dgm:pt>
    <dgm:pt modelId="{87A92B3F-AE11-4F35-918E-6AA5B5070E1C}" type="pres">
      <dgm:prSet presAssocID="{1F4DAAD8-59EA-4107-954D-47DD46AEAF3B}" presName="arrow" presStyleLbl="node1" presStyleIdx="4" presStyleCnt="5"/>
      <dgm:spPr/>
    </dgm:pt>
    <dgm:pt modelId="{49C51635-58B3-4A55-A83B-851DCF479B06}" type="pres">
      <dgm:prSet presAssocID="{1F4DAAD8-59EA-4107-954D-47DD46AEAF3B}" presName="descendantArrow" presStyleCnt="0"/>
      <dgm:spPr/>
    </dgm:pt>
    <dgm:pt modelId="{6DFEE688-B680-4BBE-A054-1782DFF1361D}" type="pres">
      <dgm:prSet presAssocID="{C0B2758F-78B0-4077-AF1E-22338AEB16F8}" presName="childTextArrow" presStyleLbl="fgAccFollowNode1" presStyleIdx="4" presStyleCnt="5">
        <dgm:presLayoutVars>
          <dgm:bulletEnabled val="1"/>
        </dgm:presLayoutVars>
      </dgm:prSet>
      <dgm:spPr/>
    </dgm:pt>
  </dgm:ptLst>
  <dgm:cxnLst>
    <dgm:cxn modelId="{B4CA0F1A-F5FD-4D51-9B58-03362BC645BD}" type="presOf" srcId="{4311F66C-C469-4847-A9C6-1F4279DBBECF}" destId="{85433334-996D-477E-A0D3-5703665A4C11}" srcOrd="0" destOrd="0" presId="urn:microsoft.com/office/officeart/2005/8/layout/process4"/>
    <dgm:cxn modelId="{3B8BCD28-EE67-4C17-8BAF-7F7C73F0E86F}" type="presOf" srcId="{DD980EAD-A33B-415D-B04A-51D8C4E4AEE3}" destId="{94E0707E-C6E7-41D5-947B-2220387062B8}" srcOrd="0" destOrd="0" presId="urn:microsoft.com/office/officeart/2005/8/layout/process4"/>
    <dgm:cxn modelId="{9C2BFB2B-E0D0-4962-AAC2-1B1154353885}" type="presOf" srcId="{24FE3506-310C-41DD-B376-BF23E0986150}" destId="{7E9C34D7-B3D2-4594-A14F-1764C24DE6BB}" srcOrd="0" destOrd="0" presId="urn:microsoft.com/office/officeart/2005/8/layout/process4"/>
    <dgm:cxn modelId="{0A04722C-6B99-4921-A7AA-260E733379FF}" type="presOf" srcId="{F62023E9-8C43-4E25-8A25-0468A7D6C18C}" destId="{41FBFA0B-DECB-4834-AB1F-DA0EE9A496EB}" srcOrd="1" destOrd="0" presId="urn:microsoft.com/office/officeart/2005/8/layout/process4"/>
    <dgm:cxn modelId="{F1D5C932-F61E-4F16-BA23-8F6F0B9C9BF9}" type="presOf" srcId="{24FE3506-310C-41DD-B376-BF23E0986150}" destId="{F0EB7270-3339-429E-9A17-8A8FD9156374}" srcOrd="1" destOrd="0" presId="urn:microsoft.com/office/officeart/2005/8/layout/process4"/>
    <dgm:cxn modelId="{FF3A2835-3F1D-43BC-B29A-23ABD920836C}" type="presOf" srcId="{8017651C-C4CB-4201-BCCB-5BDC1C14FB56}" destId="{4B927AA4-7969-404F-B9C5-A40132D13504}" srcOrd="0" destOrd="0" presId="urn:microsoft.com/office/officeart/2005/8/layout/process4"/>
    <dgm:cxn modelId="{D5CE4542-61D1-4178-B951-A58066FDCB54}" srcId="{DD980EAD-A33B-415D-B04A-51D8C4E4AEE3}" destId="{4311F66C-C469-4847-A9C6-1F4279DBBECF}" srcOrd="0" destOrd="0" parTransId="{DAB4C037-675B-4D07-B55C-C0997DA1C5CF}" sibTransId="{F45B456D-0DF9-49FF-A21D-80A036A1C963}"/>
    <dgm:cxn modelId="{3DE7B843-C9FF-465C-8EDB-5AE030CC1F9D}" type="presOf" srcId="{DD980EAD-A33B-415D-B04A-51D8C4E4AEE3}" destId="{FA74C602-F801-4F09-8103-06E8E5B83498}" srcOrd="1" destOrd="0" presId="urn:microsoft.com/office/officeart/2005/8/layout/process4"/>
    <dgm:cxn modelId="{94CDAA69-5C15-4840-9250-2E4CEBD7A3AB}" srcId="{B97DB6D8-DD0B-406B-83D4-B856017E0635}" destId="{8017651C-C4CB-4201-BCCB-5BDC1C14FB56}" srcOrd="0" destOrd="0" parTransId="{23DDA45D-1B39-4222-BBF6-D26EA2617962}" sibTransId="{FA5F79D0-48B7-47D9-9792-5B303015407B}"/>
    <dgm:cxn modelId="{F8F18F80-C637-4918-AE79-70F9B58C239A}" type="presOf" srcId="{19CB2E46-AEFA-4D29-A9A6-11A08FB11C07}" destId="{BC5FBB4F-F277-4F3A-B86E-54551ACDBD30}" srcOrd="0" destOrd="0" presId="urn:microsoft.com/office/officeart/2005/8/layout/process4"/>
    <dgm:cxn modelId="{01798987-8ECC-4AE7-BA4E-8FCC74F11DB8}" type="presOf" srcId="{F62023E9-8C43-4E25-8A25-0468A7D6C18C}" destId="{0FA88AEB-5527-45F6-BB9C-8543E94CE2EF}" srcOrd="0" destOrd="0" presId="urn:microsoft.com/office/officeart/2005/8/layout/process4"/>
    <dgm:cxn modelId="{30388B91-46C6-4EA8-A374-3B5ED69AD629}" srcId="{B0AE7A3A-11B6-416E-B1F1-5DD9AC4FDADA}" destId="{24FE3506-310C-41DD-B376-BF23E0986150}" srcOrd="3" destOrd="0" parTransId="{FDE4A503-3B53-4C71-BD2B-75DE3D725F46}" sibTransId="{74DF4953-A2B4-4279-AE0C-092FF96CE8C1}"/>
    <dgm:cxn modelId="{CBCE6C9B-71B8-45A9-8BD2-1CD3A0D2A90F}" type="presOf" srcId="{B97DB6D8-DD0B-406B-83D4-B856017E0635}" destId="{79457A15-A452-4B1E-944B-1294AB4A4423}" srcOrd="1" destOrd="0" presId="urn:microsoft.com/office/officeart/2005/8/layout/process4"/>
    <dgm:cxn modelId="{EF2D719F-8727-4313-81CE-0C1DD1747A71}" type="presOf" srcId="{1F4DAAD8-59EA-4107-954D-47DD46AEAF3B}" destId="{B87222C2-201F-4F60-A091-9A792244C717}" srcOrd="0" destOrd="0" presId="urn:microsoft.com/office/officeart/2005/8/layout/process4"/>
    <dgm:cxn modelId="{33B3CCA6-BB81-44F3-B381-BD04E0FBAB73}" type="presOf" srcId="{1F4DAAD8-59EA-4107-954D-47DD46AEAF3B}" destId="{87A92B3F-AE11-4F35-918E-6AA5B5070E1C}" srcOrd="1" destOrd="0" presId="urn:microsoft.com/office/officeart/2005/8/layout/process4"/>
    <dgm:cxn modelId="{2A5DC6A8-7FDC-4903-B3F6-E17426424FB6}" type="presOf" srcId="{B0AE7A3A-11B6-416E-B1F1-5DD9AC4FDADA}" destId="{2FFC09BA-AB90-4C52-95C8-C45FDF1192A3}" srcOrd="0" destOrd="0" presId="urn:microsoft.com/office/officeart/2005/8/layout/process4"/>
    <dgm:cxn modelId="{31763BAB-29B0-4125-8FB3-1EE904A748CA}" srcId="{B0AE7A3A-11B6-416E-B1F1-5DD9AC4FDADA}" destId="{F62023E9-8C43-4E25-8A25-0468A7D6C18C}" srcOrd="4" destOrd="0" parTransId="{1C711E63-0618-46D5-BF05-5F566C3CA9F1}" sibTransId="{0B4F1C40-1DCB-44DE-90F6-17A260F8B918}"/>
    <dgm:cxn modelId="{C7038FAC-4531-44E2-AF13-801B8F7D08A4}" type="presOf" srcId="{B97DB6D8-DD0B-406B-83D4-B856017E0635}" destId="{193F5688-39A7-492D-B13B-86AC4CCE3DF3}" srcOrd="0" destOrd="0" presId="urn:microsoft.com/office/officeart/2005/8/layout/process4"/>
    <dgm:cxn modelId="{633863B1-0FFE-42E7-B822-D754047A4E9A}" type="presOf" srcId="{C0B2758F-78B0-4077-AF1E-22338AEB16F8}" destId="{6DFEE688-B680-4BBE-A054-1782DFF1361D}" srcOrd="0" destOrd="0" presId="urn:microsoft.com/office/officeart/2005/8/layout/process4"/>
    <dgm:cxn modelId="{2D21DCC0-EE9B-43DD-A4A8-E2D1A8850A0F}" srcId="{F62023E9-8C43-4E25-8A25-0468A7D6C18C}" destId="{19CB2E46-AEFA-4D29-A9A6-11A08FB11C07}" srcOrd="0" destOrd="0" parTransId="{960567F6-4E90-4C9E-AA8B-DF323C4413C4}" sibTransId="{936F9D75-5DF7-4A85-B8D7-AE9AD391BF21}"/>
    <dgm:cxn modelId="{E1F8F5DC-5C82-4AEC-B66A-37FBBE36F311}" srcId="{24FE3506-310C-41DD-B376-BF23E0986150}" destId="{AA754F8F-F010-4AA3-B6E2-4AB8868567AD}" srcOrd="0" destOrd="0" parTransId="{AB9C8A05-3510-4165-877E-2FC49C837293}" sibTransId="{2F5E4B6C-8475-49EE-B997-005F6E286A14}"/>
    <dgm:cxn modelId="{6E27DCE3-C190-444A-9380-D8ECCAB59AC5}" srcId="{B0AE7A3A-11B6-416E-B1F1-5DD9AC4FDADA}" destId="{DD980EAD-A33B-415D-B04A-51D8C4E4AEE3}" srcOrd="1" destOrd="0" parTransId="{76F5A361-360E-4836-9B35-2075577D6E66}" sibTransId="{1FF4FD50-132E-4849-BE0C-828783A16ECC}"/>
    <dgm:cxn modelId="{2EDC82EC-F87E-4F0A-A110-B2E39A45A231}" srcId="{1F4DAAD8-59EA-4107-954D-47DD46AEAF3B}" destId="{C0B2758F-78B0-4077-AF1E-22338AEB16F8}" srcOrd="0" destOrd="0" parTransId="{EDDAD982-C3E0-406B-950F-B9AFF428EC2A}" sibTransId="{7F10C1DA-8014-43C8-ACE4-C9548D16F32C}"/>
    <dgm:cxn modelId="{6BB558F0-D895-4F4F-8174-625D166228E0}" type="presOf" srcId="{AA754F8F-F010-4AA3-B6E2-4AB8868567AD}" destId="{C71FABF8-458F-466F-AAAE-E0FE136229D7}" srcOrd="0" destOrd="0" presId="urn:microsoft.com/office/officeart/2005/8/layout/process4"/>
    <dgm:cxn modelId="{70CEB8F9-041D-4FA0-B04D-0DB40D504866}" srcId="{B0AE7A3A-11B6-416E-B1F1-5DD9AC4FDADA}" destId="{1F4DAAD8-59EA-4107-954D-47DD46AEAF3B}" srcOrd="0" destOrd="0" parTransId="{2E919D32-AD7E-422C-B749-B90833E3BDC5}" sibTransId="{4D21B908-EF1A-4E48-8393-C44D351C7DC5}"/>
    <dgm:cxn modelId="{E2CBE8FE-4D9A-4DC6-A229-C760F6032DBA}" srcId="{B0AE7A3A-11B6-416E-B1F1-5DD9AC4FDADA}" destId="{B97DB6D8-DD0B-406B-83D4-B856017E0635}" srcOrd="2" destOrd="0" parTransId="{15DFF790-509C-4D34-8800-604D414E5B1C}" sibTransId="{207E1B89-F594-4BF1-B8DD-2B268F0D5C06}"/>
    <dgm:cxn modelId="{630F4F11-CEAA-43A9-805E-D6FFA207A7A0}" type="presParOf" srcId="{2FFC09BA-AB90-4C52-95C8-C45FDF1192A3}" destId="{993522C3-E8B9-4535-A72C-7919BFC7ADCC}" srcOrd="0" destOrd="0" presId="urn:microsoft.com/office/officeart/2005/8/layout/process4"/>
    <dgm:cxn modelId="{B17372A9-9351-4AC3-BEFE-44910572D2CA}" type="presParOf" srcId="{993522C3-E8B9-4535-A72C-7919BFC7ADCC}" destId="{0FA88AEB-5527-45F6-BB9C-8543E94CE2EF}" srcOrd="0" destOrd="0" presId="urn:microsoft.com/office/officeart/2005/8/layout/process4"/>
    <dgm:cxn modelId="{B89523B1-925F-4197-AD7F-C42756ABB8BE}" type="presParOf" srcId="{993522C3-E8B9-4535-A72C-7919BFC7ADCC}" destId="{41FBFA0B-DECB-4834-AB1F-DA0EE9A496EB}" srcOrd="1" destOrd="0" presId="urn:microsoft.com/office/officeart/2005/8/layout/process4"/>
    <dgm:cxn modelId="{D6C17429-817B-4132-B07E-96BDBCA4949D}" type="presParOf" srcId="{993522C3-E8B9-4535-A72C-7919BFC7ADCC}" destId="{AE163B7E-EE4B-48BC-8335-A45C17A3EB44}" srcOrd="2" destOrd="0" presId="urn:microsoft.com/office/officeart/2005/8/layout/process4"/>
    <dgm:cxn modelId="{E6D876CA-F85F-48FF-93C9-A3FED0C40980}" type="presParOf" srcId="{AE163B7E-EE4B-48BC-8335-A45C17A3EB44}" destId="{BC5FBB4F-F277-4F3A-B86E-54551ACDBD30}" srcOrd="0" destOrd="0" presId="urn:microsoft.com/office/officeart/2005/8/layout/process4"/>
    <dgm:cxn modelId="{AF1A6E31-E5BB-4193-9288-2A23DE812723}" type="presParOf" srcId="{2FFC09BA-AB90-4C52-95C8-C45FDF1192A3}" destId="{95061BFD-204C-474D-98DE-B1B3271E0FBE}" srcOrd="1" destOrd="0" presId="urn:microsoft.com/office/officeart/2005/8/layout/process4"/>
    <dgm:cxn modelId="{E10CA9C4-55F8-4739-828E-EDB78DDEBCE9}" type="presParOf" srcId="{2FFC09BA-AB90-4C52-95C8-C45FDF1192A3}" destId="{A0473AB5-48A5-4721-8E5E-0364E2B95261}" srcOrd="2" destOrd="0" presId="urn:microsoft.com/office/officeart/2005/8/layout/process4"/>
    <dgm:cxn modelId="{B93F3001-FD5C-424B-81F8-3A9E7239370C}" type="presParOf" srcId="{A0473AB5-48A5-4721-8E5E-0364E2B95261}" destId="{7E9C34D7-B3D2-4594-A14F-1764C24DE6BB}" srcOrd="0" destOrd="0" presId="urn:microsoft.com/office/officeart/2005/8/layout/process4"/>
    <dgm:cxn modelId="{1BCF0323-2BA2-4C2C-A948-78C7F9F51AF7}" type="presParOf" srcId="{A0473AB5-48A5-4721-8E5E-0364E2B95261}" destId="{F0EB7270-3339-429E-9A17-8A8FD9156374}" srcOrd="1" destOrd="0" presId="urn:microsoft.com/office/officeart/2005/8/layout/process4"/>
    <dgm:cxn modelId="{EB96EE98-08AC-4A01-BED2-79DC8065E2F3}" type="presParOf" srcId="{A0473AB5-48A5-4721-8E5E-0364E2B95261}" destId="{94D8C1CB-9039-42B9-8E5E-3BD5D809E67E}" srcOrd="2" destOrd="0" presId="urn:microsoft.com/office/officeart/2005/8/layout/process4"/>
    <dgm:cxn modelId="{5A4A435E-AAD2-4B1D-B1E9-B44A855BED80}" type="presParOf" srcId="{94D8C1CB-9039-42B9-8E5E-3BD5D809E67E}" destId="{C71FABF8-458F-466F-AAAE-E0FE136229D7}" srcOrd="0" destOrd="0" presId="urn:microsoft.com/office/officeart/2005/8/layout/process4"/>
    <dgm:cxn modelId="{32704FF3-5736-4EC6-AA65-CEC1BE105378}" type="presParOf" srcId="{2FFC09BA-AB90-4C52-95C8-C45FDF1192A3}" destId="{B13654CA-27D6-4EF2-958B-8ED4EA2940A2}" srcOrd="3" destOrd="0" presId="urn:microsoft.com/office/officeart/2005/8/layout/process4"/>
    <dgm:cxn modelId="{D8BC7321-3F40-4AFF-883A-454717C24E4A}" type="presParOf" srcId="{2FFC09BA-AB90-4C52-95C8-C45FDF1192A3}" destId="{8BD7B0AF-9190-4BE3-A0D2-8DF7CA8196D6}" srcOrd="4" destOrd="0" presId="urn:microsoft.com/office/officeart/2005/8/layout/process4"/>
    <dgm:cxn modelId="{8A53B891-52F8-49F6-AD73-C0DFA0BF3F73}" type="presParOf" srcId="{8BD7B0AF-9190-4BE3-A0D2-8DF7CA8196D6}" destId="{193F5688-39A7-492D-B13B-86AC4CCE3DF3}" srcOrd="0" destOrd="0" presId="urn:microsoft.com/office/officeart/2005/8/layout/process4"/>
    <dgm:cxn modelId="{A66AFCBF-0DFC-482E-8CF3-D9D5A6C7CC3A}" type="presParOf" srcId="{8BD7B0AF-9190-4BE3-A0D2-8DF7CA8196D6}" destId="{79457A15-A452-4B1E-944B-1294AB4A4423}" srcOrd="1" destOrd="0" presId="urn:microsoft.com/office/officeart/2005/8/layout/process4"/>
    <dgm:cxn modelId="{D00BEF0B-E426-45B7-94E8-51E1FFE04BF3}" type="presParOf" srcId="{8BD7B0AF-9190-4BE3-A0D2-8DF7CA8196D6}" destId="{FB103910-87E1-4746-9E18-16C2CB808992}" srcOrd="2" destOrd="0" presId="urn:microsoft.com/office/officeart/2005/8/layout/process4"/>
    <dgm:cxn modelId="{3899E9A8-E72B-4138-A059-32DAC5573C4C}" type="presParOf" srcId="{FB103910-87E1-4746-9E18-16C2CB808992}" destId="{4B927AA4-7969-404F-B9C5-A40132D13504}" srcOrd="0" destOrd="0" presId="urn:microsoft.com/office/officeart/2005/8/layout/process4"/>
    <dgm:cxn modelId="{43D56219-8C95-4456-B9BC-37D4696D6243}" type="presParOf" srcId="{2FFC09BA-AB90-4C52-95C8-C45FDF1192A3}" destId="{9281BAD1-FD9A-492F-94AA-7F78DD1006D2}" srcOrd="5" destOrd="0" presId="urn:microsoft.com/office/officeart/2005/8/layout/process4"/>
    <dgm:cxn modelId="{FBB84807-EADB-4AAF-8B70-1366F0AF23E1}" type="presParOf" srcId="{2FFC09BA-AB90-4C52-95C8-C45FDF1192A3}" destId="{7BDF54BE-108F-475B-BFC9-01C44C1DE0C3}" srcOrd="6" destOrd="0" presId="urn:microsoft.com/office/officeart/2005/8/layout/process4"/>
    <dgm:cxn modelId="{CCFAD293-12D0-4BD7-969C-280DD7462062}" type="presParOf" srcId="{7BDF54BE-108F-475B-BFC9-01C44C1DE0C3}" destId="{94E0707E-C6E7-41D5-947B-2220387062B8}" srcOrd="0" destOrd="0" presId="urn:microsoft.com/office/officeart/2005/8/layout/process4"/>
    <dgm:cxn modelId="{65F7C823-8821-4EC0-8389-0F4F49F09331}" type="presParOf" srcId="{7BDF54BE-108F-475B-BFC9-01C44C1DE0C3}" destId="{FA74C602-F801-4F09-8103-06E8E5B83498}" srcOrd="1" destOrd="0" presId="urn:microsoft.com/office/officeart/2005/8/layout/process4"/>
    <dgm:cxn modelId="{8C4D0917-2A87-4BF4-A23E-2813324B66B2}" type="presParOf" srcId="{7BDF54BE-108F-475B-BFC9-01C44C1DE0C3}" destId="{EA203F99-4255-4600-BF20-3A5B84AE027C}" srcOrd="2" destOrd="0" presId="urn:microsoft.com/office/officeart/2005/8/layout/process4"/>
    <dgm:cxn modelId="{6D43929C-0C2A-4179-BB42-0D95CA12265D}" type="presParOf" srcId="{EA203F99-4255-4600-BF20-3A5B84AE027C}" destId="{85433334-996D-477E-A0D3-5703665A4C11}" srcOrd="0" destOrd="0" presId="urn:microsoft.com/office/officeart/2005/8/layout/process4"/>
    <dgm:cxn modelId="{3913332D-74B7-4901-B6F7-B1502B5CB1F9}" type="presParOf" srcId="{2FFC09BA-AB90-4C52-95C8-C45FDF1192A3}" destId="{916599A0-0E17-4320-92AB-53E8D145FAF5}" srcOrd="7" destOrd="0" presId="urn:microsoft.com/office/officeart/2005/8/layout/process4"/>
    <dgm:cxn modelId="{4E06E27C-2F20-43B9-9F43-00EB8BCC857B}" type="presParOf" srcId="{2FFC09BA-AB90-4C52-95C8-C45FDF1192A3}" destId="{FFF59B56-3482-46A7-B9D0-641A41ACC7A8}" srcOrd="8" destOrd="0" presId="urn:microsoft.com/office/officeart/2005/8/layout/process4"/>
    <dgm:cxn modelId="{9F854442-FAE0-4969-9F31-D2D174E088C6}" type="presParOf" srcId="{FFF59B56-3482-46A7-B9D0-641A41ACC7A8}" destId="{B87222C2-201F-4F60-A091-9A792244C717}" srcOrd="0" destOrd="0" presId="urn:microsoft.com/office/officeart/2005/8/layout/process4"/>
    <dgm:cxn modelId="{87E0E160-68FD-4BB3-9466-A486F8F2BD1A}" type="presParOf" srcId="{FFF59B56-3482-46A7-B9D0-641A41ACC7A8}" destId="{87A92B3F-AE11-4F35-918E-6AA5B5070E1C}" srcOrd="1" destOrd="0" presId="urn:microsoft.com/office/officeart/2005/8/layout/process4"/>
    <dgm:cxn modelId="{AA310133-CF55-4D64-89D5-8786DA980B18}" type="presParOf" srcId="{FFF59B56-3482-46A7-B9D0-641A41ACC7A8}" destId="{49C51635-58B3-4A55-A83B-851DCF479B06}" srcOrd="2" destOrd="0" presId="urn:microsoft.com/office/officeart/2005/8/layout/process4"/>
    <dgm:cxn modelId="{45DEAC9D-B1C1-42BD-869F-C797BEFC65FB}" type="presParOf" srcId="{49C51635-58B3-4A55-A83B-851DCF479B06}" destId="{6DFEE688-B680-4BBE-A054-1782DFF1361D}"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D0CC96-7941-41E0-8AD1-2EC599E698F7}">
      <dsp:nvSpPr>
        <dsp:cNvPr id="0" name=""/>
        <dsp:cNvSpPr/>
      </dsp:nvSpPr>
      <dsp:spPr>
        <a:xfrm>
          <a:off x="741" y="464809"/>
          <a:ext cx="2891478" cy="17348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a:latin typeface="Trebuchet MS" panose="020B0603020202020204"/>
            </a:rPr>
            <a:t>We used an agile approach</a:t>
          </a:r>
        </a:p>
      </dsp:txBody>
      <dsp:txXfrm>
        <a:off x="741" y="464809"/>
        <a:ext cx="2891478" cy="1734886"/>
      </dsp:txXfrm>
    </dsp:sp>
    <dsp:sp modelId="{7E18145B-1FBC-4D9E-86E5-49F6D889F222}">
      <dsp:nvSpPr>
        <dsp:cNvPr id="0" name=""/>
        <dsp:cNvSpPr/>
      </dsp:nvSpPr>
      <dsp:spPr>
        <a:xfrm>
          <a:off x="3181367" y="464809"/>
          <a:ext cx="2891478" cy="17348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a:latin typeface="Trebuchet MS" panose="020B0603020202020204"/>
            </a:rPr>
            <a:t>We used </a:t>
          </a:r>
          <a:r>
            <a:rPr lang="en-GB" sz="1900" kern="1200" err="1">
              <a:latin typeface="Trebuchet MS" panose="020B0603020202020204"/>
            </a:rPr>
            <a:t>Whatsapp</a:t>
          </a:r>
          <a:r>
            <a:rPr lang="en-GB" sz="1900" kern="1200">
              <a:latin typeface="Trebuchet MS" panose="020B0603020202020204"/>
            </a:rPr>
            <a:t> group calls and </a:t>
          </a:r>
          <a:r>
            <a:rPr lang="en-GB" sz="1900" kern="1200" err="1">
              <a:latin typeface="Trebuchet MS" panose="020B0603020202020204"/>
            </a:rPr>
            <a:t>groupchat</a:t>
          </a:r>
          <a:r>
            <a:rPr lang="en-GB" sz="1900" kern="1200">
              <a:latin typeface="Trebuchet MS" panose="020B0603020202020204"/>
            </a:rPr>
            <a:t> to communicate whenever needed</a:t>
          </a:r>
          <a:endParaRPr lang="en-US" sz="1900" kern="1200">
            <a:latin typeface="Trebuchet MS" panose="020B0603020202020204"/>
          </a:endParaRPr>
        </a:p>
      </dsp:txBody>
      <dsp:txXfrm>
        <a:off x="3181367" y="464809"/>
        <a:ext cx="2891478" cy="1734886"/>
      </dsp:txXfrm>
    </dsp:sp>
    <dsp:sp modelId="{EF8E7EA2-35A7-450A-AF72-967017B82AD6}">
      <dsp:nvSpPr>
        <dsp:cNvPr id="0" name=""/>
        <dsp:cNvSpPr/>
      </dsp:nvSpPr>
      <dsp:spPr>
        <a:xfrm>
          <a:off x="741" y="2488844"/>
          <a:ext cx="2891478" cy="17348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a:latin typeface="Trebuchet MS" panose="020B0603020202020204"/>
            </a:rPr>
            <a:t>Weekly meetings were carried out to ensure each member understood their role and that everyone was on the same page</a:t>
          </a:r>
          <a:endParaRPr lang="en-US" sz="1900" kern="1200">
            <a:latin typeface="Trebuchet MS" panose="020B0603020202020204"/>
          </a:endParaRPr>
        </a:p>
      </dsp:txBody>
      <dsp:txXfrm>
        <a:off x="741" y="2488844"/>
        <a:ext cx="2891478" cy="1734886"/>
      </dsp:txXfrm>
    </dsp:sp>
    <dsp:sp modelId="{47B48F27-C04F-4F00-9CE0-C9B5BD5BF177}">
      <dsp:nvSpPr>
        <dsp:cNvPr id="0" name=""/>
        <dsp:cNvSpPr/>
      </dsp:nvSpPr>
      <dsp:spPr>
        <a:xfrm>
          <a:off x="3181367" y="2488844"/>
          <a:ext cx="2891478" cy="17348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latin typeface="Trebuchet MS" panose="020B0603020202020204"/>
            </a:rPr>
            <a:t>Used Trello to set weekly goals</a:t>
          </a:r>
          <a:endParaRPr lang="en-US" sz="1900" kern="1200">
            <a:latin typeface="Trebuchet MS" panose="020B0603020202020204"/>
          </a:endParaRPr>
        </a:p>
      </dsp:txBody>
      <dsp:txXfrm>
        <a:off x="3181367" y="2488844"/>
        <a:ext cx="2891478" cy="17348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77F742-2FB1-4408-B108-DDBDBB95B63C}">
      <dsp:nvSpPr>
        <dsp:cNvPr id="0" name=""/>
        <dsp:cNvSpPr/>
      </dsp:nvSpPr>
      <dsp:spPr>
        <a:xfrm>
          <a:off x="2214" y="148307"/>
          <a:ext cx="1971333" cy="788533"/>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Trebuchet MS" panose="020B0603020202020204"/>
            </a:rPr>
            <a:t> Input Medication</a:t>
          </a:r>
          <a:endParaRPr lang="en-GB" sz="1700" kern="1200"/>
        </a:p>
      </dsp:txBody>
      <dsp:txXfrm>
        <a:off x="396481" y="148307"/>
        <a:ext cx="1182800" cy="788533"/>
      </dsp:txXfrm>
    </dsp:sp>
    <dsp:sp modelId="{AFAA1EDE-5256-471D-BF54-A546895D1C77}">
      <dsp:nvSpPr>
        <dsp:cNvPr id="0" name=""/>
        <dsp:cNvSpPr/>
      </dsp:nvSpPr>
      <dsp:spPr>
        <a:xfrm>
          <a:off x="1776414" y="148307"/>
          <a:ext cx="1971333" cy="788533"/>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Trebuchet MS" panose="020B0603020202020204"/>
            </a:rPr>
            <a:t> Set Reminder</a:t>
          </a:r>
          <a:endParaRPr lang="en-GB" sz="1700" kern="1200"/>
        </a:p>
      </dsp:txBody>
      <dsp:txXfrm>
        <a:off x="2170681" y="148307"/>
        <a:ext cx="1182800" cy="788533"/>
      </dsp:txXfrm>
    </dsp:sp>
    <dsp:sp modelId="{7F330D83-7168-4E1B-8640-893071945BF3}">
      <dsp:nvSpPr>
        <dsp:cNvPr id="0" name=""/>
        <dsp:cNvSpPr/>
      </dsp:nvSpPr>
      <dsp:spPr>
        <a:xfrm>
          <a:off x="3550614" y="148307"/>
          <a:ext cx="1971333" cy="788533"/>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Trebuchet MS" panose="020B0603020202020204"/>
            </a:rPr>
            <a:t>Confirm Medication Taken</a:t>
          </a:r>
          <a:endParaRPr lang="en-GB" sz="1700" kern="1200"/>
        </a:p>
      </dsp:txBody>
      <dsp:txXfrm>
        <a:off x="3944881" y="148307"/>
        <a:ext cx="1182800" cy="788533"/>
      </dsp:txXfrm>
    </dsp:sp>
    <dsp:sp modelId="{272D957E-3E3B-4527-8FE0-C2FD2EA790BD}">
      <dsp:nvSpPr>
        <dsp:cNvPr id="0" name=""/>
        <dsp:cNvSpPr/>
      </dsp:nvSpPr>
      <dsp:spPr>
        <a:xfrm>
          <a:off x="5324814" y="148307"/>
          <a:ext cx="1971333" cy="788533"/>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Trebuchet MS" panose="020B0603020202020204"/>
            </a:rPr>
            <a:t>Earn Points</a:t>
          </a:r>
        </a:p>
      </dsp:txBody>
      <dsp:txXfrm>
        <a:off x="5719081" y="148307"/>
        <a:ext cx="1182800" cy="788533"/>
      </dsp:txXfrm>
    </dsp:sp>
    <dsp:sp modelId="{17D75800-9A85-4112-A9DA-BE92DCA779E0}">
      <dsp:nvSpPr>
        <dsp:cNvPr id="0" name=""/>
        <dsp:cNvSpPr/>
      </dsp:nvSpPr>
      <dsp:spPr>
        <a:xfrm>
          <a:off x="7099013" y="148307"/>
          <a:ext cx="1971333" cy="788533"/>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22670" rIns="22670" bIns="226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Trebuchet MS" panose="020B0603020202020204"/>
            </a:rPr>
            <a:t>Customise Bird</a:t>
          </a:r>
        </a:p>
      </dsp:txBody>
      <dsp:txXfrm>
        <a:off x="7493280" y="148307"/>
        <a:ext cx="1182800" cy="7885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FBFA0B-DECB-4834-AB1F-DA0EE9A496EB}">
      <dsp:nvSpPr>
        <dsp:cNvPr id="0" name=""/>
        <dsp:cNvSpPr/>
      </dsp:nvSpPr>
      <dsp:spPr>
        <a:xfrm>
          <a:off x="0" y="4026422"/>
          <a:ext cx="7537937" cy="6605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l" defTabSz="533400">
            <a:lnSpc>
              <a:spcPct val="90000"/>
            </a:lnSpc>
            <a:spcBef>
              <a:spcPct val="0"/>
            </a:spcBef>
            <a:spcAft>
              <a:spcPct val="35000"/>
            </a:spcAft>
            <a:buNone/>
          </a:pPr>
          <a:r>
            <a:rPr lang="en-GB" sz="1200" b="1" kern="1200"/>
            <a:t>5. Repeat Request (Future)</a:t>
          </a:r>
          <a:endParaRPr lang="en-GB" sz="1200" kern="1200"/>
        </a:p>
      </dsp:txBody>
      <dsp:txXfrm>
        <a:off x="0" y="4026422"/>
        <a:ext cx="7537937" cy="356706"/>
      </dsp:txXfrm>
    </dsp:sp>
    <dsp:sp modelId="{BC5FBB4F-F277-4F3A-B86E-54551ACDBD30}">
      <dsp:nvSpPr>
        <dsp:cNvPr id="0" name=""/>
        <dsp:cNvSpPr/>
      </dsp:nvSpPr>
      <dsp:spPr>
        <a:xfrm>
          <a:off x="0" y="4369917"/>
          <a:ext cx="7537937" cy="303861"/>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l" defTabSz="844550">
            <a:lnSpc>
              <a:spcPct val="90000"/>
            </a:lnSpc>
            <a:spcBef>
              <a:spcPct val="0"/>
            </a:spcBef>
            <a:spcAft>
              <a:spcPct val="35000"/>
            </a:spcAft>
            <a:buNone/>
          </a:pPr>
          <a:r>
            <a:rPr lang="en-GB" sz="1900" kern="1200"/>
            <a:t>Could support repeat prescription </a:t>
          </a:r>
          <a:r>
            <a:rPr lang="en-GB" sz="1900" kern="1200">
              <a:latin typeface="Trebuchet MS" panose="020B0603020202020204"/>
            </a:rPr>
            <a:t>requests</a:t>
          </a:r>
          <a:endParaRPr lang="en-GB" sz="1900" kern="1200"/>
        </a:p>
      </dsp:txBody>
      <dsp:txXfrm>
        <a:off x="0" y="4369917"/>
        <a:ext cx="7537937" cy="303861"/>
      </dsp:txXfrm>
    </dsp:sp>
    <dsp:sp modelId="{F0EB7270-3339-429E-9A17-8A8FD9156374}">
      <dsp:nvSpPr>
        <dsp:cNvPr id="0" name=""/>
        <dsp:cNvSpPr/>
      </dsp:nvSpPr>
      <dsp:spPr>
        <a:xfrm rot="10800000">
          <a:off x="0" y="3020377"/>
          <a:ext cx="7537937" cy="1015953"/>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l" defTabSz="533400">
            <a:lnSpc>
              <a:spcPct val="90000"/>
            </a:lnSpc>
            <a:spcBef>
              <a:spcPct val="0"/>
            </a:spcBef>
            <a:spcAft>
              <a:spcPct val="35000"/>
            </a:spcAft>
            <a:buNone/>
          </a:pPr>
          <a:r>
            <a:rPr lang="en-GB" sz="1200" b="1" kern="1200"/>
            <a:t>4. Low-Stock Alert</a:t>
          </a:r>
          <a:endParaRPr lang="en-GB" sz="1200" kern="1200"/>
        </a:p>
      </dsp:txBody>
      <dsp:txXfrm rot="-10800000">
        <a:off x="0" y="3020377"/>
        <a:ext cx="7537937" cy="356599"/>
      </dsp:txXfrm>
    </dsp:sp>
    <dsp:sp modelId="{C71FABF8-458F-466F-AAAE-E0FE136229D7}">
      <dsp:nvSpPr>
        <dsp:cNvPr id="0" name=""/>
        <dsp:cNvSpPr/>
      </dsp:nvSpPr>
      <dsp:spPr>
        <a:xfrm>
          <a:off x="0" y="3376976"/>
          <a:ext cx="7537937" cy="30377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l" defTabSz="844550">
            <a:lnSpc>
              <a:spcPct val="90000"/>
            </a:lnSpc>
            <a:spcBef>
              <a:spcPct val="0"/>
            </a:spcBef>
            <a:spcAft>
              <a:spcPct val="35000"/>
            </a:spcAft>
            <a:buNone/>
          </a:pPr>
          <a:r>
            <a:rPr lang="en-GB" sz="1900" kern="1200"/>
            <a:t>The app warns the user when supply is low</a:t>
          </a:r>
        </a:p>
      </dsp:txBody>
      <dsp:txXfrm>
        <a:off x="0" y="3376976"/>
        <a:ext cx="7537937" cy="303770"/>
      </dsp:txXfrm>
    </dsp:sp>
    <dsp:sp modelId="{79457A15-A452-4B1E-944B-1294AB4A4423}">
      <dsp:nvSpPr>
        <dsp:cNvPr id="0" name=""/>
        <dsp:cNvSpPr/>
      </dsp:nvSpPr>
      <dsp:spPr>
        <a:xfrm rot="10800000">
          <a:off x="0" y="2014331"/>
          <a:ext cx="7537937" cy="1015953"/>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l" defTabSz="533400">
            <a:lnSpc>
              <a:spcPct val="90000"/>
            </a:lnSpc>
            <a:spcBef>
              <a:spcPct val="0"/>
            </a:spcBef>
            <a:spcAft>
              <a:spcPct val="35000"/>
            </a:spcAft>
            <a:buNone/>
          </a:pPr>
          <a:r>
            <a:rPr lang="en-GB" sz="1200" b="1" kern="1200"/>
            <a:t>3. Track Usage</a:t>
          </a:r>
          <a:endParaRPr lang="en-GB" sz="1200" kern="1200"/>
        </a:p>
      </dsp:txBody>
      <dsp:txXfrm rot="-10800000">
        <a:off x="0" y="2014331"/>
        <a:ext cx="7537937" cy="356599"/>
      </dsp:txXfrm>
    </dsp:sp>
    <dsp:sp modelId="{4B927AA4-7969-404F-B9C5-A40132D13504}">
      <dsp:nvSpPr>
        <dsp:cNvPr id="0" name=""/>
        <dsp:cNvSpPr/>
      </dsp:nvSpPr>
      <dsp:spPr>
        <a:xfrm>
          <a:off x="0" y="2370931"/>
          <a:ext cx="7537937" cy="30377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l" defTabSz="844550">
            <a:lnSpc>
              <a:spcPct val="90000"/>
            </a:lnSpc>
            <a:spcBef>
              <a:spcPct val="0"/>
            </a:spcBef>
            <a:spcAft>
              <a:spcPct val="35000"/>
            </a:spcAft>
            <a:buNone/>
          </a:pPr>
          <a:r>
            <a:rPr lang="en-GB" sz="1900" kern="1200"/>
            <a:t>Confirmed doses reduce remaining medication</a:t>
          </a:r>
        </a:p>
      </dsp:txBody>
      <dsp:txXfrm>
        <a:off x="0" y="2370931"/>
        <a:ext cx="7537937" cy="303770"/>
      </dsp:txXfrm>
    </dsp:sp>
    <dsp:sp modelId="{FA74C602-F801-4F09-8103-06E8E5B83498}">
      <dsp:nvSpPr>
        <dsp:cNvPr id="0" name=""/>
        <dsp:cNvSpPr/>
      </dsp:nvSpPr>
      <dsp:spPr>
        <a:xfrm rot="10800000">
          <a:off x="0" y="1008286"/>
          <a:ext cx="7537937" cy="1015953"/>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l" defTabSz="533400">
            <a:lnSpc>
              <a:spcPct val="90000"/>
            </a:lnSpc>
            <a:spcBef>
              <a:spcPct val="0"/>
            </a:spcBef>
            <a:spcAft>
              <a:spcPct val="35000"/>
            </a:spcAft>
            <a:buNone/>
          </a:pPr>
          <a:r>
            <a:rPr lang="en-GB" sz="1200" b="1" kern="1200"/>
            <a:t>2. Auto-Fill Details</a:t>
          </a:r>
          <a:endParaRPr lang="en-GB" sz="1200" kern="1200"/>
        </a:p>
      </dsp:txBody>
      <dsp:txXfrm rot="-10800000">
        <a:off x="0" y="1008286"/>
        <a:ext cx="7537937" cy="356599"/>
      </dsp:txXfrm>
    </dsp:sp>
    <dsp:sp modelId="{85433334-996D-477E-A0D3-5703665A4C11}">
      <dsp:nvSpPr>
        <dsp:cNvPr id="0" name=""/>
        <dsp:cNvSpPr/>
      </dsp:nvSpPr>
      <dsp:spPr>
        <a:xfrm>
          <a:off x="0" y="1364886"/>
          <a:ext cx="7537937" cy="30377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l" defTabSz="844550">
            <a:lnSpc>
              <a:spcPct val="90000"/>
            </a:lnSpc>
            <a:spcBef>
              <a:spcPct val="0"/>
            </a:spcBef>
            <a:spcAft>
              <a:spcPct val="35000"/>
            </a:spcAft>
            <a:buNone/>
          </a:pPr>
          <a:r>
            <a:rPr lang="en-GB" sz="1900" kern="1200"/>
            <a:t>NHS-linked data fills in dosage and pack quantity</a:t>
          </a:r>
        </a:p>
      </dsp:txBody>
      <dsp:txXfrm>
        <a:off x="0" y="1364886"/>
        <a:ext cx="7537937" cy="303770"/>
      </dsp:txXfrm>
    </dsp:sp>
    <dsp:sp modelId="{87A92B3F-AE11-4F35-918E-6AA5B5070E1C}">
      <dsp:nvSpPr>
        <dsp:cNvPr id="0" name=""/>
        <dsp:cNvSpPr/>
      </dsp:nvSpPr>
      <dsp:spPr>
        <a:xfrm rot="10800000">
          <a:off x="0" y="2241"/>
          <a:ext cx="7537937" cy="1015953"/>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l" defTabSz="533400" rtl="0">
            <a:lnSpc>
              <a:spcPct val="90000"/>
            </a:lnSpc>
            <a:spcBef>
              <a:spcPct val="0"/>
            </a:spcBef>
            <a:spcAft>
              <a:spcPct val="35000"/>
            </a:spcAft>
            <a:buNone/>
          </a:pPr>
          <a:r>
            <a:rPr lang="en-GB" sz="1200" b="1" kern="1200"/>
            <a:t>1. Select Medication</a:t>
          </a:r>
          <a:endParaRPr lang="en-GB" sz="1200" kern="1200">
            <a:latin typeface="Trebuchet MS" panose="020B0603020202020204"/>
          </a:endParaRPr>
        </a:p>
      </dsp:txBody>
      <dsp:txXfrm rot="-10800000">
        <a:off x="0" y="2241"/>
        <a:ext cx="7537937" cy="356599"/>
      </dsp:txXfrm>
    </dsp:sp>
    <dsp:sp modelId="{6DFEE688-B680-4BBE-A054-1782DFF1361D}">
      <dsp:nvSpPr>
        <dsp:cNvPr id="0" name=""/>
        <dsp:cNvSpPr/>
      </dsp:nvSpPr>
      <dsp:spPr>
        <a:xfrm>
          <a:off x="0" y="358841"/>
          <a:ext cx="7537937" cy="30377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l" defTabSz="844550">
            <a:lnSpc>
              <a:spcPct val="90000"/>
            </a:lnSpc>
            <a:spcBef>
              <a:spcPct val="0"/>
            </a:spcBef>
            <a:spcAft>
              <a:spcPct val="35000"/>
            </a:spcAft>
            <a:buNone/>
          </a:pPr>
          <a:r>
            <a:rPr lang="en-GB" sz="1900" kern="1200"/>
            <a:t>User enters or selects their medication</a:t>
          </a:r>
        </a:p>
      </dsp:txBody>
      <dsp:txXfrm>
        <a:off x="0" y="358841"/>
        <a:ext cx="7537937" cy="30377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F50709-7968-488F-9B8D-CB40002A40AC}" type="datetimeFigureOut">
              <a:t>3/27/2026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619CF3-5E53-4962-B095-3A5369862761}" type="slidenum">
              <a:t>‹#›</a:t>
            </a:fld>
            <a:endParaRPr lang="en-US"/>
          </a:p>
        </p:txBody>
      </p:sp>
    </p:spTree>
    <p:extLst>
      <p:ext uri="{BB962C8B-B14F-4D97-AF65-F5344CB8AC3E}">
        <p14:creationId xmlns:p14="http://schemas.microsoft.com/office/powerpoint/2010/main" val="14242150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Jamie - "These user stories created on a </a:t>
            </a:r>
            <a:r>
              <a:rPr lang="en-US" err="1">
                <a:ea typeface="Calibri"/>
                <a:cs typeface="Calibri"/>
              </a:rPr>
              <a:t>miro</a:t>
            </a:r>
            <a:r>
              <a:rPr lang="en-US">
                <a:ea typeface="Calibri"/>
                <a:cs typeface="Calibri"/>
              </a:rPr>
              <a:t> board define the key functionalities of our application from the perspective of different users such as patients, care givers and even the system itself. This will become very </a:t>
            </a:r>
            <a:r>
              <a:rPr lang="en-US" err="1">
                <a:ea typeface="Calibri"/>
                <a:cs typeface="Calibri"/>
              </a:rPr>
              <a:t>benefical</a:t>
            </a:r>
            <a:r>
              <a:rPr lang="en-US">
                <a:ea typeface="Calibri"/>
                <a:cs typeface="Calibri"/>
              </a:rPr>
              <a:t> to us because they will ensure our design focuses on real user needs such as medication adherence, reminders and engagement through gamification. These stories directly informed the system design and the ERD and will have </a:t>
            </a:r>
            <a:r>
              <a:rPr lang="en-US" err="1">
                <a:ea typeface="Calibri"/>
                <a:cs typeface="Calibri"/>
              </a:rPr>
              <a:t>prioritised</a:t>
            </a:r>
            <a:r>
              <a:rPr lang="en-US">
                <a:ea typeface="Calibri"/>
                <a:cs typeface="Calibri"/>
              </a:rPr>
              <a:t> labelling. </a:t>
            </a:r>
            <a:endParaRPr lang="en-US"/>
          </a:p>
          <a:p>
            <a:r>
              <a:rPr lang="en-US">
                <a:ea typeface="Calibri"/>
                <a:cs typeface="Calibri"/>
              </a:rPr>
              <a:t>Here is two examples the first – as a patient, I want to add my medication details, so that I can track what I need to take, here we will ensure the user has the ability to add, remove and </a:t>
            </a:r>
            <a:r>
              <a:rPr lang="en-US" err="1">
                <a:ea typeface="Calibri"/>
                <a:cs typeface="Calibri"/>
              </a:rPr>
              <a:t>ammend</a:t>
            </a:r>
            <a:r>
              <a:rPr lang="en-US">
                <a:ea typeface="Calibri"/>
                <a:cs typeface="Calibri"/>
              </a:rPr>
              <a:t> their medication details in the app.</a:t>
            </a:r>
          </a:p>
          <a:p>
            <a:r>
              <a:rPr lang="en-US">
                <a:ea typeface="Calibri"/>
                <a:cs typeface="Calibri"/>
              </a:rPr>
              <a:t>The second – As a caregiver, I want to monitor a patients medication </a:t>
            </a:r>
            <a:r>
              <a:rPr lang="en-US" err="1">
                <a:ea typeface="Calibri"/>
                <a:cs typeface="Calibri"/>
              </a:rPr>
              <a:t>adgerence</a:t>
            </a:r>
            <a:r>
              <a:rPr lang="en-US">
                <a:ea typeface="Calibri"/>
                <a:cs typeface="Calibri"/>
              </a:rPr>
              <a:t>, so that I can support them, giving the user as a caregiver the ability to check on the adherence of the patient will give them the ability to support them in taking medication."</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D9619CF3-5E53-4962-B095-3A5369862761}" type="slidenum">
              <a:rPr lang="en-US"/>
              <a:t>9</a:t>
            </a:fld>
            <a:endParaRPr lang="en-US"/>
          </a:p>
        </p:txBody>
      </p:sp>
    </p:spTree>
    <p:extLst>
      <p:ext uri="{BB962C8B-B14F-4D97-AF65-F5344CB8AC3E}">
        <p14:creationId xmlns:p14="http://schemas.microsoft.com/office/powerpoint/2010/main" val="42077865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Jamie - "Here we created an Entity Relationship Diagram which is used to design and </a:t>
            </a:r>
            <a:r>
              <a:rPr lang="en-US" err="1">
                <a:ea typeface="Calibri"/>
                <a:cs typeface="Calibri"/>
              </a:rPr>
              <a:t>visualise</a:t>
            </a:r>
            <a:r>
              <a:rPr lang="en-US">
                <a:ea typeface="Calibri"/>
                <a:cs typeface="Calibri"/>
              </a:rPr>
              <a:t> the database structure of our application, think of it like a map of our applications data. It shows the key entities such as users and prescriptions and how they relate to each other, this design will ensure our system is logically structured and supports all the required features like reminders and prescription reordering.</a:t>
            </a:r>
          </a:p>
          <a:p>
            <a:r>
              <a:rPr lang="en-US">
                <a:ea typeface="Calibri"/>
                <a:cs typeface="Calibri"/>
              </a:rPr>
              <a:t>For example at the </a:t>
            </a:r>
            <a:r>
              <a:rPr lang="en-US" err="1">
                <a:ea typeface="Calibri"/>
                <a:cs typeface="Calibri"/>
              </a:rPr>
              <a:t>centre</a:t>
            </a:r>
            <a:r>
              <a:rPr lang="en-US">
                <a:ea typeface="Calibri"/>
                <a:cs typeface="Calibri"/>
              </a:rPr>
              <a:t> of the system is the user, who is linked to the prescription, which </a:t>
            </a:r>
            <a:r>
              <a:rPr lang="en-US" err="1">
                <a:ea typeface="Calibri"/>
                <a:cs typeface="Calibri"/>
              </a:rPr>
              <a:t>inturn</a:t>
            </a:r>
            <a:r>
              <a:rPr lang="en-US">
                <a:ea typeface="Calibri"/>
                <a:cs typeface="Calibri"/>
              </a:rPr>
              <a:t> is </a:t>
            </a:r>
            <a:r>
              <a:rPr lang="en-US" err="1">
                <a:ea typeface="Calibri"/>
                <a:cs typeface="Calibri"/>
              </a:rPr>
              <a:t>accociated</a:t>
            </a:r>
            <a:r>
              <a:rPr lang="en-US">
                <a:ea typeface="Calibri"/>
                <a:cs typeface="Calibri"/>
              </a:rPr>
              <a:t> with a medication and a schedule, defining when and how often it should be taken.</a:t>
            </a:r>
          </a:p>
          <a:p>
            <a:r>
              <a:rPr lang="en-US">
                <a:ea typeface="Calibri"/>
                <a:cs typeface="Calibri"/>
              </a:rPr>
              <a:t>The schedule entity allows automated reminders and logging, giving the user the ability to track whether medication has been taken or not, supporting adherence monitoring which is a key issue in todays society.</a:t>
            </a:r>
          </a:p>
          <a:p>
            <a:r>
              <a:rPr lang="en-US">
                <a:ea typeface="Calibri"/>
                <a:cs typeface="Calibri"/>
              </a:rPr>
              <a:t>The relationships here are primarily one to many such as one user having multiple prescription, we also implemented many to many relationships with the users and achievements which allows flexible gamification features., this module also allows for future expansion such as adding in AI driven reminders. </a:t>
            </a:r>
          </a:p>
          <a:p>
            <a:r>
              <a:rPr lang="en-US">
                <a:ea typeface="Calibri"/>
                <a:cs typeface="Calibri"/>
              </a:rPr>
              <a:t>Overall this ERD diagram shows how our application integrates functionality with user engagement, creating a practical solution."</a:t>
            </a: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D9619CF3-5E53-4962-B095-3A5369862761}" type="slidenum">
              <a:t>10</a:t>
            </a:fld>
            <a:endParaRPr lang="en-US"/>
          </a:p>
        </p:txBody>
      </p:sp>
    </p:spTree>
    <p:extLst>
      <p:ext uri="{BB962C8B-B14F-4D97-AF65-F5344CB8AC3E}">
        <p14:creationId xmlns:p14="http://schemas.microsoft.com/office/powerpoint/2010/main" val="3458134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714828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3786118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44962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529908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629032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47026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82558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4256274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3/27/2026</a:t>
            </a:fld>
            <a:endParaRPr lang="en-US"/>
          </a:p>
        </p:txBody>
      </p:sp>
    </p:spTree>
    <p:extLst>
      <p:ext uri="{BB962C8B-B14F-4D97-AF65-F5344CB8AC3E}">
        <p14:creationId xmlns:p14="http://schemas.microsoft.com/office/powerpoint/2010/main" val="2029580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85683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607909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95806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314086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223264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6366278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650099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3/27/2026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289265564"/>
      </p:ext>
    </p:extLst>
  </p:cSld>
  <p:clrMap bg1="lt1" tx1="dk1" bg2="lt2" tx2="dk2" accent1="accent1" accent2="accent2" accent3="accent3" accent4="accent4" accent5="accent5" accent6="accent6" hlink="hlink" folHlink="folHlink"/>
  <p:sldLayoutIdLst>
    <p:sldLayoutId id="2147484002" r:id="rId1"/>
    <p:sldLayoutId id="2147484003" r:id="rId2"/>
    <p:sldLayoutId id="2147484004" r:id="rId3"/>
    <p:sldLayoutId id="2147484005" r:id="rId4"/>
    <p:sldLayoutId id="2147484006" r:id="rId5"/>
    <p:sldLayoutId id="2147484007" r:id="rId6"/>
    <p:sldLayoutId id="2147484008" r:id="rId7"/>
    <p:sldLayoutId id="2147484009" r:id="rId8"/>
    <p:sldLayoutId id="2147484010" r:id="rId9"/>
    <p:sldLayoutId id="2147484011" r:id="rId10"/>
    <p:sldLayoutId id="2147484012" r:id="rId11"/>
    <p:sldLayoutId id="2147484013" r:id="rId12"/>
    <p:sldLayoutId id="2147484014" r:id="rId13"/>
    <p:sldLayoutId id="2147484015" r:id="rId14"/>
    <p:sldLayoutId id="2147484016" r:id="rId15"/>
    <p:sldLayoutId id="214748401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1.png"/><Relationship Id="rId7" Type="http://schemas.openxmlformats.org/officeDocument/2006/relationships/diagramColors" Target="../diagrams/colors1.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www.google.com/search?q=https://mhealth.jmir.org/2022/9/e36341/" TargetMode="External"/><Relationship Id="rId3" Type="http://schemas.openxmlformats.org/officeDocument/2006/relationships/hyperlink" Target="https://www.google.com/search?q=https://www.ijcrt.org/search/IJCRT2505183" TargetMode="External"/><Relationship Id="rId7" Type="http://schemas.openxmlformats.org/officeDocument/2006/relationships/hyperlink" Target="https://www.google.com/search?q=https://doi.org/10.1001/jamanetworkopen.2021.10256" TargetMode="External"/><Relationship Id="rId2" Type="http://schemas.openxmlformats.org/officeDocument/2006/relationships/hyperlink" Target="https://ieeexplore.ieee.org/document/10451722" TargetMode="External"/><Relationship Id="rId1" Type="http://schemas.openxmlformats.org/officeDocument/2006/relationships/slideLayout" Target="../slideLayouts/slideLayout2.xml"/><Relationship Id="rId6" Type="http://schemas.openxmlformats.org/officeDocument/2006/relationships/hyperlink" Target="https://www.google.com/search?q=https://doi.org/10.37934/araset.45.1.5467" TargetMode="External"/><Relationship Id="rId5" Type="http://schemas.openxmlformats.org/officeDocument/2006/relationships/hyperlink" Target="https://www.google.com/search?q=https://doi.org/10.3389/fdgth.2023.1173625" TargetMode="External"/><Relationship Id="rId4" Type="http://schemas.openxmlformats.org/officeDocument/2006/relationships/hyperlink" Target="https://arxiv.org/abs/2312.04662"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BF491939-BB28-3555-B4A5-A46B1FD62A92}"/>
              </a:ext>
            </a:extLst>
          </p:cNvPr>
          <p:cNvSpPr/>
          <p:nvPr/>
        </p:nvSpPr>
        <p:spPr>
          <a:xfrm>
            <a:off x="5897647" y="1945467"/>
            <a:ext cx="5223710" cy="3047999"/>
          </a:xfrm>
          <a:prstGeom prst="roundRect">
            <a:avLst/>
          </a:prstGeom>
          <a:solidFill>
            <a:schemeClr val="accent1">
              <a:lumMod val="40000"/>
              <a:lumOff val="60000"/>
            </a:schemeClr>
          </a:solid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400" cap="all">
                <a:solidFill>
                  <a:schemeClr val="tx1"/>
                </a:solidFill>
                <a:latin typeface="Tw Cen MT Condensed"/>
                <a:ea typeface="Calibri"/>
                <a:cs typeface="Calibri"/>
              </a:rPr>
              <a:t>SIDEKICK: A Smart Medication Management Application</a:t>
            </a:r>
            <a:endParaRPr lang="en-US" sz="4400">
              <a:solidFill>
                <a:schemeClr val="tx1"/>
              </a:solidFill>
              <a:latin typeface="Tw Cen MT Condensed"/>
            </a:endParaRPr>
          </a:p>
        </p:txBody>
      </p:sp>
      <p:sp>
        <p:nvSpPr>
          <p:cNvPr id="2" name="Title 1">
            <a:extLst>
              <a:ext uri="{FF2B5EF4-FFF2-40B4-BE49-F238E27FC236}">
                <a16:creationId xmlns:a16="http://schemas.microsoft.com/office/drawing/2014/main" id="{B6107580-7E84-6AF9-B977-F9E9562A0E77}"/>
              </a:ext>
            </a:extLst>
          </p:cNvPr>
          <p:cNvSpPr>
            <a:spLocks noGrp="1"/>
          </p:cNvSpPr>
          <p:nvPr>
            <p:ph type="ctrTitle"/>
          </p:nvPr>
        </p:nvSpPr>
        <p:spPr>
          <a:xfrm>
            <a:off x="5819880" y="3550570"/>
            <a:ext cx="4645574" cy="1447466"/>
          </a:xfrm>
          <a:noFill/>
        </p:spPr>
        <p:txBody>
          <a:bodyPr>
            <a:normAutofit fontScale="90000"/>
          </a:bodyPr>
          <a:lstStyle/>
          <a:p>
            <a:br>
              <a:rPr lang="en-GB" sz="3200"/>
            </a:br>
            <a:br>
              <a:rPr lang="en-GB" sz="3200"/>
            </a:br>
            <a:endParaRPr lang="en-GB" sz="3200"/>
          </a:p>
        </p:txBody>
      </p:sp>
      <p:sp>
        <p:nvSpPr>
          <p:cNvPr id="3" name="Subtitle 2">
            <a:extLst>
              <a:ext uri="{FF2B5EF4-FFF2-40B4-BE49-F238E27FC236}">
                <a16:creationId xmlns:a16="http://schemas.microsoft.com/office/drawing/2014/main" id="{31BF8B61-7004-2025-ED23-826EF20D91C1}"/>
              </a:ext>
            </a:extLst>
          </p:cNvPr>
          <p:cNvSpPr>
            <a:spLocks noGrp="1"/>
          </p:cNvSpPr>
          <p:nvPr>
            <p:ph type="subTitle" idx="1"/>
          </p:nvPr>
        </p:nvSpPr>
        <p:spPr>
          <a:xfrm>
            <a:off x="1436719" y="5962849"/>
            <a:ext cx="5676901" cy="1061184"/>
          </a:xfrm>
        </p:spPr>
        <p:txBody>
          <a:bodyPr vert="horz" lIns="91440" tIns="45720" rIns="91440" bIns="45720" rtlCol="0" anchor="t">
            <a:normAutofit/>
          </a:bodyPr>
          <a:lstStyle/>
          <a:p>
            <a:r>
              <a:rPr lang="en-GB" sz="1600">
                <a:latin typeface="Tw Cen MT Condensed"/>
              </a:rPr>
              <a:t>ACCB6019 – Emerging Trends</a:t>
            </a:r>
            <a:r>
              <a:rPr lang="en-GB" sz="1600"/>
              <a:t> </a:t>
            </a:r>
          </a:p>
        </p:txBody>
      </p:sp>
      <p:pic>
        <p:nvPicPr>
          <p:cNvPr id="4" name="Picture 3" descr="A person sitting at a table with glasses of wine&#10;&#10;AI-generated content may be incorrect.">
            <a:extLst>
              <a:ext uri="{FF2B5EF4-FFF2-40B4-BE49-F238E27FC236}">
                <a16:creationId xmlns:a16="http://schemas.microsoft.com/office/drawing/2014/main" id="{BB4DC9CD-9D85-2158-68C4-03615976BF7B}"/>
              </a:ext>
            </a:extLst>
          </p:cNvPr>
          <p:cNvPicPr>
            <a:picLocks noChangeAspect="1"/>
          </p:cNvPicPr>
          <p:nvPr/>
        </p:nvPicPr>
        <p:blipFill>
          <a:blip r:embed="rId2">
            <a:alphaModFix amt="5000"/>
          </a:blip>
          <a:srcRect l="35537" t="10356" r="26446" b="53606"/>
          <a:stretch>
            <a:fillRect/>
          </a:stretch>
        </p:blipFill>
        <p:spPr>
          <a:xfrm>
            <a:off x="2038290" y="3216776"/>
            <a:ext cx="1350525" cy="1054442"/>
          </a:xfrm>
          <a:prstGeom prst="ellipse">
            <a:avLst/>
          </a:prstGeom>
        </p:spPr>
      </p:pic>
      <p:pic>
        <p:nvPicPr>
          <p:cNvPr id="5" name="Picture 4" descr="A person sitting in a chair with a phone and a phone with a check mark&#10;&#10;AI-generated content may be incorrect.">
            <a:extLst>
              <a:ext uri="{FF2B5EF4-FFF2-40B4-BE49-F238E27FC236}">
                <a16:creationId xmlns:a16="http://schemas.microsoft.com/office/drawing/2014/main" id="{3F84551C-DD95-A6CD-11F2-9D4914C9A010}"/>
              </a:ext>
            </a:extLst>
          </p:cNvPr>
          <p:cNvPicPr>
            <a:picLocks noChangeAspect="1"/>
          </p:cNvPicPr>
          <p:nvPr/>
        </p:nvPicPr>
        <p:blipFill>
          <a:blip r:embed="rId3"/>
          <a:stretch>
            <a:fillRect/>
          </a:stretch>
        </p:blipFill>
        <p:spPr>
          <a:xfrm>
            <a:off x="1008550" y="698509"/>
            <a:ext cx="4448175" cy="474345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7" name="Subtitle 2">
            <a:extLst>
              <a:ext uri="{FF2B5EF4-FFF2-40B4-BE49-F238E27FC236}">
                <a16:creationId xmlns:a16="http://schemas.microsoft.com/office/drawing/2014/main" id="{CF5CB337-B8AF-D474-FA9C-20D422AC6602}"/>
              </a:ext>
            </a:extLst>
          </p:cNvPr>
          <p:cNvSpPr txBox="1">
            <a:spLocks/>
          </p:cNvSpPr>
          <p:nvPr/>
        </p:nvSpPr>
        <p:spPr>
          <a:xfrm>
            <a:off x="-331077" y="5429860"/>
            <a:ext cx="5676901" cy="1061184"/>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r>
              <a:rPr lang="en-GB" sz="1600"/>
              <a:t>[1]</a:t>
            </a:r>
          </a:p>
        </p:txBody>
      </p:sp>
      <p:sp>
        <p:nvSpPr>
          <p:cNvPr id="6" name="Slide Number Placeholder 5">
            <a:extLst>
              <a:ext uri="{FF2B5EF4-FFF2-40B4-BE49-F238E27FC236}">
                <a16:creationId xmlns:a16="http://schemas.microsoft.com/office/drawing/2014/main" id="{2AFBFE10-E1CE-9938-A1DB-8776D93F03A8}"/>
              </a:ext>
            </a:extLst>
          </p:cNvPr>
          <p:cNvSpPr>
            <a:spLocks noGrp="1"/>
          </p:cNvSpPr>
          <p:nvPr>
            <p:ph type="sldNum" sz="quarter" idx="12"/>
          </p:nvPr>
        </p:nvSpPr>
        <p:spPr/>
        <p:txBody>
          <a:bodyPr/>
          <a:lstStyle/>
          <a:p>
            <a:fld id="{D57F1E4F-1CFF-5643-939E-217C01CDF565}" type="slidenum">
              <a:rPr lang="en-US" smtClean="0"/>
              <a:pPr/>
              <a:t>1</a:t>
            </a:fld>
            <a:endParaRPr lang="en-US"/>
          </a:p>
        </p:txBody>
      </p:sp>
    </p:spTree>
    <p:extLst>
      <p:ext uri="{BB962C8B-B14F-4D97-AF65-F5344CB8AC3E}">
        <p14:creationId xmlns:p14="http://schemas.microsoft.com/office/powerpoint/2010/main" val="6698234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Isosceles Triangle 2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Isosceles Triangle 2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Freeform: Shape 3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59DD60B-7F1F-A3BD-691D-D1B75773CC5B}"/>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The Problem</a:t>
            </a:r>
          </a:p>
        </p:txBody>
      </p:sp>
      <p:pic>
        <p:nvPicPr>
          <p:cNvPr id="8" name="Picture 7">
            <a:extLst>
              <a:ext uri="{FF2B5EF4-FFF2-40B4-BE49-F238E27FC236}">
                <a16:creationId xmlns:a16="http://schemas.microsoft.com/office/drawing/2014/main" id="{CB20A0F9-C10A-CEEE-11E7-5DE8F20C07C0}"/>
              </a:ext>
            </a:extLst>
          </p:cNvPr>
          <p:cNvPicPr>
            <a:picLocks noChangeAspect="1"/>
          </p:cNvPicPr>
          <p:nvPr/>
        </p:nvPicPr>
        <p:blipFill>
          <a:blip r:embed="rId2"/>
          <a:srcRect l="27328" t="18664" r="27207" b="16781"/>
          <a:stretch>
            <a:fillRect/>
          </a:stretch>
        </p:blipFill>
        <p:spPr>
          <a:xfrm>
            <a:off x="757251" y="1536255"/>
            <a:ext cx="3856774" cy="3874389"/>
          </a:xfrm>
          <a:prstGeom prst="rect">
            <a:avLst/>
          </a:prstGeom>
        </p:spPr>
      </p:pic>
      <p:sp>
        <p:nvSpPr>
          <p:cNvPr id="3" name="Content Placeholder 2">
            <a:extLst>
              <a:ext uri="{FF2B5EF4-FFF2-40B4-BE49-F238E27FC236}">
                <a16:creationId xmlns:a16="http://schemas.microsoft.com/office/drawing/2014/main" id="{4BDA7661-9DCD-16E2-25B0-B1D15EECEB7C}"/>
              </a:ext>
            </a:extLst>
          </p:cNvPr>
          <p:cNvSpPr>
            <a:spLocks noGrp="1"/>
          </p:cNvSpPr>
          <p:nvPr>
            <p:ph idx="1"/>
          </p:nvPr>
        </p:nvSpPr>
        <p:spPr>
          <a:xfrm>
            <a:off x="7181725" y="2837329"/>
            <a:ext cx="4512988" cy="3317938"/>
          </a:xfrm>
        </p:spPr>
        <p:txBody>
          <a:bodyPr vert="horz" lIns="91440" tIns="45720" rIns="91440" bIns="45720" rtlCol="0" anchor="t">
            <a:normAutofit/>
          </a:bodyPr>
          <a:lstStyle/>
          <a:p>
            <a:r>
              <a:rPr lang="en-GB">
                <a:solidFill>
                  <a:srgbClr val="FFFFFF"/>
                </a:solidFill>
                <a:ea typeface="+mn-lt"/>
                <a:cs typeface="+mn-lt"/>
              </a:rPr>
              <a:t>Many people forget or delay taking medication </a:t>
            </a:r>
            <a:endParaRPr lang="en-GB">
              <a:solidFill>
                <a:srgbClr val="FFFFFF"/>
              </a:solidFill>
            </a:endParaRPr>
          </a:p>
          <a:p>
            <a:r>
              <a:rPr lang="en-GB">
                <a:solidFill>
                  <a:srgbClr val="FFFFFF"/>
                </a:solidFill>
                <a:ea typeface="+mn-lt"/>
                <a:cs typeface="+mn-lt"/>
              </a:rPr>
              <a:t>Traditional reminder apps can feel repetitive and easy to ignore </a:t>
            </a:r>
            <a:endParaRPr lang="en-GB">
              <a:solidFill>
                <a:srgbClr val="FFFFFF"/>
              </a:solidFill>
            </a:endParaRPr>
          </a:p>
          <a:p>
            <a:r>
              <a:rPr lang="en-GB">
                <a:solidFill>
                  <a:srgbClr val="FFFFFF"/>
                </a:solidFill>
                <a:ea typeface="+mn-lt"/>
                <a:cs typeface="+mn-lt"/>
              </a:rPr>
              <a:t>This can be especially difficult for users who are </a:t>
            </a:r>
            <a:r>
              <a:rPr lang="en-GB" b="1">
                <a:solidFill>
                  <a:srgbClr val="FFFFFF"/>
                </a:solidFill>
                <a:ea typeface="+mn-lt"/>
                <a:cs typeface="+mn-lt"/>
              </a:rPr>
              <a:t>neurodivergent</a:t>
            </a:r>
            <a:r>
              <a:rPr lang="en-GB">
                <a:solidFill>
                  <a:srgbClr val="FFFFFF"/>
                </a:solidFill>
                <a:ea typeface="+mn-lt"/>
                <a:cs typeface="+mn-lt"/>
              </a:rPr>
              <a:t>, who may struggle with routine, motivation, or task initiation</a:t>
            </a:r>
            <a:endParaRPr lang="en-GB">
              <a:solidFill>
                <a:srgbClr val="FFFFFF"/>
              </a:solidFill>
            </a:endParaRPr>
          </a:p>
          <a:p>
            <a:endParaRPr lang="en-GB">
              <a:solidFill>
                <a:srgbClr val="FFFFFF"/>
              </a:solidFill>
            </a:endParaRPr>
          </a:p>
        </p:txBody>
      </p:sp>
      <p:sp>
        <p:nvSpPr>
          <p:cNvPr id="4" name="TextBox 3">
            <a:extLst>
              <a:ext uri="{FF2B5EF4-FFF2-40B4-BE49-F238E27FC236}">
                <a16:creationId xmlns:a16="http://schemas.microsoft.com/office/drawing/2014/main" id="{D090A3F9-A929-ECC7-952F-B50409B87AE3}"/>
              </a:ext>
            </a:extLst>
          </p:cNvPr>
          <p:cNvSpPr txBox="1"/>
          <p:nvPr/>
        </p:nvSpPr>
        <p:spPr>
          <a:xfrm>
            <a:off x="612693" y="6429646"/>
            <a:ext cx="609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solidFill>
                  <a:srgbClr val="00B0F0"/>
                </a:solidFill>
                <a:latin typeface="Trebuchet MS"/>
              </a:rPr>
              <a:t>Ryan Hopkins - 2221956</a:t>
            </a:r>
            <a:endParaRPr lang="en-US" sz="1400"/>
          </a:p>
          <a:p>
            <a:pPr algn="ctr"/>
            <a:endParaRPr lang="en-US"/>
          </a:p>
        </p:txBody>
      </p:sp>
    </p:spTree>
    <p:extLst>
      <p:ext uri="{BB962C8B-B14F-4D97-AF65-F5344CB8AC3E}">
        <p14:creationId xmlns:p14="http://schemas.microsoft.com/office/powerpoint/2010/main" val="2588518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65587-FDC7-6E46-9241-7831F7769388}"/>
              </a:ext>
            </a:extLst>
          </p:cNvPr>
          <p:cNvSpPr>
            <a:spLocks noGrp="1"/>
          </p:cNvSpPr>
          <p:nvPr>
            <p:ph type="title"/>
          </p:nvPr>
        </p:nvSpPr>
        <p:spPr>
          <a:xfrm>
            <a:off x="5536734" y="1057836"/>
            <a:ext cx="3737268" cy="1320800"/>
          </a:xfrm>
        </p:spPr>
        <p:txBody>
          <a:bodyPr>
            <a:normAutofit/>
          </a:bodyPr>
          <a:lstStyle/>
          <a:p>
            <a:pPr>
              <a:lnSpc>
                <a:spcPct val="90000"/>
              </a:lnSpc>
            </a:pPr>
            <a:r>
              <a:rPr lang="en-GB" sz="2800">
                <a:solidFill>
                  <a:schemeClr val="accent2"/>
                </a:solidFill>
              </a:rPr>
              <a:t> SIDEKICK</a:t>
            </a:r>
            <a:r>
              <a:rPr lang="en-GB" sz="2800"/>
              <a:t> – </a:t>
            </a:r>
            <a:r>
              <a:rPr lang="en-GB" sz="2800" i="1"/>
              <a:t>a gamified medication reminder</a:t>
            </a:r>
          </a:p>
        </p:txBody>
      </p:sp>
      <p:sp>
        <p:nvSpPr>
          <p:cNvPr id="7" name="Content Placeholder 6">
            <a:extLst>
              <a:ext uri="{FF2B5EF4-FFF2-40B4-BE49-F238E27FC236}">
                <a16:creationId xmlns:a16="http://schemas.microsoft.com/office/drawing/2014/main" id="{B98C9AF1-F886-23FF-38A0-58A258255F06}"/>
              </a:ext>
            </a:extLst>
          </p:cNvPr>
          <p:cNvSpPr>
            <a:spLocks noGrp="1"/>
          </p:cNvSpPr>
          <p:nvPr>
            <p:ph idx="1"/>
          </p:nvPr>
        </p:nvSpPr>
        <p:spPr>
          <a:xfrm>
            <a:off x="5387456" y="2222922"/>
            <a:ext cx="4064439" cy="2805009"/>
          </a:xfrm>
        </p:spPr>
        <p:txBody>
          <a:bodyPr vert="horz" lIns="91440" tIns="45720" rIns="91440" bIns="45720" rtlCol="0" anchor="t">
            <a:normAutofit fontScale="92500" lnSpcReduction="20000"/>
          </a:bodyPr>
          <a:lstStyle/>
          <a:p>
            <a:r>
              <a:rPr lang="en-GB" b="1"/>
              <a:t>Sidekick is a gamified medication reminder app designed to improve medication adherence.</a:t>
            </a:r>
            <a:endParaRPr lang="en-GB"/>
          </a:p>
          <a:p>
            <a:r>
              <a:rPr lang="en-GB" b="1"/>
              <a:t>Users log their medication, receive reminders, and earn points for confirmed doses.</a:t>
            </a:r>
            <a:endParaRPr lang="en-GB"/>
          </a:p>
          <a:p>
            <a:r>
              <a:rPr lang="en-GB" b="1"/>
              <a:t>Points can be used to customise a virtual bird, changing colour, adding clothes and accessories, turning routine medication into a more engaging experience.</a:t>
            </a:r>
            <a:endParaRPr lang="en-GB"/>
          </a:p>
          <a:p>
            <a:endParaRPr lang="en-GB"/>
          </a:p>
        </p:txBody>
      </p:sp>
      <p:pic>
        <p:nvPicPr>
          <p:cNvPr id="5" name="Picture 4" descr="A screen shot of a cell phone&#10;&#10;AI-generated content may be incorrect.">
            <a:extLst>
              <a:ext uri="{FF2B5EF4-FFF2-40B4-BE49-F238E27FC236}">
                <a16:creationId xmlns:a16="http://schemas.microsoft.com/office/drawing/2014/main" id="{76E640C4-1CA6-3556-FC59-FC94BD13D799}"/>
              </a:ext>
            </a:extLst>
          </p:cNvPr>
          <p:cNvPicPr>
            <a:picLocks noChangeAspect="1"/>
          </p:cNvPicPr>
          <p:nvPr/>
        </p:nvPicPr>
        <p:blipFill>
          <a:blip r:embed="rId2"/>
          <a:srcRect r="736"/>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2" name="Isosceles Triangle 1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 name="Title 1">
            <a:extLst>
              <a:ext uri="{FF2B5EF4-FFF2-40B4-BE49-F238E27FC236}">
                <a16:creationId xmlns:a16="http://schemas.microsoft.com/office/drawing/2014/main" id="{722E3CBE-7DFA-FCB6-E86A-F13FA90201DA}"/>
              </a:ext>
            </a:extLst>
          </p:cNvPr>
          <p:cNvSpPr txBox="1">
            <a:spLocks/>
          </p:cNvSpPr>
          <p:nvPr/>
        </p:nvSpPr>
        <p:spPr>
          <a:xfrm>
            <a:off x="5757218" y="393586"/>
            <a:ext cx="3297838" cy="816708"/>
          </a:xfrm>
          <a:prstGeom prst="rect">
            <a:avLst/>
          </a:prstGeom>
        </p:spPr>
        <p:txBody>
          <a:bodyPr vert="horz" lIns="91440" tIns="45720" rIns="91440" bIns="45720" rtlCol="0" anchor="t">
            <a:normAutofit/>
          </a:bodyPr>
          <a:lstStyle>
            <a:defPPr>
              <a:defRPr lang="en-GB"/>
            </a:defPPr>
            <a:lvl1pPr marL="0" algn="l" defTabSz="457200" rtl="0" eaLnBrk="1" latinLnBrk="0" hangingPunct="1">
              <a:spcBef>
                <a:spcPct val="0"/>
              </a:spcBef>
              <a:buNone/>
              <a:defRPr sz="3600" kern="1200">
                <a:solidFill>
                  <a:schemeClr val="accent1"/>
                </a:solidFill>
                <a:latin typeface="+mj-lt"/>
                <a:ea typeface="+mj-ea"/>
                <a:cs typeface="+mj-cs"/>
              </a:defRPr>
            </a:lvl1pPr>
            <a:lvl2pPr marL="457200" algn="l" defTabSz="914400" rtl="0" eaLnBrk="1" latinLnBrk="0" hangingPunct="1">
              <a:defRPr sz="1800" kern="1200">
                <a:solidFill>
                  <a:schemeClr val="tx2"/>
                </a:solidFill>
                <a:latin typeface="+mn-lt"/>
                <a:ea typeface="+mn-ea"/>
                <a:cs typeface="+mn-cs"/>
              </a:defRPr>
            </a:lvl2pPr>
            <a:lvl3pPr marL="914400" algn="l" defTabSz="914400" rtl="0" eaLnBrk="1" latinLnBrk="0" hangingPunct="1">
              <a:defRPr sz="1800" kern="1200">
                <a:solidFill>
                  <a:schemeClr val="tx2"/>
                </a:solidFill>
                <a:latin typeface="+mn-lt"/>
                <a:ea typeface="+mn-ea"/>
                <a:cs typeface="+mn-cs"/>
              </a:defRPr>
            </a:lvl3pPr>
            <a:lvl4pPr marL="1371600" algn="l" defTabSz="914400" rtl="0" eaLnBrk="1" latinLnBrk="0" hangingPunct="1">
              <a:defRPr sz="1800" kern="1200">
                <a:solidFill>
                  <a:schemeClr val="tx2"/>
                </a:solidFill>
                <a:latin typeface="+mn-lt"/>
                <a:ea typeface="+mn-ea"/>
                <a:cs typeface="+mn-cs"/>
              </a:defRPr>
            </a:lvl4pPr>
            <a:lvl5pPr marL="1828800" algn="l" defTabSz="914400" rtl="0" eaLnBrk="1" latinLnBrk="0" hangingPunct="1">
              <a:defRPr sz="1800" kern="1200">
                <a:solidFill>
                  <a:schemeClr val="tx2"/>
                </a:solidFill>
                <a:latin typeface="+mn-lt"/>
                <a:ea typeface="+mn-ea"/>
                <a:cs typeface="+mn-cs"/>
              </a:defRPr>
            </a:lvl5pPr>
            <a:lvl6pPr marL="2286000" algn="l" defTabSz="914400" rtl="0" eaLnBrk="1" latinLnBrk="0" hangingPunct="1">
              <a:defRPr sz="1800" kern="1200">
                <a:solidFill>
                  <a:schemeClr val="tx2"/>
                </a:solidFill>
                <a:latin typeface="+mn-lt"/>
                <a:ea typeface="+mn-ea"/>
                <a:cs typeface="+mn-cs"/>
              </a:defRPr>
            </a:lvl6pPr>
            <a:lvl7pPr marL="2743200" algn="l" defTabSz="914400" rtl="0" eaLnBrk="1" latinLnBrk="0" hangingPunct="1">
              <a:defRPr sz="1800" kern="1200">
                <a:solidFill>
                  <a:schemeClr val="tx2"/>
                </a:solidFill>
                <a:latin typeface="+mn-lt"/>
                <a:ea typeface="+mn-ea"/>
                <a:cs typeface="+mn-cs"/>
              </a:defRPr>
            </a:lvl7pPr>
            <a:lvl8pPr marL="3200400" algn="l" defTabSz="914400" rtl="0" eaLnBrk="1" latinLnBrk="0" hangingPunct="1">
              <a:defRPr sz="1800" kern="1200">
                <a:solidFill>
                  <a:schemeClr val="tx2"/>
                </a:solidFill>
                <a:latin typeface="+mn-lt"/>
                <a:ea typeface="+mn-ea"/>
                <a:cs typeface="+mn-cs"/>
              </a:defRPr>
            </a:lvl8pPr>
            <a:lvl9pPr marL="3657600" algn="l" defTabSz="914400" rtl="0" eaLnBrk="1" latinLnBrk="0" hangingPunct="1">
              <a:defRPr sz="1800" kern="1200">
                <a:solidFill>
                  <a:schemeClr val="tx2"/>
                </a:solidFill>
                <a:latin typeface="+mn-lt"/>
                <a:ea typeface="+mn-ea"/>
                <a:cs typeface="+mn-cs"/>
              </a:defRPr>
            </a:lvl9pPr>
          </a:lstStyle>
          <a:p>
            <a:r>
              <a:rPr lang="en-GB"/>
              <a:t>Our Solution:</a:t>
            </a:r>
          </a:p>
        </p:txBody>
      </p:sp>
      <p:sp>
        <p:nvSpPr>
          <p:cNvPr id="9" name="TextBox 8">
            <a:extLst>
              <a:ext uri="{FF2B5EF4-FFF2-40B4-BE49-F238E27FC236}">
                <a16:creationId xmlns:a16="http://schemas.microsoft.com/office/drawing/2014/main" id="{B01FBEDA-3E23-6EFE-1BAF-562944055153}"/>
              </a:ext>
            </a:extLst>
          </p:cNvPr>
          <p:cNvSpPr txBox="1"/>
          <p:nvPr/>
        </p:nvSpPr>
        <p:spPr>
          <a:xfrm>
            <a:off x="4770251" y="5261996"/>
            <a:ext cx="439480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a:solidFill>
                  <a:schemeClr val="accent1"/>
                </a:solidFill>
                <a:ea typeface="+mn-lt"/>
                <a:cs typeface="+mn-lt"/>
              </a:rPr>
              <a:t>Inspired by NHS digital prescription services, but designed to improve long-term user engagement through gamification.</a:t>
            </a:r>
            <a:endParaRPr lang="en-US" i="1">
              <a:solidFill>
                <a:schemeClr val="accent1"/>
              </a:solidFill>
            </a:endParaRPr>
          </a:p>
        </p:txBody>
      </p:sp>
      <p:sp>
        <p:nvSpPr>
          <p:cNvPr id="3" name="TextBox 2">
            <a:extLst>
              <a:ext uri="{FF2B5EF4-FFF2-40B4-BE49-F238E27FC236}">
                <a16:creationId xmlns:a16="http://schemas.microsoft.com/office/drawing/2014/main" id="{92C6309B-7669-EA59-FBA9-1EA068B227FA}"/>
              </a:ext>
            </a:extLst>
          </p:cNvPr>
          <p:cNvSpPr txBox="1"/>
          <p:nvPr/>
        </p:nvSpPr>
        <p:spPr>
          <a:xfrm>
            <a:off x="4473493" y="6487151"/>
            <a:ext cx="609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solidFill>
                  <a:srgbClr val="00B0F0"/>
                </a:solidFill>
                <a:latin typeface="Trebuchet MS"/>
              </a:rPr>
              <a:t>Ryan Hopkins - 2221956</a:t>
            </a:r>
            <a:endParaRPr lang="en-US" sz="1400"/>
          </a:p>
          <a:p>
            <a:pPr algn="ctr"/>
            <a:endParaRPr lang="en-US"/>
          </a:p>
        </p:txBody>
      </p:sp>
    </p:spTree>
    <p:extLst>
      <p:ext uri="{BB962C8B-B14F-4D97-AF65-F5344CB8AC3E}">
        <p14:creationId xmlns:p14="http://schemas.microsoft.com/office/powerpoint/2010/main" val="5505328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44" name="Rectangle 143">
            <a:extLst>
              <a:ext uri="{FF2B5EF4-FFF2-40B4-BE49-F238E27FC236}">
                <a16:creationId xmlns:a16="http://schemas.microsoft.com/office/drawing/2014/main" id="{20483977-060C-3BC6-3C65-E7D12862F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AB4289F-51BB-9AB1-A073-B86C10F6B321}"/>
              </a:ext>
            </a:extLst>
          </p:cNvPr>
          <p:cNvSpPr/>
          <p:nvPr/>
        </p:nvSpPr>
        <p:spPr>
          <a:xfrm>
            <a:off x="242610" y="468380"/>
            <a:ext cx="10868168" cy="5102087"/>
          </a:xfrm>
          <a:prstGeom prst="round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146" name="Footer Placeholder 4">
            <a:extLst>
              <a:ext uri="{FF2B5EF4-FFF2-40B4-BE49-F238E27FC236}">
                <a16:creationId xmlns:a16="http://schemas.microsoft.com/office/drawing/2014/main" id="{ACD0315D-89A5-C156-1FBC-453285F1E0A6}"/>
              </a:ext>
            </a:extLst>
          </p:cNvPr>
          <p:cNvSpPr>
            <a:spLocks noGrp="1"/>
          </p:cNvSpPr>
          <p:nvPr>
            <p:ph type="ftr" sz="quarter" idx="11"/>
          </p:nvPr>
        </p:nvSpPr>
        <p:spPr>
          <a:xfrm>
            <a:off x="1333502" y="6041362"/>
            <a:ext cx="5641444" cy="365125"/>
          </a:xfrm>
        </p:spPr>
        <p:txBody>
          <a:bodyPr>
            <a:normAutofit/>
          </a:bodyPr>
          <a:lstStyle/>
          <a:p>
            <a:pPr>
              <a:lnSpc>
                <a:spcPct val="90000"/>
              </a:lnSpc>
              <a:spcAft>
                <a:spcPts val="600"/>
              </a:spcAft>
            </a:pPr>
            <a:r>
              <a:rPr lang="en-US" sz="700"/>
              <a:t>
              </a:t>
            </a:r>
          </a:p>
        </p:txBody>
      </p:sp>
      <p:sp>
        <p:nvSpPr>
          <p:cNvPr id="148" name="Isosceles Triangle 147">
            <a:extLst>
              <a:ext uri="{FF2B5EF4-FFF2-40B4-BE49-F238E27FC236}">
                <a16:creationId xmlns:a16="http://schemas.microsoft.com/office/drawing/2014/main" id="{380CC272-9145-B978-BE46-3EBB2A93C7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0" name="TextBox 149">
            <a:extLst>
              <a:ext uri="{FF2B5EF4-FFF2-40B4-BE49-F238E27FC236}">
                <a16:creationId xmlns:a16="http://schemas.microsoft.com/office/drawing/2014/main" id="{A9A3718C-A571-7B30-C3BD-48E3E1BEBAA3}"/>
              </a:ext>
            </a:extLst>
          </p:cNvPr>
          <p:cNvSpPr txBox="1"/>
          <p:nvPr/>
        </p:nvSpPr>
        <p:spPr>
          <a:xfrm>
            <a:off x="408595" y="788234"/>
            <a:ext cx="588815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5400" b="1">
                <a:solidFill>
                  <a:schemeClr val="accent2">
                    <a:lumMod val="76000"/>
                  </a:schemeClr>
                </a:solidFill>
                <a:latin typeface="Trebuchet MS"/>
              </a:rPr>
              <a:t>MEET THE TEAM:</a:t>
            </a:r>
            <a:endParaRPr lang="en-US">
              <a:solidFill>
                <a:schemeClr val="accent2">
                  <a:lumMod val="76000"/>
                </a:schemeClr>
              </a:solidFill>
              <a:latin typeface="Trebuchet MS"/>
            </a:endParaRPr>
          </a:p>
          <a:p>
            <a:endParaRPr lang="en-GB"/>
          </a:p>
        </p:txBody>
      </p:sp>
      <p:pic>
        <p:nvPicPr>
          <p:cNvPr id="8" name="Picture 7" descr="A screenshot of a cartoon bird&#10;&#10;AI-generated content may be incorrect.">
            <a:extLst>
              <a:ext uri="{FF2B5EF4-FFF2-40B4-BE49-F238E27FC236}">
                <a16:creationId xmlns:a16="http://schemas.microsoft.com/office/drawing/2014/main" id="{DCC85932-72B4-182D-2285-7CEDDD8DBA50}"/>
              </a:ext>
            </a:extLst>
          </p:cNvPr>
          <p:cNvPicPr>
            <a:picLocks noChangeAspect="1"/>
          </p:cNvPicPr>
          <p:nvPr/>
        </p:nvPicPr>
        <p:blipFill>
          <a:blip r:embed="rId2"/>
          <a:srcRect r="49442" b="1953"/>
          <a:stretch>
            <a:fillRect/>
          </a:stretch>
        </p:blipFill>
        <p:spPr>
          <a:xfrm>
            <a:off x="3999948" y="1983440"/>
            <a:ext cx="1552512" cy="2868708"/>
          </a:xfrm>
          <a:prstGeom prst="rect">
            <a:avLst/>
          </a:prstGeom>
        </p:spPr>
      </p:pic>
      <p:pic>
        <p:nvPicPr>
          <p:cNvPr id="10" name="Picture 9" descr="A screenshot of a cartoon bird&#10;&#10;AI-generated content may be incorrect.">
            <a:extLst>
              <a:ext uri="{FF2B5EF4-FFF2-40B4-BE49-F238E27FC236}">
                <a16:creationId xmlns:a16="http://schemas.microsoft.com/office/drawing/2014/main" id="{9948C08D-7D61-44D1-C7F8-28D0D8071F37}"/>
              </a:ext>
            </a:extLst>
          </p:cNvPr>
          <p:cNvPicPr>
            <a:picLocks noChangeAspect="1"/>
          </p:cNvPicPr>
          <p:nvPr/>
        </p:nvPicPr>
        <p:blipFill>
          <a:blip r:embed="rId2"/>
          <a:srcRect l="50191" t="1552" r="344" b="-359"/>
          <a:stretch>
            <a:fillRect/>
          </a:stretch>
        </p:blipFill>
        <p:spPr>
          <a:xfrm>
            <a:off x="2295888" y="1996070"/>
            <a:ext cx="1568402" cy="2863413"/>
          </a:xfrm>
          <a:prstGeom prst="rect">
            <a:avLst/>
          </a:prstGeom>
        </p:spPr>
      </p:pic>
      <p:sp>
        <p:nvSpPr>
          <p:cNvPr id="156" name="TextBox 155">
            <a:extLst>
              <a:ext uri="{FF2B5EF4-FFF2-40B4-BE49-F238E27FC236}">
                <a16:creationId xmlns:a16="http://schemas.microsoft.com/office/drawing/2014/main" id="{14E0634B-4E02-1155-04B0-7A111CA1CC8C}"/>
              </a:ext>
            </a:extLst>
          </p:cNvPr>
          <p:cNvSpPr txBox="1"/>
          <p:nvPr/>
        </p:nvSpPr>
        <p:spPr>
          <a:xfrm>
            <a:off x="2612481" y="2167919"/>
            <a:ext cx="946451" cy="52322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a:t>MAX</a:t>
            </a:r>
            <a:endParaRPr lang="en-US"/>
          </a:p>
        </p:txBody>
      </p:sp>
      <p:sp>
        <p:nvSpPr>
          <p:cNvPr id="13" name="TextBox 12">
            <a:extLst>
              <a:ext uri="{FF2B5EF4-FFF2-40B4-BE49-F238E27FC236}">
                <a16:creationId xmlns:a16="http://schemas.microsoft.com/office/drawing/2014/main" id="{2FB23F76-D6E6-F523-2F14-B369A7992BA1}"/>
              </a:ext>
            </a:extLst>
          </p:cNvPr>
          <p:cNvSpPr txBox="1"/>
          <p:nvPr/>
        </p:nvSpPr>
        <p:spPr>
          <a:xfrm>
            <a:off x="4277471" y="2168119"/>
            <a:ext cx="1129413" cy="46166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t>JAMIE</a:t>
            </a:r>
          </a:p>
        </p:txBody>
      </p:sp>
      <p:pic>
        <p:nvPicPr>
          <p:cNvPr id="14" name="Picture 13" descr="A cartoon of a bird&#10;&#10;AI-generated content may be incorrect.">
            <a:extLst>
              <a:ext uri="{FF2B5EF4-FFF2-40B4-BE49-F238E27FC236}">
                <a16:creationId xmlns:a16="http://schemas.microsoft.com/office/drawing/2014/main" id="{E864512C-AB8D-F035-1794-CC1B085CDED9}"/>
              </a:ext>
            </a:extLst>
          </p:cNvPr>
          <p:cNvPicPr>
            <a:picLocks noChangeAspect="1"/>
          </p:cNvPicPr>
          <p:nvPr/>
        </p:nvPicPr>
        <p:blipFill>
          <a:blip r:embed="rId3"/>
          <a:stretch>
            <a:fillRect/>
          </a:stretch>
        </p:blipFill>
        <p:spPr>
          <a:xfrm>
            <a:off x="5707668" y="1994645"/>
            <a:ext cx="1538663" cy="2868707"/>
          </a:xfrm>
          <a:prstGeom prst="rect">
            <a:avLst/>
          </a:prstGeom>
        </p:spPr>
      </p:pic>
      <p:pic>
        <p:nvPicPr>
          <p:cNvPr id="15" name="Picture 14" descr="A cartoon of a bird&#10;&#10;AI-generated content may be incorrect.">
            <a:extLst>
              <a:ext uri="{FF2B5EF4-FFF2-40B4-BE49-F238E27FC236}">
                <a16:creationId xmlns:a16="http://schemas.microsoft.com/office/drawing/2014/main" id="{3E0811FF-789E-DD79-E6E8-6C3EBFCA5E89}"/>
              </a:ext>
            </a:extLst>
          </p:cNvPr>
          <p:cNvPicPr>
            <a:picLocks noChangeAspect="1"/>
          </p:cNvPicPr>
          <p:nvPr/>
        </p:nvPicPr>
        <p:blipFill>
          <a:blip r:embed="rId4"/>
          <a:stretch>
            <a:fillRect/>
          </a:stretch>
        </p:blipFill>
        <p:spPr>
          <a:xfrm>
            <a:off x="7467592" y="2028265"/>
            <a:ext cx="1526260" cy="2835087"/>
          </a:xfrm>
          <a:prstGeom prst="rect">
            <a:avLst/>
          </a:prstGeom>
        </p:spPr>
      </p:pic>
      <p:pic>
        <p:nvPicPr>
          <p:cNvPr id="16" name="Picture 15" descr="Cartoon bird wearing a hat and jacket&#10;&#10;AI-generated content may be incorrect.">
            <a:extLst>
              <a:ext uri="{FF2B5EF4-FFF2-40B4-BE49-F238E27FC236}">
                <a16:creationId xmlns:a16="http://schemas.microsoft.com/office/drawing/2014/main" id="{A82088AD-25AB-6499-07E5-50BA14EE6691}"/>
              </a:ext>
            </a:extLst>
          </p:cNvPr>
          <p:cNvPicPr>
            <a:picLocks noChangeAspect="1"/>
          </p:cNvPicPr>
          <p:nvPr/>
        </p:nvPicPr>
        <p:blipFill>
          <a:blip r:embed="rId5"/>
          <a:stretch>
            <a:fillRect/>
          </a:stretch>
        </p:blipFill>
        <p:spPr>
          <a:xfrm>
            <a:off x="9215106" y="2005854"/>
            <a:ext cx="1493843" cy="2879911"/>
          </a:xfrm>
          <a:prstGeom prst="rect">
            <a:avLst/>
          </a:prstGeom>
        </p:spPr>
      </p:pic>
      <p:pic>
        <p:nvPicPr>
          <p:cNvPr id="17" name="Picture 16" descr="A cartoon of a bird&#10;&#10;AI-generated content may be incorrect.">
            <a:extLst>
              <a:ext uri="{FF2B5EF4-FFF2-40B4-BE49-F238E27FC236}">
                <a16:creationId xmlns:a16="http://schemas.microsoft.com/office/drawing/2014/main" id="{21ED30CD-EA76-3BB2-E258-CC66B2DC3068}"/>
              </a:ext>
            </a:extLst>
          </p:cNvPr>
          <p:cNvPicPr>
            <a:picLocks noChangeAspect="1"/>
          </p:cNvPicPr>
          <p:nvPr/>
        </p:nvPicPr>
        <p:blipFill>
          <a:blip r:embed="rId6"/>
          <a:stretch>
            <a:fillRect/>
          </a:stretch>
        </p:blipFill>
        <p:spPr>
          <a:xfrm>
            <a:off x="552960" y="1983440"/>
            <a:ext cx="1549871" cy="2879915"/>
          </a:xfrm>
          <a:prstGeom prst="rect">
            <a:avLst/>
          </a:prstGeom>
        </p:spPr>
      </p:pic>
      <p:sp>
        <p:nvSpPr>
          <p:cNvPr id="20" name="TextBox 19">
            <a:extLst>
              <a:ext uri="{FF2B5EF4-FFF2-40B4-BE49-F238E27FC236}">
                <a16:creationId xmlns:a16="http://schemas.microsoft.com/office/drawing/2014/main" id="{F775B8D7-BB7D-B204-C4EA-63BE63D6E9FD}"/>
              </a:ext>
            </a:extLst>
          </p:cNvPr>
          <p:cNvSpPr txBox="1"/>
          <p:nvPr/>
        </p:nvSpPr>
        <p:spPr>
          <a:xfrm>
            <a:off x="772271" y="2168119"/>
            <a:ext cx="1129413" cy="46166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t>RYAN</a:t>
            </a:r>
          </a:p>
        </p:txBody>
      </p:sp>
      <p:sp>
        <p:nvSpPr>
          <p:cNvPr id="21" name="TextBox 20">
            <a:extLst>
              <a:ext uri="{FF2B5EF4-FFF2-40B4-BE49-F238E27FC236}">
                <a16:creationId xmlns:a16="http://schemas.microsoft.com/office/drawing/2014/main" id="{36827E80-5B04-BF31-721C-5998999F06FF}"/>
              </a:ext>
            </a:extLst>
          </p:cNvPr>
          <p:cNvSpPr txBox="1"/>
          <p:nvPr/>
        </p:nvSpPr>
        <p:spPr>
          <a:xfrm>
            <a:off x="5787615" y="2223537"/>
            <a:ext cx="1434212" cy="46166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t>SHARISE</a:t>
            </a:r>
          </a:p>
        </p:txBody>
      </p:sp>
      <p:sp>
        <p:nvSpPr>
          <p:cNvPr id="22" name="TextBox 21">
            <a:extLst>
              <a:ext uri="{FF2B5EF4-FFF2-40B4-BE49-F238E27FC236}">
                <a16:creationId xmlns:a16="http://schemas.microsoft.com/office/drawing/2014/main" id="{9CBBF19A-1941-D568-0506-46AAC644FB38}"/>
              </a:ext>
            </a:extLst>
          </p:cNvPr>
          <p:cNvSpPr txBox="1"/>
          <p:nvPr/>
        </p:nvSpPr>
        <p:spPr>
          <a:xfrm>
            <a:off x="7602561" y="2223537"/>
            <a:ext cx="1267958" cy="46166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t>SERENA</a:t>
            </a:r>
          </a:p>
        </p:txBody>
      </p:sp>
      <p:sp>
        <p:nvSpPr>
          <p:cNvPr id="23" name="TextBox 22">
            <a:extLst>
              <a:ext uri="{FF2B5EF4-FFF2-40B4-BE49-F238E27FC236}">
                <a16:creationId xmlns:a16="http://schemas.microsoft.com/office/drawing/2014/main" id="{0D2C674F-948A-67C0-CEB0-AEEBFC39601B}"/>
              </a:ext>
            </a:extLst>
          </p:cNvPr>
          <p:cNvSpPr txBox="1"/>
          <p:nvPr/>
        </p:nvSpPr>
        <p:spPr>
          <a:xfrm>
            <a:off x="9403652" y="2223536"/>
            <a:ext cx="1129413" cy="46166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t>JACOB</a:t>
            </a:r>
          </a:p>
        </p:txBody>
      </p:sp>
      <p:sp>
        <p:nvSpPr>
          <p:cNvPr id="24" name="Rectangle 23">
            <a:extLst>
              <a:ext uri="{FF2B5EF4-FFF2-40B4-BE49-F238E27FC236}">
                <a16:creationId xmlns:a16="http://schemas.microsoft.com/office/drawing/2014/main" id="{983A7420-985B-F292-AA3D-243ACDDCA648}"/>
              </a:ext>
            </a:extLst>
          </p:cNvPr>
          <p:cNvSpPr/>
          <p:nvPr/>
        </p:nvSpPr>
        <p:spPr>
          <a:xfrm>
            <a:off x="1028700" y="4343400"/>
            <a:ext cx="704850" cy="1143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E8C49E6D-795D-98FB-82D1-1CDA96CA6E1F}"/>
              </a:ext>
            </a:extLst>
          </p:cNvPr>
          <p:cNvSpPr/>
          <p:nvPr/>
        </p:nvSpPr>
        <p:spPr>
          <a:xfrm>
            <a:off x="2732809" y="4274127"/>
            <a:ext cx="704850" cy="1143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949C691F-0331-12D8-4ABD-868B659093AF}"/>
              </a:ext>
            </a:extLst>
          </p:cNvPr>
          <p:cNvSpPr/>
          <p:nvPr/>
        </p:nvSpPr>
        <p:spPr>
          <a:xfrm>
            <a:off x="4423063" y="4329544"/>
            <a:ext cx="704850" cy="1143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5A8C13FB-C70C-66B2-5B03-3F433DF97541}"/>
              </a:ext>
            </a:extLst>
          </p:cNvPr>
          <p:cNvSpPr/>
          <p:nvPr/>
        </p:nvSpPr>
        <p:spPr>
          <a:xfrm>
            <a:off x="6141027" y="4343399"/>
            <a:ext cx="704850" cy="1143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D03442DC-5A55-2E81-632A-B63B473E65AB}"/>
              </a:ext>
            </a:extLst>
          </p:cNvPr>
          <p:cNvSpPr/>
          <p:nvPr/>
        </p:nvSpPr>
        <p:spPr>
          <a:xfrm>
            <a:off x="7872845" y="4329545"/>
            <a:ext cx="704850" cy="1143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B4ED86FD-0D6D-1AB2-87CA-B0432A24F387}"/>
              </a:ext>
            </a:extLst>
          </p:cNvPr>
          <p:cNvSpPr/>
          <p:nvPr/>
        </p:nvSpPr>
        <p:spPr>
          <a:xfrm>
            <a:off x="9604663" y="4384963"/>
            <a:ext cx="704850" cy="1143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933CC246-3162-00E2-EA99-C108204CEDE2}"/>
              </a:ext>
            </a:extLst>
          </p:cNvPr>
          <p:cNvSpPr txBox="1"/>
          <p:nvPr/>
        </p:nvSpPr>
        <p:spPr>
          <a:xfrm rot="19500000">
            <a:off x="7934810" y="5430573"/>
            <a:ext cx="5888159"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err="1">
                <a:solidFill>
                  <a:schemeClr val="bg1"/>
                </a:solidFill>
                <a:latin typeface="Trebuchet MS"/>
              </a:rPr>
              <a:t>SideKick</a:t>
            </a:r>
            <a:endParaRPr lang="en-US" sz="3600" err="1">
              <a:solidFill>
                <a:schemeClr val="bg1"/>
              </a:solidFill>
              <a:latin typeface="Trebuchet MS"/>
            </a:endParaRPr>
          </a:p>
          <a:p>
            <a:endParaRPr lang="en-GB"/>
          </a:p>
        </p:txBody>
      </p:sp>
      <p:sp>
        <p:nvSpPr>
          <p:cNvPr id="4" name="TextBox 3">
            <a:extLst>
              <a:ext uri="{FF2B5EF4-FFF2-40B4-BE49-F238E27FC236}">
                <a16:creationId xmlns:a16="http://schemas.microsoft.com/office/drawing/2014/main" id="{31F61975-BB29-A7F9-A931-989B3A285BE5}"/>
              </a:ext>
            </a:extLst>
          </p:cNvPr>
          <p:cNvSpPr txBox="1"/>
          <p:nvPr/>
        </p:nvSpPr>
        <p:spPr>
          <a:xfrm>
            <a:off x="4075766" y="4196380"/>
            <a:ext cx="1398351" cy="36933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DEVELOPER</a:t>
            </a:r>
          </a:p>
        </p:txBody>
      </p:sp>
      <p:sp>
        <p:nvSpPr>
          <p:cNvPr id="6" name="TextBox 5">
            <a:extLst>
              <a:ext uri="{FF2B5EF4-FFF2-40B4-BE49-F238E27FC236}">
                <a16:creationId xmlns:a16="http://schemas.microsoft.com/office/drawing/2014/main" id="{884AB1F9-FD65-4B9E-EEF3-131D377D7060}"/>
              </a:ext>
            </a:extLst>
          </p:cNvPr>
          <p:cNvSpPr txBox="1"/>
          <p:nvPr/>
        </p:nvSpPr>
        <p:spPr>
          <a:xfrm>
            <a:off x="2383677" y="4162762"/>
            <a:ext cx="1398351" cy="36933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DEVELOPER</a:t>
            </a:r>
          </a:p>
        </p:txBody>
      </p:sp>
      <p:sp>
        <p:nvSpPr>
          <p:cNvPr id="7" name="TextBox 6">
            <a:extLst>
              <a:ext uri="{FF2B5EF4-FFF2-40B4-BE49-F238E27FC236}">
                <a16:creationId xmlns:a16="http://schemas.microsoft.com/office/drawing/2014/main" id="{F6F32D1E-D50F-B450-A907-D3506E1C04FE}"/>
              </a:ext>
            </a:extLst>
          </p:cNvPr>
          <p:cNvSpPr txBox="1"/>
          <p:nvPr/>
        </p:nvSpPr>
        <p:spPr>
          <a:xfrm>
            <a:off x="9264089" y="4218791"/>
            <a:ext cx="1398351" cy="36933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DEVELOPER</a:t>
            </a:r>
          </a:p>
        </p:txBody>
      </p:sp>
      <p:sp>
        <p:nvSpPr>
          <p:cNvPr id="11" name="TextBox 10">
            <a:extLst>
              <a:ext uri="{FF2B5EF4-FFF2-40B4-BE49-F238E27FC236}">
                <a16:creationId xmlns:a16="http://schemas.microsoft.com/office/drawing/2014/main" id="{14F160F3-E10B-6218-483C-2966E74F3F88}"/>
              </a:ext>
            </a:extLst>
          </p:cNvPr>
          <p:cNvSpPr txBox="1"/>
          <p:nvPr/>
        </p:nvSpPr>
        <p:spPr>
          <a:xfrm>
            <a:off x="7515970" y="4196378"/>
            <a:ext cx="1409557" cy="338554"/>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a:t>RESEARCHER</a:t>
            </a:r>
          </a:p>
        </p:txBody>
      </p:sp>
      <p:sp>
        <p:nvSpPr>
          <p:cNvPr id="12" name="TextBox 11">
            <a:extLst>
              <a:ext uri="{FF2B5EF4-FFF2-40B4-BE49-F238E27FC236}">
                <a16:creationId xmlns:a16="http://schemas.microsoft.com/office/drawing/2014/main" id="{EEDAEAE8-E413-9970-178F-A58032004211}"/>
              </a:ext>
            </a:extLst>
          </p:cNvPr>
          <p:cNvSpPr txBox="1"/>
          <p:nvPr/>
        </p:nvSpPr>
        <p:spPr>
          <a:xfrm>
            <a:off x="635559" y="4196379"/>
            <a:ext cx="1398351" cy="36933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LEAD</a:t>
            </a:r>
          </a:p>
        </p:txBody>
      </p:sp>
      <p:sp>
        <p:nvSpPr>
          <p:cNvPr id="18" name="TextBox 17">
            <a:extLst>
              <a:ext uri="{FF2B5EF4-FFF2-40B4-BE49-F238E27FC236}">
                <a16:creationId xmlns:a16="http://schemas.microsoft.com/office/drawing/2014/main" id="{7B98D54A-C823-2628-E71B-F66E77B5B989}"/>
              </a:ext>
            </a:extLst>
          </p:cNvPr>
          <p:cNvSpPr txBox="1"/>
          <p:nvPr/>
        </p:nvSpPr>
        <p:spPr>
          <a:xfrm>
            <a:off x="5779058" y="4218790"/>
            <a:ext cx="1398351" cy="36933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DESIGNER</a:t>
            </a:r>
          </a:p>
        </p:txBody>
      </p:sp>
    </p:spTree>
    <p:extLst>
      <p:ext uri="{BB962C8B-B14F-4D97-AF65-F5344CB8AC3E}">
        <p14:creationId xmlns:p14="http://schemas.microsoft.com/office/powerpoint/2010/main" val="14150496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77E43-D2DD-4943-BA30-482ADB8FF58C}"/>
              </a:ext>
            </a:extLst>
          </p:cNvPr>
          <p:cNvSpPr>
            <a:spLocks noGrp="1"/>
          </p:cNvSpPr>
          <p:nvPr>
            <p:ph type="title"/>
          </p:nvPr>
        </p:nvSpPr>
        <p:spPr>
          <a:xfrm>
            <a:off x="666128" y="800100"/>
            <a:ext cx="8596668" cy="1320800"/>
          </a:xfrm>
        </p:spPr>
        <p:txBody>
          <a:bodyPr/>
          <a:lstStyle/>
          <a:p>
            <a:r>
              <a:rPr lang="en-GB"/>
              <a:t>How the Team Collaborated</a:t>
            </a:r>
          </a:p>
        </p:txBody>
      </p:sp>
      <p:pic>
        <p:nvPicPr>
          <p:cNvPr id="4" name="Content Placeholder 3" descr="A white phone in a circle with a green background&#10;&#10;AI-generated content may be incorrect.">
            <a:extLst>
              <a:ext uri="{FF2B5EF4-FFF2-40B4-BE49-F238E27FC236}">
                <a16:creationId xmlns:a16="http://schemas.microsoft.com/office/drawing/2014/main" id="{3FC8FE00-C3C7-D2E1-F0F2-24320E33927E}"/>
              </a:ext>
            </a:extLst>
          </p:cNvPr>
          <p:cNvPicPr>
            <a:picLocks noGrp="1" noChangeAspect="1"/>
          </p:cNvPicPr>
          <p:nvPr>
            <p:ph idx="1"/>
          </p:nvPr>
        </p:nvPicPr>
        <p:blipFill>
          <a:blip r:embed="rId2"/>
          <a:stretch>
            <a:fillRect/>
          </a:stretch>
        </p:blipFill>
        <p:spPr>
          <a:xfrm>
            <a:off x="7756477" y="2291226"/>
            <a:ext cx="1143001" cy="114300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descr="A white square with two rectangles on a blue background&#10;&#10;AI-generated content may be incorrect.">
            <a:extLst>
              <a:ext uri="{FF2B5EF4-FFF2-40B4-BE49-F238E27FC236}">
                <a16:creationId xmlns:a16="http://schemas.microsoft.com/office/drawing/2014/main" id="{949BDA9F-2600-FCE5-10D3-037B835480CB}"/>
              </a:ext>
            </a:extLst>
          </p:cNvPr>
          <p:cNvPicPr>
            <a:picLocks noChangeAspect="1"/>
          </p:cNvPicPr>
          <p:nvPr/>
        </p:nvPicPr>
        <p:blipFill>
          <a:blip r:embed="rId3"/>
          <a:stretch>
            <a:fillRect/>
          </a:stretch>
        </p:blipFill>
        <p:spPr>
          <a:xfrm>
            <a:off x="7763155" y="4025293"/>
            <a:ext cx="1138238" cy="11382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graphicFrame>
        <p:nvGraphicFramePr>
          <p:cNvPr id="3" name="Diagram 2">
            <a:extLst>
              <a:ext uri="{FF2B5EF4-FFF2-40B4-BE49-F238E27FC236}">
                <a16:creationId xmlns:a16="http://schemas.microsoft.com/office/drawing/2014/main" id="{6CA5B396-1602-CD86-169E-7DFF181C77AB}"/>
              </a:ext>
            </a:extLst>
          </p:cNvPr>
          <p:cNvGraphicFramePr/>
          <p:nvPr>
            <p:extLst>
              <p:ext uri="{D42A27DB-BD31-4B8C-83A1-F6EECF244321}">
                <p14:modId xmlns:p14="http://schemas.microsoft.com/office/powerpoint/2010/main" val="2257205182"/>
              </p:ext>
            </p:extLst>
          </p:nvPr>
        </p:nvGraphicFramePr>
        <p:xfrm>
          <a:off x="661147" y="1465730"/>
          <a:ext cx="6073587" cy="46885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774127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B480B-5901-E282-2A5B-8F1E706009A3}"/>
              </a:ext>
            </a:extLst>
          </p:cNvPr>
          <p:cNvSpPr>
            <a:spLocks noGrp="1"/>
          </p:cNvSpPr>
          <p:nvPr>
            <p:ph type="title"/>
          </p:nvPr>
        </p:nvSpPr>
        <p:spPr/>
        <p:txBody>
          <a:bodyPr>
            <a:normAutofit/>
          </a:bodyPr>
          <a:lstStyle/>
          <a:p>
            <a:r>
              <a:rPr lang="en-GB"/>
              <a:t>Questionnaire Results (30 responses)</a:t>
            </a:r>
          </a:p>
        </p:txBody>
      </p:sp>
      <p:sp>
        <p:nvSpPr>
          <p:cNvPr id="3" name="Content Placeholder 2">
            <a:extLst>
              <a:ext uri="{FF2B5EF4-FFF2-40B4-BE49-F238E27FC236}">
                <a16:creationId xmlns:a16="http://schemas.microsoft.com/office/drawing/2014/main" id="{9989B005-7FA7-545F-C96E-76260A7F4C3B}"/>
              </a:ext>
            </a:extLst>
          </p:cNvPr>
          <p:cNvSpPr>
            <a:spLocks noGrp="1"/>
          </p:cNvSpPr>
          <p:nvPr>
            <p:ph idx="1"/>
          </p:nvPr>
        </p:nvSpPr>
        <p:spPr>
          <a:xfrm>
            <a:off x="542863" y="1521854"/>
            <a:ext cx="8596668" cy="832773"/>
          </a:xfrm>
        </p:spPr>
        <p:txBody>
          <a:bodyPr vert="horz" lIns="91440" tIns="45720" rIns="91440" bIns="45720" rtlCol="0" anchor="t">
            <a:normAutofit/>
          </a:bodyPr>
          <a:lstStyle/>
          <a:p>
            <a:r>
              <a:rPr lang="en-GB"/>
              <a:t>We created a questionnaire on Google forms to see what level of demand there was in the market for an app like </a:t>
            </a:r>
            <a:r>
              <a:rPr lang="en-GB" err="1"/>
              <a:t>SideKick</a:t>
            </a:r>
            <a:r>
              <a:rPr lang="en-GB"/>
              <a:t> consisting of 12 questions</a:t>
            </a:r>
          </a:p>
        </p:txBody>
      </p:sp>
      <p:sp>
        <p:nvSpPr>
          <p:cNvPr id="5" name="TextBox 4">
            <a:extLst>
              <a:ext uri="{FF2B5EF4-FFF2-40B4-BE49-F238E27FC236}">
                <a16:creationId xmlns:a16="http://schemas.microsoft.com/office/drawing/2014/main" id="{067AA4C2-0CA4-691A-6851-A5844006BF5D}"/>
              </a:ext>
            </a:extLst>
          </p:cNvPr>
          <p:cNvSpPr txBox="1"/>
          <p:nvPr/>
        </p:nvSpPr>
        <p:spPr>
          <a:xfrm>
            <a:off x="676612" y="2222957"/>
            <a:ext cx="8599113"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b="1"/>
              <a:t>Key Findings</a:t>
            </a:r>
            <a:endParaRPr lang="en-GB"/>
          </a:p>
          <a:p>
            <a:pPr>
              <a:buFont typeface="Arial"/>
              <a:buChar char="•"/>
            </a:pPr>
            <a:r>
              <a:rPr lang="en-GB" b="1">
                <a:ea typeface="+mn-lt"/>
                <a:cs typeface="+mn-lt"/>
              </a:rPr>
              <a:t>60%</a:t>
            </a:r>
            <a:r>
              <a:rPr lang="en-GB">
                <a:ea typeface="+mn-lt"/>
                <a:cs typeface="+mn-lt"/>
              </a:rPr>
              <a:t> of respondents said standard reminder apps can become repetitive or easy to ignore over time. </a:t>
            </a:r>
            <a:endParaRPr lang="en-GB"/>
          </a:p>
          <a:p>
            <a:pPr>
              <a:buFont typeface="Arial"/>
              <a:buChar char="•"/>
            </a:pPr>
            <a:r>
              <a:rPr lang="en-GB" b="1">
                <a:ea typeface="+mn-lt"/>
                <a:cs typeface="+mn-lt"/>
              </a:rPr>
              <a:t>57%</a:t>
            </a:r>
            <a:r>
              <a:rPr lang="en-GB">
                <a:ea typeface="+mn-lt"/>
                <a:cs typeface="+mn-lt"/>
              </a:rPr>
              <a:t> said they would be more likely to use a medication reminder app if it included </a:t>
            </a:r>
            <a:r>
              <a:rPr lang="en-GB" b="1">
                <a:ea typeface="+mn-lt"/>
                <a:cs typeface="+mn-lt"/>
              </a:rPr>
              <a:t>rewards or a progress system</a:t>
            </a:r>
            <a:r>
              <a:rPr lang="en-GB">
                <a:ea typeface="+mn-lt"/>
                <a:cs typeface="+mn-lt"/>
              </a:rPr>
              <a:t>. </a:t>
            </a:r>
            <a:endParaRPr lang="en-GB"/>
          </a:p>
          <a:p>
            <a:pPr>
              <a:buFont typeface="Arial"/>
              <a:buChar char="•"/>
            </a:pPr>
            <a:r>
              <a:rPr lang="en-GB" b="1">
                <a:ea typeface="+mn-lt"/>
                <a:cs typeface="+mn-lt"/>
              </a:rPr>
              <a:t>80%</a:t>
            </a:r>
            <a:r>
              <a:rPr lang="en-GB">
                <a:ea typeface="+mn-lt"/>
                <a:cs typeface="+mn-lt"/>
              </a:rPr>
              <a:t> said earning points for confirming medication would be </a:t>
            </a:r>
            <a:r>
              <a:rPr lang="en-GB" b="1">
                <a:ea typeface="+mn-lt"/>
                <a:cs typeface="+mn-lt"/>
              </a:rPr>
              <a:t>very</a:t>
            </a:r>
            <a:r>
              <a:rPr lang="en-GB">
                <a:ea typeface="+mn-lt"/>
                <a:cs typeface="+mn-lt"/>
              </a:rPr>
              <a:t> or </a:t>
            </a:r>
            <a:r>
              <a:rPr lang="en-GB" b="1">
                <a:ea typeface="+mn-lt"/>
                <a:cs typeface="+mn-lt"/>
              </a:rPr>
              <a:t>somewhat motivating</a:t>
            </a:r>
            <a:r>
              <a:rPr lang="en-GB">
                <a:ea typeface="+mn-lt"/>
                <a:cs typeface="+mn-lt"/>
              </a:rPr>
              <a:t>. </a:t>
            </a:r>
            <a:endParaRPr lang="en-GB"/>
          </a:p>
          <a:p>
            <a:pPr>
              <a:buFont typeface="Arial"/>
              <a:buChar char="•"/>
            </a:pPr>
            <a:r>
              <a:rPr lang="en-GB" b="1">
                <a:ea typeface="+mn-lt"/>
                <a:cs typeface="+mn-lt"/>
              </a:rPr>
              <a:t>80%</a:t>
            </a:r>
            <a:r>
              <a:rPr lang="en-GB">
                <a:ea typeface="+mn-lt"/>
                <a:cs typeface="+mn-lt"/>
              </a:rPr>
              <a:t> said a more visual and reward-based app could be helpful for people who struggle with routine or task initiation. </a:t>
            </a:r>
            <a:endParaRPr lang="en-GB"/>
          </a:p>
          <a:p>
            <a:pPr>
              <a:buFont typeface="Arial"/>
              <a:buChar char="•"/>
            </a:pPr>
            <a:r>
              <a:rPr lang="en-GB" b="1">
                <a:ea typeface="+mn-lt"/>
                <a:cs typeface="+mn-lt"/>
              </a:rPr>
              <a:t>47%</a:t>
            </a:r>
            <a:r>
              <a:rPr lang="en-GB">
                <a:ea typeface="+mn-lt"/>
                <a:cs typeface="+mn-lt"/>
              </a:rPr>
              <a:t> said customising a virtual companion would make the app more engaging, with a further </a:t>
            </a:r>
            <a:r>
              <a:rPr lang="en-GB" b="1">
                <a:ea typeface="+mn-lt"/>
                <a:cs typeface="+mn-lt"/>
              </a:rPr>
              <a:t>33%</a:t>
            </a:r>
            <a:r>
              <a:rPr lang="en-GB">
                <a:ea typeface="+mn-lt"/>
                <a:cs typeface="+mn-lt"/>
              </a:rPr>
              <a:t> saying </a:t>
            </a:r>
            <a:r>
              <a:rPr lang="en-GB" b="1">
                <a:ea typeface="+mn-lt"/>
                <a:cs typeface="+mn-lt"/>
              </a:rPr>
              <a:t>maybe</a:t>
            </a:r>
            <a:r>
              <a:rPr lang="en-GB">
                <a:ea typeface="+mn-lt"/>
                <a:cs typeface="+mn-lt"/>
              </a:rPr>
              <a:t>. </a:t>
            </a:r>
            <a:endParaRPr lang="en-GB"/>
          </a:p>
          <a:p>
            <a:pPr>
              <a:buFont typeface="Arial"/>
              <a:buChar char="•"/>
            </a:pPr>
            <a:r>
              <a:rPr lang="en-GB">
                <a:ea typeface="+mn-lt"/>
                <a:cs typeface="+mn-lt"/>
              </a:rPr>
              <a:t>The most valued features were </a:t>
            </a:r>
            <a:r>
              <a:rPr lang="en-GB" b="1">
                <a:ea typeface="+mn-lt"/>
                <a:cs typeface="+mn-lt"/>
              </a:rPr>
              <a:t>clear notifications, flexible reminder times, and easy medication input</a:t>
            </a:r>
            <a:r>
              <a:rPr lang="en-GB">
                <a:ea typeface="+mn-lt"/>
                <a:cs typeface="+mn-lt"/>
              </a:rPr>
              <a:t>, showing that users want </a:t>
            </a:r>
            <a:r>
              <a:rPr lang="en-GB" b="1">
                <a:ea typeface="+mn-lt"/>
                <a:cs typeface="+mn-lt"/>
              </a:rPr>
              <a:t>practical support first</a:t>
            </a:r>
            <a:r>
              <a:rPr lang="en-GB">
                <a:ea typeface="+mn-lt"/>
                <a:cs typeface="+mn-lt"/>
              </a:rPr>
              <a:t>, with gamification acting as an extra motivator.</a:t>
            </a:r>
            <a:endParaRPr lang="en-GB"/>
          </a:p>
          <a:p>
            <a:pPr marL="285750" indent="-285750" algn="l">
              <a:buFont typeface="Arial"/>
              <a:buChar char="•"/>
            </a:pPr>
            <a:endParaRPr lang="en-GB"/>
          </a:p>
        </p:txBody>
      </p:sp>
      <p:sp>
        <p:nvSpPr>
          <p:cNvPr id="6" name="TextBox 5">
            <a:extLst>
              <a:ext uri="{FF2B5EF4-FFF2-40B4-BE49-F238E27FC236}">
                <a16:creationId xmlns:a16="http://schemas.microsoft.com/office/drawing/2014/main" id="{E69D0C39-3833-21AD-CF50-5E716BAC6FFA}"/>
              </a:ext>
            </a:extLst>
          </p:cNvPr>
          <p:cNvSpPr txBox="1"/>
          <p:nvPr/>
        </p:nvSpPr>
        <p:spPr>
          <a:xfrm>
            <a:off x="612693" y="6429646"/>
            <a:ext cx="6096000"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solidFill>
                  <a:srgbClr val="00B0F0"/>
                </a:solidFill>
                <a:latin typeface="Trebuchet MS"/>
              </a:rPr>
              <a:t>Jacob James-Machin -2304400</a:t>
            </a:r>
          </a:p>
          <a:p>
            <a:endParaRPr lang="en-US" sz="1400"/>
          </a:p>
          <a:p>
            <a:pPr algn="ctr"/>
            <a:endParaRPr lang="en-US"/>
          </a:p>
        </p:txBody>
      </p:sp>
    </p:spTree>
    <p:extLst>
      <p:ext uri="{BB962C8B-B14F-4D97-AF65-F5344CB8AC3E}">
        <p14:creationId xmlns:p14="http://schemas.microsoft.com/office/powerpoint/2010/main" val="38087692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05471-2DCF-97C0-4DFC-5B4FA8C366B5}"/>
              </a:ext>
            </a:extLst>
          </p:cNvPr>
          <p:cNvSpPr>
            <a:spLocks noGrp="1"/>
          </p:cNvSpPr>
          <p:nvPr>
            <p:ph type="title"/>
          </p:nvPr>
        </p:nvSpPr>
        <p:spPr>
          <a:xfrm>
            <a:off x="602599" y="609783"/>
            <a:ext cx="8596668" cy="1320800"/>
          </a:xfrm>
        </p:spPr>
        <p:txBody>
          <a:bodyPr/>
          <a:lstStyle/>
          <a:p>
            <a:r>
              <a:rPr lang="en-GB"/>
              <a:t>API Integration</a:t>
            </a:r>
          </a:p>
        </p:txBody>
      </p:sp>
      <p:pic>
        <p:nvPicPr>
          <p:cNvPr id="28" name="Picture 27" descr="A diagram of a application&#10;&#10;AI-generated content may be incorrect.">
            <a:extLst>
              <a:ext uri="{FF2B5EF4-FFF2-40B4-BE49-F238E27FC236}">
                <a16:creationId xmlns:a16="http://schemas.microsoft.com/office/drawing/2014/main" id="{896687B8-E24F-B9ED-9835-19F8B20275AF}"/>
              </a:ext>
            </a:extLst>
          </p:cNvPr>
          <p:cNvPicPr>
            <a:picLocks noChangeAspect="1"/>
          </p:cNvPicPr>
          <p:nvPr/>
        </p:nvPicPr>
        <p:blipFill>
          <a:blip r:embed="rId2"/>
          <a:srcRect l="1554" t="24812" r="1028" b="49436"/>
          <a:stretch>
            <a:fillRect/>
          </a:stretch>
        </p:blipFill>
        <p:spPr>
          <a:xfrm>
            <a:off x="615846" y="1333949"/>
            <a:ext cx="8878738" cy="1539104"/>
          </a:xfrm>
          <a:prstGeom prst="rect">
            <a:avLst/>
          </a:prstGeom>
        </p:spPr>
      </p:pic>
      <p:sp>
        <p:nvSpPr>
          <p:cNvPr id="3" name="TextBox 2">
            <a:extLst>
              <a:ext uri="{FF2B5EF4-FFF2-40B4-BE49-F238E27FC236}">
                <a16:creationId xmlns:a16="http://schemas.microsoft.com/office/drawing/2014/main" id="{10C9AB06-DAF9-1244-351E-826F07011882}"/>
              </a:ext>
            </a:extLst>
          </p:cNvPr>
          <p:cNvSpPr txBox="1"/>
          <p:nvPr/>
        </p:nvSpPr>
        <p:spPr>
          <a:xfrm>
            <a:off x="1716345" y="4591972"/>
            <a:ext cx="184731" cy="369332"/>
          </a:xfrm>
          <a:prstGeom prst="rect">
            <a:avLst/>
          </a:prstGeom>
          <a:noFill/>
        </p:spPr>
        <p:txBody>
          <a:bodyPr wrap="none" rtlCol="0">
            <a:spAutoFit/>
          </a:bodyPr>
          <a:lstStyle/>
          <a:p>
            <a:endParaRPr lang="en-US"/>
          </a:p>
        </p:txBody>
      </p:sp>
      <p:sp>
        <p:nvSpPr>
          <p:cNvPr id="1314" name="TextBox 1313">
            <a:extLst>
              <a:ext uri="{FF2B5EF4-FFF2-40B4-BE49-F238E27FC236}">
                <a16:creationId xmlns:a16="http://schemas.microsoft.com/office/drawing/2014/main" id="{83F63014-333F-9564-5448-41067B1E08AA}"/>
              </a:ext>
            </a:extLst>
          </p:cNvPr>
          <p:cNvSpPr txBox="1"/>
          <p:nvPr/>
        </p:nvSpPr>
        <p:spPr>
          <a:xfrm>
            <a:off x="607913" y="3547436"/>
            <a:ext cx="1605505" cy="2616101"/>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1700"/>
          </a:p>
          <a:p>
            <a:pPr algn="ctr"/>
            <a:r>
              <a:rPr lang="en-GB" sz="1700">
                <a:ea typeface="+mn-lt"/>
                <a:cs typeface="+mn-lt"/>
              </a:rPr>
              <a:t>Users enters their medication info. The API stores the medication schedule.</a:t>
            </a:r>
          </a:p>
          <a:p>
            <a:pPr algn="ctr"/>
            <a:endParaRPr lang="en-GB" sz="1700">
              <a:ea typeface="+mn-lt"/>
              <a:cs typeface="+mn-lt"/>
            </a:endParaRPr>
          </a:p>
          <a:p>
            <a:pPr algn="ctr"/>
            <a:endParaRPr lang="en-GB" sz="1100">
              <a:ea typeface="+mn-lt"/>
              <a:cs typeface="+mn-lt"/>
            </a:endParaRPr>
          </a:p>
        </p:txBody>
      </p:sp>
      <p:sp>
        <p:nvSpPr>
          <p:cNvPr id="1489" name="TextBox 1488">
            <a:extLst>
              <a:ext uri="{FF2B5EF4-FFF2-40B4-BE49-F238E27FC236}">
                <a16:creationId xmlns:a16="http://schemas.microsoft.com/office/drawing/2014/main" id="{4B167176-1882-43B8-4D2A-CC4C85FCA0C2}"/>
              </a:ext>
            </a:extLst>
          </p:cNvPr>
          <p:cNvSpPr txBox="1"/>
          <p:nvPr/>
        </p:nvSpPr>
        <p:spPr>
          <a:xfrm>
            <a:off x="2382310" y="3547438"/>
            <a:ext cx="1641041" cy="2585323"/>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a:p>
          <a:p>
            <a:pPr algn="ctr"/>
            <a:r>
              <a:rPr lang="en-GB"/>
              <a:t>The API schedules reminders and </a:t>
            </a:r>
            <a:r>
              <a:rPr lang="en-GB" err="1"/>
              <a:t>stor</a:t>
            </a:r>
            <a:r>
              <a:rPr lang="en-GB"/>
              <a:t>es this in the user's schedule.</a:t>
            </a:r>
          </a:p>
          <a:p>
            <a:pPr algn="ctr"/>
            <a:endParaRPr lang="en-GB"/>
          </a:p>
        </p:txBody>
      </p:sp>
      <p:sp>
        <p:nvSpPr>
          <p:cNvPr id="1497" name="TextBox 1496">
            <a:extLst>
              <a:ext uri="{FF2B5EF4-FFF2-40B4-BE49-F238E27FC236}">
                <a16:creationId xmlns:a16="http://schemas.microsoft.com/office/drawing/2014/main" id="{B4DB726D-5FAB-FA6D-5C7D-3CC09494A584}"/>
              </a:ext>
            </a:extLst>
          </p:cNvPr>
          <p:cNvSpPr txBox="1"/>
          <p:nvPr/>
        </p:nvSpPr>
        <p:spPr>
          <a:xfrm>
            <a:off x="4203968" y="3547438"/>
            <a:ext cx="1629133" cy="2585323"/>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mn-lt"/>
              <a:cs typeface="+mn-lt"/>
            </a:endParaRPr>
          </a:p>
          <a:p>
            <a:pPr algn="ctr"/>
            <a:r>
              <a:rPr lang="en-GB">
                <a:ea typeface="+mn-lt"/>
                <a:cs typeface="+mn-lt"/>
              </a:rPr>
              <a:t>The API records when medication is confirmed as taken and awards points after checks.</a:t>
            </a:r>
            <a:endParaRPr lang="en-GB"/>
          </a:p>
        </p:txBody>
      </p:sp>
      <p:sp>
        <p:nvSpPr>
          <p:cNvPr id="1504" name="TextBox 1503">
            <a:extLst>
              <a:ext uri="{FF2B5EF4-FFF2-40B4-BE49-F238E27FC236}">
                <a16:creationId xmlns:a16="http://schemas.microsoft.com/office/drawing/2014/main" id="{B7E6F04C-4553-5B13-B87E-711193B78916}"/>
              </a:ext>
            </a:extLst>
          </p:cNvPr>
          <p:cNvSpPr txBox="1"/>
          <p:nvPr/>
        </p:nvSpPr>
        <p:spPr>
          <a:xfrm>
            <a:off x="5977999" y="3547436"/>
            <a:ext cx="1688664" cy="2585323"/>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mn-lt"/>
              <a:cs typeface="+mn-lt"/>
            </a:endParaRPr>
          </a:p>
          <a:p>
            <a:pPr algn="ctr"/>
            <a:r>
              <a:rPr lang="en-GB">
                <a:ea typeface="+mn-lt"/>
                <a:cs typeface="+mn-lt"/>
              </a:rPr>
              <a:t>The API updates the user's points and unlocks items for purchase.</a:t>
            </a:r>
          </a:p>
          <a:p>
            <a:pPr algn="ctr"/>
            <a:endParaRPr lang="en-GB"/>
          </a:p>
          <a:p>
            <a:pPr algn="ctr"/>
            <a:endParaRPr lang="en-GB"/>
          </a:p>
        </p:txBody>
      </p:sp>
      <p:sp>
        <p:nvSpPr>
          <p:cNvPr id="1511" name="TextBox 1510">
            <a:extLst>
              <a:ext uri="{FF2B5EF4-FFF2-40B4-BE49-F238E27FC236}">
                <a16:creationId xmlns:a16="http://schemas.microsoft.com/office/drawing/2014/main" id="{42D0A89C-2A80-FFDA-DBB8-0417170AA634}"/>
              </a:ext>
            </a:extLst>
          </p:cNvPr>
          <p:cNvSpPr txBox="1"/>
          <p:nvPr/>
        </p:nvSpPr>
        <p:spPr>
          <a:xfrm>
            <a:off x="7775844" y="3547436"/>
            <a:ext cx="1712476" cy="2585323"/>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mn-lt"/>
              <a:cs typeface="+mn-lt"/>
            </a:endParaRPr>
          </a:p>
          <a:p>
            <a:pPr algn="ctr"/>
            <a:r>
              <a:rPr lang="en-GB"/>
              <a:t>Users spend points through the API to unlock bird items and background.</a:t>
            </a:r>
          </a:p>
          <a:p>
            <a:pPr algn="ctr"/>
            <a:endParaRPr lang="en-GB"/>
          </a:p>
          <a:p>
            <a:pPr algn="ctr"/>
            <a:endParaRPr lang="en-GB"/>
          </a:p>
        </p:txBody>
      </p:sp>
      <p:graphicFrame>
        <p:nvGraphicFramePr>
          <p:cNvPr id="29" name="Diagram 28">
            <a:extLst>
              <a:ext uri="{FF2B5EF4-FFF2-40B4-BE49-F238E27FC236}">
                <a16:creationId xmlns:a16="http://schemas.microsoft.com/office/drawing/2014/main" id="{40D3F4AB-A8F3-A93B-B887-7786CFB7BC62}"/>
              </a:ext>
            </a:extLst>
          </p:cNvPr>
          <p:cNvGraphicFramePr/>
          <p:nvPr>
            <p:extLst>
              <p:ext uri="{D42A27DB-BD31-4B8C-83A1-F6EECF244321}">
                <p14:modId xmlns:p14="http://schemas.microsoft.com/office/powerpoint/2010/main" val="1962148058"/>
              </p:ext>
            </p:extLst>
          </p:nvPr>
        </p:nvGraphicFramePr>
        <p:xfrm>
          <a:off x="612638" y="2868125"/>
          <a:ext cx="9072562" cy="10851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12F10EB5-4C48-F48C-EF5C-39CEAB00BDE0}"/>
              </a:ext>
            </a:extLst>
          </p:cNvPr>
          <p:cNvSpPr txBox="1"/>
          <p:nvPr/>
        </p:nvSpPr>
        <p:spPr>
          <a:xfrm>
            <a:off x="612693" y="6429646"/>
            <a:ext cx="609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solidFill>
                  <a:srgbClr val="00B0F0"/>
                </a:solidFill>
                <a:latin typeface="Trebuchet MS"/>
              </a:rPr>
              <a:t>Serena Jonathan - 2306363</a:t>
            </a:r>
            <a:endParaRPr lang="en-US" sz="1400"/>
          </a:p>
          <a:p>
            <a:pPr algn="ctr"/>
            <a:endParaRPr lang="en-US"/>
          </a:p>
        </p:txBody>
      </p:sp>
      <p:sp>
        <p:nvSpPr>
          <p:cNvPr id="31" name="Rectangle 30">
            <a:extLst>
              <a:ext uri="{FF2B5EF4-FFF2-40B4-BE49-F238E27FC236}">
                <a16:creationId xmlns:a16="http://schemas.microsoft.com/office/drawing/2014/main" id="{9ADAD658-5C12-5EC2-FD1A-2A7BBA2CE98D}"/>
              </a:ext>
            </a:extLst>
          </p:cNvPr>
          <p:cNvSpPr/>
          <p:nvPr/>
        </p:nvSpPr>
        <p:spPr>
          <a:xfrm>
            <a:off x="1303421" y="1925052"/>
            <a:ext cx="380999" cy="38099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610377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DA34B-FBC0-B8B0-E59C-7D7F729A5066}"/>
              </a:ext>
            </a:extLst>
          </p:cNvPr>
          <p:cNvSpPr>
            <a:spLocks noGrp="1"/>
          </p:cNvSpPr>
          <p:nvPr>
            <p:ph type="title"/>
          </p:nvPr>
        </p:nvSpPr>
        <p:spPr/>
        <p:txBody>
          <a:bodyPr/>
          <a:lstStyle/>
          <a:p>
            <a:r>
              <a:rPr lang="en-GB">
                <a:ea typeface="+mj-lt"/>
                <a:cs typeface="+mj-lt"/>
              </a:rPr>
              <a:t> NHS Linked Data Refill Workflow</a:t>
            </a:r>
            <a:endParaRPr lang="en-US"/>
          </a:p>
        </p:txBody>
      </p:sp>
      <p:sp>
        <p:nvSpPr>
          <p:cNvPr id="154" name="TextBox 153">
            <a:extLst>
              <a:ext uri="{FF2B5EF4-FFF2-40B4-BE49-F238E27FC236}">
                <a16:creationId xmlns:a16="http://schemas.microsoft.com/office/drawing/2014/main" id="{FC4BA888-4509-8C71-768E-B7A22352785A}"/>
              </a:ext>
            </a:extLst>
          </p:cNvPr>
          <p:cNvSpPr txBox="1"/>
          <p:nvPr/>
        </p:nvSpPr>
        <p:spPr>
          <a:xfrm>
            <a:off x="612693" y="6429646"/>
            <a:ext cx="609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solidFill>
                  <a:srgbClr val="00B0F0"/>
                </a:solidFill>
                <a:latin typeface="Trebuchet MS"/>
              </a:rPr>
              <a:t>Serena Jonathan - 2306363</a:t>
            </a:r>
            <a:endParaRPr lang="en-US" sz="1400"/>
          </a:p>
          <a:p>
            <a:pPr algn="ctr"/>
            <a:endParaRPr lang="en-US"/>
          </a:p>
        </p:txBody>
      </p:sp>
      <p:graphicFrame>
        <p:nvGraphicFramePr>
          <p:cNvPr id="155" name="Diagram 154">
            <a:extLst>
              <a:ext uri="{FF2B5EF4-FFF2-40B4-BE49-F238E27FC236}">
                <a16:creationId xmlns:a16="http://schemas.microsoft.com/office/drawing/2014/main" id="{E16C9CE5-A789-629F-BDE5-A32C1FFFE2F3}"/>
              </a:ext>
            </a:extLst>
          </p:cNvPr>
          <p:cNvGraphicFramePr/>
          <p:nvPr>
            <p:extLst>
              <p:ext uri="{D42A27DB-BD31-4B8C-83A1-F6EECF244321}">
                <p14:modId xmlns:p14="http://schemas.microsoft.com/office/powerpoint/2010/main" val="2020928910"/>
              </p:ext>
            </p:extLst>
          </p:nvPr>
        </p:nvGraphicFramePr>
        <p:xfrm>
          <a:off x="679940" y="1271952"/>
          <a:ext cx="7537937" cy="46892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60877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E3A6A76-AE5D-49AE-9D49-90C0F1548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4DBF464-02EB-49E8-BED5-CCD9C0E092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Rectangle 23">
              <a:extLst>
                <a:ext uri="{FF2B5EF4-FFF2-40B4-BE49-F238E27FC236}">
                  <a16:creationId xmlns:a16="http://schemas.microsoft.com/office/drawing/2014/main" id="{5F9D5DC0-F10A-4613-AEEB-F3886E477D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Rectangle 25">
              <a:extLst>
                <a:ext uri="{FF2B5EF4-FFF2-40B4-BE49-F238E27FC236}">
                  <a16:creationId xmlns:a16="http://schemas.microsoft.com/office/drawing/2014/main" id="{A43566CA-E28A-4758-B656-13F767ECA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9517B8F0-793D-4F61-80A8-8CB87BC08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Rectangle 27">
              <a:extLst>
                <a:ext uri="{FF2B5EF4-FFF2-40B4-BE49-F238E27FC236}">
                  <a16:creationId xmlns:a16="http://schemas.microsoft.com/office/drawing/2014/main" id="{D139FBAF-C134-4E1A-9404-4C7FB029E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5" name="Straight Connector 14">
              <a:extLst>
                <a:ext uri="{FF2B5EF4-FFF2-40B4-BE49-F238E27FC236}">
                  <a16:creationId xmlns:a16="http://schemas.microsoft.com/office/drawing/2014/main" id="{9DE9C77E-3EF1-4718-818D-55EA1600B7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sp>
          <p:nvSpPr>
            <p:cNvPr id="16" name="Rectangle 28">
              <a:extLst>
                <a:ext uri="{FF2B5EF4-FFF2-40B4-BE49-F238E27FC236}">
                  <a16:creationId xmlns:a16="http://schemas.microsoft.com/office/drawing/2014/main" id="{DB10DB84-C347-472C-96BD-AD4340F03D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9">
              <a:extLst>
                <a:ext uri="{FF2B5EF4-FFF2-40B4-BE49-F238E27FC236}">
                  <a16:creationId xmlns:a16="http://schemas.microsoft.com/office/drawing/2014/main" id="{70CA661F-8359-442A-A42C-A0993AF8BB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8" name="Straight Connector 17">
              <a:extLst>
                <a:ext uri="{FF2B5EF4-FFF2-40B4-BE49-F238E27FC236}">
                  <a16:creationId xmlns:a16="http://schemas.microsoft.com/office/drawing/2014/main" id="{A75C8E99-F0B8-466B-A892-9E0643EAF2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sp>
          <p:nvSpPr>
            <p:cNvPr id="19" name="Isosceles Triangle 18">
              <a:extLst>
                <a:ext uri="{FF2B5EF4-FFF2-40B4-BE49-F238E27FC236}">
                  <a16:creationId xmlns:a16="http://schemas.microsoft.com/office/drawing/2014/main" id="{65DD307C-66C1-4F16-86F5-287334F7B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Isosceles Triangle 19">
              <a:extLst>
                <a:ext uri="{FF2B5EF4-FFF2-40B4-BE49-F238E27FC236}">
                  <a16:creationId xmlns:a16="http://schemas.microsoft.com/office/drawing/2014/main" id="{744416C0-DB16-4364-B13C-2EC6F1A8A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5" name="TextBox 4">
            <a:extLst>
              <a:ext uri="{FF2B5EF4-FFF2-40B4-BE49-F238E27FC236}">
                <a16:creationId xmlns:a16="http://schemas.microsoft.com/office/drawing/2014/main" id="{449FD682-B668-3EBA-9399-5FA48F2E95FC}"/>
              </a:ext>
            </a:extLst>
          </p:cNvPr>
          <p:cNvSpPr txBox="1"/>
          <p:nvPr/>
        </p:nvSpPr>
        <p:spPr>
          <a:xfrm>
            <a:off x="-54948" y="827"/>
            <a:ext cx="67464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a:solidFill>
                  <a:schemeClr val="bg1"/>
                </a:solidFill>
              </a:rPr>
              <a:t>Jamie Richards - 0852036</a:t>
            </a:r>
          </a:p>
        </p:txBody>
      </p:sp>
      <p:sp>
        <p:nvSpPr>
          <p:cNvPr id="7" name="Title 1">
            <a:extLst>
              <a:ext uri="{FF2B5EF4-FFF2-40B4-BE49-F238E27FC236}">
                <a16:creationId xmlns:a16="http://schemas.microsoft.com/office/drawing/2014/main" id="{3A2310F0-9B24-7814-F485-2B12B9CD2531}"/>
              </a:ext>
            </a:extLst>
          </p:cNvPr>
          <p:cNvSpPr txBox="1">
            <a:spLocks/>
          </p:cNvSpPr>
          <p:nvPr/>
        </p:nvSpPr>
        <p:spPr>
          <a:xfrm>
            <a:off x="1385844" y="190004"/>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a:solidFill>
                  <a:schemeClr val="bg1"/>
                </a:solidFill>
                <a:ea typeface="+mj-lt"/>
                <a:cs typeface="+mj-lt"/>
              </a:rPr>
              <a:t>User Stories</a:t>
            </a:r>
            <a:endParaRPr lang="en-US">
              <a:solidFill>
                <a:schemeClr val="bg1"/>
              </a:solidFill>
            </a:endParaRPr>
          </a:p>
        </p:txBody>
      </p:sp>
      <p:sp>
        <p:nvSpPr>
          <p:cNvPr id="21" name="TextBox 20">
            <a:extLst>
              <a:ext uri="{FF2B5EF4-FFF2-40B4-BE49-F238E27FC236}">
                <a16:creationId xmlns:a16="http://schemas.microsoft.com/office/drawing/2014/main" id="{84FD7F36-6254-77E3-5779-F4F1AAEC0B4A}"/>
              </a:ext>
            </a:extLst>
          </p:cNvPr>
          <p:cNvSpPr txBox="1"/>
          <p:nvPr/>
        </p:nvSpPr>
        <p:spPr>
          <a:xfrm>
            <a:off x="2687677" y="851342"/>
            <a:ext cx="771048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a:solidFill>
                  <a:schemeClr val="bg1"/>
                </a:solidFill>
              </a:rPr>
              <a:t>Describes the system feature from the user's perspective</a:t>
            </a:r>
          </a:p>
        </p:txBody>
      </p:sp>
      <p:pic>
        <p:nvPicPr>
          <p:cNvPr id="9" name="Picture 8" descr="A screenshot of a computer screen&#10;&#10;AI-generated content may be incorrect.">
            <a:extLst>
              <a:ext uri="{FF2B5EF4-FFF2-40B4-BE49-F238E27FC236}">
                <a16:creationId xmlns:a16="http://schemas.microsoft.com/office/drawing/2014/main" id="{260DBF35-B070-D637-D9FF-BC5D5E6BA312}"/>
              </a:ext>
            </a:extLst>
          </p:cNvPr>
          <p:cNvPicPr>
            <a:picLocks noChangeAspect="1"/>
          </p:cNvPicPr>
          <p:nvPr/>
        </p:nvPicPr>
        <p:blipFill>
          <a:blip r:embed="rId3"/>
          <a:stretch>
            <a:fillRect/>
          </a:stretch>
        </p:blipFill>
        <p:spPr>
          <a:xfrm>
            <a:off x="198078" y="1221154"/>
            <a:ext cx="8378241" cy="5636847"/>
          </a:xfrm>
          <a:prstGeom prst="rect">
            <a:avLst/>
          </a:prstGeom>
        </p:spPr>
      </p:pic>
      <p:pic>
        <p:nvPicPr>
          <p:cNvPr id="2" name="Picture 1" descr="A yellow post-it note with black text&#10;&#10;AI-generated content may be incorrect.">
            <a:extLst>
              <a:ext uri="{FF2B5EF4-FFF2-40B4-BE49-F238E27FC236}">
                <a16:creationId xmlns:a16="http://schemas.microsoft.com/office/drawing/2014/main" id="{B8D01AD4-8517-C63F-BC23-766319A56DD2}"/>
              </a:ext>
            </a:extLst>
          </p:cNvPr>
          <p:cNvPicPr>
            <a:picLocks noChangeAspect="1"/>
          </p:cNvPicPr>
          <p:nvPr/>
        </p:nvPicPr>
        <p:blipFill>
          <a:blip r:embed="rId4"/>
          <a:stretch>
            <a:fillRect/>
          </a:stretch>
        </p:blipFill>
        <p:spPr>
          <a:xfrm>
            <a:off x="9533509" y="1511300"/>
            <a:ext cx="1743075" cy="18669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3" name="Picture 2" descr="A yellow post it note with black text&#10;&#10;AI-generated content may be incorrect.">
            <a:extLst>
              <a:ext uri="{FF2B5EF4-FFF2-40B4-BE49-F238E27FC236}">
                <a16:creationId xmlns:a16="http://schemas.microsoft.com/office/drawing/2014/main" id="{3FECA4AD-77D2-DC45-388B-B169E9C4C618}"/>
              </a:ext>
            </a:extLst>
          </p:cNvPr>
          <p:cNvPicPr>
            <a:picLocks noChangeAspect="1"/>
          </p:cNvPicPr>
          <p:nvPr/>
        </p:nvPicPr>
        <p:blipFill>
          <a:blip r:embed="rId5"/>
          <a:stretch>
            <a:fillRect/>
          </a:stretch>
        </p:blipFill>
        <p:spPr>
          <a:xfrm>
            <a:off x="9529763" y="4328584"/>
            <a:ext cx="1736725" cy="187325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42157373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48049AD-9827-49E8-8BF5-32E175C8EA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3AA99CFD-13BA-4D43-8274-E720ACDBED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946D58D6-64B0-4752-8159-24114F47A5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16801F7-F15E-4355-8767-26487BA8B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Rectangle 25">
              <a:extLst>
                <a:ext uri="{FF2B5EF4-FFF2-40B4-BE49-F238E27FC236}">
                  <a16:creationId xmlns:a16="http://schemas.microsoft.com/office/drawing/2014/main" id="{14FF0578-E224-4225-8396-B99D4881F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Isosceles Triangle 14">
              <a:extLst>
                <a:ext uri="{FF2B5EF4-FFF2-40B4-BE49-F238E27FC236}">
                  <a16:creationId xmlns:a16="http://schemas.microsoft.com/office/drawing/2014/main" id="{4642C0E0-9644-41F1-8CF3-33779AA8A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27">
              <a:extLst>
                <a:ext uri="{FF2B5EF4-FFF2-40B4-BE49-F238E27FC236}">
                  <a16:creationId xmlns:a16="http://schemas.microsoft.com/office/drawing/2014/main" id="{5F77D9D3-628A-4607-B307-91AAA5603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8">
              <a:extLst>
                <a:ext uri="{FF2B5EF4-FFF2-40B4-BE49-F238E27FC236}">
                  <a16:creationId xmlns:a16="http://schemas.microsoft.com/office/drawing/2014/main" id="{0600759E-C22E-4F3D-8569-0DE8F1D49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Rectangle 29">
              <a:extLst>
                <a:ext uri="{FF2B5EF4-FFF2-40B4-BE49-F238E27FC236}">
                  <a16:creationId xmlns:a16="http://schemas.microsoft.com/office/drawing/2014/main" id="{9A4E951D-EAB0-4F6B-84AE-B5B25684F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a:extLst>
                <a:ext uri="{FF2B5EF4-FFF2-40B4-BE49-F238E27FC236}">
                  <a16:creationId xmlns:a16="http://schemas.microsoft.com/office/drawing/2014/main" id="{B953BEA8-1B45-419E-BACD-49DB8888B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Isosceles Triangle 19">
              <a:extLst>
                <a:ext uri="{FF2B5EF4-FFF2-40B4-BE49-F238E27FC236}">
                  <a16:creationId xmlns:a16="http://schemas.microsoft.com/office/drawing/2014/main" id="{72B7FA08-1FF3-4AED-B4E9-587D81D6B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a:extLst>
              <a:ext uri="{FF2B5EF4-FFF2-40B4-BE49-F238E27FC236}">
                <a16:creationId xmlns:a16="http://schemas.microsoft.com/office/drawing/2014/main" id="{8566C5F0-4753-662D-5AE3-C2A0F5E8DE5A}"/>
              </a:ext>
            </a:extLst>
          </p:cNvPr>
          <p:cNvSpPr>
            <a:spLocks noGrp="1"/>
          </p:cNvSpPr>
          <p:nvPr>
            <p:ph type="title"/>
          </p:nvPr>
        </p:nvSpPr>
        <p:spPr>
          <a:xfrm>
            <a:off x="252613" y="522157"/>
            <a:ext cx="8596668" cy="1320800"/>
          </a:xfrm>
        </p:spPr>
        <p:txBody>
          <a:bodyPr>
            <a:normAutofit/>
          </a:bodyPr>
          <a:lstStyle/>
          <a:p>
            <a:r>
              <a:rPr lang="en-US">
                <a:ea typeface="+mj-lt"/>
                <a:cs typeface="+mj-lt"/>
              </a:rPr>
              <a:t>ERD (Entity Relationship Diagram)</a:t>
            </a:r>
            <a:endParaRPr lang="en-US"/>
          </a:p>
        </p:txBody>
      </p:sp>
      <p:sp>
        <p:nvSpPr>
          <p:cNvPr id="5" name="TextBox 4">
            <a:extLst>
              <a:ext uri="{FF2B5EF4-FFF2-40B4-BE49-F238E27FC236}">
                <a16:creationId xmlns:a16="http://schemas.microsoft.com/office/drawing/2014/main" id="{96D5F832-7FDE-75FE-E6C0-739D6E848EDC}"/>
              </a:ext>
            </a:extLst>
          </p:cNvPr>
          <p:cNvSpPr txBox="1"/>
          <p:nvPr/>
        </p:nvSpPr>
        <p:spPr>
          <a:xfrm>
            <a:off x="-54948" y="827"/>
            <a:ext cx="67464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a:solidFill>
                  <a:srgbClr val="00B0F0"/>
                </a:solidFill>
              </a:rPr>
              <a:t>Jamie Richards - 0852036</a:t>
            </a:r>
          </a:p>
        </p:txBody>
      </p:sp>
      <p:sp>
        <p:nvSpPr>
          <p:cNvPr id="7" name="TextBox 6">
            <a:extLst>
              <a:ext uri="{FF2B5EF4-FFF2-40B4-BE49-F238E27FC236}">
                <a16:creationId xmlns:a16="http://schemas.microsoft.com/office/drawing/2014/main" id="{3516A54A-2343-7873-47FA-2210E13493FC}"/>
              </a:ext>
            </a:extLst>
          </p:cNvPr>
          <p:cNvSpPr txBox="1"/>
          <p:nvPr/>
        </p:nvSpPr>
        <p:spPr>
          <a:xfrm>
            <a:off x="102320" y="2933235"/>
            <a:ext cx="444477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i="1">
                <a:solidFill>
                  <a:schemeClr val="accent1"/>
                </a:solidFill>
                <a:ea typeface="+mn-lt"/>
                <a:cs typeface="+mn-lt"/>
              </a:rPr>
              <a:t>What data will be stored</a:t>
            </a:r>
            <a:endParaRPr lang="en-US"/>
          </a:p>
          <a:p>
            <a:pPr marL="285750" indent="-285750">
              <a:buFont typeface="Arial"/>
              <a:buChar char="•"/>
            </a:pPr>
            <a:endParaRPr lang="en-GB" i="1">
              <a:solidFill>
                <a:schemeClr val="accent1"/>
              </a:solidFill>
            </a:endParaRPr>
          </a:p>
          <a:p>
            <a:pPr marL="285750" indent="-285750">
              <a:buFont typeface="Arial"/>
              <a:buChar char="•"/>
            </a:pPr>
            <a:r>
              <a:rPr lang="en-GB" i="1">
                <a:solidFill>
                  <a:schemeClr val="accent1"/>
                </a:solidFill>
              </a:rPr>
              <a:t>How the data relates to each other</a:t>
            </a:r>
          </a:p>
          <a:p>
            <a:pPr marL="285750" indent="-285750">
              <a:buFont typeface="Arial"/>
              <a:buChar char="•"/>
            </a:pPr>
            <a:endParaRPr lang="en-GB" i="1">
              <a:solidFill>
                <a:schemeClr val="accent1"/>
              </a:solidFill>
            </a:endParaRPr>
          </a:p>
          <a:p>
            <a:pPr marL="285750" indent="-285750">
              <a:buFont typeface="Arial"/>
              <a:buChar char="•"/>
            </a:pPr>
            <a:r>
              <a:rPr lang="en-GB" i="1">
                <a:solidFill>
                  <a:schemeClr val="accent1"/>
                </a:solidFill>
              </a:rPr>
              <a:t>Gamification around user progress and achievement</a:t>
            </a:r>
          </a:p>
        </p:txBody>
      </p:sp>
      <p:sp>
        <p:nvSpPr>
          <p:cNvPr id="21" name="TextBox 20">
            <a:extLst>
              <a:ext uri="{FF2B5EF4-FFF2-40B4-BE49-F238E27FC236}">
                <a16:creationId xmlns:a16="http://schemas.microsoft.com/office/drawing/2014/main" id="{35F7653D-A9D6-E84F-9E5B-B0F1CAFCF573}"/>
              </a:ext>
            </a:extLst>
          </p:cNvPr>
          <p:cNvSpPr txBox="1"/>
          <p:nvPr/>
        </p:nvSpPr>
        <p:spPr>
          <a:xfrm>
            <a:off x="252222" y="6206086"/>
            <a:ext cx="439480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i="1">
                <a:solidFill>
                  <a:schemeClr val="accent1"/>
                </a:solidFill>
                <a:ea typeface="+mn-lt"/>
                <a:cs typeface="+mn-lt"/>
              </a:rPr>
              <a:t>Primary and foreign keys ensure data consistency and integrity</a:t>
            </a:r>
            <a:endParaRPr lang="en-US"/>
          </a:p>
        </p:txBody>
      </p:sp>
      <p:pic>
        <p:nvPicPr>
          <p:cNvPr id="22" name="Picture 21" descr="A diagram of a medical procedure&#10;&#10;AI-generated content may be incorrect.">
            <a:extLst>
              <a:ext uri="{FF2B5EF4-FFF2-40B4-BE49-F238E27FC236}">
                <a16:creationId xmlns:a16="http://schemas.microsoft.com/office/drawing/2014/main" id="{AF590419-977F-46A1-0CCF-BE8A93AA1C99}"/>
              </a:ext>
            </a:extLst>
          </p:cNvPr>
          <p:cNvPicPr>
            <a:picLocks noChangeAspect="1"/>
          </p:cNvPicPr>
          <p:nvPr/>
        </p:nvPicPr>
        <p:blipFill>
          <a:blip r:embed="rId3"/>
          <a:stretch>
            <a:fillRect/>
          </a:stretch>
        </p:blipFill>
        <p:spPr>
          <a:xfrm>
            <a:off x="4347797" y="1186720"/>
            <a:ext cx="7718636" cy="554636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11150831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DC6CE-075C-7C94-64D0-DDFCDF3AFF59}"/>
              </a:ext>
            </a:extLst>
          </p:cNvPr>
          <p:cNvSpPr>
            <a:spLocks noGrp="1"/>
          </p:cNvSpPr>
          <p:nvPr>
            <p:ph type="title"/>
          </p:nvPr>
        </p:nvSpPr>
        <p:spPr/>
        <p:txBody>
          <a:bodyPr/>
          <a:lstStyle/>
          <a:p>
            <a:r>
              <a:rPr lang="en-GB"/>
              <a:t>User Interaction Flowchart</a:t>
            </a:r>
          </a:p>
        </p:txBody>
      </p:sp>
      <p:pic>
        <p:nvPicPr>
          <p:cNvPr id="4" name="Content Placeholder 3">
            <a:extLst>
              <a:ext uri="{FF2B5EF4-FFF2-40B4-BE49-F238E27FC236}">
                <a16:creationId xmlns:a16="http://schemas.microsoft.com/office/drawing/2014/main" id="{3AA70364-F1D4-62F5-EB5F-77C2E903269E}"/>
              </a:ext>
            </a:extLst>
          </p:cNvPr>
          <p:cNvPicPr>
            <a:picLocks noGrp="1" noChangeAspect="1"/>
          </p:cNvPicPr>
          <p:nvPr>
            <p:ph idx="1"/>
          </p:nvPr>
        </p:nvPicPr>
        <p:blipFill>
          <a:blip>
            <a:extLst>
              <a:ext uri="{96DAC541-7B7A-43D3-8B79-37D633B846F1}">
                <asvg:svgBlip xmlns:asvg="http://schemas.microsoft.com/office/drawing/2016/SVG/main" r:embed="rId2"/>
              </a:ext>
            </a:extLst>
          </a:blip>
          <a:stretch>
            <a:fillRect/>
          </a:stretch>
        </p:blipFill>
        <p:spPr>
          <a:xfrm>
            <a:off x="3754085" y="1107644"/>
            <a:ext cx="3510667" cy="5751799"/>
          </a:xfrm>
          <a:prstGeom prst="rect">
            <a:avLst/>
          </a:prstGeom>
        </p:spPr>
      </p:pic>
    </p:spTree>
    <p:extLst>
      <p:ext uri="{BB962C8B-B14F-4D97-AF65-F5344CB8AC3E}">
        <p14:creationId xmlns:p14="http://schemas.microsoft.com/office/powerpoint/2010/main" val="33520288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5A4EA-5F8D-4CF8-D822-E873C89468B3}"/>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a:t>Wireframes Overview</a:t>
            </a:r>
          </a:p>
        </p:txBody>
      </p:sp>
      <p:sp>
        <p:nvSpPr>
          <p:cNvPr id="3" name="TextBox 2">
            <a:extLst>
              <a:ext uri="{FF2B5EF4-FFF2-40B4-BE49-F238E27FC236}">
                <a16:creationId xmlns:a16="http://schemas.microsoft.com/office/drawing/2014/main" id="{18F14A6B-FF7E-E974-FDEC-45A2E9AD6B6F}"/>
              </a:ext>
            </a:extLst>
          </p:cNvPr>
          <p:cNvSpPr txBox="1"/>
          <p:nvPr/>
        </p:nvSpPr>
        <p:spPr>
          <a:xfrm>
            <a:off x="7087401" y="2160589"/>
            <a:ext cx="2934714" cy="388077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85750" defTabSz="457200">
              <a:spcBef>
                <a:spcPts val="1000"/>
              </a:spcBef>
              <a:buClr>
                <a:schemeClr val="accent1"/>
              </a:buClr>
              <a:buSzPct val="80000"/>
              <a:buFont typeface="Wingdings 3" charset="2"/>
              <a:buChar char=""/>
            </a:pPr>
            <a:r>
              <a:rPr lang="en-US">
                <a:solidFill>
                  <a:schemeClr val="tx1">
                    <a:lumMod val="75000"/>
                    <a:lumOff val="25000"/>
                  </a:schemeClr>
                </a:solidFill>
              </a:rPr>
              <a:t>The app is designed with a simple, clean interface</a:t>
            </a:r>
          </a:p>
          <a:p>
            <a:pPr marL="285750" indent="-285750" defTabSz="457200">
              <a:spcBef>
                <a:spcPts val="1000"/>
              </a:spcBef>
              <a:buClr>
                <a:schemeClr val="accent1"/>
              </a:buClr>
              <a:buSzPct val="80000"/>
              <a:buFont typeface="Wingdings 3" charset="2"/>
              <a:buChar char=""/>
            </a:pPr>
            <a:r>
              <a:rPr lang="en-US">
                <a:solidFill>
                  <a:schemeClr val="tx1">
                    <a:lumMod val="75000"/>
                    <a:lumOff val="25000"/>
                  </a:schemeClr>
                </a:solidFill>
              </a:rPr>
              <a:t>Focus on ease of use and accessibility</a:t>
            </a:r>
          </a:p>
          <a:p>
            <a:pPr marL="285750" indent="-285750" defTabSz="457200">
              <a:spcBef>
                <a:spcPts val="1000"/>
              </a:spcBef>
              <a:buClr>
                <a:schemeClr val="accent1"/>
              </a:buClr>
              <a:buSzPct val="80000"/>
              <a:buFont typeface="Wingdings 3" charset="2"/>
              <a:buChar char=""/>
            </a:pPr>
            <a:r>
              <a:rPr lang="en-US">
                <a:solidFill>
                  <a:schemeClr val="tx1">
                    <a:lumMod val="75000"/>
                    <a:lumOff val="25000"/>
                  </a:schemeClr>
                </a:solidFill>
              </a:rPr>
              <a:t>Each screen follows a clear user journey</a:t>
            </a:r>
          </a:p>
        </p:txBody>
      </p:sp>
      <p:pic>
        <p:nvPicPr>
          <p:cNvPr id="4" name="Content Placeholder 3" descr="A screenshot of a mobile application&#10;&#10;AI-generated content may be incorrect.">
            <a:extLst>
              <a:ext uri="{FF2B5EF4-FFF2-40B4-BE49-F238E27FC236}">
                <a16:creationId xmlns:a16="http://schemas.microsoft.com/office/drawing/2014/main" id="{5726C8DD-D3CA-FE24-3C06-E9B0F1BF5DF5}"/>
              </a:ext>
            </a:extLst>
          </p:cNvPr>
          <p:cNvPicPr>
            <a:picLocks noGrp="1" noChangeAspect="1"/>
          </p:cNvPicPr>
          <p:nvPr>
            <p:ph idx="1"/>
          </p:nvPr>
        </p:nvPicPr>
        <p:blipFill>
          <a:blip r:embed="rId2"/>
          <a:srcRect r="1514" b="-2"/>
          <a:stretch>
            <a:fillRect/>
          </a:stretch>
        </p:blipFill>
        <p:spPr>
          <a:xfrm>
            <a:off x="307220" y="1560617"/>
            <a:ext cx="6261629" cy="4481076"/>
          </a:xfrm>
          <a:prstGeom prst="rect">
            <a:avLst/>
          </a:prstGeom>
        </p:spPr>
      </p:pic>
      <p:sp>
        <p:nvSpPr>
          <p:cNvPr id="6" name="TextBox 5">
            <a:extLst>
              <a:ext uri="{FF2B5EF4-FFF2-40B4-BE49-F238E27FC236}">
                <a16:creationId xmlns:a16="http://schemas.microsoft.com/office/drawing/2014/main" id="{FB06E702-C8AB-9494-F727-81EF1A223895}"/>
              </a:ext>
            </a:extLst>
          </p:cNvPr>
          <p:cNvSpPr txBox="1"/>
          <p:nvPr/>
        </p:nvSpPr>
        <p:spPr>
          <a:xfrm>
            <a:off x="474148" y="6568191"/>
            <a:ext cx="609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solidFill>
                  <a:srgbClr val="00B0F0"/>
                </a:solidFill>
                <a:latin typeface="Trebuchet MS"/>
              </a:rPr>
              <a:t>Sharise Jonathan - 2306013</a:t>
            </a:r>
            <a:endParaRPr lang="en-US" sz="1400"/>
          </a:p>
          <a:p>
            <a:pPr algn="ctr"/>
            <a:endParaRPr lang="en-US"/>
          </a:p>
        </p:txBody>
      </p:sp>
    </p:spTree>
    <p:extLst>
      <p:ext uri="{BB962C8B-B14F-4D97-AF65-F5344CB8AC3E}">
        <p14:creationId xmlns:p14="http://schemas.microsoft.com/office/powerpoint/2010/main" val="29176368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BD897-40FC-F177-CB50-FD7364BCEC38}"/>
              </a:ext>
            </a:extLst>
          </p:cNvPr>
          <p:cNvSpPr>
            <a:spLocks noGrp="1"/>
          </p:cNvSpPr>
          <p:nvPr>
            <p:ph type="title"/>
          </p:nvPr>
        </p:nvSpPr>
        <p:spPr>
          <a:xfrm>
            <a:off x="676746" y="609600"/>
            <a:ext cx="3729076" cy="1320800"/>
          </a:xfrm>
        </p:spPr>
        <p:txBody>
          <a:bodyPr anchor="ctr">
            <a:normAutofit/>
          </a:bodyPr>
          <a:lstStyle/>
          <a:p>
            <a:r>
              <a:rPr lang="en-US"/>
              <a:t>Add Medication</a:t>
            </a:r>
          </a:p>
        </p:txBody>
      </p:sp>
      <p:sp>
        <p:nvSpPr>
          <p:cNvPr id="3" name="Content Placeholder 2">
            <a:extLst>
              <a:ext uri="{FF2B5EF4-FFF2-40B4-BE49-F238E27FC236}">
                <a16:creationId xmlns:a16="http://schemas.microsoft.com/office/drawing/2014/main" id="{09706231-2D91-C66C-24B7-163CABDB94B9}"/>
              </a:ext>
            </a:extLst>
          </p:cNvPr>
          <p:cNvSpPr>
            <a:spLocks noGrp="1"/>
          </p:cNvSpPr>
          <p:nvPr>
            <p:ph idx="1"/>
          </p:nvPr>
        </p:nvSpPr>
        <p:spPr>
          <a:xfrm>
            <a:off x="685167" y="2160589"/>
            <a:ext cx="3720916" cy="3560733"/>
          </a:xfrm>
        </p:spPr>
        <p:txBody>
          <a:bodyPr vert="horz" lIns="91440" tIns="45720" rIns="91440" bIns="45720" rtlCol="0" anchor="t">
            <a:normAutofit/>
          </a:bodyPr>
          <a:lstStyle/>
          <a:p>
            <a:r>
              <a:rPr lang="en-US">
                <a:ea typeface="+mn-lt"/>
                <a:cs typeface="+mn-lt"/>
              </a:rPr>
              <a:t>Designed to be simple and quick to complete</a:t>
            </a:r>
            <a:endParaRPr lang="en-US"/>
          </a:p>
          <a:p>
            <a:r>
              <a:rPr lang="en-US" err="1">
                <a:ea typeface="+mn-lt"/>
                <a:cs typeface="+mn-lt"/>
              </a:rPr>
              <a:t>Minimises</a:t>
            </a:r>
            <a:r>
              <a:rPr lang="en-US">
                <a:ea typeface="+mn-lt"/>
                <a:cs typeface="+mn-lt"/>
              </a:rPr>
              <a:t> confusion for first-time users</a:t>
            </a:r>
            <a:endParaRPr lang="en-US"/>
          </a:p>
          <a:p>
            <a:r>
              <a:rPr lang="en-US"/>
              <a:t>Users Add details including name, dosage, frequency and reminder times</a:t>
            </a:r>
          </a:p>
          <a:p>
            <a:endParaRPr lang="en-US"/>
          </a:p>
        </p:txBody>
      </p:sp>
      <p:pic>
        <p:nvPicPr>
          <p:cNvPr id="5" name="Content Placeholder 3" descr="A screenshot of a mobile application&#10;&#10;AI-generated content may be incorrect.">
            <a:extLst>
              <a:ext uri="{FF2B5EF4-FFF2-40B4-BE49-F238E27FC236}">
                <a16:creationId xmlns:a16="http://schemas.microsoft.com/office/drawing/2014/main" id="{1A0538FD-4078-BA74-B851-6F6723536B32}"/>
              </a:ext>
            </a:extLst>
          </p:cNvPr>
          <p:cNvPicPr>
            <a:picLocks noChangeAspect="1"/>
          </p:cNvPicPr>
          <p:nvPr/>
        </p:nvPicPr>
        <p:blipFill>
          <a:blip r:embed="rId2"/>
          <a:srcRect l="1526" t="2922" r="77498" b="45816"/>
          <a:stretch>
            <a:fillRect/>
          </a:stretch>
        </p:blipFill>
        <p:spPr>
          <a:xfrm>
            <a:off x="5561048" y="904894"/>
            <a:ext cx="2794349" cy="4814352"/>
          </a:xfrm>
          <a:prstGeom prst="rect">
            <a:avLst/>
          </a:prstGeom>
        </p:spPr>
      </p:pic>
      <p:sp>
        <p:nvSpPr>
          <p:cNvPr id="6" name="TextBox 5">
            <a:extLst>
              <a:ext uri="{FF2B5EF4-FFF2-40B4-BE49-F238E27FC236}">
                <a16:creationId xmlns:a16="http://schemas.microsoft.com/office/drawing/2014/main" id="{4436E04B-8F88-90A4-C088-F2F28CD1D775}"/>
              </a:ext>
            </a:extLst>
          </p:cNvPr>
          <p:cNvSpPr txBox="1"/>
          <p:nvPr/>
        </p:nvSpPr>
        <p:spPr>
          <a:xfrm>
            <a:off x="414771" y="6568191"/>
            <a:ext cx="609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solidFill>
                  <a:srgbClr val="00B0F0"/>
                </a:solidFill>
                <a:latin typeface="Trebuchet MS"/>
              </a:rPr>
              <a:t>Sharise Jonathan - 2306013</a:t>
            </a:r>
            <a:endParaRPr lang="en-US" sz="1400"/>
          </a:p>
          <a:p>
            <a:pPr algn="ctr"/>
            <a:endParaRPr lang="en-US"/>
          </a:p>
        </p:txBody>
      </p:sp>
    </p:spTree>
    <p:extLst>
      <p:ext uri="{BB962C8B-B14F-4D97-AF65-F5344CB8AC3E}">
        <p14:creationId xmlns:p14="http://schemas.microsoft.com/office/powerpoint/2010/main" val="6558866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ACF25-3ACD-A854-470F-4F42470CD349}"/>
              </a:ext>
            </a:extLst>
          </p:cNvPr>
          <p:cNvSpPr>
            <a:spLocks noGrp="1"/>
          </p:cNvSpPr>
          <p:nvPr>
            <p:ph type="title"/>
          </p:nvPr>
        </p:nvSpPr>
        <p:spPr>
          <a:xfrm>
            <a:off x="677334" y="609600"/>
            <a:ext cx="8596668" cy="1320800"/>
          </a:xfrm>
        </p:spPr>
        <p:txBody>
          <a:bodyPr>
            <a:normAutofit/>
          </a:bodyPr>
          <a:lstStyle/>
          <a:p>
            <a:r>
              <a:rPr lang="en-US"/>
              <a:t>Reminder system</a:t>
            </a:r>
          </a:p>
        </p:txBody>
      </p:sp>
      <p:pic>
        <p:nvPicPr>
          <p:cNvPr id="6" name="Content Placeholder 3" descr="A screenshot of a mobile application&#10;&#10;AI-generated content may be incorrect.">
            <a:extLst>
              <a:ext uri="{FF2B5EF4-FFF2-40B4-BE49-F238E27FC236}">
                <a16:creationId xmlns:a16="http://schemas.microsoft.com/office/drawing/2014/main" id="{BEDFB841-CF13-EE60-E385-CE9549A96251}"/>
              </a:ext>
            </a:extLst>
          </p:cNvPr>
          <p:cNvPicPr>
            <a:picLocks noChangeAspect="1"/>
          </p:cNvPicPr>
          <p:nvPr/>
        </p:nvPicPr>
        <p:blipFill>
          <a:blip r:embed="rId2"/>
          <a:srcRect l="856" t="54538" r="77065" b="2917"/>
          <a:stretch>
            <a:fillRect/>
          </a:stretch>
        </p:blipFill>
        <p:spPr>
          <a:xfrm>
            <a:off x="3593204" y="2192185"/>
            <a:ext cx="2498302" cy="3393880"/>
          </a:xfrm>
          <a:prstGeom prst="rect">
            <a:avLst/>
          </a:prstGeom>
        </p:spPr>
      </p:pic>
      <p:sp>
        <p:nvSpPr>
          <p:cNvPr id="3" name="Content Placeholder 2">
            <a:extLst>
              <a:ext uri="{FF2B5EF4-FFF2-40B4-BE49-F238E27FC236}">
                <a16:creationId xmlns:a16="http://schemas.microsoft.com/office/drawing/2014/main" id="{2047F5E1-0DAA-192F-829E-2CC23475BD83}"/>
              </a:ext>
            </a:extLst>
          </p:cNvPr>
          <p:cNvSpPr>
            <a:spLocks noGrp="1"/>
          </p:cNvSpPr>
          <p:nvPr>
            <p:ph idx="1"/>
          </p:nvPr>
        </p:nvSpPr>
        <p:spPr>
          <a:xfrm>
            <a:off x="7004278" y="2650446"/>
            <a:ext cx="2944638" cy="2465631"/>
          </a:xfrm>
        </p:spPr>
        <p:txBody>
          <a:bodyPr vert="horz" lIns="91440" tIns="45720" rIns="91440" bIns="45720" rtlCol="0">
            <a:normAutofit/>
          </a:bodyPr>
          <a:lstStyle/>
          <a:p>
            <a:r>
              <a:rPr lang="en-US" sz="1500">
                <a:ea typeface="+mn-lt"/>
                <a:cs typeface="+mn-lt"/>
              </a:rPr>
              <a:t>Users receive reminders for each medication </a:t>
            </a:r>
            <a:endParaRPr lang="en-US" sz="1500"/>
          </a:p>
          <a:p>
            <a:r>
              <a:rPr lang="en-US" sz="1500">
                <a:ea typeface="+mn-lt"/>
                <a:cs typeface="+mn-lt"/>
              </a:rPr>
              <a:t>Can mark doses as taken or skipped </a:t>
            </a:r>
            <a:endParaRPr lang="en-US" sz="1500"/>
          </a:p>
          <a:p>
            <a:r>
              <a:rPr lang="en-US" sz="1500">
                <a:ea typeface="+mn-lt"/>
                <a:cs typeface="+mn-lt"/>
              </a:rPr>
              <a:t>Reminder times can be easily edited </a:t>
            </a:r>
            <a:endParaRPr lang="en-US" sz="1500"/>
          </a:p>
          <a:p>
            <a:r>
              <a:rPr lang="en-US" sz="1500">
                <a:ea typeface="+mn-lt"/>
                <a:cs typeface="+mn-lt"/>
              </a:rPr>
              <a:t>Supports flexible daily routines</a:t>
            </a:r>
            <a:endParaRPr lang="en-US" sz="1500"/>
          </a:p>
          <a:p>
            <a:endParaRPr lang="en-US" sz="1500"/>
          </a:p>
          <a:p>
            <a:endParaRPr lang="en-US" sz="1500"/>
          </a:p>
        </p:txBody>
      </p:sp>
      <p:pic>
        <p:nvPicPr>
          <p:cNvPr id="5" name="Content Placeholder 3" descr="A screenshot of a mobile application&#10;&#10;AI-generated content may be incorrect.">
            <a:extLst>
              <a:ext uri="{FF2B5EF4-FFF2-40B4-BE49-F238E27FC236}">
                <a16:creationId xmlns:a16="http://schemas.microsoft.com/office/drawing/2014/main" id="{21EC1C77-90B4-0EF4-0D6A-32F8E594875A}"/>
              </a:ext>
            </a:extLst>
          </p:cNvPr>
          <p:cNvPicPr>
            <a:picLocks noChangeAspect="1"/>
          </p:cNvPicPr>
          <p:nvPr/>
        </p:nvPicPr>
        <p:blipFill>
          <a:blip r:embed="rId2"/>
          <a:srcRect l="26008" t="2707" r="52465" b="46316"/>
          <a:stretch>
            <a:fillRect/>
          </a:stretch>
        </p:blipFill>
        <p:spPr>
          <a:xfrm>
            <a:off x="838410" y="2038331"/>
            <a:ext cx="2210439" cy="3690474"/>
          </a:xfrm>
          <a:prstGeom prst="rect">
            <a:avLst/>
          </a:prstGeom>
        </p:spPr>
      </p:pic>
      <p:cxnSp>
        <p:nvCxnSpPr>
          <p:cNvPr id="7" name="Straight Arrow Connector 6">
            <a:extLst>
              <a:ext uri="{FF2B5EF4-FFF2-40B4-BE49-F238E27FC236}">
                <a16:creationId xmlns:a16="http://schemas.microsoft.com/office/drawing/2014/main" id="{83ADD58A-DDE3-2DDA-CB06-B740B8F27A81}"/>
              </a:ext>
            </a:extLst>
          </p:cNvPr>
          <p:cNvCxnSpPr/>
          <p:nvPr/>
        </p:nvCxnSpPr>
        <p:spPr>
          <a:xfrm>
            <a:off x="3047948" y="3935592"/>
            <a:ext cx="642429" cy="135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1069C495-7A92-86BE-84CD-F8464E52E6EA}"/>
              </a:ext>
            </a:extLst>
          </p:cNvPr>
          <p:cNvSpPr txBox="1"/>
          <p:nvPr/>
        </p:nvSpPr>
        <p:spPr>
          <a:xfrm>
            <a:off x="414771" y="6568191"/>
            <a:ext cx="609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solidFill>
                  <a:srgbClr val="00B0F0"/>
                </a:solidFill>
                <a:latin typeface="Trebuchet MS"/>
              </a:rPr>
              <a:t>Sharise Jonathan - 2306013</a:t>
            </a:r>
            <a:endParaRPr lang="en-US" sz="1400"/>
          </a:p>
          <a:p>
            <a:pPr algn="ctr"/>
            <a:endParaRPr lang="en-US"/>
          </a:p>
        </p:txBody>
      </p:sp>
    </p:spTree>
    <p:extLst>
      <p:ext uri="{BB962C8B-B14F-4D97-AF65-F5344CB8AC3E}">
        <p14:creationId xmlns:p14="http://schemas.microsoft.com/office/powerpoint/2010/main" val="39227523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8BF8668-28E5-3C99-711C-CB2F2D305E39}"/>
              </a:ext>
            </a:extLst>
          </p:cNvPr>
          <p:cNvSpPr>
            <a:spLocks noGrp="1"/>
          </p:cNvSpPr>
          <p:nvPr>
            <p:ph type="title"/>
          </p:nvPr>
        </p:nvSpPr>
        <p:spPr>
          <a:xfrm>
            <a:off x="7181723" y="609600"/>
            <a:ext cx="4512989" cy="2227730"/>
          </a:xfrm>
        </p:spPr>
        <p:txBody>
          <a:bodyPr anchor="ctr">
            <a:normAutofit/>
          </a:bodyPr>
          <a:lstStyle/>
          <a:p>
            <a:r>
              <a:rPr lang="en-US">
                <a:solidFill>
                  <a:srgbClr val="FFFFFF"/>
                </a:solidFill>
              </a:rPr>
              <a:t>Restock System </a:t>
            </a:r>
          </a:p>
        </p:txBody>
      </p:sp>
      <p:pic>
        <p:nvPicPr>
          <p:cNvPr id="5" name="Content Placeholder 3" descr="A screenshot of a mobile application&#10;&#10;AI-generated content may be incorrect.">
            <a:extLst>
              <a:ext uri="{FF2B5EF4-FFF2-40B4-BE49-F238E27FC236}">
                <a16:creationId xmlns:a16="http://schemas.microsoft.com/office/drawing/2014/main" id="{5F535214-E0E1-6BCD-7F9A-BEBF8586869B}"/>
              </a:ext>
            </a:extLst>
          </p:cNvPr>
          <p:cNvPicPr>
            <a:picLocks noChangeAspect="1"/>
          </p:cNvPicPr>
          <p:nvPr/>
        </p:nvPicPr>
        <p:blipFill>
          <a:blip r:embed="rId2"/>
          <a:srcRect l="75278" t="2738" r="3337" b="46860"/>
          <a:stretch>
            <a:fillRect/>
          </a:stretch>
        </p:blipFill>
        <p:spPr>
          <a:xfrm>
            <a:off x="1298395" y="1168399"/>
            <a:ext cx="2774486" cy="4610101"/>
          </a:xfrm>
          <a:prstGeom prst="rect">
            <a:avLst/>
          </a:prstGeom>
        </p:spPr>
      </p:pic>
      <p:sp>
        <p:nvSpPr>
          <p:cNvPr id="3" name="Content Placeholder 2">
            <a:extLst>
              <a:ext uri="{FF2B5EF4-FFF2-40B4-BE49-F238E27FC236}">
                <a16:creationId xmlns:a16="http://schemas.microsoft.com/office/drawing/2014/main" id="{67116081-CADA-0D88-E0F2-234EEABD23AC}"/>
              </a:ext>
            </a:extLst>
          </p:cNvPr>
          <p:cNvSpPr>
            <a:spLocks noGrp="1"/>
          </p:cNvSpPr>
          <p:nvPr>
            <p:ph idx="1"/>
          </p:nvPr>
        </p:nvSpPr>
        <p:spPr>
          <a:xfrm>
            <a:off x="7181725" y="2837329"/>
            <a:ext cx="4512988" cy="3317938"/>
          </a:xfrm>
        </p:spPr>
        <p:txBody>
          <a:bodyPr vert="horz" lIns="91440" tIns="45720" rIns="91440" bIns="45720" rtlCol="0" anchor="t">
            <a:normAutofit/>
          </a:bodyPr>
          <a:lstStyle/>
          <a:p>
            <a:r>
              <a:rPr lang="en-US">
                <a:solidFill>
                  <a:srgbClr val="FFFFFF"/>
                </a:solidFill>
                <a:ea typeface="+mn-lt"/>
                <a:cs typeface="+mn-lt"/>
              </a:rPr>
              <a:t>Tracks how many tablets are left </a:t>
            </a:r>
            <a:endParaRPr lang="en-US">
              <a:solidFill>
                <a:srgbClr val="FFFFFF"/>
              </a:solidFill>
            </a:endParaRPr>
          </a:p>
          <a:p>
            <a:r>
              <a:rPr lang="en-US">
                <a:solidFill>
                  <a:srgbClr val="FFFFFF"/>
                </a:solidFill>
                <a:ea typeface="+mn-lt"/>
                <a:cs typeface="+mn-lt"/>
              </a:rPr>
              <a:t>Alerts users when medication is low </a:t>
            </a:r>
            <a:endParaRPr lang="en-US">
              <a:solidFill>
                <a:srgbClr val="FFFFFF"/>
              </a:solidFill>
            </a:endParaRPr>
          </a:p>
          <a:p>
            <a:r>
              <a:rPr lang="en-US">
                <a:solidFill>
                  <a:srgbClr val="FFFFFF"/>
                </a:solidFill>
                <a:ea typeface="+mn-lt"/>
                <a:cs typeface="+mn-lt"/>
              </a:rPr>
              <a:t>Allows users to set reorder reminders</a:t>
            </a:r>
            <a:endParaRPr lang="en-US">
              <a:solidFill>
                <a:srgbClr val="FFFFFF"/>
              </a:solidFill>
            </a:endParaRPr>
          </a:p>
          <a:p>
            <a:endParaRPr lang="en-US">
              <a:solidFill>
                <a:srgbClr val="FFFFFF"/>
              </a:solidFill>
            </a:endParaRPr>
          </a:p>
        </p:txBody>
      </p:sp>
      <p:sp>
        <p:nvSpPr>
          <p:cNvPr id="6" name="TextBox 5">
            <a:extLst>
              <a:ext uri="{FF2B5EF4-FFF2-40B4-BE49-F238E27FC236}">
                <a16:creationId xmlns:a16="http://schemas.microsoft.com/office/drawing/2014/main" id="{8CBD8667-EA9F-8C83-E7D1-DA038152AF18}"/>
              </a:ext>
            </a:extLst>
          </p:cNvPr>
          <p:cNvSpPr txBox="1"/>
          <p:nvPr/>
        </p:nvSpPr>
        <p:spPr>
          <a:xfrm>
            <a:off x="-865" y="6568191"/>
            <a:ext cx="609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solidFill>
                  <a:srgbClr val="00B0F0"/>
                </a:solidFill>
                <a:latin typeface="Trebuchet MS"/>
              </a:rPr>
              <a:t>Sharise Jonathan - 2306013</a:t>
            </a:r>
            <a:endParaRPr lang="en-US" sz="1400"/>
          </a:p>
          <a:p>
            <a:pPr algn="ctr"/>
            <a:endParaRPr lang="en-US"/>
          </a:p>
        </p:txBody>
      </p:sp>
    </p:spTree>
    <p:extLst>
      <p:ext uri="{BB962C8B-B14F-4D97-AF65-F5344CB8AC3E}">
        <p14:creationId xmlns:p14="http://schemas.microsoft.com/office/powerpoint/2010/main" val="22473443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0E2C465-AAF8-229B-D890-402C344FC248}"/>
              </a:ext>
            </a:extLst>
          </p:cNvPr>
          <p:cNvSpPr>
            <a:spLocks noGrp="1"/>
          </p:cNvSpPr>
          <p:nvPr>
            <p:ph type="title"/>
          </p:nvPr>
        </p:nvSpPr>
        <p:spPr>
          <a:xfrm>
            <a:off x="7181723" y="609600"/>
            <a:ext cx="4512989" cy="2227730"/>
          </a:xfrm>
        </p:spPr>
        <p:txBody>
          <a:bodyPr anchor="ctr">
            <a:normAutofit/>
          </a:bodyPr>
          <a:lstStyle/>
          <a:p>
            <a:r>
              <a:rPr lang="en-US">
                <a:solidFill>
                  <a:srgbClr val="FFFFFF"/>
                </a:solidFill>
              </a:rPr>
              <a:t>Emergency Contacts</a:t>
            </a:r>
          </a:p>
        </p:txBody>
      </p:sp>
      <p:pic>
        <p:nvPicPr>
          <p:cNvPr id="5" name="Content Placeholder 3" descr="A screenshot of a mobile application&#10;&#10;AI-generated content may be incorrect.">
            <a:extLst>
              <a:ext uri="{FF2B5EF4-FFF2-40B4-BE49-F238E27FC236}">
                <a16:creationId xmlns:a16="http://schemas.microsoft.com/office/drawing/2014/main" id="{01DBB5FD-534B-BB5E-B11B-738A0294B787}"/>
              </a:ext>
            </a:extLst>
          </p:cNvPr>
          <p:cNvPicPr>
            <a:picLocks noChangeAspect="1"/>
          </p:cNvPicPr>
          <p:nvPr/>
        </p:nvPicPr>
        <p:blipFill>
          <a:blip r:embed="rId2"/>
          <a:srcRect l="25958" t="54641" r="52287" b="2802"/>
          <a:stretch>
            <a:fillRect/>
          </a:stretch>
        </p:blipFill>
        <p:spPr>
          <a:xfrm>
            <a:off x="1014240" y="1168399"/>
            <a:ext cx="3342795" cy="4610101"/>
          </a:xfrm>
          <a:prstGeom prst="rect">
            <a:avLst/>
          </a:prstGeom>
        </p:spPr>
      </p:pic>
      <p:sp>
        <p:nvSpPr>
          <p:cNvPr id="3" name="Content Placeholder 2">
            <a:extLst>
              <a:ext uri="{FF2B5EF4-FFF2-40B4-BE49-F238E27FC236}">
                <a16:creationId xmlns:a16="http://schemas.microsoft.com/office/drawing/2014/main" id="{25BB5E9B-4153-6874-6C46-0B9A41B5A7AE}"/>
              </a:ext>
            </a:extLst>
          </p:cNvPr>
          <p:cNvSpPr>
            <a:spLocks noGrp="1"/>
          </p:cNvSpPr>
          <p:nvPr>
            <p:ph idx="1"/>
          </p:nvPr>
        </p:nvSpPr>
        <p:spPr>
          <a:xfrm>
            <a:off x="7181725" y="2837329"/>
            <a:ext cx="4512988" cy="3317938"/>
          </a:xfrm>
        </p:spPr>
        <p:txBody>
          <a:bodyPr vert="horz" lIns="91440" tIns="45720" rIns="91440" bIns="45720" rtlCol="0" anchor="t">
            <a:normAutofit/>
          </a:bodyPr>
          <a:lstStyle/>
          <a:p>
            <a:r>
              <a:rPr lang="en-US">
                <a:solidFill>
                  <a:srgbClr val="FFFFFF"/>
                </a:solidFill>
                <a:ea typeface="+mn-lt"/>
                <a:cs typeface="+mn-lt"/>
              </a:rPr>
              <a:t>Users can add trusted contacts </a:t>
            </a:r>
            <a:endParaRPr lang="en-US">
              <a:solidFill>
                <a:srgbClr val="FFFFFF"/>
              </a:solidFill>
            </a:endParaRPr>
          </a:p>
          <a:p>
            <a:r>
              <a:rPr lang="en-US">
                <a:solidFill>
                  <a:srgbClr val="FFFFFF"/>
                </a:solidFill>
                <a:ea typeface="+mn-lt"/>
                <a:cs typeface="+mn-lt"/>
              </a:rPr>
              <a:t>Contacts are alerted if medication is missed </a:t>
            </a:r>
            <a:endParaRPr lang="en-US">
              <a:solidFill>
                <a:srgbClr val="FFFFFF"/>
              </a:solidFill>
            </a:endParaRPr>
          </a:p>
          <a:p>
            <a:r>
              <a:rPr lang="en-US">
                <a:solidFill>
                  <a:srgbClr val="FFFFFF"/>
                </a:solidFill>
                <a:ea typeface="+mn-lt"/>
                <a:cs typeface="+mn-lt"/>
              </a:rPr>
              <a:t>Adds safety and accountability</a:t>
            </a:r>
            <a:endParaRPr lang="en-US">
              <a:solidFill>
                <a:srgbClr val="FFFFFF"/>
              </a:solidFill>
            </a:endParaRPr>
          </a:p>
          <a:p>
            <a:endParaRPr lang="en-US">
              <a:solidFill>
                <a:srgbClr val="FFFFFF"/>
              </a:solidFill>
            </a:endParaRPr>
          </a:p>
        </p:txBody>
      </p:sp>
      <p:sp>
        <p:nvSpPr>
          <p:cNvPr id="6" name="TextBox 5">
            <a:extLst>
              <a:ext uri="{FF2B5EF4-FFF2-40B4-BE49-F238E27FC236}">
                <a16:creationId xmlns:a16="http://schemas.microsoft.com/office/drawing/2014/main" id="{02C4FC68-1CA1-FD78-0527-3DF2F6D381A7}"/>
              </a:ext>
            </a:extLst>
          </p:cNvPr>
          <p:cNvSpPr txBox="1"/>
          <p:nvPr/>
        </p:nvSpPr>
        <p:spPr>
          <a:xfrm>
            <a:off x="-865" y="6568191"/>
            <a:ext cx="60960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solidFill>
                  <a:srgbClr val="00B0F0"/>
                </a:solidFill>
                <a:latin typeface="Trebuchet MS"/>
              </a:rPr>
              <a:t>Sharise Jonathan – 2306013</a:t>
            </a:r>
            <a:endParaRPr lang="en-US" sz="1400"/>
          </a:p>
        </p:txBody>
      </p:sp>
    </p:spTree>
    <p:extLst>
      <p:ext uri="{BB962C8B-B14F-4D97-AF65-F5344CB8AC3E}">
        <p14:creationId xmlns:p14="http://schemas.microsoft.com/office/powerpoint/2010/main" val="36280017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7581B-4F86-47CA-FA53-2A51A87E9EDF}"/>
              </a:ext>
            </a:extLst>
          </p:cNvPr>
          <p:cNvSpPr>
            <a:spLocks noGrp="1"/>
          </p:cNvSpPr>
          <p:nvPr>
            <p:ph type="title"/>
          </p:nvPr>
        </p:nvSpPr>
        <p:spPr>
          <a:xfrm>
            <a:off x="676746" y="609600"/>
            <a:ext cx="3729076" cy="1320800"/>
          </a:xfrm>
        </p:spPr>
        <p:txBody>
          <a:bodyPr anchor="ctr">
            <a:normAutofit/>
          </a:bodyPr>
          <a:lstStyle/>
          <a:p>
            <a:r>
              <a:rPr lang="en-US"/>
              <a:t>Gamification </a:t>
            </a:r>
          </a:p>
        </p:txBody>
      </p:sp>
      <p:sp>
        <p:nvSpPr>
          <p:cNvPr id="3" name="Content Placeholder 2">
            <a:extLst>
              <a:ext uri="{FF2B5EF4-FFF2-40B4-BE49-F238E27FC236}">
                <a16:creationId xmlns:a16="http://schemas.microsoft.com/office/drawing/2014/main" id="{AFB3F353-FE1C-289F-EC63-015B9928D099}"/>
              </a:ext>
            </a:extLst>
          </p:cNvPr>
          <p:cNvSpPr>
            <a:spLocks noGrp="1"/>
          </p:cNvSpPr>
          <p:nvPr>
            <p:ph idx="1"/>
          </p:nvPr>
        </p:nvSpPr>
        <p:spPr>
          <a:xfrm>
            <a:off x="685167" y="2160589"/>
            <a:ext cx="3720916" cy="3560733"/>
          </a:xfrm>
        </p:spPr>
        <p:txBody>
          <a:bodyPr vert="horz" lIns="91440" tIns="45720" rIns="91440" bIns="45720" rtlCol="0">
            <a:normAutofit/>
          </a:bodyPr>
          <a:lstStyle/>
          <a:p>
            <a:r>
              <a:rPr lang="en-US">
                <a:ea typeface="+mn-lt"/>
                <a:cs typeface="+mn-lt"/>
              </a:rPr>
              <a:t>Users earn points for taking medication </a:t>
            </a:r>
            <a:endParaRPr lang="en-US"/>
          </a:p>
          <a:p>
            <a:r>
              <a:rPr lang="en-US">
                <a:ea typeface="+mn-lt"/>
                <a:cs typeface="+mn-lt"/>
              </a:rPr>
              <a:t>Level system tracks progress </a:t>
            </a:r>
            <a:endParaRPr lang="en-US"/>
          </a:p>
          <a:p>
            <a:r>
              <a:rPr lang="en-US">
                <a:ea typeface="+mn-lt"/>
                <a:cs typeface="+mn-lt"/>
              </a:rPr>
              <a:t>Visual feedback through avatar (bird)</a:t>
            </a:r>
            <a:endParaRPr lang="en-US"/>
          </a:p>
          <a:p>
            <a:endParaRPr lang="en-US"/>
          </a:p>
        </p:txBody>
      </p:sp>
      <p:pic>
        <p:nvPicPr>
          <p:cNvPr id="5" name="Content Placeholder 3" descr="A screenshot of a mobile application&#10;&#10;AI-generated content may be incorrect.">
            <a:extLst>
              <a:ext uri="{FF2B5EF4-FFF2-40B4-BE49-F238E27FC236}">
                <a16:creationId xmlns:a16="http://schemas.microsoft.com/office/drawing/2014/main" id="{8C54FF05-91FF-300B-ADB5-0488D6E3073C}"/>
              </a:ext>
            </a:extLst>
          </p:cNvPr>
          <p:cNvPicPr>
            <a:picLocks noChangeAspect="1"/>
          </p:cNvPicPr>
          <p:nvPr/>
        </p:nvPicPr>
        <p:blipFill>
          <a:blip r:embed="rId2"/>
          <a:srcRect l="50927" t="54256" r="27936" b="2802"/>
          <a:stretch>
            <a:fillRect/>
          </a:stretch>
        </p:blipFill>
        <p:spPr>
          <a:xfrm>
            <a:off x="5178810" y="632145"/>
            <a:ext cx="3553197" cy="5089178"/>
          </a:xfrm>
          <a:prstGeom prst="rect">
            <a:avLst/>
          </a:prstGeom>
        </p:spPr>
      </p:pic>
      <p:sp>
        <p:nvSpPr>
          <p:cNvPr id="6" name="TextBox 5">
            <a:extLst>
              <a:ext uri="{FF2B5EF4-FFF2-40B4-BE49-F238E27FC236}">
                <a16:creationId xmlns:a16="http://schemas.microsoft.com/office/drawing/2014/main" id="{403412F6-6734-7892-84DA-B486DAF5CC3D}"/>
              </a:ext>
            </a:extLst>
          </p:cNvPr>
          <p:cNvSpPr txBox="1"/>
          <p:nvPr/>
        </p:nvSpPr>
        <p:spPr>
          <a:xfrm>
            <a:off x="424667" y="6568191"/>
            <a:ext cx="609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solidFill>
                  <a:srgbClr val="00B0F0"/>
                </a:solidFill>
                <a:latin typeface="Trebuchet MS"/>
              </a:rPr>
              <a:t>Sharise Jonathan - 2306013</a:t>
            </a:r>
            <a:endParaRPr lang="en-US" sz="1400"/>
          </a:p>
          <a:p>
            <a:pPr algn="ctr"/>
            <a:endParaRPr lang="en-US"/>
          </a:p>
        </p:txBody>
      </p:sp>
    </p:spTree>
    <p:extLst>
      <p:ext uri="{BB962C8B-B14F-4D97-AF65-F5344CB8AC3E}">
        <p14:creationId xmlns:p14="http://schemas.microsoft.com/office/powerpoint/2010/main" val="33207335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F5592F0-54F6-0875-648E-AB737AFBD7D7}"/>
              </a:ext>
            </a:extLst>
          </p:cNvPr>
          <p:cNvSpPr>
            <a:spLocks noGrp="1"/>
          </p:cNvSpPr>
          <p:nvPr>
            <p:ph type="title"/>
          </p:nvPr>
        </p:nvSpPr>
        <p:spPr>
          <a:xfrm>
            <a:off x="643467" y="816638"/>
            <a:ext cx="3367359" cy="5224724"/>
          </a:xfrm>
        </p:spPr>
        <p:txBody>
          <a:bodyPr anchor="ctr">
            <a:normAutofit/>
          </a:bodyPr>
          <a:lstStyle/>
          <a:p>
            <a:r>
              <a:rPr lang="en-US"/>
              <a:t>User stories &amp; wireframe design</a:t>
            </a:r>
          </a:p>
        </p:txBody>
      </p:sp>
      <p:sp>
        <p:nvSpPr>
          <p:cNvPr id="6" name="Content Placeholder 5">
            <a:extLst>
              <a:ext uri="{FF2B5EF4-FFF2-40B4-BE49-F238E27FC236}">
                <a16:creationId xmlns:a16="http://schemas.microsoft.com/office/drawing/2014/main" id="{CE7A81D2-8748-FE26-B188-6C002F1232DA}"/>
              </a:ext>
            </a:extLst>
          </p:cNvPr>
          <p:cNvSpPr>
            <a:spLocks noGrp="1"/>
          </p:cNvSpPr>
          <p:nvPr>
            <p:ph idx="1"/>
          </p:nvPr>
        </p:nvSpPr>
        <p:spPr>
          <a:xfrm>
            <a:off x="4654295" y="816638"/>
            <a:ext cx="4619706" cy="5224724"/>
          </a:xfrm>
        </p:spPr>
        <p:txBody>
          <a:bodyPr vert="horz" lIns="91440" tIns="45720" rIns="91440" bIns="45720" rtlCol="0" anchor="ctr">
            <a:normAutofit/>
          </a:bodyPr>
          <a:lstStyle/>
          <a:p>
            <a:r>
              <a:rPr lang="en-US">
                <a:ea typeface="+mn-lt"/>
                <a:cs typeface="+mn-lt"/>
              </a:rPr>
              <a:t>User stories were used to guide the app design </a:t>
            </a:r>
            <a:endParaRPr lang="en-US"/>
          </a:p>
          <a:p>
            <a:r>
              <a:rPr lang="en-US">
                <a:ea typeface="+mn-lt"/>
                <a:cs typeface="+mn-lt"/>
              </a:rPr>
              <a:t>Each feature solves a specific user need</a:t>
            </a:r>
          </a:p>
          <a:p>
            <a:pPr marL="0" indent="0">
              <a:buNone/>
            </a:pPr>
            <a:endParaRPr lang="en-US"/>
          </a:p>
          <a:p>
            <a:r>
              <a:rPr lang="en-US" b="1">
                <a:ea typeface="+mn-lt"/>
                <a:cs typeface="+mn-lt"/>
              </a:rPr>
              <a:t>Examples:</a:t>
            </a:r>
            <a:endParaRPr lang="en-US"/>
          </a:p>
          <a:p>
            <a:r>
              <a:rPr lang="en-US" i="1">
                <a:ea typeface="+mn-lt"/>
                <a:cs typeface="+mn-lt"/>
              </a:rPr>
              <a:t>As a user, I want reminders so I don’t forget medication</a:t>
            </a:r>
            <a:r>
              <a:rPr lang="en-US">
                <a:ea typeface="+mn-lt"/>
                <a:cs typeface="+mn-lt"/>
              </a:rPr>
              <a:t> → Reminder screen </a:t>
            </a:r>
            <a:endParaRPr lang="en-US"/>
          </a:p>
          <a:p>
            <a:r>
              <a:rPr lang="en-US" i="1">
                <a:ea typeface="+mn-lt"/>
                <a:cs typeface="+mn-lt"/>
              </a:rPr>
              <a:t>As a user, I want to track my medication</a:t>
            </a:r>
            <a:r>
              <a:rPr lang="en-US">
                <a:ea typeface="+mn-lt"/>
                <a:cs typeface="+mn-lt"/>
              </a:rPr>
              <a:t> → Dashboard screen </a:t>
            </a:r>
            <a:endParaRPr lang="en-US"/>
          </a:p>
          <a:p>
            <a:r>
              <a:rPr lang="en-US" i="1">
                <a:ea typeface="+mn-lt"/>
                <a:cs typeface="+mn-lt"/>
              </a:rPr>
              <a:t>As a user, I want to know when I’m low</a:t>
            </a:r>
            <a:r>
              <a:rPr lang="en-US">
                <a:ea typeface="+mn-lt"/>
                <a:cs typeface="+mn-lt"/>
              </a:rPr>
              <a:t> → Restock screen </a:t>
            </a:r>
            <a:endParaRPr lang="en-US"/>
          </a:p>
          <a:p>
            <a:r>
              <a:rPr lang="en-US" i="1">
                <a:ea typeface="+mn-lt"/>
                <a:cs typeface="+mn-lt"/>
              </a:rPr>
              <a:t>As a user, I want motivation</a:t>
            </a:r>
            <a:r>
              <a:rPr lang="en-US">
                <a:ea typeface="+mn-lt"/>
                <a:cs typeface="+mn-lt"/>
              </a:rPr>
              <a:t> → Gamification features</a:t>
            </a:r>
            <a:endParaRPr lang="en-US"/>
          </a:p>
          <a:p>
            <a:endParaRPr lang="en-US"/>
          </a:p>
        </p:txBody>
      </p:sp>
      <p:sp>
        <p:nvSpPr>
          <p:cNvPr id="8" name="TextBox 7">
            <a:extLst>
              <a:ext uri="{FF2B5EF4-FFF2-40B4-BE49-F238E27FC236}">
                <a16:creationId xmlns:a16="http://schemas.microsoft.com/office/drawing/2014/main" id="{A7D5A15E-BC5F-07ED-FA34-4E753FF7C925}"/>
              </a:ext>
            </a:extLst>
          </p:cNvPr>
          <p:cNvSpPr txBox="1"/>
          <p:nvPr/>
        </p:nvSpPr>
        <p:spPr>
          <a:xfrm>
            <a:off x="399333" y="6571886"/>
            <a:ext cx="609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solidFill>
                  <a:srgbClr val="00B0F0"/>
                </a:solidFill>
                <a:latin typeface="Trebuchet MS"/>
              </a:rPr>
              <a:t>Sharise Jonathan - 2306013</a:t>
            </a:r>
            <a:endParaRPr lang="en-US" sz="1400"/>
          </a:p>
          <a:p>
            <a:pPr algn="ctr"/>
            <a:endParaRPr lang="en-US"/>
          </a:p>
        </p:txBody>
      </p:sp>
    </p:spTree>
    <p:extLst>
      <p:ext uri="{BB962C8B-B14F-4D97-AF65-F5344CB8AC3E}">
        <p14:creationId xmlns:p14="http://schemas.microsoft.com/office/powerpoint/2010/main" val="3449187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1A283-1DFC-6496-8F3F-A604148A9987}"/>
              </a:ext>
            </a:extLst>
          </p:cNvPr>
          <p:cNvSpPr>
            <a:spLocks noGrp="1"/>
          </p:cNvSpPr>
          <p:nvPr>
            <p:ph type="title"/>
          </p:nvPr>
        </p:nvSpPr>
        <p:spPr/>
        <p:txBody>
          <a:bodyPr/>
          <a:lstStyle/>
          <a:p>
            <a:r>
              <a:rPr lang="en-GB"/>
              <a:t>Frontend Development</a:t>
            </a:r>
          </a:p>
        </p:txBody>
      </p:sp>
      <p:sp>
        <p:nvSpPr>
          <p:cNvPr id="3" name="Content Placeholder 2">
            <a:extLst>
              <a:ext uri="{FF2B5EF4-FFF2-40B4-BE49-F238E27FC236}">
                <a16:creationId xmlns:a16="http://schemas.microsoft.com/office/drawing/2014/main" id="{7D146A24-F9DA-88D3-7240-5E91CC1B6184}"/>
              </a:ext>
            </a:extLst>
          </p:cNvPr>
          <p:cNvSpPr>
            <a:spLocks noGrp="1"/>
          </p:cNvSpPr>
          <p:nvPr>
            <p:ph idx="1"/>
          </p:nvPr>
        </p:nvSpPr>
        <p:spPr/>
        <p:txBody>
          <a:bodyPr vert="horz" lIns="91440" tIns="45720" rIns="91440" bIns="45720" rtlCol="0" anchor="t">
            <a:normAutofit/>
          </a:bodyPr>
          <a:lstStyle/>
          <a:p>
            <a:pPr marL="0" indent="0">
              <a:buNone/>
            </a:pPr>
            <a:r>
              <a:rPr lang="en-GB"/>
              <a:t>  Language and Framework</a:t>
            </a:r>
          </a:p>
          <a:p>
            <a:r>
              <a:rPr lang="en-GB"/>
              <a:t>React Native with Typescript</a:t>
            </a:r>
          </a:p>
          <a:p>
            <a:r>
              <a:rPr lang="en-GB"/>
              <a:t>Single codebase which runs natively on both android and iOS</a:t>
            </a:r>
          </a:p>
          <a:p>
            <a:r>
              <a:rPr lang="en-GB"/>
              <a:t>Expo – Fast builds, easy testing</a:t>
            </a:r>
          </a:p>
          <a:p>
            <a:pPr marL="0" indent="0">
              <a:buNone/>
            </a:pPr>
            <a:r>
              <a:rPr lang="en-GB"/>
              <a:t>  Key Libraries</a:t>
            </a:r>
          </a:p>
          <a:p>
            <a:r>
              <a:rPr lang="en-GB"/>
              <a:t>React Navigation</a:t>
            </a:r>
          </a:p>
          <a:p>
            <a:r>
              <a:rPr lang="en-GB"/>
              <a:t>Expo Notifications – local push notification handling</a:t>
            </a:r>
          </a:p>
          <a:p>
            <a:r>
              <a:rPr lang="en-GB" err="1"/>
              <a:t>AsyncStorage</a:t>
            </a:r>
            <a:r>
              <a:rPr lang="en-GB"/>
              <a:t> – Lightweight on device data caching</a:t>
            </a:r>
          </a:p>
        </p:txBody>
      </p:sp>
    </p:spTree>
    <p:extLst>
      <p:ext uri="{BB962C8B-B14F-4D97-AF65-F5344CB8AC3E}">
        <p14:creationId xmlns:p14="http://schemas.microsoft.com/office/powerpoint/2010/main" val="24893326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6AE0B-D4FD-00D0-1ABE-275954AB598C}"/>
              </a:ext>
            </a:extLst>
          </p:cNvPr>
          <p:cNvSpPr>
            <a:spLocks noGrp="1"/>
          </p:cNvSpPr>
          <p:nvPr>
            <p:ph type="title"/>
          </p:nvPr>
        </p:nvSpPr>
        <p:spPr/>
        <p:txBody>
          <a:bodyPr/>
          <a:lstStyle/>
          <a:p>
            <a:r>
              <a:rPr lang="en-GB"/>
              <a:t>Backend Development</a:t>
            </a:r>
          </a:p>
        </p:txBody>
      </p:sp>
      <p:sp>
        <p:nvSpPr>
          <p:cNvPr id="3" name="Content Placeholder 2">
            <a:extLst>
              <a:ext uri="{FF2B5EF4-FFF2-40B4-BE49-F238E27FC236}">
                <a16:creationId xmlns:a16="http://schemas.microsoft.com/office/drawing/2014/main" id="{5BBC9FF1-4233-4EDC-C119-49502D77B4E9}"/>
              </a:ext>
            </a:extLst>
          </p:cNvPr>
          <p:cNvSpPr>
            <a:spLocks noGrp="1"/>
          </p:cNvSpPr>
          <p:nvPr>
            <p:ph idx="1"/>
          </p:nvPr>
        </p:nvSpPr>
        <p:spPr>
          <a:xfrm>
            <a:off x="677334" y="1928417"/>
            <a:ext cx="5774888" cy="3880773"/>
          </a:xfrm>
        </p:spPr>
        <p:txBody>
          <a:bodyPr vert="horz" lIns="91440" tIns="45720" rIns="91440" bIns="45720" rtlCol="0" anchor="t">
            <a:normAutofit/>
          </a:bodyPr>
          <a:lstStyle/>
          <a:p>
            <a:pPr marL="0" indent="0">
              <a:buNone/>
            </a:pPr>
            <a:r>
              <a:rPr lang="en-GB"/>
              <a:t>  API Server</a:t>
            </a:r>
            <a:endParaRPr lang="en-US">
              <a:solidFill>
                <a:srgbClr val="000000"/>
              </a:solidFill>
            </a:endParaRPr>
          </a:p>
          <a:p>
            <a:pPr>
              <a:buFont typeface="Wingdings 3"/>
            </a:pPr>
            <a:r>
              <a:rPr lang="en-GB"/>
              <a:t>Node.js &amp; Express – lightweight RESTful API</a:t>
            </a:r>
            <a:endParaRPr lang="en-US">
              <a:solidFill>
                <a:srgbClr val="000000"/>
              </a:solidFill>
            </a:endParaRPr>
          </a:p>
          <a:p>
            <a:pPr>
              <a:buFont typeface="Wingdings 3"/>
            </a:pPr>
            <a:r>
              <a:rPr lang="en-GB"/>
              <a:t>Handles the schedules - dose logging and </a:t>
            </a:r>
            <a:r>
              <a:rPr lang="en-GB" err="1"/>
              <a:t>userpoints</a:t>
            </a:r>
            <a:endParaRPr lang="en-US" err="1">
              <a:solidFill>
                <a:srgbClr val="000000"/>
              </a:solidFill>
            </a:endParaRPr>
          </a:p>
          <a:p>
            <a:pPr>
              <a:buFont typeface="Wingdings 3"/>
            </a:pPr>
            <a:r>
              <a:rPr lang="en-GB"/>
              <a:t>Modular route structure – one route per feature</a:t>
            </a:r>
            <a:endParaRPr lang="en-US">
              <a:solidFill>
                <a:srgbClr val="000000"/>
              </a:solidFill>
            </a:endParaRPr>
          </a:p>
          <a:p>
            <a:pPr marL="0" indent="0">
              <a:buNone/>
            </a:pPr>
            <a:r>
              <a:rPr lang="en-GB"/>
              <a:t>   Database</a:t>
            </a:r>
            <a:endParaRPr lang="en-US">
              <a:solidFill>
                <a:srgbClr val="000000"/>
              </a:solidFill>
            </a:endParaRPr>
          </a:p>
          <a:p>
            <a:pPr>
              <a:buFont typeface="Wingdings 3"/>
            </a:pPr>
            <a:r>
              <a:rPr lang="en-GB"/>
              <a:t>PostgreSQL – Relational database for all app data</a:t>
            </a:r>
            <a:endParaRPr lang="en-US">
              <a:solidFill>
                <a:srgbClr val="000000"/>
              </a:solidFill>
            </a:endParaRPr>
          </a:p>
          <a:p>
            <a:pPr>
              <a:buFont typeface="Wingdings 3"/>
            </a:pPr>
            <a:r>
              <a:rPr lang="en-GB"/>
              <a:t>Stores users, medications and schedules</a:t>
            </a:r>
            <a:endParaRPr lang="en-US">
              <a:solidFill>
                <a:srgbClr val="000000"/>
              </a:solidFill>
            </a:endParaRPr>
          </a:p>
          <a:p>
            <a:pPr>
              <a:buFont typeface="Wingdings 3"/>
            </a:pPr>
            <a:r>
              <a:rPr lang="en-GB"/>
              <a:t>Primary and foreign keys enforce the </a:t>
            </a:r>
            <a:r>
              <a:rPr lang="en-GB" err="1"/>
              <a:t>ERDrelationships</a:t>
            </a:r>
          </a:p>
        </p:txBody>
      </p:sp>
      <p:sp>
        <p:nvSpPr>
          <p:cNvPr id="6" name="Content Placeholder 2">
            <a:extLst>
              <a:ext uri="{FF2B5EF4-FFF2-40B4-BE49-F238E27FC236}">
                <a16:creationId xmlns:a16="http://schemas.microsoft.com/office/drawing/2014/main" id="{6CA64119-75F2-5BE7-F8A2-B442B8A7E85C}"/>
              </a:ext>
            </a:extLst>
          </p:cNvPr>
          <p:cNvSpPr txBox="1">
            <a:spLocks/>
          </p:cNvSpPr>
          <p:nvPr/>
        </p:nvSpPr>
        <p:spPr>
          <a:xfrm>
            <a:off x="6098250" y="1926036"/>
            <a:ext cx="5774888"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a:t>  Notifications</a:t>
            </a:r>
            <a:endParaRPr lang="en-US">
              <a:solidFill>
                <a:srgbClr val="000000"/>
              </a:solidFill>
            </a:endParaRPr>
          </a:p>
          <a:p>
            <a:pPr>
              <a:buFont typeface="Wingdings 3"/>
              <a:buChar char=""/>
            </a:pPr>
            <a:r>
              <a:rPr lang="en-GB">
                <a:solidFill>
                  <a:srgbClr val="404040"/>
                </a:solidFill>
              </a:rPr>
              <a:t>Firebase Cloud Messaging for push notifications</a:t>
            </a:r>
          </a:p>
          <a:p>
            <a:pPr>
              <a:buFont typeface="Wingdings 3"/>
              <a:buChar char=""/>
            </a:pPr>
            <a:r>
              <a:rPr lang="en-GB">
                <a:solidFill>
                  <a:srgbClr val="404040"/>
                </a:solidFill>
              </a:rPr>
              <a:t>Server triggers alerts when a scheduled dose is due</a:t>
            </a:r>
          </a:p>
          <a:p>
            <a:pPr>
              <a:buFont typeface="Wingdings 3"/>
              <a:buChar char=""/>
            </a:pPr>
            <a:r>
              <a:rPr lang="en-GB">
                <a:solidFill>
                  <a:srgbClr val="404040"/>
                </a:solidFill>
              </a:rPr>
              <a:t>Emergency Contact alerts sent if a dose is missed</a:t>
            </a:r>
          </a:p>
          <a:p>
            <a:pPr>
              <a:buFont typeface="Wingdings 3"/>
              <a:buChar char=""/>
            </a:pPr>
            <a:r>
              <a:rPr lang="en-GB">
                <a:solidFill>
                  <a:srgbClr val="404040"/>
                </a:solidFill>
              </a:rPr>
              <a:t>Security</a:t>
            </a:r>
          </a:p>
          <a:p>
            <a:pPr>
              <a:buFont typeface="Wingdings 3"/>
              <a:buChar char=""/>
            </a:pPr>
            <a:r>
              <a:rPr lang="en-GB">
                <a:solidFill>
                  <a:srgbClr val="404040"/>
                </a:solidFill>
              </a:rPr>
              <a:t>JWT tokens – secure, stateless user authentication</a:t>
            </a:r>
          </a:p>
          <a:p>
            <a:pPr>
              <a:buFont typeface="Wingdings 3"/>
              <a:buChar char=""/>
            </a:pPr>
            <a:r>
              <a:rPr lang="en-GB">
                <a:solidFill>
                  <a:srgbClr val="404040"/>
                </a:solidFill>
              </a:rPr>
              <a:t>OAuth 2.0 support for third party login</a:t>
            </a:r>
          </a:p>
          <a:p>
            <a:pPr>
              <a:buFont typeface="Wingdings 3"/>
              <a:buChar char=""/>
            </a:pPr>
            <a:r>
              <a:rPr lang="en-GB">
                <a:solidFill>
                  <a:srgbClr val="404040"/>
                </a:solidFill>
              </a:rPr>
              <a:t>All medical data stored is encrypted at rest</a:t>
            </a:r>
          </a:p>
        </p:txBody>
      </p:sp>
    </p:spTree>
    <p:extLst>
      <p:ext uri="{BB962C8B-B14F-4D97-AF65-F5344CB8AC3E}">
        <p14:creationId xmlns:p14="http://schemas.microsoft.com/office/powerpoint/2010/main" val="2043964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CA5AC2-9AD7-C6A6-5409-068C83C54C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44F2F8-186B-1682-3717-7178273B344D}"/>
              </a:ext>
            </a:extLst>
          </p:cNvPr>
          <p:cNvSpPr>
            <a:spLocks noGrp="1"/>
          </p:cNvSpPr>
          <p:nvPr>
            <p:ph type="title"/>
          </p:nvPr>
        </p:nvSpPr>
        <p:spPr/>
        <p:txBody>
          <a:bodyPr/>
          <a:lstStyle/>
          <a:p>
            <a:r>
              <a:rPr lang="en-GB"/>
              <a:t>Development Methodology</a:t>
            </a:r>
          </a:p>
        </p:txBody>
      </p:sp>
      <p:sp>
        <p:nvSpPr>
          <p:cNvPr id="3" name="Content Placeholder 2">
            <a:extLst>
              <a:ext uri="{FF2B5EF4-FFF2-40B4-BE49-F238E27FC236}">
                <a16:creationId xmlns:a16="http://schemas.microsoft.com/office/drawing/2014/main" id="{5FADE5EF-19B0-6364-E975-DDBACFD9B56B}"/>
              </a:ext>
            </a:extLst>
          </p:cNvPr>
          <p:cNvSpPr>
            <a:spLocks noGrp="1"/>
          </p:cNvSpPr>
          <p:nvPr>
            <p:ph idx="1"/>
          </p:nvPr>
        </p:nvSpPr>
        <p:spPr/>
        <p:txBody>
          <a:bodyPr vert="horz" lIns="91440" tIns="45720" rIns="91440" bIns="45720" rtlCol="0" anchor="t">
            <a:normAutofit/>
          </a:bodyPr>
          <a:lstStyle/>
          <a:p>
            <a:r>
              <a:rPr lang="en-GB"/>
              <a:t>Approach</a:t>
            </a:r>
          </a:p>
          <a:p>
            <a:r>
              <a:rPr lang="en-GB"/>
              <a:t>Agile metho</a:t>
            </a:r>
          </a:p>
        </p:txBody>
      </p:sp>
    </p:spTree>
    <p:extLst>
      <p:ext uri="{BB962C8B-B14F-4D97-AF65-F5344CB8AC3E}">
        <p14:creationId xmlns:p14="http://schemas.microsoft.com/office/powerpoint/2010/main" val="1585124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8230F-DD75-A84B-8C8C-48940291A30B}"/>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6DED2C37-8CD0-8653-8267-245450BBE724}"/>
              </a:ext>
            </a:extLst>
          </p:cNvPr>
          <p:cNvSpPr>
            <a:spLocks noGrp="1"/>
          </p:cNvSpPr>
          <p:nvPr>
            <p:ph idx="1"/>
          </p:nvPr>
        </p:nvSpPr>
        <p:spPr>
          <a:xfrm>
            <a:off x="677334" y="1269635"/>
            <a:ext cx="10824052" cy="4748280"/>
          </a:xfrm>
        </p:spPr>
        <p:txBody>
          <a:bodyPr vert="horz" lIns="91440" tIns="45720" rIns="91440" bIns="45720" rtlCol="0" anchor="t">
            <a:noAutofit/>
          </a:bodyPr>
          <a:lstStyle/>
          <a:p>
            <a:r>
              <a:rPr lang="en-GB" sz="1200">
                <a:ea typeface="+mn-lt"/>
                <a:cs typeface="+mn-lt"/>
              </a:rPr>
              <a:t>[1] M. A. Butt, S. Riaz, and S. S. S. Ahmad, "IoT-Enabled E-Prescription Management and Dispensing Machine Monitoring," in </a:t>
            </a:r>
            <a:r>
              <a:rPr lang="en-GB" sz="1200" i="1">
                <a:ea typeface="+mn-lt"/>
                <a:cs typeface="+mn-lt"/>
              </a:rPr>
              <a:t>Proc. IEEE Int. Conf. Emerg. Technol. (ICET)</a:t>
            </a:r>
            <a:r>
              <a:rPr lang="en-GB" sz="1200">
                <a:ea typeface="+mn-lt"/>
                <a:cs typeface="+mn-lt"/>
              </a:rPr>
              <a:t>, 2024, pp. 245-250. [Online]. Available: </a:t>
            </a:r>
            <a:r>
              <a:rPr lang="en-GB" sz="1200">
                <a:ea typeface="+mn-lt"/>
                <a:cs typeface="+mn-lt"/>
                <a:hlinkClick r:id="rId2"/>
              </a:rPr>
              <a:t>https://ieeexplore.ieee.org/document/10451722</a:t>
            </a:r>
            <a:endParaRPr lang="en-GB" sz="1200">
              <a:ea typeface="+mn-lt"/>
              <a:cs typeface="+mn-lt"/>
            </a:endParaRPr>
          </a:p>
          <a:p>
            <a:r>
              <a:rPr lang="en-GB" sz="1200" i="1">
                <a:ea typeface="+mn-lt"/>
                <a:cs typeface="+mn-lt"/>
              </a:rPr>
              <a:t>Covers API-driven data flow and secure medical databases.</a:t>
            </a:r>
            <a:endParaRPr lang="en-GB"/>
          </a:p>
          <a:p>
            <a:r>
              <a:rPr lang="en-GB" sz="1200">
                <a:ea typeface="+mn-lt"/>
                <a:cs typeface="+mn-lt"/>
              </a:rPr>
              <a:t>[2] A. </a:t>
            </a:r>
            <a:r>
              <a:rPr lang="en-GB" sz="1200" err="1">
                <a:ea typeface="+mn-lt"/>
                <a:cs typeface="+mn-lt"/>
              </a:rPr>
              <a:t>Noinongyao</a:t>
            </a:r>
            <a:r>
              <a:rPr lang="en-GB" sz="1200">
                <a:ea typeface="+mn-lt"/>
                <a:cs typeface="+mn-lt"/>
              </a:rPr>
              <a:t> et al., "Smart Drug Authentication &amp; Medicine Reminder System: An AI-Powered Platform," </a:t>
            </a:r>
            <a:r>
              <a:rPr lang="en-GB" sz="1200" i="1">
                <a:ea typeface="+mn-lt"/>
                <a:cs typeface="+mn-lt"/>
              </a:rPr>
              <a:t>Int. J. Creative Res. Thoughts (IJCRT)</a:t>
            </a:r>
            <a:r>
              <a:rPr lang="en-GB" sz="1200">
                <a:ea typeface="+mn-lt"/>
                <a:cs typeface="+mn-lt"/>
              </a:rPr>
              <a:t>, vol. 13, no. 5, pp. 183-190, May 2025. [Online]. Available: </a:t>
            </a:r>
            <a:r>
              <a:rPr lang="en-GB" sz="1200">
                <a:ea typeface="+mn-lt"/>
                <a:cs typeface="+mn-lt"/>
                <a:hlinkClick r:id="rId3"/>
              </a:rPr>
              <a:t>https://www.ijcrt.org/papers/IJCRT2505183.pdf</a:t>
            </a:r>
            <a:endParaRPr lang="en-GB"/>
          </a:p>
          <a:p>
            <a:r>
              <a:rPr lang="en-GB" sz="1200" i="1">
                <a:ea typeface="+mn-lt"/>
                <a:cs typeface="+mn-lt"/>
              </a:rPr>
              <a:t>Useful for your "No Cheating" and "Verification" points.</a:t>
            </a:r>
            <a:endParaRPr lang="en-GB"/>
          </a:p>
          <a:p>
            <a:r>
              <a:rPr lang="en-GB" sz="1200">
                <a:ea typeface="+mn-lt"/>
                <a:cs typeface="+mn-lt"/>
              </a:rPr>
              <a:t>[3] X. Zhang, "Model-based Digital Twins of Medicine Dispensers for Healthcare IoT Applications," </a:t>
            </a:r>
            <a:r>
              <a:rPr lang="en-GB" sz="1200" i="1" err="1">
                <a:ea typeface="+mn-lt"/>
                <a:cs typeface="+mn-lt"/>
              </a:rPr>
              <a:t>arXiv</a:t>
            </a:r>
            <a:r>
              <a:rPr lang="en-GB" sz="1200" i="1">
                <a:ea typeface="+mn-lt"/>
                <a:cs typeface="+mn-lt"/>
              </a:rPr>
              <a:t> preprint arXiv:2312.04662</a:t>
            </a:r>
            <a:r>
              <a:rPr lang="en-GB" sz="1200">
                <a:ea typeface="+mn-lt"/>
                <a:cs typeface="+mn-lt"/>
              </a:rPr>
              <a:t>, 2023. [Online]. Available: </a:t>
            </a:r>
            <a:r>
              <a:rPr lang="en-GB" sz="1200">
                <a:ea typeface="+mn-lt"/>
                <a:cs typeface="+mn-lt"/>
                <a:hlinkClick r:id="rId4"/>
              </a:rPr>
              <a:t>https://arxiv.org/abs/2312.04662</a:t>
            </a:r>
            <a:endParaRPr lang="en-GB">
              <a:ea typeface="+mn-lt"/>
              <a:cs typeface="+mn-lt"/>
            </a:endParaRPr>
          </a:p>
          <a:p>
            <a:r>
              <a:rPr lang="en-GB" sz="1200" i="1">
                <a:ea typeface="+mn-lt"/>
                <a:cs typeface="+mn-lt"/>
              </a:rPr>
              <a:t>Explains the back-end logic and synchronization required for reminder apps.</a:t>
            </a:r>
            <a:endParaRPr lang="en-GB"/>
          </a:p>
          <a:p>
            <a:r>
              <a:rPr lang="en-GB" sz="1200">
                <a:ea typeface="+mn-lt"/>
                <a:cs typeface="+mn-lt"/>
              </a:rPr>
              <a:t>[4] J. A. M. Linderoth et al., "Evaluation of the Effectiveness of the FOCUS ADHD App in Monitoring Adults with Attention-Deficit/Hyperactivity Disorder," </a:t>
            </a:r>
            <a:r>
              <a:rPr lang="en-GB" sz="1200" i="1">
                <a:ea typeface="+mn-lt"/>
                <a:cs typeface="+mn-lt"/>
              </a:rPr>
              <a:t>Frontiers in Digital Health</a:t>
            </a:r>
            <a:r>
              <a:rPr lang="en-GB" sz="1200">
                <a:ea typeface="+mn-lt"/>
                <a:cs typeface="+mn-lt"/>
              </a:rPr>
              <a:t>, vol. 5, p. 1173625, 2023. [Online]. Available: </a:t>
            </a:r>
            <a:r>
              <a:rPr lang="en-GB" sz="1200">
                <a:ea typeface="+mn-lt"/>
                <a:cs typeface="+mn-lt"/>
                <a:hlinkClick r:id="rId5"/>
              </a:rPr>
              <a:t>https://doi.org/10.3389/fdgth.2023.1173625</a:t>
            </a:r>
            <a:endParaRPr lang="en-GB"/>
          </a:p>
          <a:p>
            <a:r>
              <a:rPr lang="en-GB" sz="1200" i="1">
                <a:ea typeface="+mn-lt"/>
                <a:cs typeface="+mn-lt"/>
              </a:rPr>
              <a:t>Directly relates to your neurodivergent target audience.</a:t>
            </a:r>
            <a:endParaRPr lang="en-GB"/>
          </a:p>
          <a:p>
            <a:r>
              <a:rPr lang="en-GB" sz="1200">
                <a:ea typeface="+mn-lt"/>
                <a:cs typeface="+mn-lt"/>
              </a:rPr>
              <a:t>[5] N. </a:t>
            </a:r>
            <a:r>
              <a:rPr lang="en-GB" sz="1200" err="1">
                <a:ea typeface="+mn-lt"/>
                <a:cs typeface="+mn-lt"/>
              </a:rPr>
              <a:t>Hazwani</a:t>
            </a:r>
            <a:r>
              <a:rPr lang="en-GB" sz="1200">
                <a:ea typeface="+mn-lt"/>
                <a:cs typeface="+mn-lt"/>
              </a:rPr>
              <a:t> and M. S. Rahim, "Gamification Framework for Psychological Rehabilitation for Chronic Diseases Patient," </a:t>
            </a:r>
            <a:r>
              <a:rPr lang="en-GB" sz="1200" i="1">
                <a:ea typeface="+mn-lt"/>
                <a:cs typeface="+mn-lt"/>
              </a:rPr>
              <a:t>J. Adv. Res. Appl. Sci. Eng. Tech.</a:t>
            </a:r>
            <a:r>
              <a:rPr lang="en-GB" sz="1200">
                <a:ea typeface="+mn-lt"/>
                <a:cs typeface="+mn-lt"/>
              </a:rPr>
              <a:t>, vol. 45, no. 1, pp. 54-67, Mar. 2025. [Online]. Available: </a:t>
            </a:r>
            <a:r>
              <a:rPr lang="en-GB" sz="1200">
                <a:ea typeface="+mn-lt"/>
                <a:cs typeface="+mn-lt"/>
                <a:hlinkClick r:id="rId6"/>
              </a:rPr>
              <a:t>https://doi.org/10.37934/araset.45.1.5467</a:t>
            </a:r>
            <a:endParaRPr lang="en-GB"/>
          </a:p>
          <a:p>
            <a:r>
              <a:rPr lang="en-GB" sz="1200" i="1">
                <a:ea typeface="+mn-lt"/>
                <a:cs typeface="+mn-lt"/>
              </a:rPr>
              <a:t>Provides the theory behind points and avatars.</a:t>
            </a:r>
            <a:endParaRPr lang="en-GB"/>
          </a:p>
          <a:p>
            <a:r>
              <a:rPr lang="en-GB" sz="1200">
                <a:ea typeface="+mn-lt"/>
                <a:cs typeface="+mn-lt"/>
              </a:rPr>
              <a:t>[6] P. Patel et al., "Gamification with Social Incentives for Physical Activity and Weight Loss: A Randomized Trial," </a:t>
            </a:r>
            <a:r>
              <a:rPr lang="en-GB" sz="1200" i="1">
                <a:ea typeface="+mn-lt"/>
                <a:cs typeface="+mn-lt"/>
              </a:rPr>
              <a:t>JAMA Network Open</a:t>
            </a:r>
            <a:r>
              <a:rPr lang="en-GB" sz="1200">
                <a:ea typeface="+mn-lt"/>
                <a:cs typeface="+mn-lt"/>
              </a:rPr>
              <a:t>, vol. 4, no. 5, p. e2110256, 2021. [Online]. Available: </a:t>
            </a:r>
            <a:r>
              <a:rPr lang="en-GB" sz="1200">
                <a:ea typeface="+mn-lt"/>
                <a:cs typeface="+mn-lt"/>
                <a:hlinkClick r:id="rId7"/>
              </a:rPr>
              <a:t>https://doi.org/10.1001/jamanetworkopen.2021.10256</a:t>
            </a:r>
            <a:endParaRPr lang="en-GB"/>
          </a:p>
          <a:p>
            <a:r>
              <a:rPr lang="en-GB" sz="1200">
                <a:ea typeface="+mn-lt"/>
                <a:cs typeface="+mn-lt"/>
              </a:rPr>
              <a:t>[7] S. S. Al-Maroof et al., "mHealth Apps Using </a:t>
            </a:r>
            <a:r>
              <a:rPr lang="en-GB" sz="1200" err="1">
                <a:ea typeface="+mn-lt"/>
                <a:cs typeface="+mn-lt"/>
              </a:rPr>
              <a:t>Behavior</a:t>
            </a:r>
            <a:r>
              <a:rPr lang="en-GB" sz="1200">
                <a:ea typeface="+mn-lt"/>
                <a:cs typeface="+mn-lt"/>
              </a:rPr>
              <a:t> Change Techniques to Self-report Data: Systematic Review," </a:t>
            </a:r>
            <a:r>
              <a:rPr lang="en-GB" sz="1200" i="1">
                <a:ea typeface="+mn-lt"/>
                <a:cs typeface="+mn-lt"/>
              </a:rPr>
              <a:t>JMIR mHealth and </a:t>
            </a:r>
            <a:r>
              <a:rPr lang="en-GB" sz="1200" i="1" err="1">
                <a:ea typeface="+mn-lt"/>
                <a:cs typeface="+mn-lt"/>
              </a:rPr>
              <a:t>uHealth</a:t>
            </a:r>
            <a:r>
              <a:rPr lang="en-GB" sz="1200">
                <a:ea typeface="+mn-lt"/>
                <a:cs typeface="+mn-lt"/>
              </a:rPr>
              <a:t>, vol. 10, no. 9, p. e36341, 2022. [Online]. Available: </a:t>
            </a:r>
            <a:r>
              <a:rPr lang="en-GB" sz="1200">
                <a:ea typeface="+mn-lt"/>
                <a:cs typeface="+mn-lt"/>
                <a:hlinkClick r:id="rId8"/>
              </a:rPr>
              <a:t>https://mhealth.jmir.org/2022/9/e36341/</a:t>
            </a:r>
            <a:endParaRPr lang="en-GB"/>
          </a:p>
          <a:p>
            <a:endParaRPr lang="en-GB" sz="1200"/>
          </a:p>
        </p:txBody>
      </p:sp>
    </p:spTree>
    <p:extLst>
      <p:ext uri="{BB962C8B-B14F-4D97-AF65-F5344CB8AC3E}">
        <p14:creationId xmlns:p14="http://schemas.microsoft.com/office/powerpoint/2010/main" val="13997077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6745B-1C59-9F4E-DFDD-58DBDEEEC8B6}"/>
              </a:ext>
            </a:extLst>
          </p:cNvPr>
          <p:cNvSpPr>
            <a:spLocks noGrp="1"/>
          </p:cNvSpPr>
          <p:nvPr>
            <p:ph type="title"/>
          </p:nvPr>
        </p:nvSpPr>
        <p:spPr>
          <a:xfrm>
            <a:off x="666129" y="2510367"/>
            <a:ext cx="8596668" cy="1826581"/>
          </a:xfrm>
        </p:spPr>
        <p:txBody>
          <a:bodyPr>
            <a:normAutofit/>
          </a:bodyPr>
          <a:lstStyle/>
          <a:p>
            <a:r>
              <a:rPr lang="en-GB" sz="9600"/>
              <a:t>QUESTIONS?</a:t>
            </a:r>
          </a:p>
        </p:txBody>
      </p:sp>
    </p:spTree>
    <p:extLst>
      <p:ext uri="{BB962C8B-B14F-4D97-AF65-F5344CB8AC3E}">
        <p14:creationId xmlns:p14="http://schemas.microsoft.com/office/powerpoint/2010/main" val="382932713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23</Slides>
  <Notes>2</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Facet</vt:lpstr>
      <vt:lpstr>  </vt:lpstr>
      <vt:lpstr>The Problem</vt:lpstr>
      <vt:lpstr> SIDEKICK – a gamified medication reminder</vt:lpstr>
      <vt:lpstr>PowerPoint Presentation</vt:lpstr>
      <vt:lpstr>How the Team Collaborated</vt:lpstr>
      <vt:lpstr>Questionnaire Results (30 responses)</vt:lpstr>
      <vt:lpstr>API Integration</vt:lpstr>
      <vt:lpstr> NHS Linked Data Refill Workflow</vt:lpstr>
      <vt:lpstr>PowerPoint Presentation</vt:lpstr>
      <vt:lpstr>ERD (Entity Relationship Diagram)</vt:lpstr>
      <vt:lpstr>User Interaction Flowchart</vt:lpstr>
      <vt:lpstr>Wireframes Overview</vt:lpstr>
      <vt:lpstr>Add Medication</vt:lpstr>
      <vt:lpstr>Reminder system</vt:lpstr>
      <vt:lpstr>Restock System </vt:lpstr>
      <vt:lpstr>Emergency Contacts</vt:lpstr>
      <vt:lpstr>Gamification </vt:lpstr>
      <vt:lpstr>User stories &amp; wireframe design</vt:lpstr>
      <vt:lpstr>Frontend Development</vt:lpstr>
      <vt:lpstr>Backend Development</vt:lpstr>
      <vt:lpstr>Development Methodology</vt:lpstr>
      <vt:lpstr>References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2026-03-13T09:35:50Z</dcterms:created>
  <dcterms:modified xsi:type="dcterms:W3CDTF">2026-03-27T08:02:42Z</dcterms:modified>
</cp:coreProperties>
</file>