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347170-5D12-1D5B-540A-7F17BD7073D4}" v="402" dt="2019-11-08T08:09:30.0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71" d="100"/>
          <a:sy n="71" d="100"/>
        </p:scale>
        <p:origin x="66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3608" y="613912"/>
            <a:ext cx="10689565" cy="3158707"/>
          </a:xfrm>
        </p:spPr>
        <p:txBody>
          <a:bodyPr>
            <a:normAutofit fontScale="90000"/>
          </a:bodyPr>
          <a:lstStyle/>
          <a:p>
            <a:r>
              <a:rPr lang="en-US" dirty="0">
                <a:ea typeface="+mj-lt"/>
                <a:cs typeface="+mj-lt"/>
              </a:rPr>
              <a:t>    </a:t>
            </a:r>
            <a:br>
              <a:rPr lang="en-US" dirty="0">
                <a:ea typeface="+mj-lt"/>
                <a:cs typeface="+mj-lt"/>
              </a:rPr>
            </a:br>
            <a:r>
              <a:rPr lang="en-US" dirty="0">
                <a:ea typeface="+mj-lt"/>
                <a:cs typeface="+mj-lt"/>
              </a:rPr>
              <a:t>  </a:t>
            </a:r>
            <a:br>
              <a:rPr lang="en-US" dirty="0">
                <a:ea typeface="+mj-lt"/>
                <a:cs typeface="+mj-lt"/>
              </a:rPr>
            </a:br>
            <a:br>
              <a:rPr lang="en-US" dirty="0">
                <a:ea typeface="+mj-lt"/>
                <a:cs typeface="+mj-lt"/>
              </a:rPr>
            </a:br>
            <a:r>
              <a:rPr lang="en-US" dirty="0">
                <a:ea typeface="+mj-lt"/>
                <a:cs typeface="+mj-lt"/>
              </a:rPr>
              <a:t> </a:t>
            </a:r>
            <a:r>
              <a:rPr lang="en-US" sz="5400" dirty="0">
                <a:latin typeface="Times New Roman"/>
                <a:ea typeface="+mj-lt"/>
                <a:cs typeface="+mj-lt"/>
              </a:rPr>
              <a:t>Pervasive</a:t>
            </a:r>
            <a:r>
              <a:rPr lang="en-US" sz="4400" dirty="0">
                <a:latin typeface="Times New Roman"/>
                <a:ea typeface="+mj-lt"/>
                <a:cs typeface="+mj-lt"/>
              </a:rPr>
              <a:t> </a:t>
            </a:r>
            <a:r>
              <a:rPr lang="en-US" sz="5400" dirty="0">
                <a:latin typeface="Times New Roman"/>
                <a:ea typeface="+mj-lt"/>
                <a:cs typeface="+mj-lt"/>
              </a:rPr>
              <a:t>Refusal Syndrome</a:t>
            </a:r>
            <a:endParaRPr lang="en-US" sz="5400">
              <a:latin typeface="Times New Roman"/>
              <a:cs typeface="Times New Roman"/>
            </a:endParaRPr>
          </a:p>
          <a:p>
            <a:endParaRPr lang="en-US"/>
          </a:p>
          <a:p>
            <a:r>
              <a:rPr lang="en-US" dirty="0">
                <a:ea typeface="+mj-lt"/>
                <a:cs typeface="+mj-lt"/>
              </a:rPr>
              <a:t>                   </a:t>
            </a:r>
            <a:endParaRPr lang="en-US" dirty="0"/>
          </a:p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75609" y="3053112"/>
            <a:ext cx="7709139" cy="2666201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spcAft>
                <a:spcPts val="0"/>
              </a:spcAft>
            </a:pPr>
            <a:r>
              <a:rPr lang="en-US" sz="2400" cap="all" dirty="0">
                <a:ea typeface="+mn-lt"/>
                <a:cs typeface="+mn-lt"/>
              </a:rPr>
              <a:t>            </a:t>
            </a:r>
            <a:r>
              <a:rPr lang="en-US" sz="4000" cap="all" dirty="0">
                <a:latin typeface="Times New Roman"/>
                <a:ea typeface="+mn-lt"/>
                <a:cs typeface="+mn-lt"/>
              </a:rPr>
              <a:t>Resignation</a:t>
            </a:r>
            <a:r>
              <a:rPr lang="en-US" sz="4000" cap="all" dirty="0">
                <a:ea typeface="+mn-lt"/>
                <a:cs typeface="+mn-lt"/>
              </a:rPr>
              <a:t> Syndrome </a:t>
            </a:r>
            <a:endParaRPr lang="en-US" sz="4000">
              <a:ea typeface="+mn-lt"/>
              <a:cs typeface="+mn-lt"/>
            </a:endParaRPr>
          </a:p>
          <a:p>
            <a:pPr>
              <a:spcBef>
                <a:spcPct val="0"/>
              </a:spcBef>
              <a:spcAft>
                <a:spcPts val="0"/>
              </a:spcAft>
            </a:pPr>
            <a:r>
              <a:rPr lang="en-US" sz="4000" cap="all" dirty="0">
                <a:ea typeface="+mn-lt"/>
                <a:cs typeface="+mn-lt"/>
              </a:rPr>
              <a:t>                       or </a:t>
            </a:r>
            <a:endParaRPr lang="en-US" sz="4000" dirty="0">
              <a:ea typeface="+mn-lt"/>
              <a:cs typeface="+mn-lt"/>
            </a:endParaRPr>
          </a:p>
          <a:p>
            <a:pPr>
              <a:spcBef>
                <a:spcPct val="0"/>
              </a:spcBef>
              <a:spcAft>
                <a:spcPts val="0"/>
              </a:spcAft>
            </a:pPr>
            <a:r>
              <a:rPr lang="en-US" sz="4000" cap="all" dirty="0">
                <a:ea typeface="+mn-lt"/>
                <a:cs typeface="+mn-lt"/>
              </a:rPr>
              <a:t>      Traumatic Withdrawal </a:t>
            </a:r>
            <a:endParaRPr lang="en-US" sz="4000" dirty="0">
              <a:ea typeface="+mn-lt"/>
              <a:cs typeface="+mn-lt"/>
            </a:endParaRPr>
          </a:p>
          <a:p>
            <a:pPr>
              <a:spcBef>
                <a:spcPct val="0"/>
              </a:spcBef>
              <a:spcAft>
                <a:spcPts val="0"/>
              </a:spcAft>
            </a:pPr>
            <a:r>
              <a:rPr lang="en-US" sz="4000" cap="all" dirty="0">
                <a:ea typeface="+mn-lt"/>
                <a:cs typeface="+mn-lt"/>
              </a:rPr>
              <a:t>                 Syndrome</a:t>
            </a:r>
            <a:endParaRPr lang="en-US" sz="4000" dirty="0">
              <a:ea typeface="+mn-lt"/>
              <a:cs typeface="+mn-lt"/>
            </a:endParaRPr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292847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22A068-73E4-4AB9-82A5-3583DADE19E2}"/>
              </a:ext>
            </a:extLst>
          </p:cNvPr>
          <p:cNvSpPr txBox="1"/>
          <p:nvPr/>
        </p:nvSpPr>
        <p:spPr>
          <a:xfrm>
            <a:off x="224288" y="267419"/>
            <a:ext cx="11757802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latin typeface="Times New Roman"/>
                <a:cs typeface="Times New Roman"/>
              </a:rPr>
              <a:t>Pervasive  refusal  syndrome  (PRS)  among  children  and adolescents is a mental disorder which was introduced  by    Bryan Lask  and his colleagues at 1991.    </a:t>
            </a:r>
            <a:br>
              <a:rPr lang="en-US" sz="3600" dirty="0">
                <a:latin typeface="Times New Roman"/>
              </a:rPr>
            </a:br>
            <a:r>
              <a:rPr lang="en-US" sz="3600" dirty="0">
                <a:latin typeface="Times New Roman"/>
                <a:cs typeface="Times New Roman"/>
              </a:rPr>
              <a:t>It is a rare disorder which is a life – threatening condition with no apparent organic illness. </a:t>
            </a:r>
            <a:br>
              <a:rPr lang="en-US" sz="3600" dirty="0">
                <a:latin typeface="Times New Roman"/>
              </a:rPr>
            </a:br>
            <a:br>
              <a:rPr lang="en-US" sz="3600" dirty="0">
                <a:latin typeface="Times New Roman"/>
              </a:rPr>
            </a:br>
            <a:r>
              <a:rPr lang="en-US" sz="3600" dirty="0">
                <a:latin typeface="Times New Roman"/>
                <a:cs typeface="Times New Roman"/>
              </a:rPr>
              <a:t>First signs anxiety, depression which lead to withdrawal from school, withdrawal from family,  and no care of themselves .</a:t>
            </a:r>
            <a:br>
              <a:rPr lang="en-US" sz="3600" dirty="0">
                <a:latin typeface="Times New Roman"/>
              </a:rPr>
            </a:br>
            <a:br>
              <a:rPr lang="en-US" sz="3600" dirty="0">
                <a:latin typeface="Times New Roman"/>
              </a:rPr>
            </a:br>
            <a:r>
              <a:rPr lang="en-US" sz="3600" dirty="0">
                <a:latin typeface="Times New Roman"/>
                <a:cs typeface="Times New Roman"/>
              </a:rPr>
              <a:t>“ refusal across several domains, social withdrawal and </a:t>
            </a:r>
            <a:br>
              <a:rPr lang="en-US" sz="3600" dirty="0">
                <a:latin typeface="Times New Roman"/>
              </a:rPr>
            </a:br>
            <a:r>
              <a:rPr lang="en-US" sz="3600" dirty="0">
                <a:latin typeface="Times New Roman"/>
                <a:cs typeface="Times New Roman"/>
              </a:rPr>
              <a:t>   resistance to treatment” (Kaku, S.M. et al., 2015)</a:t>
            </a:r>
            <a:br>
              <a:rPr lang="en-US" sz="3600" dirty="0">
                <a:latin typeface="Times New Roman"/>
              </a:rPr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691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397E02E-BA03-4965-ADE5-EF8B6BA2EDFF}"/>
              </a:ext>
            </a:extLst>
          </p:cNvPr>
          <p:cNvSpPr txBox="1"/>
          <p:nvPr/>
        </p:nvSpPr>
        <p:spPr>
          <a:xfrm>
            <a:off x="267419" y="152400"/>
            <a:ext cx="11700294" cy="65556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Times New Roman"/>
                <a:cs typeface="Times New Roman"/>
              </a:rPr>
              <a:t>“There are various etiological factors and theories that try to explain PRS in literature</a:t>
            </a:r>
            <a:br>
              <a:rPr lang="en-US" sz="2800" dirty="0">
                <a:latin typeface="Times New Roman"/>
              </a:rPr>
            </a:br>
            <a:br>
              <a:rPr lang="en-US" sz="2800" dirty="0">
                <a:latin typeface="Times New Roman"/>
              </a:rPr>
            </a:br>
            <a:r>
              <a:rPr lang="en-US" sz="2800" dirty="0">
                <a:latin typeface="Times New Roman"/>
                <a:cs typeface="Times New Roman"/>
              </a:rPr>
              <a:t>1. Premorbid personality is the most important contributing factor </a:t>
            </a:r>
            <a:br>
              <a:rPr lang="en-US" sz="2800" dirty="0">
                <a:latin typeface="Times New Roman"/>
              </a:rPr>
            </a:br>
            <a:r>
              <a:rPr lang="en-US" sz="2800" dirty="0">
                <a:latin typeface="Times New Roman"/>
                <a:cs typeface="Times New Roman"/>
              </a:rPr>
              <a:t>(Lask, 2004, Jaspers et al., 2009).</a:t>
            </a:r>
            <a:br>
              <a:rPr lang="en-US" sz="2800" dirty="0">
                <a:latin typeface="Times New Roman"/>
              </a:rPr>
            </a:br>
            <a:br>
              <a:rPr lang="en-US" sz="2800" dirty="0">
                <a:latin typeface="Times New Roman"/>
              </a:rPr>
            </a:br>
            <a:r>
              <a:rPr lang="en-US" sz="2800" dirty="0">
                <a:latin typeface="Times New Roman"/>
                <a:cs typeface="Times New Roman"/>
              </a:rPr>
              <a:t>2.Children with high self expectation, high achievement and difficulty in coping mechanisms (Lask, 2004) are at risk.</a:t>
            </a:r>
            <a:br>
              <a:rPr lang="en-US" sz="2800" dirty="0">
                <a:latin typeface="Times New Roman"/>
              </a:rPr>
            </a:br>
            <a:br>
              <a:rPr lang="en-US" sz="2800" dirty="0">
                <a:latin typeface="Times New Roman"/>
              </a:rPr>
            </a:br>
            <a:r>
              <a:rPr lang="en-US" sz="2800" dirty="0">
                <a:latin typeface="Times New Roman"/>
                <a:cs typeface="Times New Roman"/>
              </a:rPr>
              <a:t>3.Other childhood psychiatric problems, early maternal separation, parental psychiatric illnesses, stressful life events (Jaspers et al., 2009) including child sexual abuse </a:t>
            </a:r>
            <a:br>
              <a:rPr lang="en-US" sz="2800" dirty="0">
                <a:latin typeface="Times New Roman"/>
              </a:rPr>
            </a:br>
            <a:r>
              <a:rPr lang="en-US" sz="2800" dirty="0">
                <a:latin typeface="Times New Roman"/>
                <a:cs typeface="Times New Roman"/>
              </a:rPr>
              <a:t>(Lask et al., 1991, McGowan and Green, 1998, </a:t>
            </a:r>
            <a:r>
              <a:rPr lang="en-US" sz="2800" dirty="0" err="1">
                <a:latin typeface="Times New Roman"/>
                <a:cs typeface="Times New Roman"/>
              </a:rPr>
              <a:t>Dhossche</a:t>
            </a:r>
            <a:r>
              <a:rPr lang="en-US" sz="2800" dirty="0">
                <a:latin typeface="Times New Roman"/>
                <a:cs typeface="Times New Roman"/>
              </a:rPr>
              <a:t> et al., 2012) play a role.</a:t>
            </a:r>
            <a:br>
              <a:rPr lang="en-US" sz="2800" dirty="0">
                <a:latin typeface="Times New Roman"/>
              </a:rPr>
            </a:br>
            <a:endParaRPr lang="en-US"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829997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9D37822-FF3A-408F-9624-39D8626A3382}"/>
              </a:ext>
            </a:extLst>
          </p:cNvPr>
          <p:cNvSpPr txBox="1"/>
          <p:nvPr/>
        </p:nvSpPr>
        <p:spPr>
          <a:xfrm>
            <a:off x="425570" y="209910"/>
            <a:ext cx="11585274" cy="61247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Times New Roman"/>
                <a:cs typeface="Times New Roman"/>
              </a:rPr>
              <a:t>4. Theory of depressive </a:t>
            </a:r>
            <a:r>
              <a:rPr lang="en-US" sz="2800" dirty="0" err="1">
                <a:latin typeface="Times New Roman"/>
                <a:cs typeface="Times New Roman"/>
              </a:rPr>
              <a:t>devitalisation</a:t>
            </a:r>
            <a:r>
              <a:rPr lang="en-US" sz="2800" dirty="0">
                <a:latin typeface="Times New Roman"/>
                <a:cs typeface="Times New Roman"/>
              </a:rPr>
              <a:t> – a phenomenon where children present with active refusal and passive resistance </a:t>
            </a:r>
            <a:br>
              <a:rPr lang="en-US" sz="2800" dirty="0">
                <a:latin typeface="Times New Roman"/>
                <a:cs typeface="Times New Roman"/>
              </a:rPr>
            </a:br>
            <a:r>
              <a:rPr lang="en-US" sz="2800" dirty="0">
                <a:latin typeface="Times New Roman"/>
                <a:cs typeface="Times New Roman"/>
              </a:rPr>
              <a:t>(Von </a:t>
            </a:r>
            <a:r>
              <a:rPr lang="en-US" sz="2800" dirty="0" err="1">
                <a:latin typeface="Times New Roman"/>
                <a:cs typeface="Times New Roman"/>
              </a:rPr>
              <a:t>Folsach</a:t>
            </a:r>
            <a:r>
              <a:rPr lang="en-US" sz="2800" dirty="0">
                <a:latin typeface="Times New Roman"/>
                <a:cs typeface="Times New Roman"/>
              </a:rPr>
              <a:t> and Montgomery, 2006) has been hypothesized.</a:t>
            </a:r>
            <a:br>
              <a:rPr lang="en-US" sz="2800" dirty="0">
                <a:latin typeface="Times New Roman"/>
                <a:cs typeface="Times New Roman"/>
              </a:rPr>
            </a:br>
            <a:br>
              <a:rPr lang="en-US" sz="2800" dirty="0">
                <a:latin typeface="Times New Roman"/>
                <a:cs typeface="Times New Roman"/>
              </a:rPr>
            </a:br>
            <a:r>
              <a:rPr lang="en-US" sz="2800" dirty="0">
                <a:latin typeface="Times New Roman"/>
                <a:cs typeface="Times New Roman"/>
              </a:rPr>
              <a:t>5. Concepts of lethal mothering in refugee children, learned helplessness – the learned expectation of having no capacity to control the environment, in consequence resulting in a generalized passivity response and hopelessness have also been described as the underlying psychodynamics involved in PRS (Nunn and Thompson, 1996, </a:t>
            </a:r>
            <a:r>
              <a:rPr lang="en-US" sz="2800" dirty="0" err="1">
                <a:latin typeface="Times New Roman"/>
                <a:cs typeface="Times New Roman"/>
              </a:rPr>
              <a:t>Bodegard</a:t>
            </a:r>
            <a:r>
              <a:rPr lang="en-US" sz="2800" dirty="0">
                <a:latin typeface="Times New Roman"/>
                <a:cs typeface="Times New Roman"/>
              </a:rPr>
              <a:t>, 2005, </a:t>
            </a:r>
            <a:r>
              <a:rPr lang="en-US" sz="2800" dirty="0" err="1">
                <a:latin typeface="Times New Roman"/>
                <a:cs typeface="Times New Roman"/>
              </a:rPr>
              <a:t>Bodegård</a:t>
            </a:r>
            <a:r>
              <a:rPr lang="en-US" sz="2800" dirty="0">
                <a:latin typeface="Times New Roman"/>
                <a:cs typeface="Times New Roman"/>
              </a:rPr>
              <a:t>, 2005, Forslund and Johansson, 2012).</a:t>
            </a:r>
            <a:br>
              <a:rPr lang="en-US" sz="2800" dirty="0">
                <a:latin typeface="Times New Roman"/>
                <a:cs typeface="Times New Roman"/>
              </a:rPr>
            </a:br>
            <a:br>
              <a:rPr lang="en-US" sz="2800" dirty="0">
                <a:latin typeface="Times New Roman"/>
                <a:cs typeface="Times New Roman"/>
              </a:rPr>
            </a:br>
            <a:r>
              <a:rPr lang="en-US" sz="2800" dirty="0">
                <a:latin typeface="Times New Roman"/>
                <a:cs typeface="Times New Roman"/>
              </a:rPr>
              <a:t>6. More recently a neurobiological explanatory model, based upon autonomic system hyper-arousal has also been proposed </a:t>
            </a:r>
            <a:br>
              <a:rPr lang="en-US" sz="2800" dirty="0">
                <a:latin typeface="Times New Roman"/>
                <a:cs typeface="Times New Roman"/>
              </a:rPr>
            </a:br>
            <a:r>
              <a:rPr lang="en-US" sz="2800" dirty="0">
                <a:latin typeface="Times New Roman"/>
                <a:cs typeface="Times New Roman"/>
              </a:rPr>
              <a:t>(Nunn et al., 2013).” (Kaku, S.M. et al., 2015)</a:t>
            </a:r>
          </a:p>
        </p:txBody>
      </p:sp>
    </p:spTree>
    <p:extLst>
      <p:ext uri="{BB962C8B-B14F-4D97-AF65-F5344CB8AC3E}">
        <p14:creationId xmlns:p14="http://schemas.microsoft.com/office/powerpoint/2010/main" val="3800753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0E0C09-228B-4C34-BBAA-62CFA67CC8E6}"/>
              </a:ext>
            </a:extLst>
          </p:cNvPr>
          <p:cNvSpPr txBox="1"/>
          <p:nvPr/>
        </p:nvSpPr>
        <p:spPr>
          <a:xfrm>
            <a:off x="483080" y="540589"/>
            <a:ext cx="10880784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dirty="0">
                <a:latin typeface="Times New Roman"/>
                <a:cs typeface="Times New Roman"/>
              </a:rPr>
              <a:t>As the condition is very rare, it is not included in any psychiatric classification system.</a:t>
            </a:r>
            <a:br>
              <a:rPr lang="en-US" sz="4000" dirty="0">
                <a:latin typeface="Times New Roman"/>
                <a:cs typeface="Times New Roman"/>
              </a:rPr>
            </a:br>
            <a:r>
              <a:rPr lang="en-US" sz="4000" dirty="0">
                <a:latin typeface="Times New Roman"/>
                <a:cs typeface="Times New Roman"/>
              </a:rPr>
              <a:t>The symptoms of the syndrome cover a wide spectrum, they are many and different, which make the treatment challenging.</a:t>
            </a:r>
            <a:br>
              <a:rPr lang="en-US" sz="4000" dirty="0">
                <a:latin typeface="Times New Roman"/>
                <a:cs typeface="Times New Roman"/>
              </a:rPr>
            </a:br>
            <a:r>
              <a:rPr lang="en-US" sz="4000" dirty="0">
                <a:latin typeface="Times New Roman"/>
                <a:cs typeface="Times New Roman"/>
              </a:rPr>
              <a:t>A multidisciplinary approach  is recommended.</a:t>
            </a:r>
            <a:br>
              <a:rPr lang="en-US" sz="4000" dirty="0">
                <a:latin typeface="Times New Roman"/>
                <a:cs typeface="Times New Roman"/>
              </a:rPr>
            </a:br>
            <a:br>
              <a:rPr lang="en-US" sz="4000" dirty="0">
                <a:latin typeface="Times New Roman"/>
                <a:cs typeface="Times New Roman"/>
              </a:rPr>
            </a:br>
            <a:r>
              <a:rPr lang="en-US" sz="3200" dirty="0">
                <a:latin typeface="Times New Roman"/>
                <a:cs typeface="Times New Roman"/>
              </a:rPr>
              <a:t>     https://www.youtube.com/watch?v=EYLg74dzKBA</a:t>
            </a:r>
            <a:br>
              <a:rPr lang="en-US" sz="3200" dirty="0">
                <a:latin typeface="Times New Roman"/>
                <a:cs typeface="Times New Roman"/>
              </a:rPr>
            </a:br>
            <a:endParaRPr lang="en-US" sz="40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864936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8F414-D833-461D-830F-CF183ECD9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4401" y="73483"/>
            <a:ext cx="8534400" cy="1507067"/>
          </a:xfrm>
        </p:spPr>
        <p:txBody>
          <a:bodyPr>
            <a:normAutofit/>
          </a:bodyPr>
          <a:lstStyle/>
          <a:p>
            <a:r>
              <a:rPr lang="en-US" sz="4800" dirty="0">
                <a:latin typeface="Times New Roman"/>
                <a:ea typeface="+mj-lt"/>
                <a:cs typeface="+mj-lt"/>
              </a:rPr>
              <a:t>              References</a:t>
            </a:r>
            <a:endParaRPr lang="en-US" sz="4800" dirty="0">
              <a:latin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04DA1-2D56-4342-8F9B-1F5EACEB5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404667"/>
            <a:ext cx="11179833" cy="5168022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Kaku, S.M. et al., 2015. Pervasive refusal syndrome – A clinical challenge. Asian Journal of Psychiatry, 17(C), pp.96–98.   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Boege, I. et al., 2014. „Pervasive refusal syndrome“. </a:t>
            </a:r>
            <a:r>
              <a:rPr lang="en-US" dirty="0" err="1">
                <a:solidFill>
                  <a:schemeClr val="tx1"/>
                </a:solidFill>
                <a:ea typeface="+mn-lt"/>
                <a:cs typeface="+mn-lt"/>
              </a:rPr>
              <a:t>Psychotherapeut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, 59(5), pp.356–362.  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Van der Walt, </a:t>
            </a:r>
            <a:r>
              <a:rPr lang="en-US" dirty="0" err="1">
                <a:solidFill>
                  <a:schemeClr val="tx1"/>
                </a:solidFill>
                <a:ea typeface="+mn-lt"/>
                <a:cs typeface="+mn-lt"/>
              </a:rPr>
              <a:t>Minky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and Baron, Annette. The Role of Music Therapy in the Treatment of a Girl with Pervasive Refusal Syndrome: Exploring Approaches to Empowerment [online]. Australian Journal of Music Therapy, Vol. 17, 2006: 35-53. Availability: &lt;https://search.informit.com.au/documentSummary;dn=570442136092824;res=IELHEA&gt; ISSN: 1036-9457.  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Jaspers, T. et al., 2009. Pervasive refusal syndrome as part of the refusal–withdrawal–regression spectrum: critical review of the literature illustrated by a case report. European Child &amp; Adolescent Psychiatry, 18(11), pp.645–651.    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Wright, B. &amp; Beverley, D., 2012. Pervasive Refusal Syndrome. Clinical Child Psychology and Psychiatry, 17(2), pp.221–228. 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 err="1">
                <a:solidFill>
                  <a:schemeClr val="tx1"/>
                </a:solidFill>
                <a:ea typeface="+mn-lt"/>
                <a:cs typeface="+mn-lt"/>
              </a:rPr>
              <a:t>Guirguis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, S. et al., 2011. Follow-up study of four cases of pervasive refusal syndrome. European Child &amp; Adolescent Psychiatry, 20(5), pp.271–274.  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Grahame, V. et al., 2011. P01-290 - Pervasive refusal syndrome: comparing and contrasting clinical cases. European Psychiatry, 26, p.291. 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Forslund, C.-M. &amp; Johansson, B., 2013. Pervasive refusal syndrome among inpatient asylum-seeking children and adolescents: a follow-up study. European Child &amp; Adolescent Psychiatry, 22(4), pp.251–258.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43805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Slice</vt:lpstr>
      <vt:lpstr>          Pervasive Refusal Syndrome                      </vt:lpstr>
      <vt:lpstr>PowerPoint Presentation</vt:lpstr>
      <vt:lpstr>PowerPoint Presentation</vt:lpstr>
      <vt:lpstr>PowerPoint Presentation</vt:lpstr>
      <vt:lpstr>PowerPoint Presentation</vt:lpstr>
      <vt:lpstr>             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163</cp:revision>
  <dcterms:created xsi:type="dcterms:W3CDTF">2019-11-08T07:40:12Z</dcterms:created>
  <dcterms:modified xsi:type="dcterms:W3CDTF">2019-11-08T08:48:26Z</dcterms:modified>
</cp:coreProperties>
</file>