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bookmarkIdSeed="2">
  <p:sldMasterIdLst>
    <p:sldMasterId id="2147483699" r:id="rId1"/>
  </p:sldMasterIdLst>
  <p:notesMasterIdLst>
    <p:notesMasterId r:id="rId40"/>
  </p:notesMasterIdLst>
  <p:sldIdLst>
    <p:sldId id="256" r:id="rId2"/>
    <p:sldId id="342" r:id="rId3"/>
    <p:sldId id="343" r:id="rId4"/>
    <p:sldId id="344" r:id="rId5"/>
    <p:sldId id="345" r:id="rId6"/>
    <p:sldId id="346" r:id="rId7"/>
    <p:sldId id="347" r:id="rId8"/>
    <p:sldId id="348" r:id="rId9"/>
    <p:sldId id="349" r:id="rId10"/>
    <p:sldId id="350" r:id="rId11"/>
    <p:sldId id="351" r:id="rId12"/>
    <p:sldId id="352" r:id="rId13"/>
    <p:sldId id="353" r:id="rId14"/>
    <p:sldId id="355" r:id="rId15"/>
    <p:sldId id="354" r:id="rId16"/>
    <p:sldId id="357" r:id="rId17"/>
    <p:sldId id="358" r:id="rId18"/>
    <p:sldId id="356" r:id="rId19"/>
    <p:sldId id="359" r:id="rId20"/>
    <p:sldId id="360" r:id="rId21"/>
    <p:sldId id="362" r:id="rId22"/>
    <p:sldId id="363" r:id="rId23"/>
    <p:sldId id="364" r:id="rId24"/>
    <p:sldId id="361" r:id="rId25"/>
    <p:sldId id="365" r:id="rId26"/>
    <p:sldId id="366" r:id="rId27"/>
    <p:sldId id="367" r:id="rId28"/>
    <p:sldId id="289" r:id="rId29"/>
    <p:sldId id="333" r:id="rId30"/>
    <p:sldId id="336" r:id="rId31"/>
    <p:sldId id="334" r:id="rId32"/>
    <p:sldId id="335" r:id="rId33"/>
    <p:sldId id="337" r:id="rId34"/>
    <p:sldId id="338" r:id="rId35"/>
    <p:sldId id="339" r:id="rId36"/>
    <p:sldId id="340" r:id="rId37"/>
    <p:sldId id="341" r:id="rId38"/>
    <p:sldId id="287" r:id="rId3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3530084-6AF5-4E98-81D8-9A3B7456712E}" v="7" dt="2025-12-05T13:31:06.36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3114" autoAdjust="0"/>
    <p:restoredTop sz="94660"/>
  </p:normalViewPr>
  <p:slideViewPr>
    <p:cSldViewPr snapToGrid="0">
      <p:cViewPr>
        <p:scale>
          <a:sx n="100" d="100"/>
          <a:sy n="100" d="100"/>
        </p:scale>
        <p:origin x="36" y="-65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notesMaster" Target="notesMasters/notesMaster1.xml"/><Relationship Id="rId45"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0" Type="http://schemas.openxmlformats.org/officeDocument/2006/relationships/slide" Target="slides/slide19.xml"/><Relationship Id="rId41"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50728CE-4B46-49AD-97FD-7830C0D75BA8}" type="datetimeFigureOut">
              <a:rPr lang="en-GB" smtClean="0"/>
              <a:t>08/01/2026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A078CAC-4E47-4ECA-9867-2DEB6BFA4159}" type="slidenum">
              <a:rPr lang="en-GB" smtClean="0"/>
              <a:t>‹#›</a:t>
            </a:fld>
            <a:endParaRPr lang="en-GB"/>
          </a:p>
        </p:txBody>
      </p:sp>
    </p:spTree>
    <p:extLst>
      <p:ext uri="{BB962C8B-B14F-4D97-AF65-F5344CB8AC3E}">
        <p14:creationId xmlns:p14="http://schemas.microsoft.com/office/powerpoint/2010/main" val="378601416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A078CAC-4E47-4ECA-9867-2DEB6BFA4159}" type="slidenum">
              <a:rPr lang="en-GB" smtClean="0"/>
              <a:t>1</a:t>
            </a:fld>
            <a:endParaRPr lang="en-GB"/>
          </a:p>
        </p:txBody>
      </p:sp>
    </p:spTree>
    <p:extLst>
      <p:ext uri="{BB962C8B-B14F-4D97-AF65-F5344CB8AC3E}">
        <p14:creationId xmlns:p14="http://schemas.microsoft.com/office/powerpoint/2010/main" val="184272542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EA67E988-5919-57BB-C7DE-D3EAD38A3045}"/>
              </a:ext>
              <a:ext uri="{C183D7F6-B498-43B3-948B-1728B52AA6E4}">
                <adec:decorative xmlns:adec="http://schemas.microsoft.com/office/drawing/2017/decorative" val="1"/>
              </a:ext>
            </a:extLst>
          </p:cNvPr>
          <p:cNvSpPr/>
          <p:nvPr/>
        </p:nvSpPr>
        <p:spPr>
          <a:xfrm>
            <a:off x="517870" y="6209925"/>
            <a:ext cx="11155680" cy="45719"/>
          </a:xfrm>
          <a:custGeom>
            <a:avLst/>
            <a:gdLst>
              <a:gd name="connsiteX0" fmla="*/ 0 w 8715708"/>
              <a:gd name="connsiteY0" fmla="*/ 0 h 45719"/>
              <a:gd name="connsiteX1" fmla="*/ 3694525 w 8715708"/>
              <a:gd name="connsiteY1" fmla="*/ 0 h 45719"/>
              <a:gd name="connsiteX2" fmla="*/ 5021183 w 8715708"/>
              <a:gd name="connsiteY2" fmla="*/ 0 h 45719"/>
              <a:gd name="connsiteX3" fmla="*/ 8715708 w 8715708"/>
              <a:gd name="connsiteY3" fmla="*/ 0 h 45719"/>
              <a:gd name="connsiteX4" fmla="*/ 8715708 w 8715708"/>
              <a:gd name="connsiteY4" fmla="*/ 45719 h 45719"/>
              <a:gd name="connsiteX5" fmla="*/ 5021183 w 8715708"/>
              <a:gd name="connsiteY5" fmla="*/ 45719 h 45719"/>
              <a:gd name="connsiteX6" fmla="*/ 3694525 w 8715708"/>
              <a:gd name="connsiteY6" fmla="*/ 45719 h 45719"/>
              <a:gd name="connsiteX7" fmla="*/ 0 w 8715708"/>
              <a:gd name="connsiteY7" fmla="*/ 45719 h 457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715708" h="45719">
                <a:moveTo>
                  <a:pt x="0" y="0"/>
                </a:moveTo>
                <a:lnTo>
                  <a:pt x="3694525" y="0"/>
                </a:lnTo>
                <a:lnTo>
                  <a:pt x="5021183" y="0"/>
                </a:lnTo>
                <a:lnTo>
                  <a:pt x="8715708" y="0"/>
                </a:lnTo>
                <a:lnTo>
                  <a:pt x="8715708" y="45719"/>
                </a:lnTo>
                <a:lnTo>
                  <a:pt x="5021183" y="45719"/>
                </a:lnTo>
                <a:lnTo>
                  <a:pt x="3694525" y="45719"/>
                </a:lnTo>
                <a:lnTo>
                  <a:pt x="0" y="4571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B2327B2-BA4B-2C04-0751-5CB63D4AA425}"/>
              </a:ext>
            </a:extLst>
          </p:cNvPr>
          <p:cNvSpPr>
            <a:spLocks noGrp="1"/>
          </p:cNvSpPr>
          <p:nvPr>
            <p:ph type="ctrTitle"/>
          </p:nvPr>
        </p:nvSpPr>
        <p:spPr>
          <a:xfrm>
            <a:off x="521208" y="978408"/>
            <a:ext cx="11155680" cy="3429000"/>
          </a:xfrm>
        </p:spPr>
        <p:txBody>
          <a:bodyPr anchor="t">
            <a:normAutofit/>
          </a:bodyPr>
          <a:lstStyle>
            <a:lvl1pPr algn="l">
              <a:defRPr sz="7200"/>
            </a:lvl1pPr>
          </a:lstStyle>
          <a:p>
            <a:r>
              <a:rPr lang="en-US" dirty="0"/>
              <a:t>Click to edit Master title style</a:t>
            </a:r>
          </a:p>
        </p:txBody>
      </p:sp>
      <p:sp>
        <p:nvSpPr>
          <p:cNvPr id="3" name="Subtitle 2">
            <a:extLst>
              <a:ext uri="{FF2B5EF4-FFF2-40B4-BE49-F238E27FC236}">
                <a16:creationId xmlns:a16="http://schemas.microsoft.com/office/drawing/2014/main" id="{E7201176-DC7A-4C3D-3D8F-352526DA7B5D}"/>
              </a:ext>
            </a:extLst>
          </p:cNvPr>
          <p:cNvSpPr>
            <a:spLocks noGrp="1"/>
          </p:cNvSpPr>
          <p:nvPr>
            <p:ph type="subTitle" idx="1"/>
          </p:nvPr>
        </p:nvSpPr>
        <p:spPr>
          <a:xfrm>
            <a:off x="521208" y="4480560"/>
            <a:ext cx="7104888" cy="1399032"/>
          </a:xfrm>
        </p:spPr>
        <p:txBody>
          <a:bodyPr anchor="b">
            <a:normAutofit/>
          </a:bodyPr>
          <a:lstStyle>
            <a:lvl1pPr marL="0" indent="0" algn="l">
              <a:buNone/>
              <a:defRPr sz="2200" i="1"/>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67DC221-9A2E-7459-102F-C3CFB27CC389}"/>
              </a:ext>
            </a:extLst>
          </p:cNvPr>
          <p:cNvSpPr>
            <a:spLocks noGrp="1"/>
          </p:cNvSpPr>
          <p:nvPr>
            <p:ph type="dt" sz="half" idx="10"/>
          </p:nvPr>
        </p:nvSpPr>
        <p:spPr/>
        <p:txBody>
          <a:bodyPr/>
          <a:lstStyle/>
          <a:p>
            <a:fld id="{E80C50CD-E178-4744-9B35-B2F624D6C5E9}" type="datetimeFigureOut">
              <a:rPr lang="en-US" smtClean="0"/>
              <a:t>1/8/2026</a:t>
            </a:fld>
            <a:endParaRPr lang="en-US"/>
          </a:p>
        </p:txBody>
      </p:sp>
      <p:sp>
        <p:nvSpPr>
          <p:cNvPr id="5" name="Footer Placeholder 4">
            <a:extLst>
              <a:ext uri="{FF2B5EF4-FFF2-40B4-BE49-F238E27FC236}">
                <a16:creationId xmlns:a16="http://schemas.microsoft.com/office/drawing/2014/main" id="{A5020671-6F7D-3A03-EEC1-661A87F96F4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2453D3A-E0F9-8386-2A6C-96671FBB15A5}"/>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7020248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A26D03-149A-DAB3-4B2A-E9B74F2E251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3C1E73D-41A7-9934-0990-9208B952329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8BB2A3F-E719-673C-5D56-F663712D0E7F}"/>
              </a:ext>
            </a:extLst>
          </p:cNvPr>
          <p:cNvSpPr>
            <a:spLocks noGrp="1"/>
          </p:cNvSpPr>
          <p:nvPr>
            <p:ph type="dt" sz="half" idx="10"/>
          </p:nvPr>
        </p:nvSpPr>
        <p:spPr/>
        <p:txBody>
          <a:bodyPr/>
          <a:lstStyle/>
          <a:p>
            <a:fld id="{E80C50CD-E178-4744-9B35-B2F624D6C5E9}" type="datetimeFigureOut">
              <a:rPr lang="en-US" smtClean="0"/>
              <a:t>1/8/2026</a:t>
            </a:fld>
            <a:endParaRPr lang="en-US"/>
          </a:p>
        </p:txBody>
      </p:sp>
      <p:sp>
        <p:nvSpPr>
          <p:cNvPr id="5" name="Footer Placeholder 4">
            <a:extLst>
              <a:ext uri="{FF2B5EF4-FFF2-40B4-BE49-F238E27FC236}">
                <a16:creationId xmlns:a16="http://schemas.microsoft.com/office/drawing/2014/main" id="{04AE594A-52F5-D85E-343C-ADFEE3C72E0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07D5C9C-B2E2-FC26-E459-9E880EF975BA}"/>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3399127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29D51F-B2D5-2804-4F7C-C99850FBD05B}"/>
              </a:ext>
            </a:extLst>
          </p:cNvPr>
          <p:cNvSpPr>
            <a:spLocks noGrp="1"/>
          </p:cNvSpPr>
          <p:nvPr>
            <p:ph type="title"/>
          </p:nvPr>
        </p:nvSpPr>
        <p:spPr>
          <a:xfrm>
            <a:off x="521208" y="978408"/>
            <a:ext cx="5020056" cy="4288536"/>
          </a:xfrm>
        </p:spPr>
        <p:txBody>
          <a:bodyPr anchor="t">
            <a:normAutofit/>
          </a:bodyPr>
          <a:lstStyle>
            <a:lvl1pPr>
              <a:defRPr sz="5400"/>
            </a:lvl1pPr>
          </a:lstStyle>
          <a:p>
            <a:r>
              <a:rPr lang="en-US" dirty="0"/>
              <a:t>Click to edit Master title style</a:t>
            </a:r>
          </a:p>
        </p:txBody>
      </p:sp>
      <p:sp>
        <p:nvSpPr>
          <p:cNvPr id="3" name="Text Placeholder 2">
            <a:extLst>
              <a:ext uri="{FF2B5EF4-FFF2-40B4-BE49-F238E27FC236}">
                <a16:creationId xmlns:a16="http://schemas.microsoft.com/office/drawing/2014/main" id="{15FE5516-03B6-C488-EB4A-68AE681EDFB8}"/>
              </a:ext>
            </a:extLst>
          </p:cNvPr>
          <p:cNvSpPr>
            <a:spLocks noGrp="1"/>
          </p:cNvSpPr>
          <p:nvPr>
            <p:ph type="body" idx="1"/>
          </p:nvPr>
        </p:nvSpPr>
        <p:spPr>
          <a:xfrm>
            <a:off x="521208" y="5266944"/>
            <a:ext cx="5020056" cy="1088136"/>
          </a:xfrm>
        </p:spPr>
        <p:txBody>
          <a:bodyPr anchor="b">
            <a:normAutofit/>
          </a:bodyPr>
          <a:lstStyle>
            <a:lvl1pPr marL="0" indent="0">
              <a:buNone/>
              <a:defRPr sz="2200" i="1">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50ECB4D7-49A7-D050-70B9-11A1E2D445D8}"/>
              </a:ext>
            </a:extLst>
          </p:cNvPr>
          <p:cNvSpPr>
            <a:spLocks noGrp="1"/>
          </p:cNvSpPr>
          <p:nvPr>
            <p:ph type="dt" sz="half" idx="10"/>
          </p:nvPr>
        </p:nvSpPr>
        <p:spPr/>
        <p:txBody>
          <a:bodyPr/>
          <a:lstStyle/>
          <a:p>
            <a:fld id="{E80C50CD-E178-4744-9B35-B2F624D6C5E9}" type="datetimeFigureOut">
              <a:rPr lang="en-US" smtClean="0"/>
              <a:t>1/8/2026</a:t>
            </a:fld>
            <a:endParaRPr lang="en-US"/>
          </a:p>
        </p:txBody>
      </p:sp>
      <p:sp>
        <p:nvSpPr>
          <p:cNvPr id="5" name="Footer Placeholder 4">
            <a:extLst>
              <a:ext uri="{FF2B5EF4-FFF2-40B4-BE49-F238E27FC236}">
                <a16:creationId xmlns:a16="http://schemas.microsoft.com/office/drawing/2014/main" id="{8A9A913F-AD00-C1EE-B01A-8590671C014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14FC386-B2AF-6FAD-D053-E22D48CD7285}"/>
              </a:ext>
            </a:extLst>
          </p:cNvPr>
          <p:cNvSpPr>
            <a:spLocks noGrp="1"/>
          </p:cNvSpPr>
          <p:nvPr>
            <p:ph type="sldNum" sz="quarter" idx="12"/>
          </p:nvPr>
        </p:nvSpPr>
        <p:spPr/>
        <p:txBody>
          <a:bodyPr/>
          <a:lstStyle/>
          <a:p>
            <a:fld id="{148CC95F-0247-41B6-91CF-DC97C76A7088}" type="slidenum">
              <a:rPr lang="en-US" smtClean="0"/>
              <a:t>‹#›</a:t>
            </a:fld>
            <a:endParaRPr lang="en-US"/>
          </a:p>
        </p:txBody>
      </p:sp>
      <p:sp>
        <p:nvSpPr>
          <p:cNvPr id="7" name="Rectangle 6">
            <a:extLst>
              <a:ext uri="{FF2B5EF4-FFF2-40B4-BE49-F238E27FC236}">
                <a16:creationId xmlns:a16="http://schemas.microsoft.com/office/drawing/2014/main" id="{4E1E1B67-3BFF-F04B-52F4-7E724FB3B24D}"/>
              </a:ext>
            </a:extLst>
          </p:cNvPr>
          <p:cNvSpPr/>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0748610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CE3B21-CF4D-1B01-0F4E-D32C1B218B63}"/>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1FB39FF2-6858-B514-B695-58442557D0C1}"/>
              </a:ext>
            </a:extLst>
          </p:cNvPr>
          <p:cNvSpPr>
            <a:spLocks noGrp="1"/>
          </p:cNvSpPr>
          <p:nvPr>
            <p:ph sz="half" idx="1"/>
          </p:nvPr>
        </p:nvSpPr>
        <p:spPr>
          <a:xfrm>
            <a:off x="521208" y="2578608"/>
            <a:ext cx="5166360" cy="37673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8FA30130-974D-B91D-5B93-EC52AABDB5B0}"/>
              </a:ext>
            </a:extLst>
          </p:cNvPr>
          <p:cNvSpPr>
            <a:spLocks noGrp="1"/>
          </p:cNvSpPr>
          <p:nvPr>
            <p:ph sz="half" idx="2"/>
          </p:nvPr>
        </p:nvSpPr>
        <p:spPr>
          <a:xfrm>
            <a:off x="6519672" y="2578608"/>
            <a:ext cx="5166360" cy="37673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15BED99-6FD7-9C6B-1152-A6E42715BB79}"/>
              </a:ext>
            </a:extLst>
          </p:cNvPr>
          <p:cNvSpPr>
            <a:spLocks noGrp="1"/>
          </p:cNvSpPr>
          <p:nvPr>
            <p:ph type="dt" sz="half" idx="10"/>
          </p:nvPr>
        </p:nvSpPr>
        <p:spPr/>
        <p:txBody>
          <a:bodyPr/>
          <a:lstStyle/>
          <a:p>
            <a:fld id="{E80C50CD-E178-4744-9B35-B2F624D6C5E9}" type="datetimeFigureOut">
              <a:rPr lang="en-US" smtClean="0"/>
              <a:t>1/8/2026</a:t>
            </a:fld>
            <a:endParaRPr lang="en-US"/>
          </a:p>
        </p:txBody>
      </p:sp>
      <p:sp>
        <p:nvSpPr>
          <p:cNvPr id="6" name="Footer Placeholder 5">
            <a:extLst>
              <a:ext uri="{FF2B5EF4-FFF2-40B4-BE49-F238E27FC236}">
                <a16:creationId xmlns:a16="http://schemas.microsoft.com/office/drawing/2014/main" id="{BA253AAC-5967-2565-A715-82D3505ABF0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4B51313-69FB-E016-3CC1-62CA476ED214}"/>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2571070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B3DF9D-B849-CE37-97E4-AD37F880677F}"/>
              </a:ext>
            </a:extLst>
          </p:cNvPr>
          <p:cNvSpPr>
            <a:spLocks noGrp="1"/>
          </p:cNvSpPr>
          <p:nvPr>
            <p:ph type="title"/>
          </p:nvPr>
        </p:nvSpPr>
        <p:spPr>
          <a:xfrm>
            <a:off x="521208" y="978408"/>
            <a:ext cx="11164824" cy="1216152"/>
          </a:xfrm>
        </p:spPr>
        <p:txBody>
          <a:bodyPr/>
          <a:lstStyle/>
          <a:p>
            <a:r>
              <a:rPr lang="en-US"/>
              <a:t>Click to edit Master title style</a:t>
            </a:r>
          </a:p>
        </p:txBody>
      </p:sp>
      <p:sp>
        <p:nvSpPr>
          <p:cNvPr id="3" name="Text Placeholder 2">
            <a:extLst>
              <a:ext uri="{FF2B5EF4-FFF2-40B4-BE49-F238E27FC236}">
                <a16:creationId xmlns:a16="http://schemas.microsoft.com/office/drawing/2014/main" id="{79D4C626-4008-960A-E601-6AA9F4BB8D8B}"/>
              </a:ext>
            </a:extLst>
          </p:cNvPr>
          <p:cNvSpPr>
            <a:spLocks noGrp="1"/>
          </p:cNvSpPr>
          <p:nvPr>
            <p:ph type="body" idx="1"/>
          </p:nvPr>
        </p:nvSpPr>
        <p:spPr>
          <a:xfrm>
            <a:off x="521208" y="2340864"/>
            <a:ext cx="5166360" cy="658368"/>
          </a:xfrm>
        </p:spPr>
        <p:txBody>
          <a:bodyPr anchor="b">
            <a:normAutofit/>
          </a:bodyPr>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806E8D6C-AC07-ED6B-2EA8-9C40A5AEA748}"/>
              </a:ext>
            </a:extLst>
          </p:cNvPr>
          <p:cNvSpPr>
            <a:spLocks noGrp="1"/>
          </p:cNvSpPr>
          <p:nvPr>
            <p:ph sz="half" idx="2"/>
          </p:nvPr>
        </p:nvSpPr>
        <p:spPr>
          <a:xfrm>
            <a:off x="521208" y="3035808"/>
            <a:ext cx="5166360" cy="331012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3C52617E-C6D9-246B-E7B7-8159DF17C0A3}"/>
              </a:ext>
            </a:extLst>
          </p:cNvPr>
          <p:cNvSpPr>
            <a:spLocks noGrp="1"/>
          </p:cNvSpPr>
          <p:nvPr>
            <p:ph type="body" sz="quarter" idx="3"/>
          </p:nvPr>
        </p:nvSpPr>
        <p:spPr>
          <a:xfrm>
            <a:off x="6519672" y="2340864"/>
            <a:ext cx="5166360" cy="658368"/>
          </a:xfrm>
        </p:spPr>
        <p:txBody>
          <a:bodyPr anchor="b">
            <a:normAutofit/>
          </a:bodyPr>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3DBC2094-7EBC-02C5-5AB5-233E63080A9C}"/>
              </a:ext>
            </a:extLst>
          </p:cNvPr>
          <p:cNvSpPr>
            <a:spLocks noGrp="1"/>
          </p:cNvSpPr>
          <p:nvPr>
            <p:ph sz="quarter" idx="4"/>
          </p:nvPr>
        </p:nvSpPr>
        <p:spPr>
          <a:xfrm>
            <a:off x="6519672" y="3035808"/>
            <a:ext cx="5166360" cy="331012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23010BD2-59B4-FD2E-3C5E-C83AE6003985}"/>
              </a:ext>
            </a:extLst>
          </p:cNvPr>
          <p:cNvSpPr>
            <a:spLocks noGrp="1"/>
          </p:cNvSpPr>
          <p:nvPr>
            <p:ph type="dt" sz="half" idx="10"/>
          </p:nvPr>
        </p:nvSpPr>
        <p:spPr/>
        <p:txBody>
          <a:bodyPr/>
          <a:lstStyle/>
          <a:p>
            <a:fld id="{E80C50CD-E178-4744-9B35-B2F624D6C5E9}" type="datetimeFigureOut">
              <a:rPr lang="en-US" smtClean="0"/>
              <a:t>1/8/2026</a:t>
            </a:fld>
            <a:endParaRPr lang="en-US"/>
          </a:p>
        </p:txBody>
      </p:sp>
      <p:sp>
        <p:nvSpPr>
          <p:cNvPr id="8" name="Footer Placeholder 7">
            <a:extLst>
              <a:ext uri="{FF2B5EF4-FFF2-40B4-BE49-F238E27FC236}">
                <a16:creationId xmlns:a16="http://schemas.microsoft.com/office/drawing/2014/main" id="{E72B35C4-A654-7759-BDA0-94D9D1A21663}"/>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55F4347-2EC0-CA6E-2637-8048456D7ECB}"/>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3216765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34716D-52F2-C7FB-83B1-2DA1AD375EAE}"/>
              </a:ext>
            </a:extLst>
          </p:cNvPr>
          <p:cNvSpPr>
            <a:spLocks noGrp="1"/>
          </p:cNvSpPr>
          <p:nvPr>
            <p:ph type="title"/>
          </p:nvPr>
        </p:nvSpPr>
        <p:spPr/>
        <p:txBody>
          <a:bodyPr/>
          <a:lstStyle/>
          <a:p>
            <a:r>
              <a:rPr lang="en-US" dirty="0"/>
              <a:t>Click to edit Master title style</a:t>
            </a:r>
          </a:p>
        </p:txBody>
      </p:sp>
      <p:sp>
        <p:nvSpPr>
          <p:cNvPr id="3" name="Date Placeholder 2">
            <a:extLst>
              <a:ext uri="{FF2B5EF4-FFF2-40B4-BE49-F238E27FC236}">
                <a16:creationId xmlns:a16="http://schemas.microsoft.com/office/drawing/2014/main" id="{56F4A371-AC27-6A28-32E6-74A28371BF55}"/>
              </a:ext>
            </a:extLst>
          </p:cNvPr>
          <p:cNvSpPr>
            <a:spLocks noGrp="1"/>
          </p:cNvSpPr>
          <p:nvPr>
            <p:ph type="dt" sz="half" idx="10"/>
          </p:nvPr>
        </p:nvSpPr>
        <p:spPr/>
        <p:txBody>
          <a:bodyPr/>
          <a:lstStyle/>
          <a:p>
            <a:fld id="{E80C50CD-E178-4744-9B35-B2F624D6C5E9}" type="datetimeFigureOut">
              <a:rPr lang="en-US" smtClean="0"/>
              <a:t>1/8/2026</a:t>
            </a:fld>
            <a:endParaRPr lang="en-US"/>
          </a:p>
        </p:txBody>
      </p:sp>
      <p:sp>
        <p:nvSpPr>
          <p:cNvPr id="4" name="Footer Placeholder 3">
            <a:extLst>
              <a:ext uri="{FF2B5EF4-FFF2-40B4-BE49-F238E27FC236}">
                <a16:creationId xmlns:a16="http://schemas.microsoft.com/office/drawing/2014/main" id="{D155941A-A24E-885D-E894-0326F4C4004D}"/>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9D5E5B4-971F-FF6A-1B07-A5C85370552D}"/>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2351509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99F431F-E6DC-4137-3092-A30A0A3628EC}"/>
              </a:ext>
            </a:extLst>
          </p:cNvPr>
          <p:cNvSpPr>
            <a:spLocks noGrp="1"/>
          </p:cNvSpPr>
          <p:nvPr>
            <p:ph type="dt" sz="half" idx="10"/>
          </p:nvPr>
        </p:nvSpPr>
        <p:spPr/>
        <p:txBody>
          <a:bodyPr/>
          <a:lstStyle/>
          <a:p>
            <a:fld id="{E80C50CD-E178-4744-9B35-B2F624D6C5E9}" type="datetimeFigureOut">
              <a:rPr lang="en-US" smtClean="0"/>
              <a:t>1/8/2026</a:t>
            </a:fld>
            <a:endParaRPr lang="en-US"/>
          </a:p>
        </p:txBody>
      </p:sp>
      <p:sp>
        <p:nvSpPr>
          <p:cNvPr id="3" name="Footer Placeholder 2">
            <a:extLst>
              <a:ext uri="{FF2B5EF4-FFF2-40B4-BE49-F238E27FC236}">
                <a16:creationId xmlns:a16="http://schemas.microsoft.com/office/drawing/2014/main" id="{06AC814B-67B4-C70F-FA51-6205D5E2CB8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1EAA9C9-D895-DD20-1089-EA75EA428951}"/>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1491543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B50562-884C-9053-70C1-3B72A0B45EA6}"/>
              </a:ext>
            </a:extLst>
          </p:cNvPr>
          <p:cNvSpPr>
            <a:spLocks noGrp="1"/>
          </p:cNvSpPr>
          <p:nvPr>
            <p:ph type="title"/>
          </p:nvPr>
        </p:nvSpPr>
        <p:spPr>
          <a:xfrm>
            <a:off x="521208" y="978408"/>
            <a:ext cx="5020056" cy="2459736"/>
          </a:xfrm>
        </p:spPr>
        <p:txBody>
          <a:bodyPr anchor="t">
            <a:noAutofit/>
          </a:bodyPr>
          <a:lstStyle>
            <a:lvl1pPr>
              <a:defRPr sz="4400"/>
            </a:lvl1pPr>
          </a:lstStyle>
          <a:p>
            <a:r>
              <a:rPr lang="en-US" dirty="0"/>
              <a:t>Click to edit Master title style</a:t>
            </a:r>
          </a:p>
        </p:txBody>
      </p:sp>
      <p:sp>
        <p:nvSpPr>
          <p:cNvPr id="3" name="Content Placeholder 2">
            <a:extLst>
              <a:ext uri="{FF2B5EF4-FFF2-40B4-BE49-F238E27FC236}">
                <a16:creationId xmlns:a16="http://schemas.microsoft.com/office/drawing/2014/main" id="{0318F509-68F0-39D5-1A8B-CE246715AE46}"/>
              </a:ext>
            </a:extLst>
          </p:cNvPr>
          <p:cNvSpPr>
            <a:spLocks noGrp="1"/>
          </p:cNvSpPr>
          <p:nvPr>
            <p:ph idx="1"/>
          </p:nvPr>
        </p:nvSpPr>
        <p:spPr>
          <a:xfrm>
            <a:off x="6519672" y="987424"/>
            <a:ext cx="5166360" cy="5358384"/>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F158E37C-27CE-3A84-FC74-BDCCD8A9A3EC}"/>
              </a:ext>
            </a:extLst>
          </p:cNvPr>
          <p:cNvSpPr>
            <a:spLocks noGrp="1"/>
          </p:cNvSpPr>
          <p:nvPr>
            <p:ph type="body" sz="half" idx="2"/>
          </p:nvPr>
        </p:nvSpPr>
        <p:spPr>
          <a:xfrm>
            <a:off x="521208" y="3575304"/>
            <a:ext cx="5020056" cy="2770632"/>
          </a:xfrm>
        </p:spPr>
        <p:txBody>
          <a:bodyPr>
            <a:normAutofit/>
          </a:bodyPr>
          <a:lstStyle>
            <a:lvl1pPr marL="0" indent="0">
              <a:buNone/>
              <a:defRPr sz="220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2A95F79-E23E-11D2-40BF-66ED340195DB}"/>
              </a:ext>
            </a:extLst>
          </p:cNvPr>
          <p:cNvSpPr>
            <a:spLocks noGrp="1"/>
          </p:cNvSpPr>
          <p:nvPr>
            <p:ph type="dt" sz="half" idx="10"/>
          </p:nvPr>
        </p:nvSpPr>
        <p:spPr/>
        <p:txBody>
          <a:bodyPr/>
          <a:lstStyle/>
          <a:p>
            <a:fld id="{E80C50CD-E178-4744-9B35-B2F624D6C5E9}" type="datetimeFigureOut">
              <a:rPr lang="en-US" smtClean="0"/>
              <a:t>1/8/2026</a:t>
            </a:fld>
            <a:endParaRPr lang="en-US"/>
          </a:p>
        </p:txBody>
      </p:sp>
      <p:sp>
        <p:nvSpPr>
          <p:cNvPr id="6" name="Footer Placeholder 5">
            <a:extLst>
              <a:ext uri="{FF2B5EF4-FFF2-40B4-BE49-F238E27FC236}">
                <a16:creationId xmlns:a16="http://schemas.microsoft.com/office/drawing/2014/main" id="{4457F7FC-06F3-3D89-5D1A-4EC4B1D7355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554ACD5-6E0B-5713-DC9A-41E9D62AB12D}"/>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5780298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5B2D45-7CDB-D38C-2AAE-273F797674E1}"/>
              </a:ext>
            </a:extLst>
          </p:cNvPr>
          <p:cNvSpPr>
            <a:spLocks noGrp="1"/>
          </p:cNvSpPr>
          <p:nvPr>
            <p:ph type="title"/>
          </p:nvPr>
        </p:nvSpPr>
        <p:spPr>
          <a:xfrm>
            <a:off x="521208" y="978408"/>
            <a:ext cx="5020056" cy="2459736"/>
          </a:xfrm>
        </p:spPr>
        <p:txBody>
          <a:bodyPr anchor="t">
            <a:noAutofit/>
          </a:bodyPr>
          <a:lstStyle>
            <a:lvl1pPr>
              <a:defRPr sz="4400"/>
            </a:lvl1pPr>
          </a:lstStyle>
          <a:p>
            <a:r>
              <a:rPr lang="en-US" dirty="0"/>
              <a:t>Click to edit Master title style</a:t>
            </a:r>
          </a:p>
        </p:txBody>
      </p:sp>
      <p:sp>
        <p:nvSpPr>
          <p:cNvPr id="3" name="Picture Placeholder 2">
            <a:extLst>
              <a:ext uri="{FF2B5EF4-FFF2-40B4-BE49-F238E27FC236}">
                <a16:creationId xmlns:a16="http://schemas.microsoft.com/office/drawing/2014/main" id="{CCBF0855-1744-56E4-B115-3A3C5EA7834B}"/>
              </a:ext>
            </a:extLst>
          </p:cNvPr>
          <p:cNvSpPr>
            <a:spLocks noGrp="1"/>
          </p:cNvSpPr>
          <p:nvPr>
            <p:ph type="pic" idx="1"/>
          </p:nvPr>
        </p:nvSpPr>
        <p:spPr>
          <a:xfrm>
            <a:off x="6519672" y="987424"/>
            <a:ext cx="5166360" cy="5358384"/>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385E8A1D-28AE-4A19-BD96-401D4822A53D}"/>
              </a:ext>
            </a:extLst>
          </p:cNvPr>
          <p:cNvSpPr>
            <a:spLocks noGrp="1"/>
          </p:cNvSpPr>
          <p:nvPr>
            <p:ph type="body" sz="half" idx="2"/>
          </p:nvPr>
        </p:nvSpPr>
        <p:spPr>
          <a:xfrm>
            <a:off x="521208" y="3575304"/>
            <a:ext cx="5020056" cy="2770632"/>
          </a:xfrm>
        </p:spPr>
        <p:txBody>
          <a:bodyPr>
            <a:normAutofit/>
          </a:bodyPr>
          <a:lstStyle>
            <a:lvl1pPr marL="0" indent="0">
              <a:buNone/>
              <a:defRPr sz="220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7327DDB-CE95-4C89-DFC5-7DDBFC24E89C}"/>
              </a:ext>
            </a:extLst>
          </p:cNvPr>
          <p:cNvSpPr>
            <a:spLocks noGrp="1"/>
          </p:cNvSpPr>
          <p:nvPr>
            <p:ph type="dt" sz="half" idx="10"/>
          </p:nvPr>
        </p:nvSpPr>
        <p:spPr/>
        <p:txBody>
          <a:bodyPr/>
          <a:lstStyle/>
          <a:p>
            <a:fld id="{E80C50CD-E178-4744-9B35-B2F624D6C5E9}" type="datetimeFigureOut">
              <a:rPr lang="en-US" smtClean="0"/>
              <a:t>1/8/2026</a:t>
            </a:fld>
            <a:endParaRPr lang="en-US"/>
          </a:p>
        </p:txBody>
      </p:sp>
      <p:sp>
        <p:nvSpPr>
          <p:cNvPr id="6" name="Footer Placeholder 5">
            <a:extLst>
              <a:ext uri="{FF2B5EF4-FFF2-40B4-BE49-F238E27FC236}">
                <a16:creationId xmlns:a16="http://schemas.microsoft.com/office/drawing/2014/main" id="{0522C835-F3B5-943C-FFC4-D5BA9666AF3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8709891-6E3C-ADED-01DD-15FCED37AF4A}"/>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3289660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C36771-E72D-FAD8-771E-3E196DD2E1C8}"/>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B5BB827-257D-60D9-792F-E6959004297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CE5D2E7-C856-F78A-E88C-375474982A5F}"/>
              </a:ext>
            </a:extLst>
          </p:cNvPr>
          <p:cNvSpPr>
            <a:spLocks noGrp="1"/>
          </p:cNvSpPr>
          <p:nvPr>
            <p:ph type="dt" sz="half" idx="10"/>
          </p:nvPr>
        </p:nvSpPr>
        <p:spPr/>
        <p:txBody>
          <a:bodyPr/>
          <a:lstStyle/>
          <a:p>
            <a:fld id="{E80C50CD-E178-4744-9B35-B2F624D6C5E9}" type="datetimeFigureOut">
              <a:rPr lang="en-US" smtClean="0"/>
              <a:t>1/8/2026</a:t>
            </a:fld>
            <a:endParaRPr lang="en-US"/>
          </a:p>
        </p:txBody>
      </p:sp>
      <p:sp>
        <p:nvSpPr>
          <p:cNvPr id="5" name="Footer Placeholder 4">
            <a:extLst>
              <a:ext uri="{FF2B5EF4-FFF2-40B4-BE49-F238E27FC236}">
                <a16:creationId xmlns:a16="http://schemas.microsoft.com/office/drawing/2014/main" id="{0FDAB289-9591-51C9-9E3C-B6F2ACC6A62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7FE037C-790D-7442-8E43-D2740B3952B1}"/>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4986642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2635151-A38B-3766-6A32-FF1DF7687D9F}"/>
              </a:ext>
            </a:extLst>
          </p:cNvPr>
          <p:cNvSpPr>
            <a:spLocks noGrp="1"/>
          </p:cNvSpPr>
          <p:nvPr>
            <p:ph type="title" orient="vert"/>
          </p:nvPr>
        </p:nvSpPr>
        <p:spPr>
          <a:xfrm>
            <a:off x="8659368" y="978408"/>
            <a:ext cx="2551176" cy="5367528"/>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33D132D1-640C-FB9A-AD6F-D845738349F6}"/>
              </a:ext>
            </a:extLst>
          </p:cNvPr>
          <p:cNvSpPr>
            <a:spLocks noGrp="1"/>
          </p:cNvSpPr>
          <p:nvPr>
            <p:ph type="body" orient="vert" idx="1"/>
          </p:nvPr>
        </p:nvSpPr>
        <p:spPr>
          <a:xfrm>
            <a:off x="521208" y="978408"/>
            <a:ext cx="8010144" cy="536752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6955F80A-4BA7-8ED8-9A62-B92194272620}"/>
              </a:ext>
            </a:extLst>
          </p:cNvPr>
          <p:cNvSpPr>
            <a:spLocks noGrp="1"/>
          </p:cNvSpPr>
          <p:nvPr>
            <p:ph type="dt" sz="half" idx="10"/>
          </p:nvPr>
        </p:nvSpPr>
        <p:spPr/>
        <p:txBody>
          <a:bodyPr/>
          <a:lstStyle/>
          <a:p>
            <a:fld id="{E80C50CD-E178-4744-9B35-B2F624D6C5E9}" type="datetimeFigureOut">
              <a:rPr lang="en-US" smtClean="0"/>
              <a:t>1/8/2026</a:t>
            </a:fld>
            <a:endParaRPr lang="en-US"/>
          </a:p>
        </p:txBody>
      </p:sp>
      <p:sp>
        <p:nvSpPr>
          <p:cNvPr id="5" name="Footer Placeholder 4">
            <a:extLst>
              <a:ext uri="{FF2B5EF4-FFF2-40B4-BE49-F238E27FC236}">
                <a16:creationId xmlns:a16="http://schemas.microsoft.com/office/drawing/2014/main" id="{85E38113-D55A-A1A0-D1FE-53C95860FB6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8919DDB-F89D-4B2D-21A2-82AF1D1023E4}"/>
              </a:ext>
            </a:extLst>
          </p:cNvPr>
          <p:cNvSpPr>
            <a:spLocks noGrp="1"/>
          </p:cNvSpPr>
          <p:nvPr>
            <p:ph type="sldNum" sz="quarter" idx="12"/>
          </p:nvPr>
        </p:nvSpPr>
        <p:spPr/>
        <p:txBody>
          <a:bodyPr/>
          <a:lstStyle/>
          <a:p>
            <a:fld id="{148CC95F-0247-41B6-91CF-DC97C76A7088}" type="slidenum">
              <a:rPr lang="en-US" smtClean="0"/>
              <a:t>‹#›</a:t>
            </a:fld>
            <a:endParaRPr lang="en-US"/>
          </a:p>
        </p:txBody>
      </p:sp>
      <p:sp>
        <p:nvSpPr>
          <p:cNvPr id="7" name="Rectangle 6">
            <a:extLst>
              <a:ext uri="{FF2B5EF4-FFF2-40B4-BE49-F238E27FC236}">
                <a16:creationId xmlns:a16="http://schemas.microsoft.com/office/drawing/2014/main" id="{262572D8-D485-1DB1-34B1-C35C61C89940}"/>
              </a:ext>
            </a:extLst>
          </p:cNvPr>
          <p:cNvSpPr/>
          <p:nvPr/>
        </p:nvSpPr>
        <p:spPr>
          <a:xfrm rot="5400000">
            <a:off x="8936623" y="3585018"/>
            <a:ext cx="5325734"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70694683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31A28D7-6581-4956-AAE3-9104804DF55B}"/>
              </a:ext>
            </a:extLst>
          </p:cNvPr>
          <p:cNvSpPr>
            <a:spLocks noGrp="1"/>
          </p:cNvSpPr>
          <p:nvPr>
            <p:ph type="title"/>
          </p:nvPr>
        </p:nvSpPr>
        <p:spPr>
          <a:xfrm>
            <a:off x="521208" y="978408"/>
            <a:ext cx="11155680" cy="1463040"/>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a:extLst>
              <a:ext uri="{FF2B5EF4-FFF2-40B4-BE49-F238E27FC236}">
                <a16:creationId xmlns:a16="http://schemas.microsoft.com/office/drawing/2014/main" id="{F3CFCCA4-57A4-08A1-FC45-D2BBA66FABFA}"/>
              </a:ext>
            </a:extLst>
          </p:cNvPr>
          <p:cNvSpPr>
            <a:spLocks noGrp="1"/>
          </p:cNvSpPr>
          <p:nvPr>
            <p:ph type="body" idx="1"/>
          </p:nvPr>
        </p:nvSpPr>
        <p:spPr>
          <a:xfrm>
            <a:off x="521208" y="2578608"/>
            <a:ext cx="11155680" cy="376732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B0FAA0F4-2442-8D45-3C3D-1B8F55C8683A}"/>
              </a:ext>
            </a:extLst>
          </p:cNvPr>
          <p:cNvSpPr>
            <a:spLocks noGrp="1"/>
          </p:cNvSpPr>
          <p:nvPr>
            <p:ph type="dt" sz="half" idx="2"/>
          </p:nvPr>
        </p:nvSpPr>
        <p:spPr>
          <a:xfrm>
            <a:off x="521208" y="6419088"/>
            <a:ext cx="2743200" cy="365125"/>
          </a:xfrm>
          <a:prstGeom prst="rect">
            <a:avLst/>
          </a:prstGeom>
        </p:spPr>
        <p:txBody>
          <a:bodyPr vert="horz" lIns="91440" tIns="45720" rIns="91440" bIns="45720" rtlCol="0" anchor="ctr"/>
          <a:lstStyle>
            <a:lvl1pPr algn="l">
              <a:defRPr sz="900">
                <a:solidFill>
                  <a:schemeClr val="tx1"/>
                </a:solidFill>
              </a:defRPr>
            </a:lvl1pPr>
          </a:lstStyle>
          <a:p>
            <a:fld id="{E80C50CD-E178-4744-9B35-B2F624D6C5E9}" type="datetimeFigureOut">
              <a:rPr lang="en-US" smtClean="0"/>
              <a:pPr/>
              <a:t>1/8/2026</a:t>
            </a:fld>
            <a:endParaRPr lang="en-US"/>
          </a:p>
        </p:txBody>
      </p:sp>
      <p:sp>
        <p:nvSpPr>
          <p:cNvPr id="5" name="Footer Placeholder 4">
            <a:extLst>
              <a:ext uri="{FF2B5EF4-FFF2-40B4-BE49-F238E27FC236}">
                <a16:creationId xmlns:a16="http://schemas.microsoft.com/office/drawing/2014/main" id="{9E03785E-FB42-1D54-92AC-D0A61A8FABD4}"/>
              </a:ext>
            </a:extLst>
          </p:cNvPr>
          <p:cNvSpPr>
            <a:spLocks noGrp="1"/>
          </p:cNvSpPr>
          <p:nvPr>
            <p:ph type="ftr" sz="quarter" idx="3"/>
          </p:nvPr>
        </p:nvSpPr>
        <p:spPr>
          <a:xfrm>
            <a:off x="521208" y="100584"/>
            <a:ext cx="4114800" cy="365125"/>
          </a:xfrm>
          <a:prstGeom prst="rect">
            <a:avLst/>
          </a:prstGeom>
        </p:spPr>
        <p:txBody>
          <a:bodyPr vert="horz" lIns="91440" tIns="45720" rIns="91440" bIns="45720" rtlCol="0" anchor="ctr"/>
          <a:lstStyle>
            <a:lvl1pPr algn="l">
              <a:defRPr sz="9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BCC9CF34-1274-DB45-4809-90E5D244A9AE}"/>
              </a:ext>
            </a:extLst>
          </p:cNvPr>
          <p:cNvSpPr>
            <a:spLocks noGrp="1"/>
          </p:cNvSpPr>
          <p:nvPr>
            <p:ph type="sldNum" sz="quarter" idx="4"/>
          </p:nvPr>
        </p:nvSpPr>
        <p:spPr>
          <a:xfrm>
            <a:off x="11457432" y="6419088"/>
            <a:ext cx="640080" cy="365125"/>
          </a:xfrm>
          <a:prstGeom prst="rect">
            <a:avLst/>
          </a:prstGeom>
        </p:spPr>
        <p:txBody>
          <a:bodyPr vert="horz" lIns="91440" tIns="45720" rIns="91440" bIns="45720" rtlCol="0" anchor="ctr"/>
          <a:lstStyle>
            <a:lvl1pPr algn="r">
              <a:defRPr sz="900">
                <a:solidFill>
                  <a:schemeClr val="tx1"/>
                </a:solidFill>
              </a:defRPr>
            </a:lvl1pPr>
          </a:lstStyle>
          <a:p>
            <a:fld id="{148CC95F-0247-41B6-91CF-DC97C76A7088}" type="slidenum">
              <a:rPr lang="en-US" smtClean="0"/>
              <a:pPr/>
              <a:t>‹#›</a:t>
            </a:fld>
            <a:endParaRPr lang="en-US"/>
          </a:p>
        </p:txBody>
      </p:sp>
      <p:sp>
        <p:nvSpPr>
          <p:cNvPr id="7" name="Freeform: Shape 6">
            <a:extLst>
              <a:ext uri="{FF2B5EF4-FFF2-40B4-BE49-F238E27FC236}">
                <a16:creationId xmlns:a16="http://schemas.microsoft.com/office/drawing/2014/main" id="{774A975B-A886-5202-0489-6965514A0D14}"/>
              </a:ext>
              <a:ext uri="{C183D7F6-B498-43B3-948B-1728B52AA6E4}">
                <adec:decorative xmlns:adec="http://schemas.microsoft.com/office/drawing/2017/decorative" val="1"/>
              </a:ext>
            </a:extLst>
          </p:cNvPr>
          <p:cNvSpPr/>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930596770"/>
      </p:ext>
    </p:extLst>
  </p:cSld>
  <p:clrMap bg1="lt1" tx1="dk1" bg2="lt2" tx2="dk2" accent1="accent1" accent2="accent2" accent3="accent3" accent4="accent4" accent5="accent5" accent6="accent6" hlink="hlink" folHlink="folHlink"/>
  <p:sldLayoutIdLst>
    <p:sldLayoutId id="2147483694" r:id="rId1"/>
    <p:sldLayoutId id="2147483695" r:id="rId2"/>
    <p:sldLayoutId id="2147483696" r:id="rId3"/>
    <p:sldLayoutId id="2147483697" r:id="rId4"/>
    <p:sldLayoutId id="2147483698" r:id="rId5"/>
    <p:sldLayoutId id="2147483692" r:id="rId6"/>
    <p:sldLayoutId id="2147483688" r:id="rId7"/>
    <p:sldLayoutId id="2147483689" r:id="rId8"/>
    <p:sldLayoutId id="2147483690" r:id="rId9"/>
    <p:sldLayoutId id="2147483691" r:id="rId10"/>
    <p:sldLayoutId id="2147483693" r:id="rId11"/>
  </p:sldLayoutIdLst>
  <p:txStyles>
    <p:titleStyle>
      <a:lvl1pPr algn="l" defTabSz="914400" rtl="0" eaLnBrk="1" latinLnBrk="0" hangingPunct="1">
        <a:lnSpc>
          <a:spcPct val="100000"/>
        </a:lnSpc>
        <a:spcBef>
          <a:spcPct val="0"/>
        </a:spcBef>
        <a:buNone/>
        <a:defRPr sz="4400" b="1"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1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2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 name="Rectangle 37">
            <a:extLst>
              <a:ext uri="{FF2B5EF4-FFF2-40B4-BE49-F238E27FC236}">
                <a16:creationId xmlns:a16="http://schemas.microsoft.com/office/drawing/2014/main" id="{E20BB609-EF92-42DB-836C-0699A590B5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40" name="Rectangle 39">
            <a:extLst>
              <a:ext uri="{FF2B5EF4-FFF2-40B4-BE49-F238E27FC236}">
                <a16:creationId xmlns:a16="http://schemas.microsoft.com/office/drawing/2014/main" id="{8BEC44CD-E290-4D60-A056-5BA05B182A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3" descr="A colorful lines on a black background&#10;&#10;AI-generated content may be incorrect.">
            <a:extLst>
              <a:ext uri="{FF2B5EF4-FFF2-40B4-BE49-F238E27FC236}">
                <a16:creationId xmlns:a16="http://schemas.microsoft.com/office/drawing/2014/main" id="{3AB0C10E-0CC9-FAB7-365A-2736C0932F25}"/>
              </a:ext>
            </a:extLst>
          </p:cNvPr>
          <p:cNvPicPr>
            <a:picLocks noChangeAspect="1"/>
          </p:cNvPicPr>
          <p:nvPr/>
        </p:nvPicPr>
        <p:blipFill>
          <a:blip r:embed="rId3">
            <a:alphaModFix amt="40000"/>
          </a:blip>
          <a:srcRect r="14445"/>
          <a:stretch>
            <a:fillRect/>
          </a:stretch>
        </p:blipFill>
        <p:spPr>
          <a:xfrm>
            <a:off x="-1" y="-4"/>
            <a:ext cx="6096000" cy="6858001"/>
          </a:xfrm>
          <a:prstGeom prst="rect">
            <a:avLst/>
          </a:prstGeom>
        </p:spPr>
      </p:pic>
      <p:sp>
        <p:nvSpPr>
          <p:cNvPr id="2" name="Title 1">
            <a:extLst>
              <a:ext uri="{FF2B5EF4-FFF2-40B4-BE49-F238E27FC236}">
                <a16:creationId xmlns:a16="http://schemas.microsoft.com/office/drawing/2014/main" id="{3F77C465-09C9-1116-5D3A-09700E50890A}"/>
              </a:ext>
            </a:extLst>
          </p:cNvPr>
          <p:cNvSpPr>
            <a:spLocks noGrp="1"/>
          </p:cNvSpPr>
          <p:nvPr>
            <p:ph type="ctrTitle"/>
          </p:nvPr>
        </p:nvSpPr>
        <p:spPr>
          <a:xfrm>
            <a:off x="517870" y="978408"/>
            <a:ext cx="5021182" cy="2334248"/>
          </a:xfrm>
        </p:spPr>
        <p:txBody>
          <a:bodyPr anchor="t">
            <a:normAutofit/>
          </a:bodyPr>
          <a:lstStyle/>
          <a:p>
            <a:r>
              <a:rPr lang="en-GB" sz="5400" dirty="0">
                <a:solidFill>
                  <a:srgbClr val="FFFFFF"/>
                </a:solidFill>
              </a:rPr>
              <a:t>The Modern World</a:t>
            </a:r>
          </a:p>
        </p:txBody>
      </p:sp>
      <p:sp>
        <p:nvSpPr>
          <p:cNvPr id="42" name="Rectangle 41">
            <a:extLst>
              <a:ext uri="{FF2B5EF4-FFF2-40B4-BE49-F238E27FC236}">
                <a16:creationId xmlns:a16="http://schemas.microsoft.com/office/drawing/2014/main" id="{B2C335F7-F61C-4EB4-80F2-4B1438FE66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5021183" cy="149279"/>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A2D2C50A-1CDC-BC40-C937-A275BEFD17DE}"/>
              </a:ext>
            </a:extLst>
          </p:cNvPr>
          <p:cNvPicPr>
            <a:picLocks noChangeAspect="1"/>
          </p:cNvPicPr>
          <p:nvPr/>
        </p:nvPicPr>
        <p:blipFill>
          <a:blip r:embed="rId4">
            <a:alphaModFix amt="40000"/>
          </a:blip>
          <a:srcRect l="27587" r="39080"/>
          <a:stretch>
            <a:fillRect/>
          </a:stretch>
        </p:blipFill>
        <p:spPr>
          <a:xfrm>
            <a:off x="6095999" y="-4"/>
            <a:ext cx="6096000" cy="6858001"/>
          </a:xfrm>
          <a:prstGeom prst="rect">
            <a:avLst/>
          </a:prstGeom>
        </p:spPr>
      </p:pic>
      <p:sp>
        <p:nvSpPr>
          <p:cNvPr id="3" name="Subtitle 2">
            <a:extLst>
              <a:ext uri="{FF2B5EF4-FFF2-40B4-BE49-F238E27FC236}">
                <a16:creationId xmlns:a16="http://schemas.microsoft.com/office/drawing/2014/main" id="{750AB8B1-2C03-86B5-5537-F1F58F02B381}"/>
              </a:ext>
            </a:extLst>
          </p:cNvPr>
          <p:cNvSpPr>
            <a:spLocks noGrp="1"/>
          </p:cNvSpPr>
          <p:nvPr>
            <p:ph type="subTitle" idx="1"/>
          </p:nvPr>
        </p:nvSpPr>
        <p:spPr>
          <a:xfrm>
            <a:off x="6652366" y="4017817"/>
            <a:ext cx="5040785" cy="1920240"/>
          </a:xfrm>
        </p:spPr>
        <p:txBody>
          <a:bodyPr anchor="b">
            <a:normAutofit/>
          </a:bodyPr>
          <a:lstStyle/>
          <a:p>
            <a:r>
              <a:rPr lang="en-GB" i="0" dirty="0">
                <a:solidFill>
                  <a:srgbClr val="FFFFFF"/>
                </a:solidFill>
              </a:rPr>
              <a:t>Session 9: The Origins of the First World War</a:t>
            </a:r>
          </a:p>
          <a:p>
            <a:r>
              <a:rPr lang="en-GB" i="0" dirty="0">
                <a:solidFill>
                  <a:srgbClr val="FFFFFF"/>
                </a:solidFill>
              </a:rPr>
              <a:t>Dr Rhian Elinor Keyse</a:t>
            </a:r>
          </a:p>
        </p:txBody>
      </p:sp>
      <p:sp>
        <p:nvSpPr>
          <p:cNvPr id="44" name="Rectangle 43">
            <a:extLst>
              <a:ext uri="{FF2B5EF4-FFF2-40B4-BE49-F238E27FC236}">
                <a16:creationId xmlns:a16="http://schemas.microsoft.com/office/drawing/2014/main" id="{F1189494-2B67-46D2-93D6-A122A09BF6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62168" y="6300216"/>
            <a:ext cx="5021183" cy="45719"/>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536851313"/>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D1BDCCC-E676-2A7E-BE11-2B8C23DB28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4B4E8A4-AD7A-AAFE-801E-A2AD352C09A9}"/>
              </a:ext>
            </a:extLst>
          </p:cNvPr>
          <p:cNvSpPr>
            <a:spLocks noGrp="1"/>
          </p:cNvSpPr>
          <p:nvPr>
            <p:ph type="title"/>
          </p:nvPr>
        </p:nvSpPr>
        <p:spPr>
          <a:xfrm>
            <a:off x="521208" y="978408"/>
            <a:ext cx="11155680" cy="1115568"/>
          </a:xfrm>
        </p:spPr>
        <p:txBody>
          <a:bodyPr>
            <a:normAutofit/>
          </a:bodyPr>
          <a:lstStyle/>
          <a:p>
            <a:r>
              <a:rPr lang="en-GB" dirty="0"/>
              <a:t>The ‘spark’</a:t>
            </a:r>
          </a:p>
        </p:txBody>
      </p:sp>
      <p:sp>
        <p:nvSpPr>
          <p:cNvPr id="11" name="Freeform: Shape 10">
            <a:extLst>
              <a:ext uri="{FF2B5EF4-FFF2-40B4-BE49-F238E27FC236}">
                <a16:creationId xmlns:a16="http://schemas.microsoft.com/office/drawing/2014/main" id="{781C97B1-8A09-6383-8C65-A3B7357781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descr="A group of people standing around a car&#10;&#10;AI-generated content may be incorrect.">
            <a:extLst>
              <a:ext uri="{FF2B5EF4-FFF2-40B4-BE49-F238E27FC236}">
                <a16:creationId xmlns:a16="http://schemas.microsoft.com/office/drawing/2014/main" id="{8AB80A3D-131D-F3ED-1622-08D7A6AD788D}"/>
              </a:ext>
            </a:extLst>
          </p:cNvPr>
          <p:cNvPicPr>
            <a:picLocks noChangeAspect="1"/>
          </p:cNvPicPr>
          <p:nvPr/>
        </p:nvPicPr>
        <p:blipFill>
          <a:blip r:embed="rId2"/>
          <a:srcRect l="109" r="3" b="3"/>
          <a:stretch>
            <a:fillRect/>
          </a:stretch>
        </p:blipFill>
        <p:spPr>
          <a:xfrm>
            <a:off x="517866" y="2299390"/>
            <a:ext cx="5578133" cy="4048568"/>
          </a:xfrm>
          <a:prstGeom prst="rect">
            <a:avLst/>
          </a:prstGeom>
        </p:spPr>
      </p:pic>
      <p:sp>
        <p:nvSpPr>
          <p:cNvPr id="3" name="Content Placeholder 2">
            <a:extLst>
              <a:ext uri="{FF2B5EF4-FFF2-40B4-BE49-F238E27FC236}">
                <a16:creationId xmlns:a16="http://schemas.microsoft.com/office/drawing/2014/main" id="{EEB8056F-9A77-8319-3137-D309D5908645}"/>
              </a:ext>
            </a:extLst>
          </p:cNvPr>
          <p:cNvSpPr>
            <a:spLocks noGrp="1"/>
          </p:cNvSpPr>
          <p:nvPr>
            <p:ph idx="1"/>
          </p:nvPr>
        </p:nvSpPr>
        <p:spPr>
          <a:xfrm>
            <a:off x="6510528" y="2304288"/>
            <a:ext cx="5157216" cy="4050792"/>
          </a:xfrm>
        </p:spPr>
        <p:txBody>
          <a:bodyPr>
            <a:normAutofit fontScale="92500"/>
          </a:bodyPr>
          <a:lstStyle/>
          <a:p>
            <a:pPr>
              <a:lnSpc>
                <a:spcPct val="100000"/>
              </a:lnSpc>
            </a:pPr>
            <a:r>
              <a:rPr lang="en-GB" sz="1400" dirty="0"/>
              <a:t>28 June 1914, assassination of Archduke Franz Ferdinand in Sarajevo by Gavrilo Princip, Serbian nationalist and member of ‘Black Hand’</a:t>
            </a:r>
          </a:p>
          <a:p>
            <a:pPr>
              <a:lnSpc>
                <a:spcPct val="100000"/>
              </a:lnSpc>
            </a:pPr>
            <a:r>
              <a:rPr lang="en-GB" sz="1400" dirty="0"/>
              <a:t>Serbian victory in Balkan Wars 1912 and 1913 – nearly doubled its territory and increased population by 50%.</a:t>
            </a:r>
          </a:p>
          <a:p>
            <a:pPr>
              <a:lnSpc>
                <a:spcPct val="100000"/>
              </a:lnSpc>
            </a:pPr>
            <a:r>
              <a:rPr lang="en-GB" sz="1400" dirty="0"/>
              <a:t>Ambitions for a Greater Serbia – including territories under Austro-Hungarian rule e.g. Bosnia annexed by Austria-Hungary 1908.</a:t>
            </a:r>
          </a:p>
          <a:p>
            <a:pPr>
              <a:lnSpc>
                <a:spcPct val="100000"/>
              </a:lnSpc>
            </a:pPr>
            <a:r>
              <a:rPr lang="en-GB" sz="1400" dirty="0"/>
              <a:t>Almost didn’t happen – initial attempt to bomb the car failed.</a:t>
            </a:r>
          </a:p>
          <a:p>
            <a:pPr>
              <a:lnSpc>
                <a:spcPct val="100000"/>
              </a:lnSpc>
            </a:pPr>
            <a:r>
              <a:rPr lang="en-GB" sz="1400" dirty="0"/>
              <a:t>Driver took a wrong turn – Princip positioned there by chance, shooting Archduke and his wife.</a:t>
            </a:r>
          </a:p>
          <a:p>
            <a:pPr>
              <a:lnSpc>
                <a:spcPct val="100000"/>
              </a:lnSpc>
            </a:pPr>
            <a:r>
              <a:rPr lang="en-GB" sz="1400" dirty="0"/>
              <a:t>How did this lead to world war? Was this inevitable?</a:t>
            </a:r>
          </a:p>
          <a:p>
            <a:pPr>
              <a:lnSpc>
                <a:spcPct val="100000"/>
              </a:lnSpc>
            </a:pPr>
            <a:r>
              <a:rPr lang="en-GB" sz="1400" dirty="0"/>
              <a:t>Austria-Hungary saw assassination as Serbian provocation – assumed Serbian government involvement (little concrete evidence at the time, though borne out later – one of planners was Apis, head of Serbian military intelligence service and assassins equipped with weapons from Serbian state arsenal.</a:t>
            </a:r>
          </a:p>
        </p:txBody>
      </p:sp>
    </p:spTree>
    <p:extLst>
      <p:ext uri="{BB962C8B-B14F-4D97-AF65-F5344CB8AC3E}">
        <p14:creationId xmlns:p14="http://schemas.microsoft.com/office/powerpoint/2010/main" val="118029874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3C11E1-6642-3BE2-A3BA-062F4198BF38}"/>
              </a:ext>
            </a:extLst>
          </p:cNvPr>
          <p:cNvSpPr>
            <a:spLocks noGrp="1"/>
          </p:cNvSpPr>
          <p:nvPr>
            <p:ph type="title"/>
          </p:nvPr>
        </p:nvSpPr>
        <p:spPr/>
        <p:txBody>
          <a:bodyPr/>
          <a:lstStyle/>
          <a:p>
            <a:r>
              <a:rPr lang="en-GB" dirty="0"/>
              <a:t>European rivalries and the balance of power</a:t>
            </a:r>
          </a:p>
        </p:txBody>
      </p:sp>
      <p:sp>
        <p:nvSpPr>
          <p:cNvPr id="3" name="Content Placeholder 2">
            <a:extLst>
              <a:ext uri="{FF2B5EF4-FFF2-40B4-BE49-F238E27FC236}">
                <a16:creationId xmlns:a16="http://schemas.microsoft.com/office/drawing/2014/main" id="{2438E7C4-10E0-7D6B-710C-FDDD8F1F81A7}"/>
              </a:ext>
            </a:extLst>
          </p:cNvPr>
          <p:cNvSpPr>
            <a:spLocks noGrp="1"/>
          </p:cNvSpPr>
          <p:nvPr>
            <p:ph idx="1"/>
          </p:nvPr>
        </p:nvSpPr>
        <p:spPr/>
        <p:txBody>
          <a:bodyPr/>
          <a:lstStyle/>
          <a:p>
            <a:r>
              <a:rPr lang="en-GB" dirty="0"/>
              <a:t>European rivalries</a:t>
            </a:r>
          </a:p>
          <a:p>
            <a:r>
              <a:rPr lang="en-GB" dirty="0"/>
              <a:t>Tensions over ‘Eastern Question’ – fate of Ottoman Empire, the ‘sick man of Europe’ – since 1878, European powers had divided large parts of Ottoman territory: Britain (Egypt and Cyprus), France (Morocco and Tunisia), Italy (Tripoli – modern Libya), Austria-Hungary (Bosnia-Herzegovina)</a:t>
            </a:r>
          </a:p>
          <a:p>
            <a:r>
              <a:rPr lang="en-GB" dirty="0"/>
              <a:t>Balkan Wars 1912-13: Turkish lost possessions in Balkans, but struggle over possession between Russia, Serbia, Austria-Hungary.</a:t>
            </a:r>
          </a:p>
        </p:txBody>
      </p:sp>
    </p:spTree>
    <p:extLst>
      <p:ext uri="{BB962C8B-B14F-4D97-AF65-F5344CB8AC3E}">
        <p14:creationId xmlns:p14="http://schemas.microsoft.com/office/powerpoint/2010/main" val="59551338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90B02D4-D3C4-56A5-E4F1-EEFD3515645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3C0693F-348F-A24D-A3D3-A59216545804}"/>
              </a:ext>
            </a:extLst>
          </p:cNvPr>
          <p:cNvSpPr>
            <a:spLocks noGrp="1"/>
          </p:cNvSpPr>
          <p:nvPr>
            <p:ph type="title"/>
          </p:nvPr>
        </p:nvSpPr>
        <p:spPr/>
        <p:txBody>
          <a:bodyPr/>
          <a:lstStyle/>
          <a:p>
            <a:r>
              <a:rPr lang="en-GB" dirty="0"/>
              <a:t>European rivalries and the balance of power</a:t>
            </a:r>
          </a:p>
        </p:txBody>
      </p:sp>
      <p:sp>
        <p:nvSpPr>
          <p:cNvPr id="3" name="Content Placeholder 2">
            <a:extLst>
              <a:ext uri="{FF2B5EF4-FFF2-40B4-BE49-F238E27FC236}">
                <a16:creationId xmlns:a16="http://schemas.microsoft.com/office/drawing/2014/main" id="{ED4567CF-6481-A4C1-8016-0DC1A5BD4465}"/>
              </a:ext>
            </a:extLst>
          </p:cNvPr>
          <p:cNvSpPr>
            <a:spLocks noGrp="1"/>
          </p:cNvSpPr>
          <p:nvPr>
            <p:ph idx="1"/>
          </p:nvPr>
        </p:nvSpPr>
        <p:spPr/>
        <p:txBody>
          <a:bodyPr>
            <a:normAutofit/>
          </a:bodyPr>
          <a:lstStyle/>
          <a:p>
            <a:r>
              <a:rPr lang="en-GB" sz="2800" dirty="0"/>
              <a:t>Questions over the future of Austria-Hungary – multi-ethnic empire under pressure in age of growing nationalism.</a:t>
            </a:r>
          </a:p>
          <a:p>
            <a:r>
              <a:rPr lang="en-GB" sz="2800" dirty="0"/>
              <a:t>Germany – allied to Austria-Hungary since 1879. Concerned over potential Russian gains from collapse of Austria-Hungary and potential threat to eastern border.</a:t>
            </a:r>
          </a:p>
          <a:p>
            <a:r>
              <a:rPr lang="en-GB" sz="2800" dirty="0"/>
              <a:t>Growing German economic and military strength – feared British and French would side with Russia to maintain balance of power.</a:t>
            </a:r>
          </a:p>
        </p:txBody>
      </p:sp>
    </p:spTree>
    <p:extLst>
      <p:ext uri="{BB962C8B-B14F-4D97-AF65-F5344CB8AC3E}">
        <p14:creationId xmlns:p14="http://schemas.microsoft.com/office/powerpoint/2010/main" val="253572880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F21848-E36C-47E1-2654-194E97FBE3C7}"/>
              </a:ext>
            </a:extLst>
          </p:cNvPr>
          <p:cNvSpPr>
            <a:spLocks noGrp="1"/>
          </p:cNvSpPr>
          <p:nvPr>
            <p:ph type="title"/>
          </p:nvPr>
        </p:nvSpPr>
        <p:spPr/>
        <p:txBody>
          <a:bodyPr/>
          <a:lstStyle/>
          <a:p>
            <a:r>
              <a:rPr lang="en-GB" dirty="0"/>
              <a:t>European rivalries and the balance of power</a:t>
            </a:r>
          </a:p>
        </p:txBody>
      </p:sp>
      <p:sp>
        <p:nvSpPr>
          <p:cNvPr id="3" name="Content Placeholder 2">
            <a:extLst>
              <a:ext uri="{FF2B5EF4-FFF2-40B4-BE49-F238E27FC236}">
                <a16:creationId xmlns:a16="http://schemas.microsoft.com/office/drawing/2014/main" id="{0A98DE41-D746-FAE5-0FCD-78943DEFD3F5}"/>
              </a:ext>
            </a:extLst>
          </p:cNvPr>
          <p:cNvSpPr>
            <a:spLocks noGrp="1"/>
          </p:cNvSpPr>
          <p:nvPr>
            <p:ph idx="1"/>
          </p:nvPr>
        </p:nvSpPr>
        <p:spPr/>
        <p:txBody>
          <a:bodyPr>
            <a:normAutofit/>
          </a:bodyPr>
          <a:lstStyle/>
          <a:p>
            <a:r>
              <a:rPr lang="en-GB" sz="3600" dirty="0"/>
              <a:t>Alliances: by 1914, two loose groupings</a:t>
            </a:r>
          </a:p>
          <a:p>
            <a:r>
              <a:rPr lang="en-GB" sz="3600" dirty="0"/>
              <a:t>Triple Alliance:</a:t>
            </a:r>
          </a:p>
          <a:p>
            <a:r>
              <a:rPr lang="en-GB" sz="3600" dirty="0"/>
              <a:t>Triple Entente:</a:t>
            </a:r>
          </a:p>
        </p:txBody>
      </p:sp>
    </p:spTree>
    <p:extLst>
      <p:ext uri="{BB962C8B-B14F-4D97-AF65-F5344CB8AC3E}">
        <p14:creationId xmlns:p14="http://schemas.microsoft.com/office/powerpoint/2010/main" val="344363087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92951EB-A3CB-24CE-E2D4-1F1D581AB00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4B2250B-75BF-36DD-910F-40C91746A1E7}"/>
              </a:ext>
            </a:extLst>
          </p:cNvPr>
          <p:cNvSpPr>
            <a:spLocks noGrp="1"/>
          </p:cNvSpPr>
          <p:nvPr>
            <p:ph type="title"/>
          </p:nvPr>
        </p:nvSpPr>
        <p:spPr/>
        <p:txBody>
          <a:bodyPr/>
          <a:lstStyle/>
          <a:p>
            <a:r>
              <a:rPr lang="en-GB" dirty="0"/>
              <a:t>European rivalries and the balance of power</a:t>
            </a:r>
          </a:p>
        </p:txBody>
      </p:sp>
      <p:sp>
        <p:nvSpPr>
          <p:cNvPr id="3" name="Content Placeholder 2">
            <a:extLst>
              <a:ext uri="{FF2B5EF4-FFF2-40B4-BE49-F238E27FC236}">
                <a16:creationId xmlns:a16="http://schemas.microsoft.com/office/drawing/2014/main" id="{B34839F8-497E-BE4F-892C-42D27C1DBED4}"/>
              </a:ext>
            </a:extLst>
          </p:cNvPr>
          <p:cNvSpPr>
            <a:spLocks noGrp="1"/>
          </p:cNvSpPr>
          <p:nvPr>
            <p:ph idx="1"/>
          </p:nvPr>
        </p:nvSpPr>
        <p:spPr/>
        <p:txBody>
          <a:bodyPr>
            <a:normAutofit fontScale="70000" lnSpcReduction="20000"/>
          </a:bodyPr>
          <a:lstStyle/>
          <a:p>
            <a:r>
              <a:rPr lang="en-GB" sz="3600" dirty="0"/>
              <a:t>Alliances: by 1914, two loose groupings</a:t>
            </a:r>
          </a:p>
          <a:p>
            <a:r>
              <a:rPr lang="en-GB" sz="3600" dirty="0"/>
              <a:t>Triple Alliance: Germany, Austria-Hungary, Italy (and Romania by secret protocol) – Italy and Romania seen as unreliable</a:t>
            </a:r>
          </a:p>
          <a:p>
            <a:r>
              <a:rPr lang="en-GB" sz="3600" dirty="0"/>
              <a:t>Triple Entente: France, Russia, Britain. Britain had detailed military agreements with French in case of German attack (not a formal treaty commitment)</a:t>
            </a:r>
          </a:p>
          <a:p>
            <a:r>
              <a:rPr lang="en-GB" sz="3600" dirty="0"/>
              <a:t>‘If the alliance entente structure per se did not cause the war, its very existence ensured that the conflict would become a wider war the moment the rigid military mobilisation schedules became the ruling logic’ (Williamson, 2003).</a:t>
            </a:r>
          </a:p>
          <a:p>
            <a:pPr marL="0" indent="0">
              <a:buNone/>
            </a:pPr>
            <a:endParaRPr lang="en-GB" sz="3600" dirty="0"/>
          </a:p>
        </p:txBody>
      </p:sp>
    </p:spTree>
    <p:extLst>
      <p:ext uri="{BB962C8B-B14F-4D97-AF65-F5344CB8AC3E}">
        <p14:creationId xmlns:p14="http://schemas.microsoft.com/office/powerpoint/2010/main" val="229771656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81C6F3E-C0DA-72F7-47E4-68956411AB0E}"/>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4C0330F-1D4F-4552-B799-615DD237B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Bierstadt"/>
              <a:ea typeface="+mn-ea"/>
              <a:cs typeface="+mn-cs"/>
            </a:endParaRPr>
          </a:p>
        </p:txBody>
      </p:sp>
      <p:sp>
        <p:nvSpPr>
          <p:cNvPr id="2" name="Title 1">
            <a:extLst>
              <a:ext uri="{FF2B5EF4-FFF2-40B4-BE49-F238E27FC236}">
                <a16:creationId xmlns:a16="http://schemas.microsoft.com/office/drawing/2014/main" id="{6F335743-4A9A-B5D1-03C8-E2D4D964AFAF}"/>
              </a:ext>
            </a:extLst>
          </p:cNvPr>
          <p:cNvSpPr>
            <a:spLocks noGrp="1"/>
          </p:cNvSpPr>
          <p:nvPr>
            <p:ph type="title"/>
          </p:nvPr>
        </p:nvSpPr>
        <p:spPr>
          <a:xfrm>
            <a:off x="521208" y="978408"/>
            <a:ext cx="4754880" cy="1463040"/>
          </a:xfrm>
        </p:spPr>
        <p:txBody>
          <a:bodyPr>
            <a:normAutofit/>
          </a:bodyPr>
          <a:lstStyle/>
          <a:p>
            <a:r>
              <a:rPr lang="en-GB" dirty="0"/>
              <a:t>Arms races</a:t>
            </a:r>
          </a:p>
        </p:txBody>
      </p:sp>
      <p:sp>
        <p:nvSpPr>
          <p:cNvPr id="11" name="Rectangle 10">
            <a:extLst>
              <a:ext uri="{FF2B5EF4-FFF2-40B4-BE49-F238E27FC236}">
                <a16:creationId xmlns:a16="http://schemas.microsoft.com/office/drawing/2014/main" id="{92BE0106-0C20-465B-A1BE-0BAC2737B1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1" y="508090"/>
            <a:ext cx="4672966"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sp>
        <p:nvSpPr>
          <p:cNvPr id="3" name="Content Placeholder 2">
            <a:extLst>
              <a:ext uri="{FF2B5EF4-FFF2-40B4-BE49-F238E27FC236}">
                <a16:creationId xmlns:a16="http://schemas.microsoft.com/office/drawing/2014/main" id="{B842903A-D0EE-D175-028B-64C93824A6A3}"/>
              </a:ext>
            </a:extLst>
          </p:cNvPr>
          <p:cNvSpPr>
            <a:spLocks noGrp="1"/>
          </p:cNvSpPr>
          <p:nvPr>
            <p:ph idx="1"/>
          </p:nvPr>
        </p:nvSpPr>
        <p:spPr>
          <a:xfrm>
            <a:off x="521208" y="1762125"/>
            <a:ext cx="4672584" cy="4583811"/>
          </a:xfrm>
        </p:spPr>
        <p:txBody>
          <a:bodyPr>
            <a:normAutofit fontScale="85000" lnSpcReduction="20000"/>
          </a:bodyPr>
          <a:lstStyle/>
          <a:p>
            <a:r>
              <a:rPr lang="en-GB" sz="2600" dirty="0"/>
              <a:t>Unprecedented growth in European militaries in years before 1914.</a:t>
            </a:r>
          </a:p>
          <a:p>
            <a:r>
              <a:rPr lang="en-GB" sz="2600" dirty="0"/>
              <a:t>Anglo-German naval race after 1898</a:t>
            </a:r>
          </a:p>
          <a:p>
            <a:r>
              <a:rPr lang="en-GB" sz="2600" dirty="0"/>
              <a:t>Britain introduced dreadnought class.</a:t>
            </a:r>
          </a:p>
          <a:p>
            <a:r>
              <a:rPr lang="en-GB" sz="2600" dirty="0"/>
              <a:t>Britain moved principal naval forces north – France claimed to be protecting British interests to the South (Mediterranean) </a:t>
            </a:r>
            <a:r>
              <a:rPr lang="en-GB" sz="2600" dirty="0">
                <a:sym typeface="Wingdings" panose="05000000000000000000" pitchFamily="2" charset="2"/>
              </a:rPr>
              <a:t> increased British obligation to France.</a:t>
            </a:r>
            <a:endParaRPr lang="en-GB" sz="2600" dirty="0"/>
          </a:p>
          <a:p>
            <a:pPr marL="0" indent="0">
              <a:buNone/>
            </a:pPr>
            <a:endParaRPr lang="en-GB" dirty="0"/>
          </a:p>
        </p:txBody>
      </p:sp>
      <p:pic>
        <p:nvPicPr>
          <p:cNvPr id="4" name="Picture 3">
            <a:extLst>
              <a:ext uri="{FF2B5EF4-FFF2-40B4-BE49-F238E27FC236}">
                <a16:creationId xmlns:a16="http://schemas.microsoft.com/office/drawing/2014/main" id="{F415168D-816F-90B6-AC2A-67B88DCE1999}"/>
              </a:ext>
            </a:extLst>
          </p:cNvPr>
          <p:cNvPicPr>
            <a:picLocks noChangeAspect="1"/>
          </p:cNvPicPr>
          <p:nvPr/>
        </p:nvPicPr>
        <p:blipFill>
          <a:blip r:embed="rId2"/>
          <a:srcRect l="17847" r="22830" b="1"/>
          <a:stretch>
            <a:fillRect/>
          </a:stretch>
        </p:blipFill>
        <p:spPr>
          <a:xfrm>
            <a:off x="5958018" y="508090"/>
            <a:ext cx="5709726" cy="5846989"/>
          </a:xfrm>
          <a:prstGeom prst="rect">
            <a:avLst/>
          </a:prstGeom>
        </p:spPr>
      </p:pic>
    </p:spTree>
    <p:extLst>
      <p:ext uri="{BB962C8B-B14F-4D97-AF65-F5344CB8AC3E}">
        <p14:creationId xmlns:p14="http://schemas.microsoft.com/office/powerpoint/2010/main" val="88380506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0E5232-1901-EC76-AF08-5F25DCA21C1A}"/>
              </a:ext>
            </a:extLst>
          </p:cNvPr>
          <p:cNvSpPr>
            <a:spLocks noGrp="1"/>
          </p:cNvSpPr>
          <p:nvPr>
            <p:ph type="title"/>
          </p:nvPr>
        </p:nvSpPr>
        <p:spPr/>
        <p:txBody>
          <a:bodyPr/>
          <a:lstStyle/>
          <a:p>
            <a:r>
              <a:rPr lang="en-GB" dirty="0"/>
              <a:t>Arms races</a:t>
            </a:r>
          </a:p>
        </p:txBody>
      </p:sp>
      <p:sp>
        <p:nvSpPr>
          <p:cNvPr id="3" name="Content Placeholder 2">
            <a:extLst>
              <a:ext uri="{FF2B5EF4-FFF2-40B4-BE49-F238E27FC236}">
                <a16:creationId xmlns:a16="http://schemas.microsoft.com/office/drawing/2014/main" id="{4D0A32FB-FE9C-0E1F-C7B0-8D7643A94EF3}"/>
              </a:ext>
            </a:extLst>
          </p:cNvPr>
          <p:cNvSpPr>
            <a:spLocks noGrp="1"/>
          </p:cNvSpPr>
          <p:nvPr>
            <p:ph idx="1"/>
          </p:nvPr>
        </p:nvSpPr>
        <p:spPr>
          <a:xfrm>
            <a:off x="521208" y="1838325"/>
            <a:ext cx="11155680" cy="4507611"/>
          </a:xfrm>
        </p:spPr>
        <p:txBody>
          <a:bodyPr>
            <a:normAutofit fontScale="92500" lnSpcReduction="20000"/>
          </a:bodyPr>
          <a:lstStyle/>
          <a:p>
            <a:r>
              <a:rPr lang="en-GB" sz="2400" dirty="0"/>
              <a:t>Increases in military personnel after 1911 – except Britain, every major combatant already had male conscription.</a:t>
            </a:r>
          </a:p>
          <a:p>
            <a:r>
              <a:rPr lang="en-GB" sz="2400" dirty="0"/>
              <a:t>In 1912 (figures from Williamson, 2003):</a:t>
            </a:r>
          </a:p>
          <a:p>
            <a:r>
              <a:rPr lang="en-GB" sz="2400" dirty="0"/>
              <a:t>German forces – 646,000</a:t>
            </a:r>
          </a:p>
          <a:p>
            <a:r>
              <a:rPr lang="en-GB" sz="2400" dirty="0"/>
              <a:t>French – 611,000</a:t>
            </a:r>
          </a:p>
          <a:p>
            <a:r>
              <a:rPr lang="en-GB" sz="2400" dirty="0"/>
              <a:t>Russian – 1,332,000 </a:t>
            </a:r>
          </a:p>
          <a:p>
            <a:r>
              <a:rPr lang="en-GB" sz="2400" dirty="0"/>
              <a:t>Further growth (in part due aftermath of second Moroccan crisis 1911) – Late 1912, Germans increased standing army by more than 130,000, French by nearly 90,000.</a:t>
            </a:r>
          </a:p>
          <a:p>
            <a:r>
              <a:rPr lang="en-GB" sz="2400" dirty="0"/>
              <a:t>Austria-Hungary increased forces, Russia making plans for expansion.</a:t>
            </a:r>
          </a:p>
          <a:p>
            <a:r>
              <a:rPr lang="en-GB" sz="2400" dirty="0"/>
              <a:t>By July 1914, 3.6M men on active duty among Alliance/Entente (this before mobilisations)</a:t>
            </a:r>
          </a:p>
          <a:p>
            <a:endParaRPr lang="en-GB" dirty="0"/>
          </a:p>
        </p:txBody>
      </p:sp>
    </p:spTree>
    <p:extLst>
      <p:ext uri="{BB962C8B-B14F-4D97-AF65-F5344CB8AC3E}">
        <p14:creationId xmlns:p14="http://schemas.microsoft.com/office/powerpoint/2010/main" val="127961401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4B411C-B8C7-9215-B84D-7EA1027F4302}"/>
              </a:ext>
            </a:extLst>
          </p:cNvPr>
          <p:cNvSpPr>
            <a:spLocks noGrp="1"/>
          </p:cNvSpPr>
          <p:nvPr>
            <p:ph type="title"/>
          </p:nvPr>
        </p:nvSpPr>
        <p:spPr/>
        <p:txBody>
          <a:bodyPr/>
          <a:lstStyle/>
          <a:p>
            <a:r>
              <a:rPr lang="en-GB" dirty="0"/>
              <a:t>Imperial and economic tensions</a:t>
            </a:r>
          </a:p>
        </p:txBody>
      </p:sp>
      <p:sp>
        <p:nvSpPr>
          <p:cNvPr id="3" name="Content Placeholder 2">
            <a:extLst>
              <a:ext uri="{FF2B5EF4-FFF2-40B4-BE49-F238E27FC236}">
                <a16:creationId xmlns:a16="http://schemas.microsoft.com/office/drawing/2014/main" id="{EC35C96D-028E-31A5-4C2C-26468FC64ADD}"/>
              </a:ext>
            </a:extLst>
          </p:cNvPr>
          <p:cNvSpPr>
            <a:spLocks noGrp="1"/>
          </p:cNvSpPr>
          <p:nvPr>
            <p:ph idx="1"/>
          </p:nvPr>
        </p:nvSpPr>
        <p:spPr/>
        <p:txBody>
          <a:bodyPr>
            <a:normAutofit fontScale="77500" lnSpcReduction="20000"/>
          </a:bodyPr>
          <a:lstStyle/>
          <a:p>
            <a:r>
              <a:rPr lang="en-GB" dirty="0"/>
              <a:t>C19th – scramble for colonies and influence (as discussed on Monday). </a:t>
            </a:r>
          </a:p>
          <a:p>
            <a:r>
              <a:rPr lang="en-GB" dirty="0"/>
              <a:t>Rivalries continued early C20th – 2 Moroccan crises, tensions over annexation of Bosnia Herzegovina by Austria-Hungary 1908 and Italian invasion of Tripoli in September 1911. </a:t>
            </a:r>
          </a:p>
          <a:p>
            <a:r>
              <a:rPr lang="en-GB" dirty="0"/>
              <a:t>Boer War 1899-1902 – had revealed risks of isolationist policy – Britain began to look for allies.</a:t>
            </a:r>
          </a:p>
          <a:p>
            <a:r>
              <a:rPr lang="en-GB" dirty="0"/>
              <a:t>1902 Britain alliance with Japan to protect British Asian territories against Russia.</a:t>
            </a:r>
          </a:p>
          <a:p>
            <a:r>
              <a:rPr lang="en-GB" dirty="0"/>
              <a:t>1904 and 1907 – Britain makes entente arrangements with France and Russia – seeking to contain or end imperial rivalries with both.</a:t>
            </a:r>
          </a:p>
          <a:p>
            <a:r>
              <a:rPr lang="en-GB" dirty="0"/>
              <a:t>Increasingly entangled imperial and European politics.</a:t>
            </a:r>
          </a:p>
          <a:p>
            <a:r>
              <a:rPr lang="en-GB" dirty="0"/>
              <a:t>Economic rivalries: generally trade flowed easily among the group e.g. Austrians bought Russian weapons, French sold weapons wherever possible.</a:t>
            </a:r>
          </a:p>
          <a:p>
            <a:r>
              <a:rPr lang="en-GB" dirty="0"/>
              <a:t>But governments became increasingly inflexible about lending – French gradually sought to exclude Austria-Hungary from Parisian money markets, to appease Russians. British also less forthcoming to Austria-Hungary.</a:t>
            </a:r>
          </a:p>
          <a:p>
            <a:r>
              <a:rPr lang="en-GB" dirty="0"/>
              <a:t>But Austria-Hungary still found funds in German and US markets.</a:t>
            </a:r>
          </a:p>
        </p:txBody>
      </p:sp>
    </p:spTree>
    <p:extLst>
      <p:ext uri="{BB962C8B-B14F-4D97-AF65-F5344CB8AC3E}">
        <p14:creationId xmlns:p14="http://schemas.microsoft.com/office/powerpoint/2010/main" val="316960137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4EAA7C-5F9D-FB49-4A79-873CF242B592}"/>
              </a:ext>
            </a:extLst>
          </p:cNvPr>
          <p:cNvSpPr>
            <a:spLocks noGrp="1"/>
          </p:cNvSpPr>
          <p:nvPr>
            <p:ph type="title"/>
          </p:nvPr>
        </p:nvSpPr>
        <p:spPr/>
        <p:txBody>
          <a:bodyPr/>
          <a:lstStyle/>
          <a:p>
            <a:r>
              <a:rPr lang="en-GB" dirty="0"/>
              <a:t>Nationalism</a:t>
            </a:r>
          </a:p>
        </p:txBody>
      </p:sp>
      <p:sp>
        <p:nvSpPr>
          <p:cNvPr id="3" name="Content Placeholder 2">
            <a:extLst>
              <a:ext uri="{FF2B5EF4-FFF2-40B4-BE49-F238E27FC236}">
                <a16:creationId xmlns:a16="http://schemas.microsoft.com/office/drawing/2014/main" id="{F1547813-31EE-7CAB-C261-12DD7497F2AD}"/>
              </a:ext>
            </a:extLst>
          </p:cNvPr>
          <p:cNvSpPr>
            <a:spLocks noGrp="1"/>
          </p:cNvSpPr>
          <p:nvPr>
            <p:ph idx="1"/>
          </p:nvPr>
        </p:nvSpPr>
        <p:spPr/>
        <p:txBody>
          <a:bodyPr>
            <a:normAutofit lnSpcReduction="10000"/>
          </a:bodyPr>
          <a:lstStyle/>
          <a:p>
            <a:r>
              <a:rPr lang="en-GB" dirty="0"/>
              <a:t>Influenced by French Revolution, growing literacy.</a:t>
            </a:r>
          </a:p>
          <a:p>
            <a:r>
              <a:rPr lang="en-GB" dirty="0"/>
              <a:t>Nationalism emerges in C19th and grows in C20th.</a:t>
            </a:r>
          </a:p>
          <a:p>
            <a:r>
              <a:rPr lang="en-GB" dirty="0"/>
              <a:t>Increasing nationalism after second Moroccan crisis 1911.</a:t>
            </a:r>
          </a:p>
          <a:p>
            <a:r>
              <a:rPr lang="en-GB" dirty="0"/>
              <a:t>Nationalistic revival in France under </a:t>
            </a:r>
            <a:r>
              <a:rPr lang="en-GB" dirty="0" err="1"/>
              <a:t>Poincaré</a:t>
            </a:r>
            <a:r>
              <a:rPr lang="en-GB" dirty="0"/>
              <a:t>. </a:t>
            </a:r>
          </a:p>
          <a:p>
            <a:r>
              <a:rPr lang="en-GB" dirty="0"/>
              <a:t>Britain – question of nationalism becomes salient re: Irish Home Rule and Ulster Protestants’ resistance.</a:t>
            </a:r>
          </a:p>
          <a:p>
            <a:r>
              <a:rPr lang="en-GB" dirty="0"/>
              <a:t>Germany – nationalism flavoured with Prussian militarism.</a:t>
            </a:r>
          </a:p>
          <a:p>
            <a:r>
              <a:rPr lang="en-GB" dirty="0"/>
              <a:t>Italian nationalists – resented Austria-Hungary’s possession of the Tyrol and Dalmatian Coast.</a:t>
            </a:r>
          </a:p>
          <a:p>
            <a:r>
              <a:rPr lang="en-GB" dirty="0"/>
              <a:t>Russia – Balkan tensions became a test of Slavic brotherhood.</a:t>
            </a:r>
          </a:p>
          <a:p>
            <a:r>
              <a:rPr lang="en-GB" dirty="0"/>
              <a:t>Nationalism – turned Europe into a ‘veritable box of inflammable tinder’ (Williamson, 2003). </a:t>
            </a:r>
          </a:p>
        </p:txBody>
      </p:sp>
    </p:spTree>
    <p:extLst>
      <p:ext uri="{BB962C8B-B14F-4D97-AF65-F5344CB8AC3E}">
        <p14:creationId xmlns:p14="http://schemas.microsoft.com/office/powerpoint/2010/main" val="238040665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760E060-25B2-E308-9DBE-A43C49CE4A3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066F855-AB37-598F-A12A-30D330E8BCDE}"/>
              </a:ext>
            </a:extLst>
          </p:cNvPr>
          <p:cNvSpPr>
            <a:spLocks noGrp="1"/>
          </p:cNvSpPr>
          <p:nvPr>
            <p:ph type="title"/>
          </p:nvPr>
        </p:nvSpPr>
        <p:spPr/>
        <p:txBody>
          <a:bodyPr/>
          <a:lstStyle/>
          <a:p>
            <a:r>
              <a:rPr lang="en-GB" dirty="0"/>
              <a:t>Nationalism</a:t>
            </a:r>
          </a:p>
        </p:txBody>
      </p:sp>
      <p:sp>
        <p:nvSpPr>
          <p:cNvPr id="3" name="Content Placeholder 2">
            <a:extLst>
              <a:ext uri="{FF2B5EF4-FFF2-40B4-BE49-F238E27FC236}">
                <a16:creationId xmlns:a16="http://schemas.microsoft.com/office/drawing/2014/main" id="{916BF1F9-8094-4DF1-3A95-04ACF4E002D2}"/>
              </a:ext>
            </a:extLst>
          </p:cNvPr>
          <p:cNvSpPr>
            <a:spLocks noGrp="1"/>
          </p:cNvSpPr>
          <p:nvPr>
            <p:ph idx="1"/>
          </p:nvPr>
        </p:nvSpPr>
        <p:spPr/>
        <p:txBody>
          <a:bodyPr>
            <a:normAutofit fontScale="92500" lnSpcReduction="10000"/>
          </a:bodyPr>
          <a:lstStyle/>
          <a:p>
            <a:r>
              <a:rPr lang="en-GB" dirty="0"/>
              <a:t>Habsburg Empire – competing nationalities.</a:t>
            </a:r>
          </a:p>
          <a:p>
            <a:r>
              <a:rPr lang="en-GB" dirty="0"/>
              <a:t>Constitutional arrangements of 1867 – German-Austrians and Hungarians controlled the political apparatus, but had to make concessions to the various nationalities.</a:t>
            </a:r>
          </a:p>
          <a:p>
            <a:r>
              <a:rPr lang="en-GB" dirty="0"/>
              <a:t>Struggles to make concessions e.g. Czechs, Poles.</a:t>
            </a:r>
          </a:p>
          <a:p>
            <a:r>
              <a:rPr lang="en-GB" dirty="0"/>
              <a:t>Some leaders e.g. Archduke Franz Ferdinand willing to be more accommodating, but Magyar elites resistant.</a:t>
            </a:r>
          </a:p>
          <a:p>
            <a:r>
              <a:rPr lang="en-GB" dirty="0"/>
              <a:t>Nationalism among Habsburg Empire’s neighbours – Romania wanted Transylvania, Italian claims to the Tyrol, Russia wanted break up of the entire empire, Serbia sought Greater Serbia. Croatians and Slovenians sought new South Slav state.</a:t>
            </a:r>
          </a:p>
          <a:p>
            <a:r>
              <a:rPr lang="en-GB" dirty="0"/>
              <a:t>Increasing tensions between Serbia and Vienna.</a:t>
            </a:r>
          </a:p>
          <a:p>
            <a:r>
              <a:rPr lang="en-GB" dirty="0"/>
              <a:t>Balkan crisis 1908, Balkan Wars – increased territory and population of Serbia. Serbian government tolerated underground groups seeking end of Habsburg rule – including the Black Hand.</a:t>
            </a:r>
          </a:p>
        </p:txBody>
      </p:sp>
    </p:spTree>
    <p:extLst>
      <p:ext uri="{BB962C8B-B14F-4D97-AF65-F5344CB8AC3E}">
        <p14:creationId xmlns:p14="http://schemas.microsoft.com/office/powerpoint/2010/main" val="139238432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2E2982-7D3E-5C97-5D68-54B41323EA98}"/>
              </a:ext>
            </a:extLst>
          </p:cNvPr>
          <p:cNvSpPr>
            <a:spLocks noGrp="1"/>
          </p:cNvSpPr>
          <p:nvPr>
            <p:ph type="title"/>
          </p:nvPr>
        </p:nvSpPr>
        <p:spPr/>
        <p:txBody>
          <a:bodyPr/>
          <a:lstStyle/>
          <a:p>
            <a:r>
              <a:rPr lang="en-GB" dirty="0"/>
              <a:t>Spring 1914</a:t>
            </a:r>
          </a:p>
        </p:txBody>
      </p:sp>
      <p:sp>
        <p:nvSpPr>
          <p:cNvPr id="3" name="Content Placeholder 2">
            <a:extLst>
              <a:ext uri="{FF2B5EF4-FFF2-40B4-BE49-F238E27FC236}">
                <a16:creationId xmlns:a16="http://schemas.microsoft.com/office/drawing/2014/main" id="{981CB969-5BBB-5EE6-E7DF-E200A390CB11}"/>
              </a:ext>
            </a:extLst>
          </p:cNvPr>
          <p:cNvSpPr>
            <a:spLocks noGrp="1"/>
          </p:cNvSpPr>
          <p:nvPr>
            <p:ph idx="1"/>
          </p:nvPr>
        </p:nvSpPr>
        <p:spPr/>
        <p:txBody>
          <a:bodyPr>
            <a:normAutofit/>
          </a:bodyPr>
          <a:lstStyle/>
          <a:p>
            <a:r>
              <a:rPr lang="en-GB" dirty="0"/>
              <a:t>Yet despite all this, Europe seemed less volatile in Spring 1914 than at any point since 1910 (Williamson, 2003) – some points of tension e.g. between Italy and Austria-Hungary over Albania.</a:t>
            </a:r>
          </a:p>
          <a:p>
            <a:r>
              <a:rPr lang="en-GB" dirty="0"/>
              <a:t>But Serbia and Austria-Hungary involved in promising economic negotiations, Anglo-German relations ‘almost serene’ (Williamson, 2003).</a:t>
            </a:r>
          </a:p>
          <a:p>
            <a:r>
              <a:rPr lang="en-GB" dirty="0"/>
              <a:t>Major powers more focused on domestic issues.</a:t>
            </a:r>
          </a:p>
          <a:p>
            <a:r>
              <a:rPr lang="en-GB" dirty="0"/>
              <a:t>E.g. British tensions over Irish Question, major strikes in Russian cities, German concerns over rise of socialism.</a:t>
            </a:r>
          </a:p>
          <a:p>
            <a:r>
              <a:rPr lang="en-GB" dirty="0"/>
              <a:t>Assassination of Archduke Ferdinand ‘</a:t>
            </a:r>
            <a:r>
              <a:rPr lang="en-GB" dirty="0" err="1"/>
              <a:t>converg</a:t>
            </a:r>
            <a:r>
              <a:rPr lang="en-GB" dirty="0"/>
              <a:t>[ed] all of the danger points of European foreign and domestic policies.’ (Williamson, 2003).</a:t>
            </a:r>
          </a:p>
          <a:p>
            <a:endParaRPr lang="en-GB" dirty="0"/>
          </a:p>
        </p:txBody>
      </p:sp>
    </p:spTree>
    <p:extLst>
      <p:ext uri="{BB962C8B-B14F-4D97-AF65-F5344CB8AC3E}">
        <p14:creationId xmlns:p14="http://schemas.microsoft.com/office/powerpoint/2010/main" val="214736318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EC38958-9A69-239A-BA79-2AEC73345F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5A8E771-264C-BD69-6186-664FFF4D7A07}"/>
              </a:ext>
            </a:extLst>
          </p:cNvPr>
          <p:cNvSpPr>
            <a:spLocks noGrp="1"/>
          </p:cNvSpPr>
          <p:nvPr>
            <p:ph type="title"/>
          </p:nvPr>
        </p:nvSpPr>
        <p:spPr>
          <a:xfrm>
            <a:off x="6153912" y="978408"/>
            <a:ext cx="5513832" cy="1463040"/>
          </a:xfrm>
        </p:spPr>
        <p:txBody>
          <a:bodyPr>
            <a:normAutofit/>
          </a:bodyPr>
          <a:lstStyle/>
          <a:p>
            <a:r>
              <a:rPr lang="en-GB" dirty="0"/>
              <a:t>The July Crisis</a:t>
            </a:r>
          </a:p>
        </p:txBody>
      </p:sp>
      <p:pic>
        <p:nvPicPr>
          <p:cNvPr id="4" name="Picture 3" descr="A person with a long beard&#10;&#10;AI-generated content may be incorrect.">
            <a:extLst>
              <a:ext uri="{FF2B5EF4-FFF2-40B4-BE49-F238E27FC236}">
                <a16:creationId xmlns:a16="http://schemas.microsoft.com/office/drawing/2014/main" id="{91B60A67-AF8A-27CD-FE86-F4744C4B3FE8}"/>
              </a:ext>
            </a:extLst>
          </p:cNvPr>
          <p:cNvPicPr>
            <a:picLocks noChangeAspect="1"/>
          </p:cNvPicPr>
          <p:nvPr/>
        </p:nvPicPr>
        <p:blipFill>
          <a:blip r:embed="rId2"/>
          <a:stretch>
            <a:fillRect/>
          </a:stretch>
        </p:blipFill>
        <p:spPr>
          <a:xfrm>
            <a:off x="1195321" y="508090"/>
            <a:ext cx="3604914" cy="5837919"/>
          </a:xfrm>
          <a:prstGeom prst="rect">
            <a:avLst/>
          </a:prstGeom>
        </p:spPr>
      </p:pic>
      <p:sp>
        <p:nvSpPr>
          <p:cNvPr id="11" name="Freeform: Shape 10">
            <a:extLst>
              <a:ext uri="{FF2B5EF4-FFF2-40B4-BE49-F238E27FC236}">
                <a16:creationId xmlns:a16="http://schemas.microsoft.com/office/drawing/2014/main" id="{6EC109E5-0396-8968-4F42-DFEC280363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58484" y="508090"/>
            <a:ext cx="5513832" cy="149279"/>
          </a:xfrm>
          <a:custGeom>
            <a:avLst/>
            <a:gdLst>
              <a:gd name="connsiteX0" fmla="*/ 0 w 6090847"/>
              <a:gd name="connsiteY0" fmla="*/ 0 h 149279"/>
              <a:gd name="connsiteX1" fmla="*/ 6090847 w 6090847"/>
              <a:gd name="connsiteY1" fmla="*/ 0 h 149279"/>
              <a:gd name="connsiteX2" fmla="*/ 6090847 w 6090847"/>
              <a:gd name="connsiteY2" fmla="*/ 149279 h 149279"/>
              <a:gd name="connsiteX3" fmla="*/ 0 w 6090847"/>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6090847" h="149279">
                <a:moveTo>
                  <a:pt x="0" y="0"/>
                </a:moveTo>
                <a:lnTo>
                  <a:pt x="6090847" y="0"/>
                </a:lnTo>
                <a:lnTo>
                  <a:pt x="6090847"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930AE643-BAFB-4630-7CDE-4868F6E73FF3}"/>
              </a:ext>
            </a:extLst>
          </p:cNvPr>
          <p:cNvSpPr>
            <a:spLocks noGrp="1"/>
          </p:cNvSpPr>
          <p:nvPr>
            <p:ph idx="1"/>
          </p:nvPr>
        </p:nvSpPr>
        <p:spPr>
          <a:xfrm>
            <a:off x="6153912" y="2578608"/>
            <a:ext cx="5513832" cy="3767328"/>
          </a:xfrm>
        </p:spPr>
        <p:txBody>
          <a:bodyPr>
            <a:normAutofit fontScale="92500"/>
          </a:bodyPr>
          <a:lstStyle/>
          <a:p>
            <a:pPr>
              <a:lnSpc>
                <a:spcPct val="100000"/>
              </a:lnSpc>
            </a:pPr>
            <a:r>
              <a:rPr lang="en-GB" sz="1400" dirty="0" err="1"/>
              <a:t>Asssassinations</a:t>
            </a:r>
            <a:r>
              <a:rPr lang="en-GB" sz="1400" dirty="0"/>
              <a:t> threatened Serbian civilian government under Pašić</a:t>
            </a:r>
          </a:p>
          <a:p>
            <a:pPr>
              <a:lnSpc>
                <a:spcPct val="100000"/>
              </a:lnSpc>
            </a:pPr>
            <a:r>
              <a:rPr lang="en-GB" sz="1400" dirty="0"/>
              <a:t>Pašić had heard rumours of assassination plot in early-June 1914 but his attempts to investigate blocked by Apis. </a:t>
            </a:r>
          </a:p>
          <a:p>
            <a:pPr>
              <a:lnSpc>
                <a:spcPct val="100000"/>
              </a:lnSpc>
            </a:pPr>
            <a:r>
              <a:rPr lang="en-GB" sz="1400" dirty="0"/>
              <a:t>Needed to avoid any Habsburg action that might unravel details of the conspiracy – might lead to coup by Apis and his army associates.</a:t>
            </a:r>
          </a:p>
          <a:p>
            <a:pPr>
              <a:lnSpc>
                <a:spcPct val="100000"/>
              </a:lnSpc>
            </a:pPr>
            <a:r>
              <a:rPr lang="en-GB" sz="1400" dirty="0"/>
              <a:t>Pašić tried unsuccessfully to moderate Serbian press celebration of assassination and appear conciliatory to Austria-Hungary.</a:t>
            </a:r>
          </a:p>
          <a:p>
            <a:pPr>
              <a:lnSpc>
                <a:spcPct val="100000"/>
              </a:lnSpc>
            </a:pPr>
            <a:r>
              <a:rPr lang="en-GB" sz="1400" dirty="0"/>
              <a:t>He knew Austria-Hungary believed Princip had ties to Serbia, but sought to avoid them making the direct connection.</a:t>
            </a:r>
          </a:p>
          <a:p>
            <a:pPr>
              <a:lnSpc>
                <a:spcPct val="100000"/>
              </a:lnSpc>
            </a:pPr>
            <a:r>
              <a:rPr lang="en-GB" sz="1400" dirty="0"/>
              <a:t>Resolved he would not allow Habsburg infringement of Serbian sovereignty, or any investigation that would implicate him or military authorities.</a:t>
            </a:r>
          </a:p>
          <a:p>
            <a:pPr>
              <a:lnSpc>
                <a:spcPct val="100000"/>
              </a:lnSpc>
            </a:pPr>
            <a:r>
              <a:rPr lang="en-GB" sz="1400" dirty="0"/>
              <a:t>Serbian position ‘guaranteed confrontation with Vienna’ (Williamson, 2003).</a:t>
            </a:r>
          </a:p>
        </p:txBody>
      </p:sp>
    </p:spTree>
    <p:extLst>
      <p:ext uri="{BB962C8B-B14F-4D97-AF65-F5344CB8AC3E}">
        <p14:creationId xmlns:p14="http://schemas.microsoft.com/office/powerpoint/2010/main" val="44477897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E235AD4-2396-8211-953C-F5B93412380A}"/>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C4A03A4-DF3D-44C9-F3EC-FC9F89AB3E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Bierstadt"/>
              <a:ea typeface="+mn-ea"/>
              <a:cs typeface="+mn-cs"/>
            </a:endParaRPr>
          </a:p>
        </p:txBody>
      </p:sp>
      <p:sp>
        <p:nvSpPr>
          <p:cNvPr id="2" name="Title 1">
            <a:extLst>
              <a:ext uri="{FF2B5EF4-FFF2-40B4-BE49-F238E27FC236}">
                <a16:creationId xmlns:a16="http://schemas.microsoft.com/office/drawing/2014/main" id="{72EC40DD-91C5-FA6D-16D5-1C45FDE4E480}"/>
              </a:ext>
            </a:extLst>
          </p:cNvPr>
          <p:cNvSpPr>
            <a:spLocks noGrp="1"/>
          </p:cNvSpPr>
          <p:nvPr>
            <p:ph type="title"/>
          </p:nvPr>
        </p:nvSpPr>
        <p:spPr>
          <a:xfrm>
            <a:off x="521208" y="978408"/>
            <a:ext cx="4754880" cy="1463040"/>
          </a:xfrm>
        </p:spPr>
        <p:txBody>
          <a:bodyPr>
            <a:normAutofit/>
          </a:bodyPr>
          <a:lstStyle/>
          <a:p>
            <a:r>
              <a:rPr lang="en-GB" dirty="0"/>
              <a:t>The July Crisis</a:t>
            </a:r>
          </a:p>
        </p:txBody>
      </p:sp>
      <p:sp>
        <p:nvSpPr>
          <p:cNvPr id="11" name="Rectangle 10">
            <a:extLst>
              <a:ext uri="{FF2B5EF4-FFF2-40B4-BE49-F238E27FC236}">
                <a16:creationId xmlns:a16="http://schemas.microsoft.com/office/drawing/2014/main" id="{136A7D53-7B75-61F4-3156-93B426F46D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1" y="508090"/>
            <a:ext cx="4672966"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sp>
        <p:nvSpPr>
          <p:cNvPr id="3" name="Content Placeholder 2">
            <a:extLst>
              <a:ext uri="{FF2B5EF4-FFF2-40B4-BE49-F238E27FC236}">
                <a16:creationId xmlns:a16="http://schemas.microsoft.com/office/drawing/2014/main" id="{1185E407-D144-A585-A6E3-D60638D65318}"/>
              </a:ext>
            </a:extLst>
          </p:cNvPr>
          <p:cNvSpPr>
            <a:spLocks noGrp="1"/>
          </p:cNvSpPr>
          <p:nvPr>
            <p:ph idx="1"/>
          </p:nvPr>
        </p:nvSpPr>
        <p:spPr>
          <a:xfrm>
            <a:off x="521208" y="2578608"/>
            <a:ext cx="4672584" cy="3767328"/>
          </a:xfrm>
        </p:spPr>
        <p:txBody>
          <a:bodyPr>
            <a:normAutofit/>
          </a:bodyPr>
          <a:lstStyle/>
          <a:p>
            <a:pPr>
              <a:lnSpc>
                <a:spcPct val="100000"/>
              </a:lnSpc>
            </a:pPr>
            <a:r>
              <a:rPr lang="en-GB" sz="1400" dirty="0"/>
              <a:t>Habsburgs wanted action against Serbia.</a:t>
            </a:r>
          </a:p>
          <a:p>
            <a:pPr>
              <a:lnSpc>
                <a:spcPct val="100000"/>
              </a:lnSpc>
            </a:pPr>
            <a:r>
              <a:rPr lang="en-GB" sz="1400" dirty="0"/>
              <a:t>General Franz Conrad von </a:t>
            </a:r>
            <a:r>
              <a:rPr lang="en-GB" sz="1400" dirty="0" err="1"/>
              <a:t>Hötzendorf</a:t>
            </a:r>
            <a:r>
              <a:rPr lang="en-GB" sz="1400" dirty="0"/>
              <a:t> – chief of Austria-Hungary’s general staff (‘the single individual probably most responsible for the war in 1914’ according to Williamson, 2003). Had called repeatedly for war over the preceding years (restrained by Archduke Franz Ferdinand and Leopold Berchtold, the Foreign Minister). Conrad argued in July that the time for final confrontation had come.</a:t>
            </a:r>
          </a:p>
          <a:p>
            <a:pPr>
              <a:lnSpc>
                <a:spcPct val="100000"/>
              </a:lnSpc>
            </a:pPr>
            <a:r>
              <a:rPr lang="en-GB" sz="1400" dirty="0"/>
              <a:t>Assassination – Archduke Franz Ferdinand no longer a moderating voice. Berchtold convinced of need for action. All civilian leaders, except István Tisza (Hungarian Prime Minister) wanted to resolve Serbian issue</a:t>
            </a:r>
          </a:p>
        </p:txBody>
      </p:sp>
      <p:pic>
        <p:nvPicPr>
          <p:cNvPr id="4" name="Picture 3">
            <a:extLst>
              <a:ext uri="{FF2B5EF4-FFF2-40B4-BE49-F238E27FC236}">
                <a16:creationId xmlns:a16="http://schemas.microsoft.com/office/drawing/2014/main" id="{DF4C661B-10FE-449D-6D67-F4137797A362}"/>
              </a:ext>
            </a:extLst>
          </p:cNvPr>
          <p:cNvPicPr>
            <a:picLocks noChangeAspect="1"/>
          </p:cNvPicPr>
          <p:nvPr/>
        </p:nvPicPr>
        <p:blipFill>
          <a:blip r:embed="rId2"/>
          <a:srcRect l="20285" r="24786" b="1"/>
          <a:stretch>
            <a:fillRect/>
          </a:stretch>
        </p:blipFill>
        <p:spPr>
          <a:xfrm>
            <a:off x="5958018" y="508090"/>
            <a:ext cx="5709726" cy="5846989"/>
          </a:xfrm>
          <a:prstGeom prst="rect">
            <a:avLst/>
          </a:prstGeom>
        </p:spPr>
      </p:pic>
    </p:spTree>
    <p:extLst>
      <p:ext uri="{BB962C8B-B14F-4D97-AF65-F5344CB8AC3E}">
        <p14:creationId xmlns:p14="http://schemas.microsoft.com/office/powerpoint/2010/main" val="30065169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4C0330F-1D4F-4552-B799-615DD237B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Bierstadt"/>
              <a:ea typeface="+mn-ea"/>
              <a:cs typeface="+mn-cs"/>
            </a:endParaRPr>
          </a:p>
        </p:txBody>
      </p:sp>
      <p:sp>
        <p:nvSpPr>
          <p:cNvPr id="2" name="Title 1">
            <a:extLst>
              <a:ext uri="{FF2B5EF4-FFF2-40B4-BE49-F238E27FC236}">
                <a16:creationId xmlns:a16="http://schemas.microsoft.com/office/drawing/2014/main" id="{AB27A2B1-A289-75A8-E725-DC1D262B13E2}"/>
              </a:ext>
            </a:extLst>
          </p:cNvPr>
          <p:cNvSpPr>
            <a:spLocks noGrp="1"/>
          </p:cNvSpPr>
          <p:nvPr>
            <p:ph type="title"/>
          </p:nvPr>
        </p:nvSpPr>
        <p:spPr>
          <a:xfrm>
            <a:off x="521208" y="978408"/>
            <a:ext cx="4754880" cy="1463040"/>
          </a:xfrm>
        </p:spPr>
        <p:txBody>
          <a:bodyPr>
            <a:normAutofit/>
          </a:bodyPr>
          <a:lstStyle/>
          <a:p>
            <a:r>
              <a:rPr lang="en-GB" dirty="0"/>
              <a:t>The July Crisis</a:t>
            </a:r>
          </a:p>
        </p:txBody>
      </p:sp>
      <p:sp>
        <p:nvSpPr>
          <p:cNvPr id="11" name="Rectangle 10">
            <a:extLst>
              <a:ext uri="{FF2B5EF4-FFF2-40B4-BE49-F238E27FC236}">
                <a16:creationId xmlns:a16="http://schemas.microsoft.com/office/drawing/2014/main" id="{92BE0106-0C20-465B-A1BE-0BAC2737B1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1" y="508090"/>
            <a:ext cx="4672966"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sp>
        <p:nvSpPr>
          <p:cNvPr id="3" name="Content Placeholder 2">
            <a:extLst>
              <a:ext uri="{FF2B5EF4-FFF2-40B4-BE49-F238E27FC236}">
                <a16:creationId xmlns:a16="http://schemas.microsoft.com/office/drawing/2014/main" id="{DFFFEB17-BEFF-43FF-7EE0-9A323FFDBE5A}"/>
              </a:ext>
            </a:extLst>
          </p:cNvPr>
          <p:cNvSpPr>
            <a:spLocks noGrp="1"/>
          </p:cNvSpPr>
          <p:nvPr>
            <p:ph idx="1"/>
          </p:nvPr>
        </p:nvSpPr>
        <p:spPr>
          <a:xfrm>
            <a:off x="521208" y="1724025"/>
            <a:ext cx="4672584" cy="4621911"/>
          </a:xfrm>
        </p:spPr>
        <p:txBody>
          <a:bodyPr>
            <a:normAutofit/>
          </a:bodyPr>
          <a:lstStyle/>
          <a:p>
            <a:pPr>
              <a:lnSpc>
                <a:spcPct val="100000"/>
              </a:lnSpc>
            </a:pPr>
            <a:endParaRPr lang="en-GB" sz="1200" dirty="0"/>
          </a:p>
          <a:p>
            <a:pPr>
              <a:lnSpc>
                <a:spcPct val="100000"/>
              </a:lnSpc>
            </a:pPr>
            <a:r>
              <a:rPr lang="en-GB" sz="1700" dirty="0"/>
              <a:t>Habsburg suspicion of Serbian involvement in assassination plot – 3 options: severe diplomatic humiliation of Serbia, quick and decisive military action, or diplomatic ultimatum that would be followed by military action if rejected. </a:t>
            </a:r>
          </a:p>
          <a:p>
            <a:pPr>
              <a:lnSpc>
                <a:spcPct val="100000"/>
              </a:lnSpc>
            </a:pPr>
            <a:r>
              <a:rPr lang="en-GB" sz="1700" dirty="0"/>
              <a:t>Tisza preferred diplomacy, wanted assurances of German support before government made final decision. His consent needed for military action – thus only diplomatic or ultimatum routes open. Ultimatum became preferred option.</a:t>
            </a:r>
          </a:p>
        </p:txBody>
      </p:sp>
      <p:pic>
        <p:nvPicPr>
          <p:cNvPr id="4" name="Picture 3">
            <a:extLst>
              <a:ext uri="{FF2B5EF4-FFF2-40B4-BE49-F238E27FC236}">
                <a16:creationId xmlns:a16="http://schemas.microsoft.com/office/drawing/2014/main" id="{1720A045-3319-0F41-6C5C-652B816D1A5A}"/>
              </a:ext>
            </a:extLst>
          </p:cNvPr>
          <p:cNvPicPr>
            <a:picLocks noChangeAspect="1"/>
          </p:cNvPicPr>
          <p:nvPr/>
        </p:nvPicPr>
        <p:blipFill>
          <a:blip r:embed="rId2"/>
          <a:srcRect l="20285" r="24786" b="1"/>
          <a:stretch>
            <a:fillRect/>
          </a:stretch>
        </p:blipFill>
        <p:spPr>
          <a:xfrm>
            <a:off x="5958018" y="508090"/>
            <a:ext cx="5709726" cy="5846989"/>
          </a:xfrm>
          <a:prstGeom prst="rect">
            <a:avLst/>
          </a:prstGeom>
        </p:spPr>
      </p:pic>
    </p:spTree>
    <p:extLst>
      <p:ext uri="{BB962C8B-B14F-4D97-AF65-F5344CB8AC3E}">
        <p14:creationId xmlns:p14="http://schemas.microsoft.com/office/powerpoint/2010/main" val="218259721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D053BDD-F523-F401-EBC7-0407A0C4527A}"/>
            </a:ext>
          </a:extLst>
        </p:cNvPr>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34C0330F-1D4F-4552-B799-615DD237B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Bierstadt"/>
              <a:ea typeface="+mn-ea"/>
              <a:cs typeface="+mn-cs"/>
            </a:endParaRPr>
          </a:p>
        </p:txBody>
      </p:sp>
      <p:sp>
        <p:nvSpPr>
          <p:cNvPr id="2" name="Title 1">
            <a:extLst>
              <a:ext uri="{FF2B5EF4-FFF2-40B4-BE49-F238E27FC236}">
                <a16:creationId xmlns:a16="http://schemas.microsoft.com/office/drawing/2014/main" id="{38B17EA7-FBF4-B8AD-C28E-3D337255EB04}"/>
              </a:ext>
            </a:extLst>
          </p:cNvPr>
          <p:cNvSpPr>
            <a:spLocks noGrp="1"/>
          </p:cNvSpPr>
          <p:nvPr>
            <p:ph type="title"/>
          </p:nvPr>
        </p:nvSpPr>
        <p:spPr>
          <a:xfrm>
            <a:off x="521208" y="978408"/>
            <a:ext cx="4754880" cy="1463040"/>
          </a:xfrm>
        </p:spPr>
        <p:txBody>
          <a:bodyPr>
            <a:normAutofit/>
          </a:bodyPr>
          <a:lstStyle/>
          <a:p>
            <a:r>
              <a:rPr lang="en-GB" dirty="0"/>
              <a:t>The July Crisis</a:t>
            </a:r>
          </a:p>
        </p:txBody>
      </p:sp>
      <p:sp>
        <p:nvSpPr>
          <p:cNvPr id="18" name="Rectangle 17">
            <a:extLst>
              <a:ext uri="{FF2B5EF4-FFF2-40B4-BE49-F238E27FC236}">
                <a16:creationId xmlns:a16="http://schemas.microsoft.com/office/drawing/2014/main" id="{92BE0106-0C20-465B-A1BE-0BAC2737B1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1" y="508090"/>
            <a:ext cx="4672966"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sp>
        <p:nvSpPr>
          <p:cNvPr id="3" name="Content Placeholder 2">
            <a:extLst>
              <a:ext uri="{FF2B5EF4-FFF2-40B4-BE49-F238E27FC236}">
                <a16:creationId xmlns:a16="http://schemas.microsoft.com/office/drawing/2014/main" id="{F30A3332-5E51-D3B5-C9D6-FB8188AD67F0}"/>
              </a:ext>
            </a:extLst>
          </p:cNvPr>
          <p:cNvSpPr>
            <a:spLocks noGrp="1"/>
          </p:cNvSpPr>
          <p:nvPr>
            <p:ph idx="1"/>
          </p:nvPr>
        </p:nvSpPr>
        <p:spPr>
          <a:xfrm>
            <a:off x="521208" y="1905000"/>
            <a:ext cx="4672584" cy="4440936"/>
          </a:xfrm>
        </p:spPr>
        <p:txBody>
          <a:bodyPr>
            <a:normAutofit/>
          </a:bodyPr>
          <a:lstStyle/>
          <a:p>
            <a:pPr>
              <a:lnSpc>
                <a:spcPct val="100000"/>
              </a:lnSpc>
            </a:pPr>
            <a:r>
              <a:rPr lang="en-GB" sz="2000" dirty="0"/>
              <a:t>4 July 1914, Berchtold sends Alexander Hoyos to Berlin to seek German support – Germans agreed, realising it might mean general war with Russia.</a:t>
            </a:r>
          </a:p>
          <a:p>
            <a:pPr>
              <a:lnSpc>
                <a:spcPct val="100000"/>
              </a:lnSpc>
            </a:pPr>
            <a:r>
              <a:rPr lang="en-GB" sz="2000" dirty="0"/>
              <a:t>Controversy –whether German civilian leaders saw the assassinations as opportunity for preventive war against Russia – Russian expansion of military, rumoured it would peak in 1917. </a:t>
            </a:r>
          </a:p>
          <a:p>
            <a:pPr>
              <a:lnSpc>
                <a:spcPct val="100000"/>
              </a:lnSpc>
            </a:pPr>
            <a:r>
              <a:rPr lang="en-GB" sz="2000" dirty="0"/>
              <a:t>German ‘blank cheque’ to Austria-Hungary.</a:t>
            </a:r>
          </a:p>
        </p:txBody>
      </p:sp>
      <p:pic>
        <p:nvPicPr>
          <p:cNvPr id="4" name="Picture 3">
            <a:extLst>
              <a:ext uri="{FF2B5EF4-FFF2-40B4-BE49-F238E27FC236}">
                <a16:creationId xmlns:a16="http://schemas.microsoft.com/office/drawing/2014/main" id="{A8250E9A-53DB-5C42-D406-1D0852CFBEF6}"/>
              </a:ext>
            </a:extLst>
          </p:cNvPr>
          <p:cNvPicPr>
            <a:picLocks noChangeAspect="1"/>
          </p:cNvPicPr>
          <p:nvPr/>
        </p:nvPicPr>
        <p:blipFill>
          <a:blip r:embed="rId2"/>
          <a:srcRect l="20285" r="24786" b="1"/>
          <a:stretch>
            <a:fillRect/>
          </a:stretch>
        </p:blipFill>
        <p:spPr>
          <a:xfrm>
            <a:off x="5958018" y="508090"/>
            <a:ext cx="5709726" cy="5846989"/>
          </a:xfrm>
          <a:prstGeom prst="rect">
            <a:avLst/>
          </a:prstGeom>
        </p:spPr>
      </p:pic>
    </p:spTree>
    <p:extLst>
      <p:ext uri="{BB962C8B-B14F-4D97-AF65-F5344CB8AC3E}">
        <p14:creationId xmlns:p14="http://schemas.microsoft.com/office/powerpoint/2010/main" val="135348898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398F113-DE59-E030-A6DF-BF2027EBFF74}"/>
            </a:ext>
          </a:extLst>
        </p:cNvPr>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B039A9BA-DC6E-608E-CE0F-7FBC258CF8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Bierstadt"/>
              <a:ea typeface="+mn-ea"/>
              <a:cs typeface="+mn-cs"/>
            </a:endParaRPr>
          </a:p>
        </p:txBody>
      </p:sp>
      <p:sp>
        <p:nvSpPr>
          <p:cNvPr id="2" name="Title 1">
            <a:extLst>
              <a:ext uri="{FF2B5EF4-FFF2-40B4-BE49-F238E27FC236}">
                <a16:creationId xmlns:a16="http://schemas.microsoft.com/office/drawing/2014/main" id="{7E237CFB-1BD7-247C-7AF5-D835978451E3}"/>
              </a:ext>
            </a:extLst>
          </p:cNvPr>
          <p:cNvSpPr>
            <a:spLocks noGrp="1"/>
          </p:cNvSpPr>
          <p:nvPr>
            <p:ph type="title"/>
          </p:nvPr>
        </p:nvSpPr>
        <p:spPr>
          <a:xfrm>
            <a:off x="521208" y="978408"/>
            <a:ext cx="4754880" cy="1463040"/>
          </a:xfrm>
        </p:spPr>
        <p:txBody>
          <a:bodyPr>
            <a:normAutofit/>
          </a:bodyPr>
          <a:lstStyle/>
          <a:p>
            <a:r>
              <a:rPr lang="en-GB" dirty="0"/>
              <a:t>The July Crisis</a:t>
            </a:r>
          </a:p>
        </p:txBody>
      </p:sp>
      <p:sp>
        <p:nvSpPr>
          <p:cNvPr id="18" name="Rectangle 17">
            <a:extLst>
              <a:ext uri="{FF2B5EF4-FFF2-40B4-BE49-F238E27FC236}">
                <a16:creationId xmlns:a16="http://schemas.microsoft.com/office/drawing/2014/main" id="{869DC904-51B4-E01A-1228-9F82F283B8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1" y="508090"/>
            <a:ext cx="4672966"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sp>
        <p:nvSpPr>
          <p:cNvPr id="3" name="Content Placeholder 2">
            <a:extLst>
              <a:ext uri="{FF2B5EF4-FFF2-40B4-BE49-F238E27FC236}">
                <a16:creationId xmlns:a16="http://schemas.microsoft.com/office/drawing/2014/main" id="{B23D3350-94CF-A6F3-3181-8EDE8691D1A3}"/>
              </a:ext>
            </a:extLst>
          </p:cNvPr>
          <p:cNvSpPr>
            <a:spLocks noGrp="1"/>
          </p:cNvSpPr>
          <p:nvPr>
            <p:ph idx="1"/>
          </p:nvPr>
        </p:nvSpPr>
        <p:spPr>
          <a:xfrm>
            <a:off x="521208" y="1905000"/>
            <a:ext cx="4672584" cy="4440936"/>
          </a:xfrm>
        </p:spPr>
        <p:txBody>
          <a:bodyPr>
            <a:normAutofit/>
          </a:bodyPr>
          <a:lstStyle/>
          <a:p>
            <a:pPr>
              <a:lnSpc>
                <a:spcPct val="100000"/>
              </a:lnSpc>
            </a:pPr>
            <a:r>
              <a:rPr lang="en-GB" dirty="0"/>
              <a:t>Habsburg leaders met 7 July 1914 to formulate plan.</a:t>
            </a:r>
          </a:p>
          <a:p>
            <a:pPr>
              <a:lnSpc>
                <a:spcPct val="100000"/>
              </a:lnSpc>
            </a:pPr>
            <a:r>
              <a:rPr lang="en-GB" dirty="0"/>
              <a:t>Attempts to persuade Tisza of need for strong action and possible war with Serbia finally succeeded 13-14 July 1914 – largely due to fears that Serbian-Romanian alignment would threaten control of 3M Romanians in Transylvania.</a:t>
            </a:r>
          </a:p>
          <a:p>
            <a:pPr>
              <a:lnSpc>
                <a:spcPct val="100000"/>
              </a:lnSpc>
            </a:pPr>
            <a:r>
              <a:rPr lang="en-GB" dirty="0"/>
              <a:t>Drafts of ultimatum prepared – to be delivered late afternoon 23 July 1914 following end of French state visit to Russia.</a:t>
            </a:r>
          </a:p>
        </p:txBody>
      </p:sp>
      <p:pic>
        <p:nvPicPr>
          <p:cNvPr id="4" name="Picture 3">
            <a:extLst>
              <a:ext uri="{FF2B5EF4-FFF2-40B4-BE49-F238E27FC236}">
                <a16:creationId xmlns:a16="http://schemas.microsoft.com/office/drawing/2014/main" id="{A2EBD957-FB94-AB68-7799-9E341EBE75DF}"/>
              </a:ext>
            </a:extLst>
          </p:cNvPr>
          <p:cNvPicPr>
            <a:picLocks noChangeAspect="1"/>
          </p:cNvPicPr>
          <p:nvPr/>
        </p:nvPicPr>
        <p:blipFill>
          <a:blip r:embed="rId2"/>
          <a:srcRect l="20285" r="24786" b="1"/>
          <a:stretch>
            <a:fillRect/>
          </a:stretch>
        </p:blipFill>
        <p:spPr>
          <a:xfrm>
            <a:off x="5958018" y="508090"/>
            <a:ext cx="5709726" cy="5846989"/>
          </a:xfrm>
          <a:prstGeom prst="rect">
            <a:avLst/>
          </a:prstGeom>
        </p:spPr>
      </p:pic>
    </p:spTree>
    <p:extLst>
      <p:ext uri="{BB962C8B-B14F-4D97-AF65-F5344CB8AC3E}">
        <p14:creationId xmlns:p14="http://schemas.microsoft.com/office/powerpoint/2010/main" val="121595111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4C0330F-1D4F-4552-B799-615DD237B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Bierstadt"/>
              <a:ea typeface="+mn-ea"/>
              <a:cs typeface="+mn-cs"/>
            </a:endParaRPr>
          </a:p>
        </p:txBody>
      </p:sp>
      <p:sp>
        <p:nvSpPr>
          <p:cNvPr id="2" name="Title 1">
            <a:extLst>
              <a:ext uri="{FF2B5EF4-FFF2-40B4-BE49-F238E27FC236}">
                <a16:creationId xmlns:a16="http://schemas.microsoft.com/office/drawing/2014/main" id="{57F59495-E0AA-1BB1-DE66-45A5646740B8}"/>
              </a:ext>
            </a:extLst>
          </p:cNvPr>
          <p:cNvSpPr>
            <a:spLocks noGrp="1"/>
          </p:cNvSpPr>
          <p:nvPr>
            <p:ph type="title"/>
          </p:nvPr>
        </p:nvSpPr>
        <p:spPr>
          <a:xfrm>
            <a:off x="521208" y="978408"/>
            <a:ext cx="4754880" cy="1463040"/>
          </a:xfrm>
        </p:spPr>
        <p:txBody>
          <a:bodyPr>
            <a:normAutofit/>
          </a:bodyPr>
          <a:lstStyle/>
          <a:p>
            <a:r>
              <a:rPr lang="en-GB" dirty="0"/>
              <a:t>The July Crisis</a:t>
            </a:r>
          </a:p>
        </p:txBody>
      </p:sp>
      <p:sp>
        <p:nvSpPr>
          <p:cNvPr id="11" name="Rectangle 10">
            <a:extLst>
              <a:ext uri="{FF2B5EF4-FFF2-40B4-BE49-F238E27FC236}">
                <a16:creationId xmlns:a16="http://schemas.microsoft.com/office/drawing/2014/main" id="{92BE0106-0C20-465B-A1BE-0BAC2737B1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1" y="508090"/>
            <a:ext cx="4672966"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sp>
        <p:nvSpPr>
          <p:cNvPr id="3" name="Content Placeholder 2">
            <a:extLst>
              <a:ext uri="{FF2B5EF4-FFF2-40B4-BE49-F238E27FC236}">
                <a16:creationId xmlns:a16="http://schemas.microsoft.com/office/drawing/2014/main" id="{03CD49CE-5333-0004-F5CD-9D6FA606F163}"/>
              </a:ext>
            </a:extLst>
          </p:cNvPr>
          <p:cNvSpPr>
            <a:spLocks noGrp="1"/>
          </p:cNvSpPr>
          <p:nvPr>
            <p:ph idx="1"/>
          </p:nvPr>
        </p:nvSpPr>
        <p:spPr>
          <a:xfrm>
            <a:off x="521208" y="2578608"/>
            <a:ext cx="4672584" cy="3767328"/>
          </a:xfrm>
        </p:spPr>
        <p:txBody>
          <a:bodyPr>
            <a:normAutofit/>
          </a:bodyPr>
          <a:lstStyle/>
          <a:p>
            <a:pPr>
              <a:lnSpc>
                <a:spcPct val="100000"/>
              </a:lnSpc>
            </a:pPr>
            <a:r>
              <a:rPr lang="en-GB" sz="1500"/>
              <a:t>23 July, Wladimir </a:t>
            </a:r>
            <a:r>
              <a:rPr lang="en-GB" sz="1500" err="1"/>
              <a:t>Giesl</a:t>
            </a:r>
            <a:r>
              <a:rPr lang="en-GB" sz="1500"/>
              <a:t>, Habsburg minister in Belgrade, delivered ultimatum to Serbian Foreign Ministry. </a:t>
            </a:r>
          </a:p>
          <a:p>
            <a:pPr>
              <a:lnSpc>
                <a:spcPct val="100000"/>
              </a:lnSpc>
            </a:pPr>
            <a:r>
              <a:rPr lang="en-GB" sz="1500"/>
              <a:t>Sir Edward Grey, British Foreign Policy – ‘the most formidable document ever addressed by one state to another that was independent’.</a:t>
            </a:r>
          </a:p>
          <a:p>
            <a:pPr>
              <a:lnSpc>
                <a:spcPct val="100000"/>
              </a:lnSpc>
            </a:pPr>
            <a:r>
              <a:rPr lang="en-GB" sz="1500"/>
              <a:t>Russian Foreign Minister Sergei Sazonov declared war inevitable.</a:t>
            </a:r>
          </a:p>
          <a:p>
            <a:pPr>
              <a:lnSpc>
                <a:spcPct val="100000"/>
              </a:lnSpc>
            </a:pPr>
            <a:r>
              <a:rPr lang="en-GB" sz="1500"/>
              <a:t>Demanded Serbian concessions, including commission to investigate assassination plot.</a:t>
            </a:r>
          </a:p>
          <a:p>
            <a:pPr>
              <a:lnSpc>
                <a:spcPct val="100000"/>
              </a:lnSpc>
            </a:pPr>
            <a:r>
              <a:rPr lang="en-GB" sz="1500"/>
              <a:t>48 hour deadline.</a:t>
            </a:r>
          </a:p>
          <a:p>
            <a:pPr>
              <a:lnSpc>
                <a:spcPct val="100000"/>
              </a:lnSpc>
            </a:pPr>
            <a:r>
              <a:rPr lang="en-GB" sz="1500"/>
              <a:t>Serbian reply made some concessions but refused the commission.</a:t>
            </a:r>
          </a:p>
        </p:txBody>
      </p:sp>
      <p:pic>
        <p:nvPicPr>
          <p:cNvPr id="4" name="Picture 3">
            <a:extLst>
              <a:ext uri="{FF2B5EF4-FFF2-40B4-BE49-F238E27FC236}">
                <a16:creationId xmlns:a16="http://schemas.microsoft.com/office/drawing/2014/main" id="{5C211C81-5B44-DBBC-0BC5-933F19EDC3FA}"/>
              </a:ext>
            </a:extLst>
          </p:cNvPr>
          <p:cNvPicPr>
            <a:picLocks noChangeAspect="1"/>
          </p:cNvPicPr>
          <p:nvPr/>
        </p:nvPicPr>
        <p:blipFill>
          <a:blip r:embed="rId2"/>
          <a:srcRect t="10763" b="24425"/>
          <a:stretch>
            <a:fillRect/>
          </a:stretch>
        </p:blipFill>
        <p:spPr>
          <a:xfrm>
            <a:off x="5958018" y="508090"/>
            <a:ext cx="5709726" cy="5846989"/>
          </a:xfrm>
          <a:prstGeom prst="rect">
            <a:avLst/>
          </a:prstGeom>
        </p:spPr>
      </p:pic>
    </p:spTree>
    <p:extLst>
      <p:ext uri="{BB962C8B-B14F-4D97-AF65-F5344CB8AC3E}">
        <p14:creationId xmlns:p14="http://schemas.microsoft.com/office/powerpoint/2010/main" val="7106405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C32CD27-7027-AB2B-38F1-71C08EB840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73EAB90-82D2-DCD2-3EF0-39E2187D3C3F}"/>
              </a:ext>
            </a:extLst>
          </p:cNvPr>
          <p:cNvSpPr>
            <a:spLocks noGrp="1"/>
          </p:cNvSpPr>
          <p:nvPr>
            <p:ph type="title"/>
          </p:nvPr>
        </p:nvSpPr>
        <p:spPr>
          <a:xfrm>
            <a:off x="5431536" y="978408"/>
            <a:ext cx="6236208" cy="1463040"/>
          </a:xfrm>
        </p:spPr>
        <p:txBody>
          <a:bodyPr>
            <a:normAutofit/>
          </a:bodyPr>
          <a:lstStyle/>
          <a:p>
            <a:r>
              <a:rPr lang="en-GB" dirty="0"/>
              <a:t>July Crisis</a:t>
            </a:r>
          </a:p>
        </p:txBody>
      </p:sp>
      <p:pic>
        <p:nvPicPr>
          <p:cNvPr id="4" name="Picture 3">
            <a:extLst>
              <a:ext uri="{FF2B5EF4-FFF2-40B4-BE49-F238E27FC236}">
                <a16:creationId xmlns:a16="http://schemas.microsoft.com/office/drawing/2014/main" id="{5E0D95F2-EA29-4FBE-81F6-4777E4CA3AC0}"/>
              </a:ext>
            </a:extLst>
          </p:cNvPr>
          <p:cNvPicPr>
            <a:picLocks noChangeAspect="1"/>
          </p:cNvPicPr>
          <p:nvPr/>
        </p:nvPicPr>
        <p:blipFill>
          <a:blip r:embed="rId2"/>
          <a:srcRect r="1" b="14269"/>
          <a:stretch>
            <a:fillRect/>
          </a:stretch>
        </p:blipFill>
        <p:spPr>
          <a:xfrm>
            <a:off x="517869" y="508091"/>
            <a:ext cx="4221911" cy="5837918"/>
          </a:xfrm>
          <a:prstGeom prst="rect">
            <a:avLst/>
          </a:prstGeom>
        </p:spPr>
      </p:pic>
      <p:sp>
        <p:nvSpPr>
          <p:cNvPr id="11" name="Freeform: Shape 10">
            <a:extLst>
              <a:ext uri="{FF2B5EF4-FFF2-40B4-BE49-F238E27FC236}">
                <a16:creationId xmlns:a16="http://schemas.microsoft.com/office/drawing/2014/main" id="{C6DD38CD-CFFE-4ABA-3DC8-01ED90559E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84611" y="508090"/>
            <a:ext cx="6186474" cy="149279"/>
          </a:xfrm>
          <a:custGeom>
            <a:avLst/>
            <a:gdLst>
              <a:gd name="connsiteX0" fmla="*/ 0 w 6090847"/>
              <a:gd name="connsiteY0" fmla="*/ 0 h 149279"/>
              <a:gd name="connsiteX1" fmla="*/ 6090847 w 6090847"/>
              <a:gd name="connsiteY1" fmla="*/ 0 h 149279"/>
              <a:gd name="connsiteX2" fmla="*/ 6090847 w 6090847"/>
              <a:gd name="connsiteY2" fmla="*/ 149279 h 149279"/>
              <a:gd name="connsiteX3" fmla="*/ 0 w 6090847"/>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6090847" h="149279">
                <a:moveTo>
                  <a:pt x="0" y="0"/>
                </a:moveTo>
                <a:lnTo>
                  <a:pt x="6090847" y="0"/>
                </a:lnTo>
                <a:lnTo>
                  <a:pt x="6090847"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F7BAA90D-E396-9DBF-5A56-4CBB1E8010CB}"/>
              </a:ext>
            </a:extLst>
          </p:cNvPr>
          <p:cNvSpPr>
            <a:spLocks noGrp="1"/>
          </p:cNvSpPr>
          <p:nvPr>
            <p:ph idx="1"/>
          </p:nvPr>
        </p:nvSpPr>
        <p:spPr>
          <a:xfrm>
            <a:off x="5431536" y="2028825"/>
            <a:ext cx="6236208" cy="4317111"/>
          </a:xfrm>
        </p:spPr>
        <p:txBody>
          <a:bodyPr>
            <a:normAutofit fontScale="92500" lnSpcReduction="10000"/>
          </a:bodyPr>
          <a:lstStyle/>
          <a:p>
            <a:pPr>
              <a:lnSpc>
                <a:spcPct val="100000"/>
              </a:lnSpc>
            </a:pPr>
            <a:r>
              <a:rPr lang="en-GB" dirty="0"/>
              <a:t>Meeting of Russian Council of State 24 July 1914 – before Serbian response.</a:t>
            </a:r>
          </a:p>
          <a:p>
            <a:pPr>
              <a:lnSpc>
                <a:spcPct val="100000"/>
              </a:lnSpc>
            </a:pPr>
            <a:r>
              <a:rPr lang="en-GB" dirty="0"/>
              <a:t>Sazonov and others pressed for strong Russian support of Serbia – anxious to maintain Russian leadership of pan-Slavic movement.</a:t>
            </a:r>
          </a:p>
          <a:p>
            <a:pPr>
              <a:lnSpc>
                <a:spcPct val="100000"/>
              </a:lnSpc>
            </a:pPr>
            <a:r>
              <a:rPr lang="en-GB" dirty="0"/>
              <a:t>Backed by Russian military although expansion still incomplete.</a:t>
            </a:r>
          </a:p>
          <a:p>
            <a:pPr>
              <a:lnSpc>
                <a:spcPct val="100000"/>
              </a:lnSpc>
            </a:pPr>
            <a:r>
              <a:rPr lang="en-GB" dirty="0"/>
              <a:t>French state visit had convinced Russian authorities that Paris would support Russia.</a:t>
            </a:r>
          </a:p>
          <a:p>
            <a:pPr>
              <a:lnSpc>
                <a:spcPct val="100000"/>
              </a:lnSpc>
            </a:pPr>
            <a:r>
              <a:rPr lang="en-GB" dirty="0"/>
              <a:t>Sazonov’s proposals to prepare for partial or full mobilisation approved by Tsar on 24 July 1914 – hoped partial mobilisation would deter Austria-Hungary from attacking Serbs.</a:t>
            </a:r>
          </a:p>
          <a:p>
            <a:pPr>
              <a:lnSpc>
                <a:spcPct val="100000"/>
              </a:lnSpc>
            </a:pPr>
            <a:r>
              <a:rPr lang="en-GB" dirty="0"/>
              <a:t>Mobilisations abutted German and Austrian territory – interpreted as threat to Germany.</a:t>
            </a:r>
          </a:p>
        </p:txBody>
      </p:sp>
    </p:spTree>
    <p:extLst>
      <p:ext uri="{BB962C8B-B14F-4D97-AF65-F5344CB8AC3E}">
        <p14:creationId xmlns:p14="http://schemas.microsoft.com/office/powerpoint/2010/main" val="110765027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EC38958-9A69-239A-BA79-2AEC73345F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779E470-EFC3-E1A4-9DA6-1AD8A13C95F2}"/>
              </a:ext>
            </a:extLst>
          </p:cNvPr>
          <p:cNvSpPr>
            <a:spLocks noGrp="1"/>
          </p:cNvSpPr>
          <p:nvPr>
            <p:ph type="title"/>
          </p:nvPr>
        </p:nvSpPr>
        <p:spPr>
          <a:xfrm>
            <a:off x="6153912" y="978408"/>
            <a:ext cx="5513832" cy="1463040"/>
          </a:xfrm>
        </p:spPr>
        <p:txBody>
          <a:bodyPr>
            <a:normAutofit/>
          </a:bodyPr>
          <a:lstStyle/>
          <a:p>
            <a:r>
              <a:rPr lang="en-GB" dirty="0"/>
              <a:t>July Crisis</a:t>
            </a:r>
          </a:p>
        </p:txBody>
      </p:sp>
      <p:pic>
        <p:nvPicPr>
          <p:cNvPr id="4" name="Picture 3" descr="A person in a suit and tie&#10;&#10;AI-generated content may be incorrect.">
            <a:extLst>
              <a:ext uri="{FF2B5EF4-FFF2-40B4-BE49-F238E27FC236}">
                <a16:creationId xmlns:a16="http://schemas.microsoft.com/office/drawing/2014/main" id="{6C3DB8BA-ED9B-9E10-4224-382DCFC83492}"/>
              </a:ext>
            </a:extLst>
          </p:cNvPr>
          <p:cNvPicPr>
            <a:picLocks noChangeAspect="1"/>
          </p:cNvPicPr>
          <p:nvPr/>
        </p:nvPicPr>
        <p:blipFill>
          <a:blip r:embed="rId2"/>
          <a:stretch>
            <a:fillRect/>
          </a:stretch>
        </p:blipFill>
        <p:spPr>
          <a:xfrm>
            <a:off x="538555" y="508090"/>
            <a:ext cx="4918446" cy="5837919"/>
          </a:xfrm>
          <a:prstGeom prst="rect">
            <a:avLst/>
          </a:prstGeom>
        </p:spPr>
      </p:pic>
      <p:sp>
        <p:nvSpPr>
          <p:cNvPr id="11" name="Freeform: Shape 10">
            <a:extLst>
              <a:ext uri="{FF2B5EF4-FFF2-40B4-BE49-F238E27FC236}">
                <a16:creationId xmlns:a16="http://schemas.microsoft.com/office/drawing/2014/main" id="{6EC109E5-0396-8968-4F42-DFEC280363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58484" y="508090"/>
            <a:ext cx="5513832" cy="149279"/>
          </a:xfrm>
          <a:custGeom>
            <a:avLst/>
            <a:gdLst>
              <a:gd name="connsiteX0" fmla="*/ 0 w 6090847"/>
              <a:gd name="connsiteY0" fmla="*/ 0 h 149279"/>
              <a:gd name="connsiteX1" fmla="*/ 6090847 w 6090847"/>
              <a:gd name="connsiteY1" fmla="*/ 0 h 149279"/>
              <a:gd name="connsiteX2" fmla="*/ 6090847 w 6090847"/>
              <a:gd name="connsiteY2" fmla="*/ 149279 h 149279"/>
              <a:gd name="connsiteX3" fmla="*/ 0 w 6090847"/>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6090847" h="149279">
                <a:moveTo>
                  <a:pt x="0" y="0"/>
                </a:moveTo>
                <a:lnTo>
                  <a:pt x="6090847" y="0"/>
                </a:lnTo>
                <a:lnTo>
                  <a:pt x="6090847"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4B2CAA01-E3F6-2423-1138-AC2678E560C9}"/>
              </a:ext>
            </a:extLst>
          </p:cNvPr>
          <p:cNvSpPr>
            <a:spLocks noGrp="1"/>
          </p:cNvSpPr>
          <p:nvPr>
            <p:ph idx="1"/>
          </p:nvPr>
        </p:nvSpPr>
        <p:spPr>
          <a:xfrm>
            <a:off x="6153912" y="2578608"/>
            <a:ext cx="5513832" cy="3767328"/>
          </a:xfrm>
        </p:spPr>
        <p:txBody>
          <a:bodyPr>
            <a:normAutofit/>
          </a:bodyPr>
          <a:lstStyle/>
          <a:p>
            <a:pPr>
              <a:lnSpc>
                <a:spcPct val="100000"/>
              </a:lnSpc>
            </a:pPr>
            <a:r>
              <a:rPr lang="en-GB" sz="1400"/>
              <a:t>Sir Edward Grey had been peacemaker in Balkans in 1912 – sought to play similar role.</a:t>
            </a:r>
          </a:p>
          <a:p>
            <a:pPr>
              <a:lnSpc>
                <a:spcPct val="100000"/>
              </a:lnSpc>
            </a:pPr>
            <a:r>
              <a:rPr lang="en-GB" sz="1400"/>
              <a:t>Failed to get Austria-Hungary to extend 48-hour deadline.</a:t>
            </a:r>
          </a:p>
          <a:p>
            <a:pPr>
              <a:lnSpc>
                <a:spcPct val="100000"/>
              </a:lnSpc>
            </a:pPr>
            <a:r>
              <a:rPr lang="en-GB" sz="1400"/>
              <a:t>25 July 1914, Austria-Hungary deemed Serbian reply insufficient, and broke diplomatic relations.</a:t>
            </a:r>
          </a:p>
          <a:p>
            <a:pPr>
              <a:lnSpc>
                <a:spcPct val="100000"/>
              </a:lnSpc>
            </a:pPr>
            <a:r>
              <a:rPr lang="en-GB" sz="1400"/>
              <a:t>Grey attempted to initiate four-power discussions to ease crisis – but Russia and Germany could not agree on mediation or diplomatic proposals.</a:t>
            </a:r>
          </a:p>
          <a:p>
            <a:pPr>
              <a:lnSpc>
                <a:spcPct val="100000"/>
              </a:lnSpc>
            </a:pPr>
            <a:r>
              <a:rPr lang="en-GB" sz="1400"/>
              <a:t>Germany assumed Britain might stand aside, and that Russia would be deterred by German support for Austria-Hungary.</a:t>
            </a:r>
          </a:p>
          <a:p>
            <a:pPr>
              <a:lnSpc>
                <a:spcPct val="100000"/>
              </a:lnSpc>
            </a:pPr>
            <a:r>
              <a:rPr lang="en-GB" sz="1400"/>
              <a:t>28 July 1914, Austria-Hungary declares war on Serbia – gunfire between Serbian and Austro-Hungarian troops that night inflamed situation. Russians used it to justify stronger support for Serbia and more far-reaching military measures.</a:t>
            </a:r>
          </a:p>
          <a:p>
            <a:pPr>
              <a:lnSpc>
                <a:spcPct val="100000"/>
              </a:lnSpc>
            </a:pPr>
            <a:endParaRPr lang="en-GB" sz="1400"/>
          </a:p>
        </p:txBody>
      </p:sp>
    </p:spTree>
    <p:extLst>
      <p:ext uri="{BB962C8B-B14F-4D97-AF65-F5344CB8AC3E}">
        <p14:creationId xmlns:p14="http://schemas.microsoft.com/office/powerpoint/2010/main" val="324546820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B0F51F5-B5D7-5264-B753-D7071A6A59F9}"/>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A5AC1EC-00AC-5849-D78E-BE2111C447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C583C8E-335F-E402-3C98-C6C2294C4208}"/>
              </a:ext>
            </a:extLst>
          </p:cNvPr>
          <p:cNvSpPr>
            <a:spLocks noGrp="1"/>
          </p:cNvSpPr>
          <p:nvPr>
            <p:ph type="title"/>
          </p:nvPr>
        </p:nvSpPr>
        <p:spPr>
          <a:xfrm>
            <a:off x="6153912" y="978408"/>
            <a:ext cx="5513832" cy="1463040"/>
          </a:xfrm>
        </p:spPr>
        <p:txBody>
          <a:bodyPr>
            <a:normAutofit/>
          </a:bodyPr>
          <a:lstStyle/>
          <a:p>
            <a:r>
              <a:rPr lang="en-GB" dirty="0"/>
              <a:t>July Crisis</a:t>
            </a:r>
          </a:p>
        </p:txBody>
      </p:sp>
      <p:pic>
        <p:nvPicPr>
          <p:cNvPr id="4" name="Picture 3" descr="A person in a suit and tie&#10;&#10;AI-generated content may be incorrect.">
            <a:extLst>
              <a:ext uri="{FF2B5EF4-FFF2-40B4-BE49-F238E27FC236}">
                <a16:creationId xmlns:a16="http://schemas.microsoft.com/office/drawing/2014/main" id="{CE7BD1DF-DE65-88A6-63B3-DF7E3F2F59E5}"/>
              </a:ext>
            </a:extLst>
          </p:cNvPr>
          <p:cNvPicPr>
            <a:picLocks noChangeAspect="1"/>
          </p:cNvPicPr>
          <p:nvPr/>
        </p:nvPicPr>
        <p:blipFill>
          <a:blip r:embed="rId2"/>
          <a:stretch>
            <a:fillRect/>
          </a:stretch>
        </p:blipFill>
        <p:spPr>
          <a:xfrm>
            <a:off x="538555" y="508090"/>
            <a:ext cx="4918446" cy="5837919"/>
          </a:xfrm>
          <a:prstGeom prst="rect">
            <a:avLst/>
          </a:prstGeom>
        </p:spPr>
      </p:pic>
      <p:sp>
        <p:nvSpPr>
          <p:cNvPr id="11" name="Freeform: Shape 10">
            <a:extLst>
              <a:ext uri="{FF2B5EF4-FFF2-40B4-BE49-F238E27FC236}">
                <a16:creationId xmlns:a16="http://schemas.microsoft.com/office/drawing/2014/main" id="{88B850EF-F079-B6AA-D5E9-D746F640FF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58484" y="508090"/>
            <a:ext cx="5513832" cy="149279"/>
          </a:xfrm>
          <a:custGeom>
            <a:avLst/>
            <a:gdLst>
              <a:gd name="connsiteX0" fmla="*/ 0 w 6090847"/>
              <a:gd name="connsiteY0" fmla="*/ 0 h 149279"/>
              <a:gd name="connsiteX1" fmla="*/ 6090847 w 6090847"/>
              <a:gd name="connsiteY1" fmla="*/ 0 h 149279"/>
              <a:gd name="connsiteX2" fmla="*/ 6090847 w 6090847"/>
              <a:gd name="connsiteY2" fmla="*/ 149279 h 149279"/>
              <a:gd name="connsiteX3" fmla="*/ 0 w 6090847"/>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6090847" h="149279">
                <a:moveTo>
                  <a:pt x="0" y="0"/>
                </a:moveTo>
                <a:lnTo>
                  <a:pt x="6090847" y="0"/>
                </a:lnTo>
                <a:lnTo>
                  <a:pt x="6090847"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E85F8945-0E8A-B8D5-3F12-24F1B86B05EC}"/>
              </a:ext>
            </a:extLst>
          </p:cNvPr>
          <p:cNvSpPr>
            <a:spLocks noGrp="1"/>
          </p:cNvSpPr>
          <p:nvPr>
            <p:ph idx="1"/>
          </p:nvPr>
        </p:nvSpPr>
        <p:spPr>
          <a:xfrm>
            <a:off x="6153912" y="2578608"/>
            <a:ext cx="5513832" cy="3767328"/>
          </a:xfrm>
        </p:spPr>
        <p:txBody>
          <a:bodyPr>
            <a:normAutofit fontScale="77500" lnSpcReduction="20000"/>
          </a:bodyPr>
          <a:lstStyle/>
          <a:p>
            <a:r>
              <a:rPr lang="en-GB" dirty="0"/>
              <a:t>By 28 July every European state had taken  some military/naval steps – French and German recall of some frontier troops, Austro-Hungarian mobilisations.</a:t>
            </a:r>
          </a:p>
          <a:p>
            <a:r>
              <a:rPr lang="en-GB" dirty="0"/>
              <a:t>Winston Churchill, First Lord of the Admiralty, ordered naval vessels to North Sea battle stations on 29 July 1914.</a:t>
            </a:r>
          </a:p>
          <a:p>
            <a:r>
              <a:rPr lang="en-GB" dirty="0"/>
              <a:t>Grey still seeking solution but hampered by divided cabinet, and pressure over Irish question.</a:t>
            </a:r>
          </a:p>
          <a:p>
            <a:r>
              <a:rPr lang="en-GB" dirty="0"/>
              <a:t>Struggled to get cabinet approval to threaten Germany with British intervention – cabinet reluctant to participate in continental war.</a:t>
            </a:r>
          </a:p>
          <a:p>
            <a:r>
              <a:rPr lang="en-GB" dirty="0"/>
              <a:t>Concerns over Belgium – British treaty commitments to protect Belgian neutrality.</a:t>
            </a:r>
          </a:p>
          <a:p>
            <a:r>
              <a:rPr lang="en-GB" dirty="0"/>
              <a:t>31 July, cabinet approved Grey’s request to Paris and Berlin to guarantee Belgium’s neutrality. France did so, Germany did not.</a:t>
            </a:r>
          </a:p>
          <a:p>
            <a:pPr>
              <a:lnSpc>
                <a:spcPct val="100000"/>
              </a:lnSpc>
            </a:pPr>
            <a:endParaRPr lang="en-GB" sz="1400" dirty="0"/>
          </a:p>
        </p:txBody>
      </p:sp>
    </p:spTree>
    <p:extLst>
      <p:ext uri="{BB962C8B-B14F-4D97-AF65-F5344CB8AC3E}">
        <p14:creationId xmlns:p14="http://schemas.microsoft.com/office/powerpoint/2010/main" val="332249017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051CDA-CAEC-0CD1-4FC1-3DFE62E690DE}"/>
              </a:ext>
            </a:extLst>
          </p:cNvPr>
          <p:cNvSpPr>
            <a:spLocks noGrp="1"/>
          </p:cNvSpPr>
          <p:nvPr>
            <p:ph type="title"/>
          </p:nvPr>
        </p:nvSpPr>
        <p:spPr/>
        <p:txBody>
          <a:bodyPr/>
          <a:lstStyle/>
          <a:p>
            <a:r>
              <a:rPr lang="en-GB" dirty="0"/>
              <a:t>July Crisis</a:t>
            </a:r>
          </a:p>
        </p:txBody>
      </p:sp>
      <p:sp>
        <p:nvSpPr>
          <p:cNvPr id="3" name="Content Placeholder 2">
            <a:extLst>
              <a:ext uri="{FF2B5EF4-FFF2-40B4-BE49-F238E27FC236}">
                <a16:creationId xmlns:a16="http://schemas.microsoft.com/office/drawing/2014/main" id="{42869E86-802D-3607-5629-4692F088D073}"/>
              </a:ext>
            </a:extLst>
          </p:cNvPr>
          <p:cNvSpPr>
            <a:spLocks noGrp="1"/>
          </p:cNvSpPr>
          <p:nvPr>
            <p:ph idx="1"/>
          </p:nvPr>
        </p:nvSpPr>
        <p:spPr>
          <a:xfrm>
            <a:off x="521208" y="2583371"/>
            <a:ext cx="11155680" cy="3767328"/>
          </a:xfrm>
        </p:spPr>
        <p:txBody>
          <a:bodyPr>
            <a:normAutofit/>
          </a:bodyPr>
          <a:lstStyle/>
          <a:p>
            <a:r>
              <a:rPr lang="en-GB" dirty="0"/>
              <a:t>By 28 July 1914, Sazonov believed partial Russian mobilisation insufficient to deter Austria-Hungary.</a:t>
            </a:r>
          </a:p>
          <a:p>
            <a:r>
              <a:rPr lang="en-GB" dirty="0"/>
              <a:t>Secured support of generals for full mobilisation, approved by Tsar.</a:t>
            </a:r>
          </a:p>
          <a:p>
            <a:r>
              <a:rPr lang="en-GB" dirty="0"/>
              <a:t>30 July, Tsar ordered general mobilisation.</a:t>
            </a:r>
          </a:p>
          <a:p>
            <a:r>
              <a:rPr lang="en-GB" dirty="0"/>
              <a:t>Russian general mobilisation meant negotiations would not succeed, and allowed Germans to claim ‘defensive’ war against Russian aggression – won popular support.</a:t>
            </a:r>
          </a:p>
          <a:p>
            <a:r>
              <a:rPr lang="en-GB" dirty="0"/>
              <a:t>Also meant German Chancellor Bethmann-Hollweg could no longer resist demands for German mobilisation.</a:t>
            </a:r>
          </a:p>
          <a:p>
            <a:endParaRPr lang="en-GB" dirty="0"/>
          </a:p>
        </p:txBody>
      </p:sp>
    </p:spTree>
    <p:extLst>
      <p:ext uri="{BB962C8B-B14F-4D97-AF65-F5344CB8AC3E}">
        <p14:creationId xmlns:p14="http://schemas.microsoft.com/office/powerpoint/2010/main" val="246498056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6BAD9D-20CF-06F3-FF01-6F0AADC306CC}"/>
              </a:ext>
            </a:extLst>
          </p:cNvPr>
          <p:cNvSpPr>
            <a:spLocks noGrp="1"/>
          </p:cNvSpPr>
          <p:nvPr>
            <p:ph type="title"/>
          </p:nvPr>
        </p:nvSpPr>
        <p:spPr/>
        <p:txBody>
          <a:bodyPr/>
          <a:lstStyle/>
          <a:p>
            <a:r>
              <a:rPr lang="en-GB" dirty="0"/>
              <a:t>July Crisis</a:t>
            </a:r>
          </a:p>
        </p:txBody>
      </p:sp>
      <p:sp>
        <p:nvSpPr>
          <p:cNvPr id="3" name="Content Placeholder 2">
            <a:extLst>
              <a:ext uri="{FF2B5EF4-FFF2-40B4-BE49-F238E27FC236}">
                <a16:creationId xmlns:a16="http://schemas.microsoft.com/office/drawing/2014/main" id="{64CA322F-7C1A-21F5-2D1E-83768B167174}"/>
              </a:ext>
            </a:extLst>
          </p:cNvPr>
          <p:cNvSpPr>
            <a:spLocks noGrp="1"/>
          </p:cNvSpPr>
          <p:nvPr>
            <p:ph idx="1"/>
          </p:nvPr>
        </p:nvSpPr>
        <p:spPr/>
        <p:txBody>
          <a:bodyPr>
            <a:normAutofit fontScale="92500"/>
          </a:bodyPr>
          <a:lstStyle/>
          <a:p>
            <a:r>
              <a:rPr lang="en-GB" sz="2400" dirty="0"/>
              <a:t>1 August 1914, Germany declared war on Russia.</a:t>
            </a:r>
          </a:p>
          <a:p>
            <a:r>
              <a:rPr lang="en-GB" sz="2400" dirty="0"/>
              <a:t>2 August 1914, German forces invaded Luxembourg and demanded Belgium allow German troops to march through on way to France.</a:t>
            </a:r>
          </a:p>
          <a:p>
            <a:r>
              <a:rPr lang="en-GB" sz="2400" dirty="0"/>
              <a:t>Belgian cabinet decided to resist German attack.</a:t>
            </a:r>
          </a:p>
          <a:p>
            <a:r>
              <a:rPr lang="en-GB" sz="2400" dirty="0"/>
              <a:t>General mobilisation began in France – but anxieties over whether Britain would become involved.</a:t>
            </a:r>
          </a:p>
          <a:p>
            <a:r>
              <a:rPr lang="en-GB" sz="2400" dirty="0"/>
              <a:t>French ambassador Paul Cambon appealed to British government to uphold (unwritten) obligations of Anglo-French entente – but British cabinet still reluctant on 1 August. </a:t>
            </a:r>
          </a:p>
        </p:txBody>
      </p:sp>
    </p:spTree>
    <p:extLst>
      <p:ext uri="{BB962C8B-B14F-4D97-AF65-F5344CB8AC3E}">
        <p14:creationId xmlns:p14="http://schemas.microsoft.com/office/powerpoint/2010/main" val="227368066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FA0EFB-3C05-BAB7-1204-59FF06F21288}"/>
              </a:ext>
            </a:extLst>
          </p:cNvPr>
          <p:cNvSpPr>
            <a:spLocks noGrp="1"/>
          </p:cNvSpPr>
          <p:nvPr>
            <p:ph type="title"/>
          </p:nvPr>
        </p:nvSpPr>
        <p:spPr/>
        <p:txBody>
          <a:bodyPr/>
          <a:lstStyle/>
          <a:p>
            <a:r>
              <a:rPr lang="en-GB" dirty="0"/>
              <a:t>July Crisis</a:t>
            </a:r>
          </a:p>
        </p:txBody>
      </p:sp>
      <p:sp>
        <p:nvSpPr>
          <p:cNvPr id="3" name="Content Placeholder 2">
            <a:extLst>
              <a:ext uri="{FF2B5EF4-FFF2-40B4-BE49-F238E27FC236}">
                <a16:creationId xmlns:a16="http://schemas.microsoft.com/office/drawing/2014/main" id="{6E5731E1-973B-A2AD-14B1-1AA25764B9E4}"/>
              </a:ext>
            </a:extLst>
          </p:cNvPr>
          <p:cNvSpPr>
            <a:spLocks noGrp="1"/>
          </p:cNvSpPr>
          <p:nvPr>
            <p:ph idx="1"/>
          </p:nvPr>
        </p:nvSpPr>
        <p:spPr/>
        <p:txBody>
          <a:bodyPr>
            <a:normAutofit fontScale="92500" lnSpcReduction="10000"/>
          </a:bodyPr>
          <a:lstStyle/>
          <a:p>
            <a:r>
              <a:rPr lang="en-GB" sz="2800" dirty="0"/>
              <a:t>2 August 1914: British cabinet agreed to protect French northern coasts against German naval attack, and to demand Germany renounce intention of invading Belgium.</a:t>
            </a:r>
          </a:p>
          <a:p>
            <a:r>
              <a:rPr lang="en-GB" sz="2800" dirty="0"/>
              <a:t>3 August: Grey’s speech to Parliament clear that Britain would intervene to preserve balance of power against Germany, defend Belgium, and would go to war if Germany did not halt attack on Western Front.</a:t>
            </a:r>
          </a:p>
          <a:p>
            <a:r>
              <a:rPr lang="en-GB" sz="2800" dirty="0"/>
              <a:t>Germany rejected British demands on 4 August – Britain declared war on Germany on 4 August 1914 at 11pm.</a:t>
            </a:r>
          </a:p>
          <a:p>
            <a:endParaRPr lang="en-GB" dirty="0"/>
          </a:p>
        </p:txBody>
      </p:sp>
    </p:spTree>
    <p:extLst>
      <p:ext uri="{BB962C8B-B14F-4D97-AF65-F5344CB8AC3E}">
        <p14:creationId xmlns:p14="http://schemas.microsoft.com/office/powerpoint/2010/main" val="299765702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40CBAB-78FC-07A9-8707-9A0D3ACB656D}"/>
              </a:ext>
            </a:extLst>
          </p:cNvPr>
          <p:cNvSpPr>
            <a:spLocks noGrp="1"/>
          </p:cNvSpPr>
          <p:nvPr>
            <p:ph type="title"/>
          </p:nvPr>
        </p:nvSpPr>
        <p:spPr/>
        <p:txBody>
          <a:bodyPr/>
          <a:lstStyle/>
          <a:p>
            <a:r>
              <a:rPr lang="en-GB" dirty="0"/>
              <a:t>July Crisis</a:t>
            </a:r>
          </a:p>
        </p:txBody>
      </p:sp>
      <p:sp>
        <p:nvSpPr>
          <p:cNvPr id="3" name="Content Placeholder 2">
            <a:extLst>
              <a:ext uri="{FF2B5EF4-FFF2-40B4-BE49-F238E27FC236}">
                <a16:creationId xmlns:a16="http://schemas.microsoft.com/office/drawing/2014/main" id="{4C1F8764-0B30-001C-1044-6E2B02C46C44}"/>
              </a:ext>
            </a:extLst>
          </p:cNvPr>
          <p:cNvSpPr>
            <a:spLocks noGrp="1"/>
          </p:cNvSpPr>
          <p:nvPr>
            <p:ph idx="1"/>
          </p:nvPr>
        </p:nvSpPr>
        <p:spPr/>
        <p:txBody>
          <a:bodyPr>
            <a:normAutofit/>
          </a:bodyPr>
          <a:lstStyle/>
          <a:p>
            <a:r>
              <a:rPr lang="en-GB" dirty="0"/>
              <a:t>Declarations of war led to pre-arranged mobilisations.</a:t>
            </a:r>
          </a:p>
          <a:p>
            <a:r>
              <a:rPr lang="en-GB" dirty="0"/>
              <a:t>Each country had war plans with mobilisation schedules. </a:t>
            </a:r>
          </a:p>
          <a:p>
            <a:r>
              <a:rPr lang="en-GB" dirty="0"/>
              <a:t>Mobilisation increased risks of continental war, but Williamson (2003) argues continental war only guaranteed in 2 circumstances:</a:t>
            </a:r>
          </a:p>
          <a:p>
            <a:r>
              <a:rPr lang="en-GB" dirty="0"/>
              <a:t>1 -  if Russia mobilized, Germany would do so and move at once to attack Belgium and France; </a:t>
            </a:r>
          </a:p>
          <a:p>
            <a:r>
              <a:rPr lang="en-GB" dirty="0"/>
              <a:t>2- - if Germany mobilized without Russian provocation, results were same. </a:t>
            </a:r>
          </a:p>
          <a:p>
            <a:pPr marL="0" indent="0">
              <a:buNone/>
            </a:pPr>
            <a:endParaRPr lang="en-GB" dirty="0"/>
          </a:p>
        </p:txBody>
      </p:sp>
    </p:spTree>
    <p:extLst>
      <p:ext uri="{BB962C8B-B14F-4D97-AF65-F5344CB8AC3E}">
        <p14:creationId xmlns:p14="http://schemas.microsoft.com/office/powerpoint/2010/main" val="349870972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E3422E-AEB1-6D9B-F837-6917712A916B}"/>
              </a:ext>
            </a:extLst>
          </p:cNvPr>
          <p:cNvSpPr>
            <a:spLocks noGrp="1"/>
          </p:cNvSpPr>
          <p:nvPr>
            <p:ph type="title"/>
          </p:nvPr>
        </p:nvSpPr>
        <p:spPr/>
        <p:txBody>
          <a:bodyPr/>
          <a:lstStyle/>
          <a:p>
            <a:r>
              <a:rPr lang="en-GB" dirty="0"/>
              <a:t>July Crisis</a:t>
            </a:r>
          </a:p>
        </p:txBody>
      </p:sp>
      <p:sp>
        <p:nvSpPr>
          <p:cNvPr id="3" name="Content Placeholder 2">
            <a:extLst>
              <a:ext uri="{FF2B5EF4-FFF2-40B4-BE49-F238E27FC236}">
                <a16:creationId xmlns:a16="http://schemas.microsoft.com/office/drawing/2014/main" id="{178569F0-7525-67B2-015C-E31752F19514}"/>
              </a:ext>
            </a:extLst>
          </p:cNvPr>
          <p:cNvSpPr>
            <a:spLocks noGrp="1"/>
          </p:cNvSpPr>
          <p:nvPr>
            <p:ph idx="1"/>
          </p:nvPr>
        </p:nvSpPr>
        <p:spPr/>
        <p:txBody>
          <a:bodyPr>
            <a:normAutofit fontScale="92500" lnSpcReduction="10000"/>
          </a:bodyPr>
          <a:lstStyle/>
          <a:p>
            <a:r>
              <a:rPr lang="en-GB" dirty="0"/>
              <a:t>German war plans in 1914 ‘simple, dangerous, and exceptionally mechanical’. (Williamson, 2003)</a:t>
            </a:r>
          </a:p>
          <a:p>
            <a:r>
              <a:rPr lang="en-GB" dirty="0"/>
              <a:t>To avoid being trapped in 2-front war between France and Russia, Germany would attack first in west,  violating Belgian neutrality.</a:t>
            </a:r>
          </a:p>
          <a:p>
            <a:r>
              <a:rPr lang="en-GB" dirty="0"/>
              <a:t>Overcome French forces, then redeploy against Russia.</a:t>
            </a:r>
          </a:p>
          <a:p>
            <a:r>
              <a:rPr lang="en-GB" dirty="0"/>
              <a:t>Russian war plans – immediate assistance to France, disrupt German attack in the West. Russians to attack Germany in East Prussia, while other Russian forces moved southward into Galicia against Austria-Hungary </a:t>
            </a:r>
            <a:r>
              <a:rPr lang="en-GB" dirty="0">
                <a:sym typeface="Wingdings" panose="05000000000000000000" pitchFamily="2" charset="2"/>
              </a:rPr>
              <a:t> required immediate mobilisation, hence escalation early in July Crisis.</a:t>
            </a:r>
          </a:p>
          <a:p>
            <a:r>
              <a:rPr lang="en-GB" dirty="0"/>
              <a:t>Italy: took some preliminary measures in August 1914 but deferred general mobilization until later. Italian government entered bargaining over entry into the war – did not enter war until April 1915, and then on the side of the Triple Entente.</a:t>
            </a:r>
          </a:p>
          <a:p>
            <a:r>
              <a:rPr lang="en-GB" dirty="0"/>
              <a:t>By 10 August 1914 Europe at war.</a:t>
            </a:r>
          </a:p>
          <a:p>
            <a:endParaRPr lang="en-GB" dirty="0"/>
          </a:p>
        </p:txBody>
      </p:sp>
    </p:spTree>
    <p:extLst>
      <p:ext uri="{BB962C8B-B14F-4D97-AF65-F5344CB8AC3E}">
        <p14:creationId xmlns:p14="http://schemas.microsoft.com/office/powerpoint/2010/main" val="250180899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9EB8C7-CD8B-1DB0-2362-C2881E0FA293}"/>
              </a:ext>
            </a:extLst>
          </p:cNvPr>
          <p:cNvSpPr>
            <a:spLocks noGrp="1"/>
          </p:cNvSpPr>
          <p:nvPr>
            <p:ph type="title"/>
          </p:nvPr>
        </p:nvSpPr>
        <p:spPr/>
        <p:txBody>
          <a:bodyPr/>
          <a:lstStyle/>
          <a:p>
            <a:r>
              <a:rPr lang="en-GB" dirty="0"/>
              <a:t>Primary source analysis – the 23 July ultimatum</a:t>
            </a:r>
          </a:p>
        </p:txBody>
      </p:sp>
      <p:sp>
        <p:nvSpPr>
          <p:cNvPr id="3" name="Content Placeholder 2">
            <a:extLst>
              <a:ext uri="{FF2B5EF4-FFF2-40B4-BE49-F238E27FC236}">
                <a16:creationId xmlns:a16="http://schemas.microsoft.com/office/drawing/2014/main" id="{F62CBBC3-D87F-F2DE-233F-7186631BF84A}"/>
              </a:ext>
            </a:extLst>
          </p:cNvPr>
          <p:cNvSpPr>
            <a:spLocks noGrp="1"/>
          </p:cNvSpPr>
          <p:nvPr>
            <p:ph idx="1"/>
          </p:nvPr>
        </p:nvSpPr>
        <p:spPr/>
        <p:txBody>
          <a:bodyPr/>
          <a:lstStyle/>
          <a:p>
            <a:r>
              <a:rPr lang="en-GB" dirty="0"/>
              <a:t>What specific demands does Austria-Hungary make of Serbia?</a:t>
            </a:r>
          </a:p>
          <a:p>
            <a:r>
              <a:rPr lang="en-GB" dirty="0"/>
              <a:t>Which clauses do you think would have been most intrusive to Serbian sovereignty?</a:t>
            </a:r>
          </a:p>
          <a:p>
            <a:r>
              <a:rPr lang="en-GB" dirty="0"/>
              <a:t>What do you make of the language used?</a:t>
            </a:r>
          </a:p>
          <a:p>
            <a:r>
              <a:rPr lang="en-GB" dirty="0"/>
              <a:t>Do you think the ultimatum was designed to be accepted?</a:t>
            </a:r>
          </a:p>
          <a:p>
            <a:r>
              <a:rPr lang="en-GB" dirty="0"/>
              <a:t>What do you think motivated the demands?</a:t>
            </a:r>
          </a:p>
        </p:txBody>
      </p:sp>
    </p:spTree>
    <p:extLst>
      <p:ext uri="{BB962C8B-B14F-4D97-AF65-F5344CB8AC3E}">
        <p14:creationId xmlns:p14="http://schemas.microsoft.com/office/powerpoint/2010/main" val="43177649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667450-7CAD-8DD4-7CFB-AD0F3E1A086A}"/>
              </a:ext>
            </a:extLst>
          </p:cNvPr>
          <p:cNvSpPr>
            <a:spLocks noGrp="1"/>
          </p:cNvSpPr>
          <p:nvPr>
            <p:ph type="title"/>
          </p:nvPr>
        </p:nvSpPr>
        <p:spPr/>
        <p:txBody>
          <a:bodyPr/>
          <a:lstStyle/>
          <a:p>
            <a:r>
              <a:rPr lang="en-GB" dirty="0"/>
              <a:t>Historiography</a:t>
            </a:r>
          </a:p>
        </p:txBody>
      </p:sp>
      <p:sp>
        <p:nvSpPr>
          <p:cNvPr id="3" name="Content Placeholder 2">
            <a:extLst>
              <a:ext uri="{FF2B5EF4-FFF2-40B4-BE49-F238E27FC236}">
                <a16:creationId xmlns:a16="http://schemas.microsoft.com/office/drawing/2014/main" id="{97914328-E4A0-A2A3-F664-B7675B06F0EB}"/>
              </a:ext>
            </a:extLst>
          </p:cNvPr>
          <p:cNvSpPr>
            <a:spLocks noGrp="1"/>
          </p:cNvSpPr>
          <p:nvPr>
            <p:ph idx="1"/>
          </p:nvPr>
        </p:nvSpPr>
        <p:spPr>
          <a:xfrm>
            <a:off x="521208" y="1899634"/>
            <a:ext cx="11155680" cy="4446302"/>
          </a:xfrm>
        </p:spPr>
        <p:txBody>
          <a:bodyPr>
            <a:normAutofit fontScale="92500"/>
          </a:bodyPr>
          <a:lstStyle/>
          <a:p>
            <a:r>
              <a:rPr lang="en-GB" sz="2400" dirty="0"/>
              <a:t>Heavily contested even during the war.</a:t>
            </a:r>
          </a:p>
          <a:p>
            <a:r>
              <a:rPr lang="en-GB" sz="2400" dirty="0"/>
              <a:t>Debate about responsibility, moral claims – each side blaming their opponents for violating international political norms and waging aggressive war.</a:t>
            </a:r>
          </a:p>
          <a:p>
            <a:r>
              <a:rPr lang="en-GB" sz="2400" dirty="0"/>
              <a:t>Accounts about atrocities.</a:t>
            </a:r>
          </a:p>
          <a:p>
            <a:r>
              <a:rPr lang="en-GB" sz="2400" dirty="0"/>
              <a:t>Cultural and social differences emphasised e.g. Henri Bergson (French philosopher) – ‘civilisation versus barbarism’ (Bergson, 1914)</a:t>
            </a:r>
          </a:p>
          <a:p>
            <a:r>
              <a:rPr lang="en-GB" sz="2400" dirty="0"/>
              <a:t>The </a:t>
            </a:r>
            <a:r>
              <a:rPr lang="en-GB" sz="2400" i="1" dirty="0"/>
              <a:t>Manifesto of the 93 </a:t>
            </a:r>
            <a:r>
              <a:rPr lang="en-GB" sz="2400" dirty="0"/>
              <a:t>(1914) – German intellectuals emphasising Kaiser’s efforts to preserve peace.</a:t>
            </a:r>
          </a:p>
          <a:p>
            <a:r>
              <a:rPr lang="en-GB" sz="2400" dirty="0"/>
              <a:t>The ‘Colour Books’ – published by each of the main combatants e.g. German White Book (August 1914), French Yellow Book (Dec 1914) – ‘truth’ in the archives (</a:t>
            </a:r>
            <a:r>
              <a:rPr lang="en-GB" sz="2400" dirty="0" err="1"/>
              <a:t>Mombauer</a:t>
            </a:r>
            <a:r>
              <a:rPr lang="en-GB" sz="2400" dirty="0"/>
              <a:t>, 2013).</a:t>
            </a:r>
          </a:p>
          <a:p>
            <a:endParaRPr lang="en-GB" sz="2400" dirty="0"/>
          </a:p>
          <a:p>
            <a:endParaRPr lang="en-GB" sz="2400" dirty="0"/>
          </a:p>
        </p:txBody>
      </p:sp>
    </p:spTree>
    <p:extLst>
      <p:ext uri="{BB962C8B-B14F-4D97-AF65-F5344CB8AC3E}">
        <p14:creationId xmlns:p14="http://schemas.microsoft.com/office/powerpoint/2010/main" val="279049146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148A318-9B7D-A5A3-DA1D-79CB057CA8D7}"/>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EE42DCE-4A4F-44C4-84E5-261B3BEEF1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05F91C7-7274-0AD5-E1E8-580B56F6DD24}"/>
              </a:ext>
            </a:extLst>
          </p:cNvPr>
          <p:cNvSpPr>
            <a:spLocks noGrp="1"/>
          </p:cNvSpPr>
          <p:nvPr>
            <p:ph type="title"/>
          </p:nvPr>
        </p:nvSpPr>
        <p:spPr>
          <a:xfrm>
            <a:off x="521208" y="978408"/>
            <a:ext cx="6300216" cy="1463040"/>
          </a:xfrm>
        </p:spPr>
        <p:txBody>
          <a:bodyPr>
            <a:normAutofit/>
          </a:bodyPr>
          <a:lstStyle/>
          <a:p>
            <a:r>
              <a:rPr lang="en-GB" dirty="0"/>
              <a:t>Historiography</a:t>
            </a:r>
          </a:p>
        </p:txBody>
      </p:sp>
      <p:sp>
        <p:nvSpPr>
          <p:cNvPr id="11" name="Rectangle 10">
            <a:extLst>
              <a:ext uri="{FF2B5EF4-FFF2-40B4-BE49-F238E27FC236}">
                <a16:creationId xmlns:a16="http://schemas.microsoft.com/office/drawing/2014/main" id="{887F59F2-5FBC-40CD-AD35-376AECE49E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6282982"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E64FE1C-34A6-3DCA-C893-EC74C9DFD682}"/>
              </a:ext>
            </a:extLst>
          </p:cNvPr>
          <p:cNvSpPr>
            <a:spLocks noGrp="1"/>
          </p:cNvSpPr>
          <p:nvPr>
            <p:ph idx="1"/>
          </p:nvPr>
        </p:nvSpPr>
        <p:spPr>
          <a:xfrm>
            <a:off x="521208" y="2578608"/>
            <a:ext cx="6300216" cy="3767328"/>
          </a:xfrm>
        </p:spPr>
        <p:txBody>
          <a:bodyPr>
            <a:normAutofit/>
          </a:bodyPr>
          <a:lstStyle/>
          <a:p>
            <a:r>
              <a:rPr lang="en-GB" sz="2800" dirty="0"/>
              <a:t>Socialist opponents of the war e.g. Lenin, Trotsky</a:t>
            </a:r>
          </a:p>
          <a:p>
            <a:r>
              <a:rPr lang="en-GB" sz="2800" dirty="0"/>
              <a:t>Zimmerwald Conference 1915 – imperialism and capitalism as the causes of war.</a:t>
            </a:r>
          </a:p>
          <a:p>
            <a:r>
              <a:rPr lang="en-GB" sz="2800" dirty="0"/>
              <a:t>Lenin (1917) – </a:t>
            </a:r>
            <a:r>
              <a:rPr lang="en-GB" sz="2800" i="1" dirty="0"/>
              <a:t>Imperialism: The Highest Stage of Capitalism</a:t>
            </a:r>
            <a:endParaRPr lang="en-GB" sz="2800" dirty="0"/>
          </a:p>
        </p:txBody>
      </p:sp>
      <p:pic>
        <p:nvPicPr>
          <p:cNvPr id="4" name="Picture 3">
            <a:extLst>
              <a:ext uri="{FF2B5EF4-FFF2-40B4-BE49-F238E27FC236}">
                <a16:creationId xmlns:a16="http://schemas.microsoft.com/office/drawing/2014/main" id="{A1070502-5C42-4664-20C3-DE396A2D4BF4}"/>
              </a:ext>
            </a:extLst>
          </p:cNvPr>
          <p:cNvPicPr>
            <a:picLocks noChangeAspect="1"/>
          </p:cNvPicPr>
          <p:nvPr/>
        </p:nvPicPr>
        <p:blipFill>
          <a:blip r:embed="rId2"/>
          <a:srcRect t="6891" r="-2" b="-2"/>
          <a:stretch>
            <a:fillRect/>
          </a:stretch>
        </p:blipFill>
        <p:spPr>
          <a:xfrm>
            <a:off x="7586236" y="508090"/>
            <a:ext cx="4081805" cy="5846990"/>
          </a:xfrm>
          <a:prstGeom prst="rect">
            <a:avLst/>
          </a:prstGeom>
        </p:spPr>
      </p:pic>
    </p:spTree>
    <p:extLst>
      <p:ext uri="{BB962C8B-B14F-4D97-AF65-F5344CB8AC3E}">
        <p14:creationId xmlns:p14="http://schemas.microsoft.com/office/powerpoint/2010/main" val="381126915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25B03BB-D714-731D-91C0-490070FD4610}"/>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EE42DCE-4A4F-44C4-84E5-261B3BEEF1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5FC0915-26A0-3E8E-5D52-D3C6E5003812}"/>
              </a:ext>
            </a:extLst>
          </p:cNvPr>
          <p:cNvSpPr>
            <a:spLocks noGrp="1"/>
          </p:cNvSpPr>
          <p:nvPr>
            <p:ph type="title"/>
          </p:nvPr>
        </p:nvSpPr>
        <p:spPr>
          <a:xfrm>
            <a:off x="521208" y="978408"/>
            <a:ext cx="6300216" cy="1463040"/>
          </a:xfrm>
        </p:spPr>
        <p:txBody>
          <a:bodyPr>
            <a:normAutofit/>
          </a:bodyPr>
          <a:lstStyle/>
          <a:p>
            <a:r>
              <a:rPr lang="en-GB" dirty="0"/>
              <a:t>Historiography</a:t>
            </a:r>
          </a:p>
        </p:txBody>
      </p:sp>
      <p:sp>
        <p:nvSpPr>
          <p:cNvPr id="11" name="Rectangle 10">
            <a:extLst>
              <a:ext uri="{FF2B5EF4-FFF2-40B4-BE49-F238E27FC236}">
                <a16:creationId xmlns:a16="http://schemas.microsoft.com/office/drawing/2014/main" id="{887F59F2-5FBC-40CD-AD35-376AECE49E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6282982"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17437EA-5DA4-2736-BBFD-2F805011485E}"/>
              </a:ext>
            </a:extLst>
          </p:cNvPr>
          <p:cNvSpPr>
            <a:spLocks noGrp="1"/>
          </p:cNvSpPr>
          <p:nvPr>
            <p:ph idx="1"/>
          </p:nvPr>
        </p:nvSpPr>
        <p:spPr>
          <a:xfrm>
            <a:off x="521208" y="2578608"/>
            <a:ext cx="6300216" cy="3767328"/>
          </a:xfrm>
        </p:spPr>
        <p:txBody>
          <a:bodyPr>
            <a:normAutofit/>
          </a:bodyPr>
          <a:lstStyle/>
          <a:p>
            <a:pPr>
              <a:lnSpc>
                <a:spcPct val="100000"/>
              </a:lnSpc>
            </a:pPr>
            <a:r>
              <a:rPr lang="en-GB"/>
              <a:t>Issue of ‘War Guilt’ and Treaty of Versailles – intensified the debate.</a:t>
            </a:r>
          </a:p>
          <a:p>
            <a:pPr>
              <a:lnSpc>
                <a:spcPct val="100000"/>
              </a:lnSpc>
            </a:pPr>
            <a:r>
              <a:rPr lang="en-GB"/>
              <a:t>German Foreign Office established a specialist section to attack the ‘war guilt’ clause, as part of efforts to revise the Treaty of Versailles.</a:t>
            </a:r>
          </a:p>
          <a:p>
            <a:pPr>
              <a:lnSpc>
                <a:spcPct val="100000"/>
              </a:lnSpc>
            </a:pPr>
            <a:r>
              <a:rPr lang="en-GB"/>
              <a:t>German Foreign Office funded journals and lecture tours, especially in the US.</a:t>
            </a:r>
          </a:p>
          <a:p>
            <a:pPr>
              <a:lnSpc>
                <a:spcPct val="100000"/>
              </a:lnSpc>
            </a:pPr>
            <a:r>
              <a:rPr lang="en-GB"/>
              <a:t>States publishing collections of documents e.g. 1920s German Foreign Office published over 40 volumes of documents in </a:t>
            </a:r>
            <a:r>
              <a:rPr lang="en-GB" i="1"/>
              <a:t>Die Grosse </a:t>
            </a:r>
            <a:r>
              <a:rPr lang="en-GB" i="1" err="1"/>
              <a:t>Politik</a:t>
            </a:r>
            <a:r>
              <a:rPr lang="en-GB" i="1"/>
              <a:t> der </a:t>
            </a:r>
            <a:r>
              <a:rPr lang="en-GB" i="1" err="1"/>
              <a:t>Europaischen</a:t>
            </a:r>
            <a:r>
              <a:rPr lang="en-GB" i="1"/>
              <a:t> </a:t>
            </a:r>
            <a:r>
              <a:rPr lang="en-GB" i="1" err="1"/>
              <a:t>Kabinette</a:t>
            </a:r>
            <a:r>
              <a:rPr lang="en-GB" i="1"/>
              <a:t> - </a:t>
            </a:r>
            <a:r>
              <a:rPr lang="en-GB"/>
              <a:t>selected and edited to downplay German aggression.</a:t>
            </a:r>
          </a:p>
        </p:txBody>
      </p:sp>
      <p:pic>
        <p:nvPicPr>
          <p:cNvPr id="4" name="Picture 3">
            <a:extLst>
              <a:ext uri="{FF2B5EF4-FFF2-40B4-BE49-F238E27FC236}">
                <a16:creationId xmlns:a16="http://schemas.microsoft.com/office/drawing/2014/main" id="{975A385A-F9EB-425C-ADDC-0C6C7F0ED016}"/>
              </a:ext>
            </a:extLst>
          </p:cNvPr>
          <p:cNvPicPr>
            <a:picLocks noChangeAspect="1"/>
          </p:cNvPicPr>
          <p:nvPr/>
        </p:nvPicPr>
        <p:blipFill>
          <a:blip r:embed="rId2"/>
          <a:srcRect r="2" b="446"/>
          <a:stretch>
            <a:fillRect/>
          </a:stretch>
        </p:blipFill>
        <p:spPr>
          <a:xfrm>
            <a:off x="7586236" y="508090"/>
            <a:ext cx="4081805" cy="5846990"/>
          </a:xfrm>
          <a:prstGeom prst="rect">
            <a:avLst/>
          </a:prstGeom>
        </p:spPr>
      </p:pic>
    </p:spTree>
    <p:extLst>
      <p:ext uri="{BB962C8B-B14F-4D97-AF65-F5344CB8AC3E}">
        <p14:creationId xmlns:p14="http://schemas.microsoft.com/office/powerpoint/2010/main" val="401853733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70F7E4C-2CB6-74A0-0A8E-0CE2929D2837}"/>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EE42DCE-4A4F-44C4-84E5-261B3BEEF1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3B493AF-5A41-2B4A-E441-17FACA282163}"/>
              </a:ext>
            </a:extLst>
          </p:cNvPr>
          <p:cNvSpPr>
            <a:spLocks noGrp="1"/>
          </p:cNvSpPr>
          <p:nvPr>
            <p:ph type="title"/>
          </p:nvPr>
        </p:nvSpPr>
        <p:spPr>
          <a:xfrm>
            <a:off x="521208" y="978408"/>
            <a:ext cx="6300216" cy="1463040"/>
          </a:xfrm>
        </p:spPr>
        <p:txBody>
          <a:bodyPr>
            <a:normAutofit/>
          </a:bodyPr>
          <a:lstStyle/>
          <a:p>
            <a:r>
              <a:rPr lang="en-GB" dirty="0"/>
              <a:t>Historiography</a:t>
            </a:r>
          </a:p>
        </p:txBody>
      </p:sp>
      <p:sp>
        <p:nvSpPr>
          <p:cNvPr id="11" name="Rectangle 10">
            <a:extLst>
              <a:ext uri="{FF2B5EF4-FFF2-40B4-BE49-F238E27FC236}">
                <a16:creationId xmlns:a16="http://schemas.microsoft.com/office/drawing/2014/main" id="{887F59F2-5FBC-40CD-AD35-376AECE49E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6282982"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8CE8675-6278-3B18-996A-3540B7D54E51}"/>
              </a:ext>
            </a:extLst>
          </p:cNvPr>
          <p:cNvSpPr>
            <a:spLocks noGrp="1"/>
          </p:cNvSpPr>
          <p:nvPr>
            <p:ph idx="1"/>
          </p:nvPr>
        </p:nvSpPr>
        <p:spPr>
          <a:xfrm>
            <a:off x="521208" y="2578608"/>
            <a:ext cx="6300216" cy="3767328"/>
          </a:xfrm>
        </p:spPr>
        <p:txBody>
          <a:bodyPr>
            <a:normAutofit/>
          </a:bodyPr>
          <a:lstStyle/>
          <a:p>
            <a:pPr>
              <a:lnSpc>
                <a:spcPct val="100000"/>
              </a:lnSpc>
            </a:pPr>
            <a:r>
              <a:rPr lang="en-GB"/>
              <a:t>British followed suit – </a:t>
            </a:r>
            <a:r>
              <a:rPr lang="en-GB" i="1"/>
              <a:t>British Documents on the Origins of the War </a:t>
            </a:r>
            <a:r>
              <a:rPr lang="en-GB"/>
              <a:t>– consciously edited (Wilson, 1996).</a:t>
            </a:r>
          </a:p>
          <a:p>
            <a:pPr>
              <a:lnSpc>
                <a:spcPct val="100000"/>
              </a:lnSpc>
            </a:pPr>
            <a:r>
              <a:rPr lang="en-GB"/>
              <a:t>These collections of official documents were influential – archives and personal collections generally not yet accessible.</a:t>
            </a:r>
          </a:p>
          <a:p>
            <a:pPr>
              <a:lnSpc>
                <a:spcPct val="100000"/>
              </a:lnSpc>
            </a:pPr>
            <a:r>
              <a:rPr lang="en-GB"/>
              <a:t>Editing of collections shaped interwar debates e.g. German and French historians and officials started their collections in the aftermath of the Franco-Prussian war, decentring the July Crisis and the years immediately pre-war. </a:t>
            </a:r>
          </a:p>
          <a:p>
            <a:pPr>
              <a:lnSpc>
                <a:spcPct val="100000"/>
              </a:lnSpc>
            </a:pPr>
            <a:r>
              <a:rPr lang="en-GB"/>
              <a:t>Emphasis on international order and great power rivalries.</a:t>
            </a:r>
          </a:p>
          <a:p>
            <a:pPr>
              <a:lnSpc>
                <a:spcPct val="100000"/>
              </a:lnSpc>
            </a:pPr>
            <a:r>
              <a:rPr lang="en-GB"/>
              <a:t>Emphasis on diplomatic history</a:t>
            </a:r>
          </a:p>
        </p:txBody>
      </p:sp>
      <p:pic>
        <p:nvPicPr>
          <p:cNvPr id="4" name="Picture 3">
            <a:extLst>
              <a:ext uri="{FF2B5EF4-FFF2-40B4-BE49-F238E27FC236}">
                <a16:creationId xmlns:a16="http://schemas.microsoft.com/office/drawing/2014/main" id="{5D7161C5-C464-7E2B-38FE-882D0CADF970}"/>
              </a:ext>
            </a:extLst>
          </p:cNvPr>
          <p:cNvPicPr>
            <a:picLocks noChangeAspect="1"/>
          </p:cNvPicPr>
          <p:nvPr/>
        </p:nvPicPr>
        <p:blipFill>
          <a:blip r:embed="rId2"/>
          <a:srcRect t="5132" b="2475"/>
          <a:stretch>
            <a:fillRect/>
          </a:stretch>
        </p:blipFill>
        <p:spPr>
          <a:xfrm>
            <a:off x="7586236" y="508090"/>
            <a:ext cx="4081805" cy="5846990"/>
          </a:xfrm>
          <a:prstGeom prst="rect">
            <a:avLst/>
          </a:prstGeom>
        </p:spPr>
      </p:pic>
    </p:spTree>
    <p:extLst>
      <p:ext uri="{BB962C8B-B14F-4D97-AF65-F5344CB8AC3E}">
        <p14:creationId xmlns:p14="http://schemas.microsoft.com/office/powerpoint/2010/main" val="60985790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37FBFE2-53D6-3979-38FD-759F57ED557D}"/>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EE42DCE-4A4F-44C4-84E5-261B3BEEF1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2EAB343-1298-7AF7-1F97-10C77186DDEF}"/>
              </a:ext>
            </a:extLst>
          </p:cNvPr>
          <p:cNvSpPr>
            <a:spLocks noGrp="1"/>
          </p:cNvSpPr>
          <p:nvPr>
            <p:ph type="title"/>
          </p:nvPr>
        </p:nvSpPr>
        <p:spPr>
          <a:xfrm>
            <a:off x="521208" y="978408"/>
            <a:ext cx="6300216" cy="1463040"/>
          </a:xfrm>
        </p:spPr>
        <p:txBody>
          <a:bodyPr>
            <a:normAutofit/>
          </a:bodyPr>
          <a:lstStyle/>
          <a:p>
            <a:r>
              <a:rPr lang="en-GB" dirty="0"/>
              <a:t>Historiography</a:t>
            </a:r>
          </a:p>
        </p:txBody>
      </p:sp>
      <p:sp>
        <p:nvSpPr>
          <p:cNvPr id="11" name="Rectangle 10">
            <a:extLst>
              <a:ext uri="{FF2B5EF4-FFF2-40B4-BE49-F238E27FC236}">
                <a16:creationId xmlns:a16="http://schemas.microsoft.com/office/drawing/2014/main" id="{887F59F2-5FBC-40CD-AD35-376AECE49E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6282982"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4F907C7-EDA8-3526-D5E1-04889FCF8CE3}"/>
              </a:ext>
            </a:extLst>
          </p:cNvPr>
          <p:cNvSpPr>
            <a:spLocks noGrp="1"/>
          </p:cNvSpPr>
          <p:nvPr>
            <p:ph idx="1"/>
          </p:nvPr>
        </p:nvSpPr>
        <p:spPr>
          <a:xfrm>
            <a:off x="521208" y="1795463"/>
            <a:ext cx="6300216" cy="4550473"/>
          </a:xfrm>
        </p:spPr>
        <p:txBody>
          <a:bodyPr>
            <a:normAutofit fontScale="92500"/>
          </a:bodyPr>
          <a:lstStyle/>
          <a:p>
            <a:pPr>
              <a:lnSpc>
                <a:spcPct val="100000"/>
              </a:lnSpc>
            </a:pPr>
            <a:r>
              <a:rPr lang="en-GB" dirty="0"/>
              <a:t>1960s – Fischer controversy</a:t>
            </a:r>
          </a:p>
          <a:p>
            <a:pPr>
              <a:lnSpc>
                <a:spcPct val="100000"/>
              </a:lnSpc>
            </a:pPr>
            <a:r>
              <a:rPr lang="en-GB" dirty="0"/>
              <a:t>Fischer’s work based on German WWI archives – full access compared to previous historians’ access to heavily edited archives.</a:t>
            </a:r>
          </a:p>
          <a:p>
            <a:pPr>
              <a:lnSpc>
                <a:spcPct val="100000"/>
              </a:lnSpc>
            </a:pPr>
            <a:r>
              <a:rPr lang="en-GB" dirty="0"/>
              <a:t>Fischer (1961): Since War Council meeting Dec 1912, German leaders planned war of aggression.</a:t>
            </a:r>
          </a:p>
          <a:p>
            <a:pPr>
              <a:lnSpc>
                <a:spcPct val="100000"/>
              </a:lnSpc>
            </a:pPr>
            <a:r>
              <a:rPr lang="en-GB" dirty="0"/>
              <a:t>Anxiety among German elites about deterioration of domestic and international stability.</a:t>
            </a:r>
          </a:p>
          <a:p>
            <a:pPr>
              <a:lnSpc>
                <a:spcPct val="100000"/>
              </a:lnSpc>
            </a:pPr>
            <a:r>
              <a:rPr lang="en-GB" dirty="0"/>
              <a:t>Military and political leaders prepared for war – increasing size of army, fostering aggressively nationalist public opinion.</a:t>
            </a:r>
          </a:p>
          <a:p>
            <a:pPr>
              <a:lnSpc>
                <a:spcPct val="100000"/>
              </a:lnSpc>
            </a:pPr>
            <a:r>
              <a:rPr lang="en-GB" dirty="0"/>
              <a:t>Shift from focus on international system/diplomacy to domestic politics.</a:t>
            </a:r>
          </a:p>
          <a:p>
            <a:pPr>
              <a:lnSpc>
                <a:spcPct val="100000"/>
              </a:lnSpc>
            </a:pPr>
            <a:r>
              <a:rPr lang="en-GB" dirty="0"/>
              <a:t>Emphasis on German expansionism – parallels between 1914 and Nazism</a:t>
            </a:r>
            <a:r>
              <a:rPr lang="en-GB" sz="1400" dirty="0"/>
              <a:t>.</a:t>
            </a:r>
          </a:p>
        </p:txBody>
      </p:sp>
      <p:pic>
        <p:nvPicPr>
          <p:cNvPr id="4" name="Picture 3">
            <a:extLst>
              <a:ext uri="{FF2B5EF4-FFF2-40B4-BE49-F238E27FC236}">
                <a16:creationId xmlns:a16="http://schemas.microsoft.com/office/drawing/2014/main" id="{F963420C-7BB1-D2A6-E173-FDB11757EDFB}"/>
              </a:ext>
            </a:extLst>
          </p:cNvPr>
          <p:cNvPicPr>
            <a:picLocks noChangeAspect="1"/>
          </p:cNvPicPr>
          <p:nvPr/>
        </p:nvPicPr>
        <p:blipFill>
          <a:blip r:embed="rId2"/>
          <a:srcRect r="2" b="5761"/>
          <a:stretch>
            <a:fillRect/>
          </a:stretch>
        </p:blipFill>
        <p:spPr>
          <a:xfrm>
            <a:off x="7586236" y="508090"/>
            <a:ext cx="4081805" cy="5846990"/>
          </a:xfrm>
          <a:prstGeom prst="rect">
            <a:avLst/>
          </a:prstGeom>
        </p:spPr>
      </p:pic>
    </p:spTree>
    <p:extLst>
      <p:ext uri="{BB962C8B-B14F-4D97-AF65-F5344CB8AC3E}">
        <p14:creationId xmlns:p14="http://schemas.microsoft.com/office/powerpoint/2010/main" val="182876705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70DCA4-B120-4140-302D-943161B6D618}"/>
              </a:ext>
            </a:extLst>
          </p:cNvPr>
          <p:cNvSpPr>
            <a:spLocks noGrp="1"/>
          </p:cNvSpPr>
          <p:nvPr>
            <p:ph type="title"/>
          </p:nvPr>
        </p:nvSpPr>
        <p:spPr/>
        <p:txBody>
          <a:bodyPr/>
          <a:lstStyle/>
          <a:p>
            <a:r>
              <a:rPr lang="en-GB" dirty="0"/>
              <a:t>Historiography</a:t>
            </a:r>
          </a:p>
        </p:txBody>
      </p:sp>
      <p:sp>
        <p:nvSpPr>
          <p:cNvPr id="3" name="Content Placeholder 2">
            <a:extLst>
              <a:ext uri="{FF2B5EF4-FFF2-40B4-BE49-F238E27FC236}">
                <a16:creationId xmlns:a16="http://schemas.microsoft.com/office/drawing/2014/main" id="{B306901D-3C7A-722B-6D43-4A2EF7C49E53}"/>
              </a:ext>
            </a:extLst>
          </p:cNvPr>
          <p:cNvSpPr>
            <a:spLocks noGrp="1"/>
          </p:cNvSpPr>
          <p:nvPr>
            <p:ph idx="1"/>
          </p:nvPr>
        </p:nvSpPr>
        <p:spPr/>
        <p:txBody>
          <a:bodyPr>
            <a:normAutofit fontScale="92500" lnSpcReduction="10000"/>
          </a:bodyPr>
          <a:lstStyle/>
          <a:p>
            <a:r>
              <a:rPr lang="en-GB" sz="2400" dirty="0"/>
              <a:t>Fischer critiqued by Conservative German historians (e.g. Ritter, </a:t>
            </a:r>
            <a:r>
              <a:rPr lang="en-GB" sz="2400" dirty="0" err="1"/>
              <a:t>Zechlin</a:t>
            </a:r>
            <a:r>
              <a:rPr lang="en-GB" sz="2400" dirty="0"/>
              <a:t>) – critical of his sources, methodology, and political consequences of his arguments.</a:t>
            </a:r>
          </a:p>
          <a:p>
            <a:r>
              <a:rPr lang="en-GB" sz="2400" dirty="0"/>
              <a:t>Alternative interpretations of the War Council meeting.</a:t>
            </a:r>
          </a:p>
          <a:p>
            <a:r>
              <a:rPr lang="en-GB" sz="2400" dirty="0"/>
              <a:t>Accused Fischer of undermining Federal Republic’s integration into Western community of nations.</a:t>
            </a:r>
          </a:p>
          <a:p>
            <a:r>
              <a:rPr lang="en-GB" sz="2400" dirty="0"/>
              <a:t>Fischer’s thesis an historical orthodoxy by 1970s – context of critical perspectives on German history.</a:t>
            </a:r>
          </a:p>
          <a:p>
            <a:r>
              <a:rPr lang="en-GB" sz="2400" dirty="0"/>
              <a:t>French historiography in 1960s/70s – shift away from diplomatic histories towards social and economic bases of foreign policy.</a:t>
            </a:r>
          </a:p>
        </p:txBody>
      </p:sp>
    </p:spTree>
    <p:extLst>
      <p:ext uri="{BB962C8B-B14F-4D97-AF65-F5344CB8AC3E}">
        <p14:creationId xmlns:p14="http://schemas.microsoft.com/office/powerpoint/2010/main" val="193042208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835E2ED-B0EC-0D0C-9C7A-E05351E44D6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952135D-77D5-FF82-EA7E-AC299524EBB9}"/>
              </a:ext>
            </a:extLst>
          </p:cNvPr>
          <p:cNvSpPr>
            <a:spLocks noGrp="1"/>
          </p:cNvSpPr>
          <p:nvPr>
            <p:ph type="title"/>
          </p:nvPr>
        </p:nvSpPr>
        <p:spPr/>
        <p:txBody>
          <a:bodyPr/>
          <a:lstStyle/>
          <a:p>
            <a:r>
              <a:rPr lang="en-GB" dirty="0"/>
              <a:t>Historiography</a:t>
            </a:r>
          </a:p>
        </p:txBody>
      </p:sp>
      <p:sp>
        <p:nvSpPr>
          <p:cNvPr id="3" name="Content Placeholder 2">
            <a:extLst>
              <a:ext uri="{FF2B5EF4-FFF2-40B4-BE49-F238E27FC236}">
                <a16:creationId xmlns:a16="http://schemas.microsoft.com/office/drawing/2014/main" id="{15636DD0-EE96-2D9F-8B1F-6145F56F8236}"/>
              </a:ext>
            </a:extLst>
          </p:cNvPr>
          <p:cNvSpPr>
            <a:spLocks noGrp="1"/>
          </p:cNvSpPr>
          <p:nvPr>
            <p:ph idx="1"/>
          </p:nvPr>
        </p:nvSpPr>
        <p:spPr/>
        <p:txBody>
          <a:bodyPr>
            <a:normAutofit fontScale="92500" lnSpcReduction="20000"/>
          </a:bodyPr>
          <a:lstStyle/>
          <a:p>
            <a:r>
              <a:rPr lang="en-GB" dirty="0"/>
              <a:t>Inspired by Fischer’s focus on domestic politics – historians ask new questions about other great powers (Steiner for Britain, Keiger for France, Lieven for Russia).</a:t>
            </a:r>
          </a:p>
          <a:p>
            <a:r>
              <a:rPr lang="en-GB" dirty="0"/>
              <a:t>Fischer’s thesis reinforced argument that German foreign policy was the most aggressive in Europe before 1914, and other powers acting </a:t>
            </a:r>
            <a:r>
              <a:rPr lang="en-GB" dirty="0" err="1"/>
              <a:t>defe</a:t>
            </a:r>
            <a:endParaRPr lang="en-GB" dirty="0"/>
          </a:p>
          <a:p>
            <a:r>
              <a:rPr lang="en-GB" dirty="0"/>
              <a:t>End of Cold War – relatively peaceful ending. Suggested long-term confrontation between great powers did not inevitably lead to general war (Mueller).</a:t>
            </a:r>
          </a:p>
          <a:p>
            <a:r>
              <a:rPr lang="en-GB" dirty="0"/>
              <a:t>1990s – global histories of WWI. Economic interdependence and cultural exchange – wars irrational, so why had they gone to war?</a:t>
            </a:r>
          </a:p>
          <a:p>
            <a:r>
              <a:rPr lang="en-GB" dirty="0"/>
              <a:t>O’Rourke and Findlay (2007) – WWI not result of inherent tensions in global economy. Interdependence could result in conflict as well as harmony.</a:t>
            </a:r>
          </a:p>
          <a:p>
            <a:r>
              <a:rPr lang="en-GB" dirty="0"/>
              <a:t>Conrad (2006) – National identity strengthened by antagonism with others in the globalising economic system.</a:t>
            </a:r>
          </a:p>
          <a:p>
            <a:r>
              <a:rPr lang="en-GB" dirty="0"/>
              <a:t>Siegel (2015) – financial interdependence between Russia and France strengthened political alliance </a:t>
            </a:r>
          </a:p>
        </p:txBody>
      </p:sp>
    </p:spTree>
    <p:extLst>
      <p:ext uri="{BB962C8B-B14F-4D97-AF65-F5344CB8AC3E}">
        <p14:creationId xmlns:p14="http://schemas.microsoft.com/office/powerpoint/2010/main" val="304892641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85570E-07A4-2DD7-D0ED-F379B0D3E1E3}"/>
              </a:ext>
            </a:extLst>
          </p:cNvPr>
          <p:cNvSpPr>
            <a:spLocks noGrp="1"/>
          </p:cNvSpPr>
          <p:nvPr>
            <p:ph type="title"/>
          </p:nvPr>
        </p:nvSpPr>
        <p:spPr/>
        <p:txBody>
          <a:bodyPr/>
          <a:lstStyle/>
          <a:p>
            <a:r>
              <a:rPr lang="en-GB" dirty="0"/>
              <a:t>Historiography</a:t>
            </a:r>
          </a:p>
        </p:txBody>
      </p:sp>
      <p:sp>
        <p:nvSpPr>
          <p:cNvPr id="3" name="Content Placeholder 2">
            <a:extLst>
              <a:ext uri="{FF2B5EF4-FFF2-40B4-BE49-F238E27FC236}">
                <a16:creationId xmlns:a16="http://schemas.microsoft.com/office/drawing/2014/main" id="{28AEED8A-290F-B2A8-9FB1-E6D95335B84B}"/>
              </a:ext>
            </a:extLst>
          </p:cNvPr>
          <p:cNvSpPr>
            <a:spLocks noGrp="1"/>
          </p:cNvSpPr>
          <p:nvPr>
            <p:ph idx="1"/>
          </p:nvPr>
        </p:nvSpPr>
        <p:spPr>
          <a:xfrm>
            <a:off x="515112" y="1759688"/>
            <a:ext cx="11155680" cy="3767328"/>
          </a:xfrm>
        </p:spPr>
        <p:txBody>
          <a:bodyPr>
            <a:normAutofit fontScale="92500" lnSpcReduction="20000"/>
          </a:bodyPr>
          <a:lstStyle/>
          <a:p>
            <a:r>
              <a:rPr lang="en-GB" dirty="0"/>
              <a:t>1980s – questioning narratives centred on European balance of power and German threat to British security. </a:t>
            </a:r>
          </a:p>
          <a:p>
            <a:r>
              <a:rPr lang="en-GB" dirty="0"/>
              <a:t>Wilson (1985): British decision-makers considered Russia as the primary threat. Priority was maintaining empire, not balance of power in Europe.</a:t>
            </a:r>
          </a:p>
          <a:p>
            <a:r>
              <a:rPr lang="en-GB" dirty="0"/>
              <a:t>Such debates reflected contemporary debates in Britain re: position in Europe – Conservative Eurosceptics sought to present Britain as global, rather than European power.</a:t>
            </a:r>
          </a:p>
          <a:p>
            <a:r>
              <a:rPr lang="en-GB" dirty="0"/>
              <a:t>Ferguson (1998) – criticism of British foreign policy before WWI, argued Britain should have stayed out of the war, and Europe under German hegemony would be compatible with British interests. Britain appeased Russia to stave off threat in central Asia, but encircled Germany in Europe, making war more likely.</a:t>
            </a:r>
          </a:p>
          <a:p>
            <a:r>
              <a:rPr lang="en-GB" dirty="0"/>
              <a:t>Focus on Germany – relative neglect of Austro-Hungarian foreign policy in discussions of origins. Assumption that collapse inevitable. Recent historiography – reassesses stabilising function of Austo-Hungarian empire, while criticising its foreign policymakers, accused them of overestimating challenges of national minorities.</a:t>
            </a:r>
          </a:p>
          <a:p>
            <a:r>
              <a:rPr lang="en-GB" dirty="0"/>
              <a:t>Williamson (1991) – leaders in Vienna responsible for pushing for war, not just pawns in German machinations.</a:t>
            </a:r>
          </a:p>
        </p:txBody>
      </p:sp>
    </p:spTree>
    <p:extLst>
      <p:ext uri="{BB962C8B-B14F-4D97-AF65-F5344CB8AC3E}">
        <p14:creationId xmlns:p14="http://schemas.microsoft.com/office/powerpoint/2010/main" val="46470362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535A5C4-E229-2ED6-2787-1FEBDAFA5D1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996FD47-67C3-D957-34CD-DF80DD5491C1}"/>
              </a:ext>
            </a:extLst>
          </p:cNvPr>
          <p:cNvSpPr>
            <a:spLocks noGrp="1"/>
          </p:cNvSpPr>
          <p:nvPr>
            <p:ph type="title"/>
          </p:nvPr>
        </p:nvSpPr>
        <p:spPr/>
        <p:txBody>
          <a:bodyPr/>
          <a:lstStyle/>
          <a:p>
            <a:r>
              <a:rPr lang="en-GB" dirty="0"/>
              <a:t>Historiography</a:t>
            </a:r>
          </a:p>
        </p:txBody>
      </p:sp>
      <p:sp>
        <p:nvSpPr>
          <p:cNvPr id="3" name="Content Placeholder 2">
            <a:extLst>
              <a:ext uri="{FF2B5EF4-FFF2-40B4-BE49-F238E27FC236}">
                <a16:creationId xmlns:a16="http://schemas.microsoft.com/office/drawing/2014/main" id="{C090E570-6094-D9FB-F7DB-AF4FA5DF7136}"/>
              </a:ext>
            </a:extLst>
          </p:cNvPr>
          <p:cNvSpPr>
            <a:spLocks noGrp="1"/>
          </p:cNvSpPr>
          <p:nvPr>
            <p:ph idx="1"/>
          </p:nvPr>
        </p:nvSpPr>
        <p:spPr>
          <a:xfrm>
            <a:off x="515112" y="1759688"/>
            <a:ext cx="11155680" cy="3767328"/>
          </a:xfrm>
        </p:spPr>
        <p:txBody>
          <a:bodyPr>
            <a:normAutofit/>
          </a:bodyPr>
          <a:lstStyle/>
          <a:p>
            <a:r>
              <a:rPr lang="en-GB" dirty="0"/>
              <a:t>Shifting geographical perspectives in 1990s – move away from Western Front, new focus on Eastern Europe and the Balkans – influenced by violent breakup of Yugoslavia, expansion of European Union, tensions between Russia and its neighbours, growth of Turkish influence in Eastern Mediterranean. E.g. McMeekin (2011) on conflicts between Russia and Ottoman Empire (critiqued in Lieven, 2015). Aksakal on Ottoman foreign policy (2008)</a:t>
            </a:r>
          </a:p>
          <a:p>
            <a:r>
              <a:rPr lang="en-GB" dirty="0"/>
              <a:t>Opening up of further archival material after fall of Soviet Union and communist satellite states </a:t>
            </a:r>
            <a:r>
              <a:rPr lang="en-GB" dirty="0">
                <a:sym typeface="Wingdings" panose="05000000000000000000" pitchFamily="2" charset="2"/>
              </a:rPr>
              <a:t> return of archival material about military planning to Germany – new perspectives on Schlieffen Plan (Zuber, 2001).</a:t>
            </a:r>
          </a:p>
          <a:p>
            <a:r>
              <a:rPr lang="en-GB" dirty="0"/>
              <a:t>Cultural history in 1980s – emphasis on language, mentalities, representations </a:t>
            </a:r>
            <a:r>
              <a:rPr lang="en-GB" dirty="0">
                <a:sym typeface="Wingdings" panose="05000000000000000000" pitchFamily="2" charset="2"/>
              </a:rPr>
              <a:t> new understandings about how power was constructed and how people imagined foreign policy questions (Reynolds, 2006).</a:t>
            </a:r>
            <a:endParaRPr lang="en-GB" dirty="0"/>
          </a:p>
        </p:txBody>
      </p:sp>
    </p:spTree>
    <p:extLst>
      <p:ext uri="{BB962C8B-B14F-4D97-AF65-F5344CB8AC3E}">
        <p14:creationId xmlns:p14="http://schemas.microsoft.com/office/powerpoint/2010/main" val="397462748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47D3DB-806E-CE15-EF1C-C41E27DEC455}"/>
              </a:ext>
            </a:extLst>
          </p:cNvPr>
          <p:cNvSpPr>
            <a:spLocks noGrp="1"/>
          </p:cNvSpPr>
          <p:nvPr>
            <p:ph type="title"/>
          </p:nvPr>
        </p:nvSpPr>
        <p:spPr/>
        <p:txBody>
          <a:bodyPr/>
          <a:lstStyle/>
          <a:p>
            <a:r>
              <a:rPr lang="en-GB" dirty="0"/>
              <a:t>Historiography</a:t>
            </a:r>
          </a:p>
        </p:txBody>
      </p:sp>
      <p:sp>
        <p:nvSpPr>
          <p:cNvPr id="3" name="Content Placeholder 2">
            <a:extLst>
              <a:ext uri="{FF2B5EF4-FFF2-40B4-BE49-F238E27FC236}">
                <a16:creationId xmlns:a16="http://schemas.microsoft.com/office/drawing/2014/main" id="{DF52523A-D531-41F0-C506-E77C6ABF19F9}"/>
              </a:ext>
            </a:extLst>
          </p:cNvPr>
          <p:cNvSpPr>
            <a:spLocks noGrp="1"/>
          </p:cNvSpPr>
          <p:nvPr>
            <p:ph idx="1"/>
          </p:nvPr>
        </p:nvSpPr>
        <p:spPr/>
        <p:txBody>
          <a:bodyPr>
            <a:normAutofit fontScale="92500" lnSpcReduction="20000"/>
          </a:bodyPr>
          <a:lstStyle/>
          <a:p>
            <a:r>
              <a:rPr lang="en-GB" dirty="0"/>
              <a:t>2010s – approach of centenary.</a:t>
            </a:r>
          </a:p>
          <a:p>
            <a:r>
              <a:rPr lang="en-GB" dirty="0"/>
              <a:t>Otte (2014) – critical of ‘recklessness’ of Austro-Hungarian, German, and Russian foreign policymakers. British Foreign Policy, Sir Edward Grey, as committed to peace (although doomed by recklessness of others).</a:t>
            </a:r>
          </a:p>
          <a:p>
            <a:r>
              <a:rPr lang="en-GB" dirty="0"/>
              <a:t>Clark (2012) – critical of Grey, who he suggests </a:t>
            </a:r>
            <a:r>
              <a:rPr lang="en-GB" dirty="0" err="1"/>
              <a:t>prioritsed</a:t>
            </a:r>
            <a:r>
              <a:rPr lang="en-GB" dirty="0"/>
              <a:t> maintaining the Triple Entente over the peaceful resolution of crisis. Also critical of Russian partial (and then full) mobilisation as escalating the crisis, and suggests Germans ‘an island of relative calm throughout the crisis’.</a:t>
            </a:r>
          </a:p>
          <a:p>
            <a:r>
              <a:rPr lang="en-GB" dirty="0"/>
              <a:t>Commonalities – emphasise contingencies of July crisis, impact of accumulating individual decisions, and how outcomes didn’t always match intentions.</a:t>
            </a:r>
          </a:p>
          <a:p>
            <a:r>
              <a:rPr lang="en-GB" dirty="0"/>
              <a:t>Both also see the crisis as systemic – Clark shifts focus from intentions of decision-makers to impact of their decisions within the international system. Otte shows how alliances and relative military power shaped assumptions and miscalculations.</a:t>
            </a:r>
          </a:p>
          <a:p>
            <a:r>
              <a:rPr lang="en-GB" dirty="0"/>
              <a:t>Both agree no single combatant nation or individual bears bulk of responsibility for outbreak of war.</a:t>
            </a:r>
          </a:p>
        </p:txBody>
      </p:sp>
    </p:spTree>
    <p:extLst>
      <p:ext uri="{BB962C8B-B14F-4D97-AF65-F5344CB8AC3E}">
        <p14:creationId xmlns:p14="http://schemas.microsoft.com/office/powerpoint/2010/main" val="358832847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534107-0C69-838F-EDD8-1BEA95E528B1}"/>
              </a:ext>
            </a:extLst>
          </p:cNvPr>
          <p:cNvSpPr>
            <a:spLocks noGrp="1"/>
          </p:cNvSpPr>
          <p:nvPr>
            <p:ph type="title"/>
          </p:nvPr>
        </p:nvSpPr>
        <p:spPr/>
        <p:txBody>
          <a:bodyPr/>
          <a:lstStyle/>
          <a:p>
            <a:r>
              <a:rPr lang="en-GB" dirty="0"/>
              <a:t>Thursday’s class</a:t>
            </a:r>
          </a:p>
        </p:txBody>
      </p:sp>
      <p:sp>
        <p:nvSpPr>
          <p:cNvPr id="3" name="Content Placeholder 2">
            <a:extLst>
              <a:ext uri="{FF2B5EF4-FFF2-40B4-BE49-F238E27FC236}">
                <a16:creationId xmlns:a16="http://schemas.microsoft.com/office/drawing/2014/main" id="{906491CC-2B24-19E3-4CD0-7BAA2047DA2F}"/>
              </a:ext>
            </a:extLst>
          </p:cNvPr>
          <p:cNvSpPr>
            <a:spLocks noGrp="1"/>
          </p:cNvSpPr>
          <p:nvPr>
            <p:ph idx="1"/>
          </p:nvPr>
        </p:nvSpPr>
        <p:spPr/>
        <p:txBody>
          <a:bodyPr/>
          <a:lstStyle/>
          <a:p>
            <a:r>
              <a:rPr lang="en-GB" dirty="0"/>
              <a:t>Women’s Suffrage</a:t>
            </a:r>
          </a:p>
          <a:p>
            <a:r>
              <a:rPr lang="en-GB" dirty="0"/>
              <a:t>Reading: at least one of – Heilmann (article), Holton, or Pugh – Holton and Pugh are books so you will want to </a:t>
            </a:r>
            <a:r>
              <a:rPr lang="en-GB"/>
              <a:t>read selectively.</a:t>
            </a:r>
            <a:endParaRPr lang="en-GB" dirty="0"/>
          </a:p>
        </p:txBody>
      </p:sp>
    </p:spTree>
    <p:extLst>
      <p:ext uri="{BB962C8B-B14F-4D97-AF65-F5344CB8AC3E}">
        <p14:creationId xmlns:p14="http://schemas.microsoft.com/office/powerpoint/2010/main" val="1587785597"/>
      </p:ext>
    </p:extLst>
  </p:cSld>
  <p:clrMapOvr>
    <a:masterClrMapping/>
  </p:clrMapOvr>
</p:sld>
</file>

<file path=ppt/theme/theme1.xml><?xml version="1.0" encoding="utf-8"?>
<a:theme xmlns:a="http://schemas.openxmlformats.org/drawingml/2006/main" name="GestaltVTI">
  <a:themeElements>
    <a:clrScheme name="Gestalt">
      <a:dk1>
        <a:srgbClr val="000000"/>
      </a:dk1>
      <a:lt1>
        <a:sysClr val="window" lastClr="FFFFFF"/>
      </a:lt1>
      <a:dk2>
        <a:srgbClr val="262626"/>
      </a:dk2>
      <a:lt2>
        <a:srgbClr val="F7F7F7"/>
      </a:lt2>
      <a:accent1>
        <a:srgbClr val="EBA000"/>
      </a:accent1>
      <a:accent2>
        <a:srgbClr val="00BAC8"/>
      </a:accent2>
      <a:accent3>
        <a:srgbClr val="E64823"/>
      </a:accent3>
      <a:accent4>
        <a:srgbClr val="4D5AFF"/>
      </a:accent4>
      <a:accent5>
        <a:srgbClr val="FE5D21"/>
      </a:accent5>
      <a:accent6>
        <a:srgbClr val="00C777"/>
      </a:accent6>
      <a:hlink>
        <a:srgbClr val="2998E3"/>
      </a:hlink>
      <a:folHlink>
        <a:srgbClr val="939393"/>
      </a:folHlink>
    </a:clrScheme>
    <a:fontScheme name="Gestalt">
      <a:majorFont>
        <a:latin typeface="Bierstadt"/>
        <a:ea typeface=""/>
        <a:cs typeface=""/>
      </a:majorFont>
      <a:minorFont>
        <a:latin typeface="Bierstad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GestaltVTI" id="{4F87C71D-53D1-4B71-BF97-FD0EA4B25665}" vid="{A110AFC4-8D8A-4C02-8885-7BA370B379B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3769</Words>
  <Application>Microsoft Office PowerPoint</Application>
  <PresentationFormat>Widescreen</PresentationFormat>
  <Paragraphs>229</Paragraphs>
  <Slides>38</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38</vt:i4>
      </vt:variant>
    </vt:vector>
  </HeadingPairs>
  <TitlesOfParts>
    <vt:vector size="43" baseType="lpstr">
      <vt:lpstr>Aptos</vt:lpstr>
      <vt:lpstr>Arial</vt:lpstr>
      <vt:lpstr>Bierstadt</vt:lpstr>
      <vt:lpstr>Wingdings</vt:lpstr>
      <vt:lpstr>GestaltVTI</vt:lpstr>
      <vt:lpstr>The Modern World</vt:lpstr>
      <vt:lpstr>The ‘spark’</vt:lpstr>
      <vt:lpstr>European rivalries and the balance of power</vt:lpstr>
      <vt:lpstr>European rivalries and the balance of power</vt:lpstr>
      <vt:lpstr>European rivalries and the balance of power</vt:lpstr>
      <vt:lpstr>European rivalries and the balance of power</vt:lpstr>
      <vt:lpstr>Arms races</vt:lpstr>
      <vt:lpstr>Arms races</vt:lpstr>
      <vt:lpstr>Imperial and economic tensions</vt:lpstr>
      <vt:lpstr>Nationalism</vt:lpstr>
      <vt:lpstr>Nationalism</vt:lpstr>
      <vt:lpstr>Spring 1914</vt:lpstr>
      <vt:lpstr>The July Crisis</vt:lpstr>
      <vt:lpstr>The July Crisis</vt:lpstr>
      <vt:lpstr>The July Crisis</vt:lpstr>
      <vt:lpstr>The July Crisis</vt:lpstr>
      <vt:lpstr>The July Crisis</vt:lpstr>
      <vt:lpstr>The July Crisis</vt:lpstr>
      <vt:lpstr>July Crisis</vt:lpstr>
      <vt:lpstr>July Crisis</vt:lpstr>
      <vt:lpstr>July Crisis</vt:lpstr>
      <vt:lpstr>July Crisis</vt:lpstr>
      <vt:lpstr>July Crisis</vt:lpstr>
      <vt:lpstr>July Crisis</vt:lpstr>
      <vt:lpstr>July Crisis</vt:lpstr>
      <vt:lpstr>July Crisis</vt:lpstr>
      <vt:lpstr>Primary source analysis – the 23 July ultimatum</vt:lpstr>
      <vt:lpstr>Historiography</vt:lpstr>
      <vt:lpstr>Historiography</vt:lpstr>
      <vt:lpstr>Historiography</vt:lpstr>
      <vt:lpstr>Historiography</vt:lpstr>
      <vt:lpstr>Historiography</vt:lpstr>
      <vt:lpstr>Historiography</vt:lpstr>
      <vt:lpstr>Historiography</vt:lpstr>
      <vt:lpstr>Historiography</vt:lpstr>
      <vt:lpstr>Historiography</vt:lpstr>
      <vt:lpstr>Historiography</vt:lpstr>
      <vt:lpstr>Thursday’s class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Rhian Keyse</dc:creator>
  <cp:lastModifiedBy>Rhian Keyse</cp:lastModifiedBy>
  <cp:revision>4</cp:revision>
  <dcterms:created xsi:type="dcterms:W3CDTF">2025-11-29T11:00:38Z</dcterms:created>
  <dcterms:modified xsi:type="dcterms:W3CDTF">2026-01-12T10:09:22Z</dcterms:modified>
</cp:coreProperties>
</file>