
<file path=[Content_Types].xml><?xml version="1.0" encoding="utf-8"?>
<Types xmlns="http://schemas.openxmlformats.org/package/2006/content-types">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7" r:id="rId1"/>
  </p:sldMasterIdLst>
  <p:notesMasterIdLst>
    <p:notesMasterId r:id="rId17"/>
  </p:notesMasterIdLst>
  <p:sldIdLst>
    <p:sldId id="256" r:id="rId2"/>
    <p:sldId id="259" r:id="rId3"/>
    <p:sldId id="257" r:id="rId4"/>
    <p:sldId id="258" r:id="rId5"/>
    <p:sldId id="262" r:id="rId6"/>
    <p:sldId id="263" r:id="rId7"/>
    <p:sldId id="266" r:id="rId8"/>
    <p:sldId id="264" r:id="rId9"/>
    <p:sldId id="269" r:id="rId10"/>
    <p:sldId id="265" r:id="rId11"/>
    <p:sldId id="268" r:id="rId12"/>
    <p:sldId id="260" r:id="rId13"/>
    <p:sldId id="261" r:id="rId14"/>
    <p:sldId id="270"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85" autoAdjust="0"/>
    <p:restoredTop sz="61682" autoAdjust="0"/>
  </p:normalViewPr>
  <p:slideViewPr>
    <p:cSldViewPr snapToGrid="0">
      <p:cViewPr varScale="1">
        <p:scale>
          <a:sx n="62" d="100"/>
          <a:sy n="62" d="100"/>
        </p:scale>
        <p:origin x="79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3CAFA2-AB76-44CA-BAB8-E67A871B8ED7}" type="datetimeFigureOut">
              <a:rPr lang="en-GB" smtClean="0"/>
              <a:t>15/09/2021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5A8674-638B-4394-8791-72029E7E28CC}" type="slidenum">
              <a:rPr lang="en-GB" smtClean="0"/>
              <a:t>‹#›</a:t>
            </a:fld>
            <a:endParaRPr lang="en-GB"/>
          </a:p>
        </p:txBody>
      </p:sp>
    </p:spTree>
    <p:extLst>
      <p:ext uri="{BB962C8B-B14F-4D97-AF65-F5344CB8AC3E}">
        <p14:creationId xmlns:p14="http://schemas.microsoft.com/office/powerpoint/2010/main" val="3678412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1000"/>
              </a:spcAft>
            </a:pPr>
            <a:r>
              <a:rPr lang="en-GB" sz="1800" dirty="0">
                <a:effectLst/>
                <a:latin typeface="Calibri" panose="020F0502020204030204" pitchFamily="34" charset="0"/>
                <a:ea typeface="Calibri" panose="020F0502020204030204" pitchFamily="34" charset="0"/>
                <a:cs typeface="Calibri" panose="020F0502020204030204" pitchFamily="34" charset="0"/>
              </a:rPr>
              <a:t>Hello and a very warm welcome to today’s presentation. My name is Rehman Ismail and I currently work as an Analyst. Today’s presentation will be based on digital disruption in the digital media industry, in particular investigating into the online news and broadsheet newspaper outlet, The Guardian, and its standing in light of the digital disruption and transformation we face in society.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35A8674-638B-4394-8791-72029E7E28CC}" type="slidenum">
              <a:rPr lang="en-GB" smtClean="0"/>
              <a:t>1</a:t>
            </a:fld>
            <a:endParaRPr lang="en-GB"/>
          </a:p>
        </p:txBody>
      </p:sp>
    </p:spTree>
    <p:extLst>
      <p:ext uri="{BB962C8B-B14F-4D97-AF65-F5344CB8AC3E}">
        <p14:creationId xmlns:p14="http://schemas.microsoft.com/office/powerpoint/2010/main" val="37966624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1000"/>
              </a:spcAft>
            </a:pPr>
            <a:r>
              <a:rPr lang="en-GB" sz="1800" dirty="0">
                <a:effectLst/>
                <a:latin typeface="Calibri" panose="020F0502020204030204" pitchFamily="34" charset="0"/>
                <a:ea typeface="Calibri" panose="020F0502020204030204" pitchFamily="34" charset="0"/>
                <a:cs typeface="Calibri" panose="020F0502020204030204" pitchFamily="34" charset="0"/>
              </a:rPr>
              <a:t>The objective of this presentation is to conduct external analysis of the Guardian Newspapers, primarily focusing on a PEST analysis and assessing opportunities, threats, competitors, and customers as part of external analysis of the organisation as a whole.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35A8674-638B-4394-8791-72029E7E28CC}" type="slidenum">
              <a:rPr lang="en-GB" smtClean="0"/>
              <a:t>2</a:t>
            </a:fld>
            <a:endParaRPr lang="en-GB"/>
          </a:p>
        </p:txBody>
      </p:sp>
    </p:spTree>
    <p:extLst>
      <p:ext uri="{BB962C8B-B14F-4D97-AF65-F5344CB8AC3E}">
        <p14:creationId xmlns:p14="http://schemas.microsoft.com/office/powerpoint/2010/main" val="33481269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0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Before we dive into our case study of the Guardian, its best we explore what Digital Disruption is and how is it is impacting digital media organisations such the Guardian newspaper who are making a transition to digitally transform themselves as we all move into a more digitally connected digital age in the era of internet and big data. </a:t>
            </a:r>
          </a:p>
          <a:p>
            <a:pPr>
              <a:lnSpc>
                <a:spcPct val="115000"/>
              </a:lnSpc>
              <a:spcAft>
                <a:spcPts val="1000"/>
              </a:spcAft>
            </a:pP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Gartner (2021)</a:t>
            </a:r>
            <a:r>
              <a:rPr lang="en-GB" sz="1800" dirty="0">
                <a:effectLst/>
                <a:latin typeface="Calibri" panose="020F0502020204030204" pitchFamily="34" charset="0"/>
                <a:ea typeface="Calibri" panose="020F0502020204030204" pitchFamily="34" charset="0"/>
                <a:cs typeface="Times New Roman" panose="02020603050405020304" pitchFamily="18" charset="0"/>
              </a:rPr>
              <a:t> defines digital disruption as “an effect that changes the fundamental expectations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behaviors</a:t>
            </a:r>
            <a:r>
              <a:rPr lang="en-GB" sz="1800" dirty="0">
                <a:effectLst/>
                <a:latin typeface="Calibri" panose="020F0502020204030204" pitchFamily="34" charset="0"/>
                <a:ea typeface="Calibri" panose="020F0502020204030204" pitchFamily="34" charset="0"/>
                <a:cs typeface="Times New Roman" panose="02020603050405020304" pitchFamily="18" charset="0"/>
              </a:rPr>
              <a:t> in a culture, market, industry or process that is caused by, or expressed through, digital capabilities, channels or assets.” In addition, </a:t>
            </a: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Millar et el (2018)</a:t>
            </a:r>
            <a:r>
              <a:rPr lang="en-GB" sz="1800" dirty="0">
                <a:effectLst/>
                <a:latin typeface="Calibri" panose="020F0502020204030204" pitchFamily="34" charset="0"/>
                <a:ea typeface="Calibri" panose="020F0502020204030204" pitchFamily="34" charset="0"/>
                <a:cs typeface="Times New Roman" panose="02020603050405020304" pitchFamily="18" charset="0"/>
              </a:rPr>
              <a:t> states that “innovation disruption occurs when an innovative substitute interferes and changes the way that services or products are deployed”. In summary, digital distortion occurs where innovative ways are introduced that transforms consumer and societal behaviour. For example, newspapers in the past would just print daily reporting on the news however in the internet age and the introduction of social media, news has now moved mostly online where breaking  news stories are reported instantly with the 24hour news cycle and where people online are able to share news via social media platform. For example, </a:t>
            </a: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Torres, A (2021)</a:t>
            </a:r>
            <a:r>
              <a:rPr lang="en-GB" sz="1800" dirty="0">
                <a:effectLst/>
                <a:latin typeface="Calibri" panose="020F0502020204030204" pitchFamily="34" charset="0"/>
                <a:ea typeface="Calibri" panose="020F0502020204030204" pitchFamily="34" charset="0"/>
                <a:cs typeface="Times New Roman" panose="02020603050405020304" pitchFamily="18" charset="0"/>
              </a:rPr>
              <a:t> states that “86% of Americans read the news on their digital devices, meaning that paper newspapers are becoming artifacts of the past. For media and journalism companies, it’s not a question of whether they will survive–plenty of them are thriving in our digital first world. Instead, these companies need to formulate business models that support the future of online news”</a:t>
            </a:r>
          </a:p>
        </p:txBody>
      </p:sp>
      <p:sp>
        <p:nvSpPr>
          <p:cNvPr id="4" name="Slide Number Placeholder 3"/>
          <p:cNvSpPr>
            <a:spLocks noGrp="1"/>
          </p:cNvSpPr>
          <p:nvPr>
            <p:ph type="sldNum" sz="quarter" idx="5"/>
          </p:nvPr>
        </p:nvSpPr>
        <p:spPr/>
        <p:txBody>
          <a:bodyPr/>
          <a:lstStyle/>
          <a:p>
            <a:fld id="{035A8674-638B-4394-8791-72029E7E28CC}" type="slidenum">
              <a:rPr lang="en-GB" smtClean="0"/>
              <a:t>3</a:t>
            </a:fld>
            <a:endParaRPr lang="en-GB"/>
          </a:p>
        </p:txBody>
      </p:sp>
    </p:spTree>
    <p:extLst>
      <p:ext uri="{BB962C8B-B14F-4D97-AF65-F5344CB8AC3E}">
        <p14:creationId xmlns:p14="http://schemas.microsoft.com/office/powerpoint/2010/main" val="18775137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15000"/>
              </a:lnSpc>
              <a:spcAft>
                <a:spcPts val="10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Guardian newspaper is a broadsheet newspaper founded in 1821. The guardian news paper was founded on politically left leaning values, as stated on its website by </a:t>
            </a: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The Guardian (2021)</a:t>
            </a:r>
            <a:r>
              <a:rPr lang="en-GB" sz="1800" dirty="0">
                <a:effectLst/>
                <a:latin typeface="Calibri" panose="020F0502020204030204" pitchFamily="34" charset="0"/>
                <a:ea typeface="Calibri" panose="020F0502020204030204" pitchFamily="34" charset="0"/>
                <a:cs typeface="Times New Roman" panose="02020603050405020304" pitchFamily="18" charset="0"/>
              </a:rPr>
              <a:t> that “the Guardian Media Group is a global news organisation that delivers fearless, investigative journalism - giving a voice to the powerless and holding power to account. </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Independent ownership structure means we are entirely free from political and commercial influence</a:t>
            </a:r>
            <a:r>
              <a:rPr lang="en-GB" sz="1800" dirty="0">
                <a:effectLst/>
                <a:latin typeface="Calibri" panose="020F0502020204030204" pitchFamily="34" charset="0"/>
                <a:ea typeface="Calibri" panose="020F0502020204030204" pitchFamily="34" charset="0"/>
                <a:cs typeface="Times New Roman" panose="02020603050405020304" pitchFamily="18" charset="0"/>
              </a:rPr>
              <a:t>. ” The Guardian is owned by the Scott Trust, making it the only shareholder of the newspaper whereas its competitors and most other newspapers are owned by conglomerates. </a:t>
            </a:r>
          </a:p>
          <a:p>
            <a:pPr>
              <a:lnSpc>
                <a:spcPct val="115000"/>
              </a:lnSpc>
              <a:spcAft>
                <a:spcPts val="1000"/>
              </a:spcAft>
            </a:pPr>
            <a:r>
              <a:rPr lang="en-GB" sz="1800" dirty="0">
                <a:effectLst/>
                <a:latin typeface="Calibri" panose="020F0502020204030204" pitchFamily="34" charset="0"/>
                <a:ea typeface="Calibri" panose="020F0502020204030204" pitchFamily="34" charset="0"/>
                <a:cs typeface="Calibri" panose="020F0502020204030204" pitchFamily="34" charset="0"/>
              </a:rPr>
              <a:t>With the abolition of stamp duty, the newspaper was able to take advantage of producing daily issues rather than previously weekly issues which made the newspaper more profitable as circulation increased at the time. However, </a:t>
            </a:r>
            <a:r>
              <a:rPr lang="en-GB" sz="1800" dirty="0">
                <a:effectLst/>
                <a:latin typeface="Calibri" panose="020F0502020204030204" pitchFamily="34" charset="0"/>
                <a:ea typeface="Calibri" panose="020F0502020204030204" pitchFamily="34" charset="0"/>
                <a:cs typeface="Times New Roman" panose="02020603050405020304" pitchFamily="18" charset="0"/>
              </a:rPr>
              <a:t>the newspaper industry today is currently under threat in the face of the digital age which has been exacerbated by the pandemic where newspaper revenue has declined with a move to online news reporting. </a:t>
            </a: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As </a:t>
            </a:r>
            <a:r>
              <a:rPr lang="en-GB" sz="1800" dirty="0">
                <a:effectLst/>
                <a:highlight>
                  <a:srgbClr val="FFFF00"/>
                </a:highlight>
                <a:latin typeface="TT1B9t00"/>
                <a:ea typeface="Calibri" panose="020F0502020204030204" pitchFamily="34" charset="0"/>
                <a:cs typeface="TT1B9t00"/>
              </a:rPr>
              <a:t>Schlesinger, P (2014)</a:t>
            </a:r>
            <a:r>
              <a:rPr lang="en-GB" sz="1800" dirty="0">
                <a:effectLst/>
                <a:latin typeface="TT1B9t00"/>
                <a:ea typeface="Calibri" panose="020F0502020204030204" pitchFamily="34" charset="0"/>
                <a:cs typeface="TT1B9t00"/>
              </a:rPr>
              <a:t> states “the journalistic landscape is changing its focus from print to digital”, for this reason the Guardian will have to implement a range of marketing strategy mix as recommended by </a:t>
            </a:r>
            <a:r>
              <a:rPr lang="en-GB" sz="1800" dirty="0">
                <a:effectLst/>
                <a:highlight>
                  <a:srgbClr val="FFFF00"/>
                </a:highlight>
                <a:latin typeface="TT1B9t00"/>
                <a:ea typeface="Calibri" panose="020F0502020204030204" pitchFamily="34" charset="0"/>
                <a:cs typeface="TT1B9t00"/>
              </a:rPr>
              <a:t>McMarcthy, E.J  (1960)</a:t>
            </a:r>
            <a:r>
              <a:rPr lang="en-GB" sz="1800" dirty="0">
                <a:effectLst/>
                <a:latin typeface="TT1B9t00"/>
                <a:ea typeface="Calibri" panose="020F0502020204030204" pitchFamily="34" charset="0"/>
                <a:cs typeface="TT1B9t00"/>
              </a:rPr>
              <a:t> based around Product, Price, Promotion and Place to stay afloat, remain sustainable and independent especially in today’s fast paced digital era.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35A8674-638B-4394-8791-72029E7E28CC}" type="slidenum">
              <a:rPr lang="en-GB" smtClean="0"/>
              <a:t>4</a:t>
            </a:fld>
            <a:endParaRPr lang="en-GB"/>
          </a:p>
        </p:txBody>
      </p:sp>
    </p:spTree>
    <p:extLst>
      <p:ext uri="{BB962C8B-B14F-4D97-AF65-F5344CB8AC3E}">
        <p14:creationId xmlns:p14="http://schemas.microsoft.com/office/powerpoint/2010/main" val="27286904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000"/>
              </a:spcAft>
            </a:pPr>
            <a:r>
              <a:rPr lang="en-GB" sz="1800" u="none"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Johnson et el (2019)</a:t>
            </a:r>
            <a:r>
              <a:rPr lang="en-GB" sz="1800" u="none" dirty="0">
                <a:effectLst/>
                <a:latin typeface="Calibri" panose="020F0502020204030204" pitchFamily="34" charset="0"/>
                <a:ea typeface="Calibri" panose="020F0502020204030204" pitchFamily="34" charset="0"/>
                <a:cs typeface="Times New Roman" panose="02020603050405020304" pitchFamily="18" charset="0"/>
              </a:rPr>
              <a:t> state that “PESTLE Analysis examines the various external factors like political, economic, social, technological (PEST) which impacts its business along with legal &amp; environmental factors. The PESTLE Analysis highlights the different extrinsic scenarios which impact the business of the brand.” PESTLE analysis has been used to conduct The Guardian’s external environment. </a:t>
            </a:r>
          </a:p>
          <a:p>
            <a:pPr>
              <a:lnSpc>
                <a:spcPct val="115000"/>
              </a:lnSpc>
              <a:spcAft>
                <a:spcPts val="1000"/>
              </a:spcAft>
            </a:pPr>
            <a:r>
              <a:rPr lang="en-GB" sz="1800" u="none" dirty="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15000"/>
              </a:lnSpc>
              <a:buFont typeface="Calibri" panose="020F0502020204030204" pitchFamily="34" charset="0"/>
              <a:buChar char="-"/>
            </a:pPr>
            <a:r>
              <a:rPr lang="en-GB" sz="1800" u="none" dirty="0">
                <a:effectLst/>
                <a:latin typeface="Calibri" panose="020F0502020204030204" pitchFamily="34" charset="0"/>
                <a:ea typeface="Calibri" panose="020F0502020204030204" pitchFamily="34" charset="0"/>
                <a:cs typeface="Times New Roman" panose="02020603050405020304" pitchFamily="18" charset="0"/>
              </a:rPr>
              <a:t>Political – The Guardian has a worldwide reputation of being a trusted news source however due to the nature of world exclusive stories it has reported on it may not be able to reach a greater wide range of readership due to its left-wing political leanings therefore loses out wider readership. For example, </a:t>
            </a:r>
            <a:r>
              <a:rPr lang="en-GB" sz="1800" u="none"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Douglas, F (2009)</a:t>
            </a:r>
            <a:r>
              <a:rPr lang="en-GB" sz="1800" u="none" dirty="0">
                <a:effectLst/>
                <a:latin typeface="Calibri" panose="020F0502020204030204" pitchFamily="34" charset="0"/>
                <a:ea typeface="Calibri" panose="020F0502020204030204" pitchFamily="34" charset="0"/>
                <a:cs typeface="Times New Roman" panose="02020603050405020304" pitchFamily="18" charset="0"/>
              </a:rPr>
              <a:t> states that “the Guardian reader is likely to be politically left-of-centre, middle class, and perhaps employed in education, whereas the typical Sun reader is likely to be youngish, male and working class.” In addition, geographically sensitive political news reporting may antagonise autocratic governments it reports on which may not be sympathetic to political scandals/ exposure by newspapers.  </a:t>
            </a:r>
          </a:p>
          <a:p>
            <a:pPr marL="457200">
              <a:lnSpc>
                <a:spcPct val="115000"/>
              </a:lnSpc>
            </a:pPr>
            <a:r>
              <a:rPr lang="en-GB" sz="1800" u="none" dirty="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15000"/>
              </a:lnSpc>
              <a:buFont typeface="Calibri" panose="020F0502020204030204" pitchFamily="34" charset="0"/>
              <a:buChar char="-"/>
            </a:pPr>
            <a:r>
              <a:rPr lang="en-GB" sz="1800" u="none" dirty="0">
                <a:effectLst/>
                <a:latin typeface="Calibri" panose="020F0502020204030204" pitchFamily="34" charset="0"/>
                <a:ea typeface="Calibri" panose="020F0502020204030204" pitchFamily="34" charset="0"/>
                <a:cs typeface="Times New Roman" panose="02020603050405020304" pitchFamily="18" charset="0"/>
              </a:rPr>
              <a:t>Economic – the Guardian is a broadsheet newspaper which prints daily; however, its online website provides the news for free due to its founding values of having open journalism and that ground-breaking journalism should be free for all. </a:t>
            </a:r>
            <a:r>
              <a:rPr lang="en-GB" sz="1800" u="none"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Bukledee, S (2020)</a:t>
            </a:r>
            <a:r>
              <a:rPr lang="en-GB" sz="1800" u="none" dirty="0">
                <a:effectLst/>
                <a:latin typeface="Calibri" panose="020F0502020204030204" pitchFamily="34" charset="0"/>
                <a:ea typeface="Calibri" panose="020F0502020204030204" pitchFamily="34" charset="0"/>
                <a:cs typeface="Times New Roman" panose="02020603050405020304" pitchFamily="18" charset="0"/>
              </a:rPr>
              <a:t> states that “the guardian has no paywall but invites online visitors to make a regular or one-off donation”. For this reason, the guardian may suffer from revenue growth and loss of revenue from not having a paywall as they become more and more dependent on their parent organisation, the Scott Trust to keep them funded whereas their competitors such as the Telegraph and the Times are owned by corporate conglomerates who have paywalls on their websites asking readers to become paid commercial subscribers. </a:t>
            </a:r>
          </a:p>
          <a:p>
            <a:pPr marL="457200">
              <a:lnSpc>
                <a:spcPct val="115000"/>
              </a:lnSpc>
            </a:pPr>
            <a:r>
              <a:rPr lang="en-GB" sz="1800" u="none" dirty="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15000"/>
              </a:lnSpc>
              <a:buFont typeface="Calibri" panose="020F0502020204030204" pitchFamily="34" charset="0"/>
              <a:buChar char="-"/>
            </a:pPr>
            <a:r>
              <a:rPr lang="en-GB" sz="1800" u="none" dirty="0">
                <a:effectLst/>
                <a:latin typeface="Calibri" panose="020F0502020204030204" pitchFamily="34" charset="0"/>
                <a:ea typeface="Calibri" panose="020F0502020204030204" pitchFamily="34" charset="0"/>
                <a:cs typeface="Times New Roman" panose="02020603050405020304" pitchFamily="18" charset="0"/>
              </a:rPr>
              <a:t>Social- digital news is now widely available online via social media such as Twitter for free where people get to share their views in shaping the news narrative and political sentiments. This aspect of the online medium has been integrated via the ‘Comment is free’ section of the guardian website under news article where is it trying to create interaction with online visitors. In addition, </a:t>
            </a:r>
            <a:r>
              <a:rPr lang="en-GB" sz="1800" u="none"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Martin, F (2019)</a:t>
            </a:r>
            <a:r>
              <a:rPr lang="en-GB" sz="1800" u="none" dirty="0">
                <a:effectLst/>
                <a:latin typeface="Calibri" panose="020F0502020204030204" pitchFamily="34" charset="0"/>
                <a:ea typeface="Calibri" panose="020F0502020204030204" pitchFamily="34" charset="0"/>
                <a:cs typeface="Times New Roman" panose="02020603050405020304" pitchFamily="18" charset="0"/>
              </a:rPr>
              <a:t> states “social media has destabilised the legacy of news media and the historic financial model for news journalism”, hence newspapers such as Guardian seek to integrate aspects of social media to increase online readership.</a:t>
            </a:r>
          </a:p>
          <a:p>
            <a:pPr marL="457200">
              <a:lnSpc>
                <a:spcPct val="115000"/>
              </a:lnSpc>
            </a:pPr>
            <a:r>
              <a:rPr lang="en-GB" sz="1800" u="none" strike="noStrike"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u="none"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Calibri" panose="020F0502020204030204" pitchFamily="34" charset="0"/>
              <a:buChar char="-"/>
            </a:pPr>
            <a:r>
              <a:rPr lang="en-GB" sz="1800" u="none" dirty="0">
                <a:effectLst/>
                <a:latin typeface="Calibri" panose="020F0502020204030204" pitchFamily="34" charset="0"/>
                <a:ea typeface="Calibri" panose="020F0502020204030204" pitchFamily="34" charset="0"/>
                <a:cs typeface="Times New Roman" panose="02020603050405020304" pitchFamily="18" charset="0"/>
              </a:rPr>
              <a:t>Technical – news across the world is now easily reported online and access via multiple devices such as phones, tablets and computer making it easily accessible to a wider audience through social media network which can pose a threat to substitute to traditional broadsheet newspaper press outlets such as the guardian. In addition, </a:t>
            </a:r>
            <a:r>
              <a:rPr lang="en-GB" sz="1800" u="none"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Wunsch-Vincent, S (2010) states</a:t>
            </a:r>
            <a:r>
              <a:rPr lang="en-GB" sz="1800" u="none" dirty="0">
                <a:effectLst/>
                <a:latin typeface="Calibri" panose="020F0502020204030204" pitchFamily="34" charset="0"/>
                <a:ea typeface="Calibri" panose="020F0502020204030204" pitchFamily="34" charset="0"/>
                <a:cs typeface="Times New Roman" panose="02020603050405020304" pitchFamily="18" charset="0"/>
              </a:rPr>
              <a:t> that “Internet users report a large increase in reading online newspapers, but most online readership is more </a:t>
            </a:r>
            <a:r>
              <a:rPr lang="en-GB" sz="1800" i="1" u="none" dirty="0">
                <a:effectLst/>
                <a:latin typeface="Calibri" panose="020F0502020204030204" pitchFamily="34" charset="0"/>
                <a:ea typeface="Calibri" panose="020F0502020204030204" pitchFamily="34" charset="0"/>
                <a:cs typeface="Times New Roman" panose="02020603050405020304" pitchFamily="18" charset="0"/>
              </a:rPr>
              <a:t>ad hoc</a:t>
            </a:r>
            <a:r>
              <a:rPr lang="en-GB" sz="1800" u="none" dirty="0">
                <a:effectLst/>
                <a:latin typeface="Calibri" panose="020F0502020204030204" pitchFamily="34" charset="0"/>
                <a:ea typeface="Calibri" panose="020F0502020204030204" pitchFamily="34" charset="0"/>
                <a:cs typeface="Times New Roman" panose="02020603050405020304" pitchFamily="18" charset="0"/>
              </a:rPr>
              <a:t>, irregular and sporadic than print newspaper readership used to be. The way news is consumed is also radically different online. Online news readers get a variety of news from different sources, allowing them to mix and compile their own personalised information”</a:t>
            </a:r>
          </a:p>
          <a:p>
            <a:pPr marL="457200">
              <a:lnSpc>
                <a:spcPct val="115000"/>
              </a:lnSpc>
            </a:pPr>
            <a:r>
              <a:rPr lang="en-GB" sz="1800" u="none" strike="noStrike"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u="none"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Calibri" panose="020F0502020204030204" pitchFamily="34" charset="0"/>
              <a:buChar char="-"/>
            </a:pPr>
            <a:r>
              <a:rPr lang="en-GB" sz="1800" u="none" dirty="0">
                <a:effectLst/>
                <a:latin typeface="Calibri" panose="020F0502020204030204" pitchFamily="34" charset="0"/>
                <a:ea typeface="Calibri" panose="020F0502020204030204" pitchFamily="34" charset="0"/>
                <a:cs typeface="Times New Roman" panose="02020603050405020304" pitchFamily="18" charset="0"/>
              </a:rPr>
              <a:t>Legal – There aren’t any significant legal factors that would affect the guardian’s running however due to it largely operating is political stable countries however libel laws and sensitive breaking news stories may affect the paper in regards to legal and political reprisals from authorities.  </a:t>
            </a:r>
          </a:p>
          <a:p>
            <a:pPr marL="457200">
              <a:lnSpc>
                <a:spcPct val="115000"/>
              </a:lnSpc>
            </a:pPr>
            <a:r>
              <a:rPr lang="en-GB" sz="1800" u="none" strike="noStrike"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u="none"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Font typeface="Calibri" panose="020F0502020204030204" pitchFamily="34" charset="0"/>
              <a:buChar char="-"/>
            </a:pPr>
            <a:r>
              <a:rPr lang="en-GB" sz="1800" u="none" dirty="0">
                <a:effectLst/>
                <a:latin typeface="Calibri" panose="020F0502020204030204" pitchFamily="34" charset="0"/>
                <a:ea typeface="Calibri" panose="020F0502020204030204" pitchFamily="34" charset="0"/>
                <a:cs typeface="Times New Roman" panose="02020603050405020304" pitchFamily="18" charset="0"/>
              </a:rPr>
              <a:t>Environmental – newspaper print circulation is already at steady decline, for this reason environmental impact in the reduced usage of paper will benefit society as news moves online and become more digitally accessible, however reaching an online audience with other competing outlets is a challenge the guardian will have to keep on top of. </a:t>
            </a:r>
          </a:p>
          <a:p>
            <a:endParaRPr lang="en-GB" u="none" dirty="0"/>
          </a:p>
        </p:txBody>
      </p:sp>
      <p:sp>
        <p:nvSpPr>
          <p:cNvPr id="4" name="Slide Number Placeholder 3"/>
          <p:cNvSpPr>
            <a:spLocks noGrp="1"/>
          </p:cNvSpPr>
          <p:nvPr>
            <p:ph type="sldNum" sz="quarter" idx="5"/>
          </p:nvPr>
        </p:nvSpPr>
        <p:spPr/>
        <p:txBody>
          <a:bodyPr/>
          <a:lstStyle/>
          <a:p>
            <a:fld id="{035A8674-638B-4394-8791-72029E7E28CC}" type="slidenum">
              <a:rPr lang="en-GB" smtClean="0"/>
              <a:t>5</a:t>
            </a:fld>
            <a:endParaRPr lang="en-GB"/>
          </a:p>
        </p:txBody>
      </p:sp>
    </p:spTree>
    <p:extLst>
      <p:ext uri="{BB962C8B-B14F-4D97-AF65-F5344CB8AC3E}">
        <p14:creationId xmlns:p14="http://schemas.microsoft.com/office/powerpoint/2010/main" val="6515927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000"/>
              </a:spcAft>
            </a:pPr>
            <a:r>
              <a:rPr lang="en-US"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Kung, L (2015) states</a:t>
            </a:r>
            <a:r>
              <a:rPr lang="en-US" sz="1800" dirty="0">
                <a:effectLst/>
                <a:latin typeface="Calibri" panose="020F0502020204030204" pitchFamily="34" charset="0"/>
                <a:ea typeface="Calibri" panose="020F0502020204030204" pitchFamily="34" charset="0"/>
                <a:cs typeface="Times New Roman" panose="02020603050405020304" pitchFamily="18" charset="0"/>
              </a:rPr>
              <a:t> “innovation is a condition for our survival, and the survival of newspapers is completely dependent on our ability to evolve.” The guardian newspaper has several opportunities available to it in order for it to develop, progress and evolve further into the digital age as outlined below: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Calibri" panose="020F0502020204030204" pitchFamily="34" charset="0"/>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Enter new markets, for example as </a:t>
            </a:r>
            <a:r>
              <a:rPr lang="en-US"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Kung, L (2015)</a:t>
            </a:r>
            <a:r>
              <a:rPr lang="en-US" sz="1800" dirty="0">
                <a:effectLst/>
                <a:latin typeface="Calibri" panose="020F0502020204030204" pitchFamily="34" charset="0"/>
                <a:ea typeface="Calibri" panose="020F0502020204030204" pitchFamily="34" charset="0"/>
                <a:cs typeface="Times New Roman" panose="02020603050405020304" pitchFamily="18" charset="0"/>
              </a:rPr>
              <a:t> states “Digital only editions were launched in the US in 2011 and Australia in 2013 and there was walk of Guardian launching in India.”</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Calibri" panose="020F0502020204030204" pitchFamily="34" charset="0"/>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Create new business divisions to diversify revenue as </a:t>
            </a:r>
            <a:r>
              <a:rPr lang="en-US"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Rossi, B (2017) states</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Falling ad revenues have spurred media companies to find new opportunities in areas such as e-commerce and events</a:t>
            </a:r>
            <a:r>
              <a:rPr lang="en-US" sz="1800" dirty="0">
                <a:effectLst/>
                <a:latin typeface="Calibri" panose="020F0502020204030204" pitchFamily="34"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Calibri" panose="020F0502020204030204" pitchFamily="34" charset="0"/>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Develop partnerships with other media organizations expand the brand further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Calibri" panose="020F0502020204030204" pitchFamily="34" charset="0"/>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Develop a “Pay for what you Read” model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Calibri" panose="020F0502020204030204" pitchFamily="34" charset="0"/>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Develop specialized content in expert areas to widen readership in niche areas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Font typeface="Calibri" panose="020F0502020204030204" pitchFamily="34" charset="0"/>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Request donations for supporting news online from loyal readership to support the newspaper financially and keep it going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35A8674-638B-4394-8791-72029E7E28CC}" type="slidenum">
              <a:rPr lang="en-GB" smtClean="0"/>
              <a:t>6</a:t>
            </a:fld>
            <a:endParaRPr lang="en-GB"/>
          </a:p>
        </p:txBody>
      </p:sp>
    </p:spTree>
    <p:extLst>
      <p:ext uri="{BB962C8B-B14F-4D97-AF65-F5344CB8AC3E}">
        <p14:creationId xmlns:p14="http://schemas.microsoft.com/office/powerpoint/2010/main" val="31452802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000"/>
              </a:spcAft>
            </a:pPr>
            <a:r>
              <a:rPr lang="en-US"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Hernandez et al (2015)</a:t>
            </a:r>
            <a:r>
              <a:rPr lang="en-US" sz="1800" dirty="0">
                <a:effectLst/>
                <a:latin typeface="Calibri" panose="020F0502020204030204" pitchFamily="34" charset="0"/>
                <a:ea typeface="Calibri" panose="020F0502020204030204" pitchFamily="34" charset="0"/>
                <a:cs typeface="Times New Roman" panose="02020603050405020304" pitchFamily="18" charset="0"/>
              </a:rPr>
              <a:t> state that “in the face of disruptive technologies, large successful corporations often failed to adapt and lost market dominance”. The guardian newspaper faces many threats as outlined below:</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Calibri" panose="020F0502020204030204" pitchFamily="34" charset="0"/>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Decline of physical newsprint media which affects revenue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Calibri" panose="020F0502020204030204" pitchFamily="34" charset="0"/>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Alternative sources of online media from start-up media outlets especially social media such as Twitter where news is shared instantly as states however due to the good reputation of the guardian the newspaper organization is viewed as a reliable news provider</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Font typeface="Calibri" panose="020F0502020204030204" pitchFamily="34" charset="0"/>
              <a:buChar char="-"/>
            </a:pPr>
            <a:r>
              <a:rPr lang="en-US" sz="1800" dirty="0">
                <a:effectLst/>
                <a:latin typeface="Calibri" panose="020F0502020204030204" pitchFamily="34" charset="0"/>
                <a:ea typeface="Calibri" panose="020F0502020204030204" pitchFamily="34" charset="0"/>
                <a:cs typeface="Times New Roman" panose="02020603050405020304" pitchFamily="18" charset="0"/>
              </a:rPr>
              <a:t>Guardian at heart in its foundling values relies on a non-profit journalism strategy threatening financial standing where competitors charge a premium to access online news content and the Guardian does not charge a premium to access online content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35A8674-638B-4394-8791-72029E7E28CC}" type="slidenum">
              <a:rPr lang="en-GB" smtClean="0"/>
              <a:t>7</a:t>
            </a:fld>
            <a:endParaRPr lang="en-GB"/>
          </a:p>
        </p:txBody>
      </p:sp>
    </p:spTree>
    <p:extLst>
      <p:ext uri="{BB962C8B-B14F-4D97-AF65-F5344CB8AC3E}">
        <p14:creationId xmlns:p14="http://schemas.microsoft.com/office/powerpoint/2010/main" val="1702570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0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The Guardians main competitors are other broadsheet newspapers such as The Times, The Telegraph and The Independent.  The Guardian is politically a left leaning newspaper and its strongest competitors are The Telegraph and The Times which are right wing in its political leanings,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In comparison to its competitors The Guardian does not have a paywall whereas its competitors require visitors to its online website to pay to access news content thereby becoming paid subscribers. </a:t>
            </a:r>
            <a:r>
              <a:rPr lang="en-US" sz="1800" dirty="0">
                <a:effectLst/>
                <a:latin typeface="Calibri" panose="020F0502020204030204" pitchFamily="34" charset="0"/>
                <a:ea typeface="Calibri" panose="020F0502020204030204" pitchFamily="34" charset="0"/>
                <a:cs typeface="Calibri" panose="020F0502020204030204" pitchFamily="34" charset="0"/>
              </a:rPr>
              <a:t>As the newspaper industry as a whole faces print decline, </a:t>
            </a:r>
            <a:r>
              <a:rPr lang="en-US" sz="1800" dirty="0" err="1">
                <a:effectLst/>
                <a:highlight>
                  <a:srgbClr val="FFFF00"/>
                </a:highlight>
                <a:latin typeface="Calibri" panose="020F0502020204030204" pitchFamily="34" charset="0"/>
                <a:ea typeface="Calibri" panose="020F0502020204030204" pitchFamily="34" charset="0"/>
                <a:cs typeface="Calibri" panose="020F0502020204030204" pitchFamily="34" charset="0"/>
              </a:rPr>
              <a:t>Murrel</a:t>
            </a:r>
            <a:r>
              <a:rPr lang="en-US" sz="1800" dirty="0">
                <a:effectLst/>
                <a:highlight>
                  <a:srgbClr val="FFFF00"/>
                </a:highlight>
                <a:latin typeface="Calibri" panose="020F0502020204030204" pitchFamily="34" charset="0"/>
                <a:ea typeface="Calibri" panose="020F0502020204030204" pitchFamily="34" charset="0"/>
                <a:cs typeface="Calibri" panose="020F0502020204030204" pitchFamily="34" charset="0"/>
              </a:rPr>
              <a:t>, C (2015)</a:t>
            </a:r>
            <a:r>
              <a:rPr lang="en-US" sz="1800" dirty="0">
                <a:effectLst/>
                <a:latin typeface="Calibri" panose="020F0502020204030204" pitchFamily="34" charset="0"/>
                <a:ea typeface="Calibri" panose="020F0502020204030204" pitchFamily="34" charset="0"/>
                <a:cs typeface="Calibri" panose="020F0502020204030204" pitchFamily="34" charset="0"/>
              </a:rPr>
              <a:t> states that “</a:t>
            </a:r>
            <a:r>
              <a:rPr lang="en-GB" sz="1800" dirty="0">
                <a:effectLst/>
                <a:latin typeface="Calibri" panose="020F0502020204030204" pitchFamily="34" charset="0"/>
                <a:ea typeface="Calibri" panose="020F0502020204030204" pitchFamily="34" charset="0"/>
                <a:cs typeface="Calibri" panose="020F0502020204030204" pitchFamily="34" charset="0"/>
              </a:rPr>
              <a:t>media commentators have argued that one way out of financial conundrum might be for the </a:t>
            </a:r>
            <a:r>
              <a:rPr lang="en-GB" sz="1800" i="1" dirty="0">
                <a:effectLst/>
                <a:latin typeface="Calibri" panose="020F0502020204030204" pitchFamily="34" charset="0"/>
                <a:ea typeface="Calibri" panose="020F0502020204030204" pitchFamily="34" charset="0"/>
                <a:cs typeface="Calibri" panose="020F0502020204030204" pitchFamily="34" charset="0"/>
              </a:rPr>
              <a:t>Guardian </a:t>
            </a:r>
            <a:r>
              <a:rPr lang="en-GB" sz="1800" dirty="0">
                <a:effectLst/>
                <a:latin typeface="Calibri" panose="020F0502020204030204" pitchFamily="34" charset="0"/>
                <a:ea typeface="Calibri" panose="020F0502020204030204" pitchFamily="34" charset="0"/>
                <a:cs typeface="Calibri" panose="020F0502020204030204" pitchFamily="34" charset="0"/>
              </a:rPr>
              <a:t>to start charging its online readers – via a paywall or subscription model”, thereby bring in extra revenue via paid online subscription. In addition, broadsheet papers are diversifying their service offerings by offering online dating services, events, meetups, job search facilities on their websites thereby diversifying their online source of revenue and user base </a:t>
            </a:r>
            <a:r>
              <a:rPr lang="en-GB" sz="1800" dirty="0">
                <a:effectLst/>
                <a:highlight>
                  <a:srgbClr val="FFFF00"/>
                </a:highlight>
                <a:latin typeface="Calibri" panose="020F0502020204030204" pitchFamily="34" charset="0"/>
                <a:ea typeface="Calibri" panose="020F0502020204030204" pitchFamily="34" charset="0"/>
                <a:cs typeface="Calibri" panose="020F0502020204030204" pitchFamily="34" charset="0"/>
              </a:rPr>
              <a:t>(Isle, T 2014)</a:t>
            </a:r>
            <a:r>
              <a:rPr lang="en-GB" sz="1800" dirty="0">
                <a:effectLst/>
                <a:latin typeface="Calibri" panose="020F0502020204030204" pitchFamily="34" charset="0"/>
                <a:ea typeface="Calibri" panose="020F0502020204030204" pitchFamily="34" charset="0"/>
                <a:cs typeface="Calibri" panose="020F050202020403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In comparison to other newspapers such as tabloids, the guardian circulation is lower due to tabloids being lower priced but are regarded as less reputable for news content. The guardian newspaper pricing model for its newspaper has always been high in comparison to other newspapers due to its factor of being a quality lead publication.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35A8674-638B-4394-8791-72029E7E28CC}" type="slidenum">
              <a:rPr lang="en-GB" smtClean="0"/>
              <a:t>8</a:t>
            </a:fld>
            <a:endParaRPr lang="en-GB"/>
          </a:p>
        </p:txBody>
      </p:sp>
    </p:spTree>
    <p:extLst>
      <p:ext uri="{BB962C8B-B14F-4D97-AF65-F5344CB8AC3E}">
        <p14:creationId xmlns:p14="http://schemas.microsoft.com/office/powerpoint/2010/main" val="10313082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0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*Complied from the Audit Bureau of Circulations </a:t>
            </a:r>
            <a:r>
              <a:rPr lang="en-US"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(ABC 2019),</a:t>
            </a:r>
            <a:r>
              <a:rPr lang="en-US" sz="1800" dirty="0">
                <a:effectLst/>
                <a:latin typeface="Calibri" panose="020F0502020204030204" pitchFamily="34" charset="0"/>
                <a:ea typeface="Calibri" panose="020F0502020204030204" pitchFamily="34" charset="0"/>
                <a:cs typeface="Times New Roman" panose="02020603050405020304" pitchFamily="18" charset="0"/>
              </a:rPr>
              <a:t> values show average circulation for November of year shown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Despite low circulation in print, the guardian still remain competitive as, </a:t>
            </a:r>
            <a:r>
              <a:rPr lang="en-US"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McCarthy, J (2021</a:t>
            </a:r>
            <a:r>
              <a:rPr lang="en-US" sz="1800" dirty="0">
                <a:effectLst/>
                <a:latin typeface="Calibri" panose="020F0502020204030204" pitchFamily="34" charset="0"/>
                <a:ea typeface="Calibri" panose="020F0502020204030204" pitchFamily="34" charset="0"/>
                <a:cs typeface="Times New Roman" panose="02020603050405020304" pitchFamily="18" charset="0"/>
              </a:rPr>
              <a:t>) states that “</a:t>
            </a:r>
            <a:r>
              <a:rPr lang="en-GB" sz="1800" dirty="0">
                <a:effectLst/>
                <a:latin typeface="Calibri" panose="020F0502020204030204" pitchFamily="34" charset="0"/>
                <a:ea typeface="Calibri" panose="020F0502020204030204" pitchFamily="34" charset="0"/>
                <a:cs typeface="Times New Roman" panose="02020603050405020304" pitchFamily="18" charset="0"/>
              </a:rPr>
              <a:t>The Guardian saw a huge 61% increase in digital reader revenue during the pandemic</a:t>
            </a:r>
            <a:r>
              <a:rPr lang="en-US" sz="1800" dirty="0">
                <a:effectLst/>
                <a:latin typeface="Calibri" panose="020F0502020204030204" pitchFamily="34" charset="0"/>
                <a:ea typeface="Calibri" panose="020F0502020204030204" pitchFamily="34" charset="0"/>
                <a:cs typeface="Times New Roman" panose="02020603050405020304" pitchFamily="18" charset="0"/>
              </a:rPr>
              <a:t>”, in addition </a:t>
            </a:r>
            <a:r>
              <a:rPr lang="en-US" sz="1800" b="1" dirty="0">
                <a:effectLst/>
                <a:latin typeface="Calibri" panose="020F0502020204030204" pitchFamily="34" charset="0"/>
                <a:ea typeface="Calibri" panose="020F0502020204030204" pitchFamily="34" charset="0"/>
                <a:cs typeface="Times New Roman" panose="02020603050405020304" pitchFamily="18" charset="0"/>
              </a:rPr>
              <a:t>“</a:t>
            </a:r>
            <a:r>
              <a:rPr lang="en-GB" sz="1800" b="1" dirty="0">
                <a:effectLst/>
                <a:latin typeface="Calibri" panose="020F0502020204030204" pitchFamily="34" charset="0"/>
                <a:ea typeface="Calibri" panose="020F0502020204030204" pitchFamily="34" charset="0"/>
                <a:cs typeface="Times New Roman" panose="02020603050405020304" pitchFamily="18" charset="0"/>
              </a:rPr>
              <a:t>The Guardian Media Group (GMG) has announced statutory results for the 12 months to March 28 2021, a year where its revenue model was put under severe strain during a historic push to profit. Nonetheless, the growth in subscriptions and support proved to see it through the tumultuous period.</a:t>
            </a:r>
            <a:r>
              <a:rPr lang="en-US" sz="1800" b="1" dirty="0">
                <a:effectLst/>
                <a:latin typeface="Calibri" panose="020F0502020204030204" pitchFamily="34" charset="0"/>
                <a:ea typeface="Calibri" panose="020F0502020204030204" pitchFamily="34" charset="0"/>
                <a:cs typeface="Times New Roman" panose="02020603050405020304" pitchFamily="18" charset="0"/>
              </a:rPr>
              <a:t>” </a:t>
            </a:r>
            <a:r>
              <a:rPr lang="en-US" sz="1800" dirty="0">
                <a:effectLst/>
                <a:latin typeface="Calibri" panose="020F0502020204030204" pitchFamily="34" charset="0"/>
                <a:ea typeface="Calibri" panose="020F0502020204030204" pitchFamily="34" charset="0"/>
                <a:cs typeface="Times New Roman" panose="02020603050405020304" pitchFamily="18" charset="0"/>
              </a:rPr>
              <a:t>In addition,</a:t>
            </a:r>
            <a:r>
              <a:rPr lang="en-US" sz="1800" b="1" dirty="0">
                <a:effectLst/>
                <a:latin typeface="Calibri" panose="020F0502020204030204" pitchFamily="34" charset="0"/>
                <a:ea typeface="Calibri" panose="020F0502020204030204" pitchFamily="34" charset="0"/>
                <a:cs typeface="Times New Roman" panose="02020603050405020304" pitchFamily="18" charset="0"/>
              </a:rPr>
              <a:t> </a:t>
            </a:r>
            <a:r>
              <a:rPr lang="en-US" sz="1800" dirty="0">
                <a:effectLst/>
                <a:latin typeface="Calibri" panose="020F0502020204030204" pitchFamily="34" charset="0"/>
                <a:ea typeface="Calibri" panose="020F0502020204030204" pitchFamily="34" charset="0"/>
                <a:cs typeface="Times New Roman" panose="02020603050405020304" pitchFamily="18" charset="0"/>
              </a:rPr>
              <a:t>recent financial perforce of the guardian shows that it still remains competitive and attains leading edge against its competitors in online readership as </a:t>
            </a:r>
            <a:r>
              <a:rPr lang="en-US"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Gayle, D (2021)</a:t>
            </a:r>
            <a:r>
              <a:rPr lang="en-US" sz="1800" dirty="0">
                <a:effectLst/>
                <a:latin typeface="Calibri" panose="020F0502020204030204" pitchFamily="34" charset="0"/>
                <a:ea typeface="Calibri" panose="020F0502020204030204" pitchFamily="34" charset="0"/>
                <a:cs typeface="Times New Roman" panose="02020603050405020304" pitchFamily="18" charset="0"/>
              </a:rPr>
              <a:t> states that “Guardian most widely used newspaper website and app for news, says </a:t>
            </a:r>
            <a:r>
              <a:rPr lang="en-US" sz="1800" dirty="0" err="1">
                <a:effectLst/>
                <a:latin typeface="Calibri" panose="020F0502020204030204" pitchFamily="34" charset="0"/>
                <a:ea typeface="Calibri" panose="020F0502020204030204" pitchFamily="34" charset="0"/>
                <a:cs typeface="Times New Roman" panose="02020603050405020304" pitchFamily="18" charset="0"/>
              </a:rPr>
              <a:t>Ofcom</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35A8674-638B-4394-8791-72029E7E28CC}" type="slidenum">
              <a:rPr lang="en-GB" smtClean="0"/>
              <a:t>9</a:t>
            </a:fld>
            <a:endParaRPr lang="en-GB"/>
          </a:p>
        </p:txBody>
      </p:sp>
    </p:spTree>
    <p:extLst>
      <p:ext uri="{BB962C8B-B14F-4D97-AF65-F5344CB8AC3E}">
        <p14:creationId xmlns:p14="http://schemas.microsoft.com/office/powerpoint/2010/main" val="6831542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000"/>
              </a:spcAft>
            </a:pPr>
            <a:r>
              <a:rPr lang="en-GB" sz="1800" dirty="0">
                <a:effectLst/>
                <a:latin typeface="Calibri" panose="020F0502020204030204" pitchFamily="34" charset="0"/>
                <a:ea typeface="Calibri" panose="020F0502020204030204" pitchFamily="34" charset="0"/>
                <a:cs typeface="Calibri" panose="020F0502020204030204" pitchFamily="34" charset="0"/>
              </a:rPr>
              <a:t>The guardian has a loyal customer and readership base. The guardian brand is viewed as a very strong and reputable news source, this is reflected by the guardian reporting that </a:t>
            </a:r>
            <a:r>
              <a:rPr lang="en-GB" sz="1800" dirty="0">
                <a:effectLst/>
                <a:latin typeface="Calibri" panose="020F0502020204030204" pitchFamily="34" charset="0"/>
                <a:ea typeface="Times New Roman" panose="02020603050405020304" pitchFamily="18" charset="0"/>
                <a:cs typeface="Calibri" panose="020F0502020204030204" pitchFamily="34" charset="0"/>
              </a:rPr>
              <a:t>“at the end of March 2021 its total digital recurring support was at 961,000 – up 33% year-on-year. It added 236,000 in 2021.This is comprised of 401,000 digital subs (which grew by 46%), recurring contributions at 560,000 (up 24%), and finally print subscriptions hit 120,000 (up 8%). As one of the few main news providers with a donation button, in 2021 The Guardian saw 585,000 single contributions – up 83% year-on-year” </a:t>
            </a:r>
            <a:r>
              <a:rPr lang="en-US" sz="1800" dirty="0">
                <a:effectLst/>
                <a:highlight>
                  <a:srgbClr val="FFFF00"/>
                </a:highlight>
                <a:latin typeface="Calibri" panose="020F0502020204030204" pitchFamily="34" charset="0"/>
                <a:ea typeface="Calibri" panose="020F0502020204030204" pitchFamily="34" charset="0"/>
                <a:cs typeface="Calibri" panose="020F0502020204030204" pitchFamily="34" charset="0"/>
              </a:rPr>
              <a:t>McCarthy, J (2021</a:t>
            </a:r>
            <a:r>
              <a:rPr lang="en-US" sz="1800" dirty="0">
                <a:effectLst/>
                <a:latin typeface="Calibri" panose="020F0502020204030204" pitchFamily="34" charset="0"/>
                <a:ea typeface="Calibri" panose="020F0502020204030204" pitchFamily="34" charset="0"/>
                <a:cs typeface="Calibri" panose="020F0502020204030204" pitchFamily="34"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However, </a:t>
            </a: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Wunsch-Vincent, S (2010) states</a:t>
            </a:r>
            <a:r>
              <a:rPr lang="en-GB" sz="1800" dirty="0">
                <a:effectLst/>
                <a:latin typeface="Calibri" panose="020F0502020204030204" pitchFamily="34" charset="0"/>
                <a:ea typeface="Calibri" panose="020F0502020204030204" pitchFamily="34" charset="0"/>
                <a:cs typeface="Times New Roman" panose="02020603050405020304" pitchFamily="18" charset="0"/>
              </a:rPr>
              <a:t> that “Internet users report a large increase in reading online newspapers, but most online readership is more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ad hoc</a:t>
            </a:r>
            <a:r>
              <a:rPr lang="en-GB" sz="1800" dirty="0">
                <a:effectLst/>
                <a:latin typeface="Calibri" panose="020F0502020204030204" pitchFamily="34" charset="0"/>
                <a:ea typeface="Calibri" panose="020F0502020204030204" pitchFamily="34" charset="0"/>
                <a:cs typeface="Times New Roman" panose="02020603050405020304" pitchFamily="18" charset="0"/>
              </a:rPr>
              <a:t>, irregular and sporadic than print newspaper readership used to be. The way news is consumed is also radically different online. Online news readers get a variety of news from different sources, allowing them to mix and compile their own personalised information”</a:t>
            </a:r>
          </a:p>
          <a:p>
            <a:pPr>
              <a:lnSpc>
                <a:spcPct val="115000"/>
              </a:lnSpc>
              <a:spcAft>
                <a:spcPts val="10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Customers have a higher bargaining power on which provider of news they prefer to subscribe to due to the numerous news outlets being present online catering for different political leanings and generation outlook (millennials, Z,Y, baby boomers etc) </a:t>
            </a:r>
          </a:p>
          <a:p>
            <a:pPr>
              <a:lnSpc>
                <a:spcPct val="115000"/>
              </a:lnSpc>
              <a:spcAft>
                <a:spcPts val="10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Overall the guardian is very much a support led news company as evident by the year in year growth it has in its online readership.</a:t>
            </a:r>
          </a:p>
          <a:p>
            <a:endParaRPr lang="en-GB" dirty="0"/>
          </a:p>
        </p:txBody>
      </p:sp>
      <p:sp>
        <p:nvSpPr>
          <p:cNvPr id="4" name="Slide Number Placeholder 3"/>
          <p:cNvSpPr>
            <a:spLocks noGrp="1"/>
          </p:cNvSpPr>
          <p:nvPr>
            <p:ph type="sldNum" sz="quarter" idx="5"/>
          </p:nvPr>
        </p:nvSpPr>
        <p:spPr/>
        <p:txBody>
          <a:bodyPr/>
          <a:lstStyle/>
          <a:p>
            <a:fld id="{035A8674-638B-4394-8791-72029E7E28CC}" type="slidenum">
              <a:rPr lang="en-GB" smtClean="0"/>
              <a:t>10</a:t>
            </a:fld>
            <a:endParaRPr lang="en-GB"/>
          </a:p>
        </p:txBody>
      </p:sp>
    </p:spTree>
    <p:extLst>
      <p:ext uri="{BB962C8B-B14F-4D97-AF65-F5344CB8AC3E}">
        <p14:creationId xmlns:p14="http://schemas.microsoft.com/office/powerpoint/2010/main" val="6017279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000"/>
              </a:spcAft>
            </a:pPr>
            <a:r>
              <a:rPr lang="en-GB" sz="1800" dirty="0">
                <a:effectLst/>
                <a:latin typeface="Calibri" panose="020F0502020204030204" pitchFamily="34" charset="0"/>
                <a:ea typeface="Calibri" panose="020F0502020204030204" pitchFamily="34" charset="0"/>
                <a:cs typeface="Calibri" panose="020F0502020204030204" pitchFamily="34" charset="0"/>
              </a:rPr>
              <a:t>The guardian is well positioned in the market and has a strong marketing brand which can be developed further. With the threat of declining print sales, the guardian would be best placed to focus on its online digital strategy with more market penetration and expansion to increase revenue from multiple diverse streams as shown in the below Ansoff Matrix.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800" dirty="0">
                <a:effectLst/>
                <a:latin typeface="Calibri" panose="020F0502020204030204" pitchFamily="34" charset="0"/>
                <a:ea typeface="Calibri" panose="020F0502020204030204" pitchFamily="34" charset="0"/>
                <a:cs typeface="Calibri" panose="020F0502020204030204" pitchFamily="34" charset="0"/>
              </a:rPr>
              <a:t>Dudovskiy, J (2020) defines the “Ansoff Matrix as a marketing planning model that helps the e-commerce and cloud computing company to determine its product and market strategy. Ansoff Matrix illustrates four different strategy options available for businesses.  These are market penetration, product development, market development and diversification”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a:p>
            <a:pPr algn="r">
              <a:lnSpc>
                <a:spcPct val="115000"/>
              </a:lnSpc>
              <a:spcAft>
                <a:spcPts val="1000"/>
              </a:spcAft>
            </a:pPr>
            <a:r>
              <a:rPr lang="en-GB" sz="1800" b="1" dirty="0">
                <a:solidFill>
                  <a:srgbClr val="365F91"/>
                </a:solidFill>
                <a:effectLst/>
                <a:latin typeface="Calibri" panose="020F0502020204030204" pitchFamily="34" charset="0"/>
                <a:ea typeface="Calibri" panose="020F0502020204030204" pitchFamily="34" charset="0"/>
                <a:cs typeface="Calibri" panose="020F0502020204030204" pitchFamily="34" charset="0"/>
              </a:rPr>
              <a:t>New Markets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800" i="1" dirty="0">
                <a:solidFill>
                  <a:srgbClr val="365F91"/>
                </a:solidFill>
                <a:effectLst/>
                <a:latin typeface="Calibri" panose="020F0502020204030204" pitchFamily="34" charset="0"/>
                <a:ea typeface="Calibri" panose="020F0502020204030204" pitchFamily="34" charset="0"/>
                <a:cs typeface="Calibri" panose="020F0502020204030204" pitchFamily="34" charset="0"/>
              </a:rPr>
              <a:t>Market Development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Calibri" panose="020F0502020204030204" pitchFamily="34" charset="0"/>
              <a:buChar char="-"/>
            </a:pPr>
            <a:r>
              <a:rPr lang="en-GB" sz="1800" i="1" dirty="0">
                <a:solidFill>
                  <a:srgbClr val="365F91"/>
                </a:solidFill>
                <a:effectLst/>
                <a:latin typeface="Calibri" panose="020F0502020204030204" pitchFamily="34" charset="0"/>
                <a:ea typeface="Calibri" panose="020F0502020204030204" pitchFamily="34" charset="0"/>
                <a:cs typeface="Calibri" panose="020F0502020204030204" pitchFamily="34" charset="0"/>
              </a:rPr>
              <a:t>Develop partnerships with independent smaller media thereby widening customer base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Font typeface="Calibri" panose="020F0502020204030204" pitchFamily="34" charset="0"/>
              <a:buChar char="-"/>
            </a:pPr>
            <a:r>
              <a:rPr lang="en-GB" sz="1800" i="1" dirty="0">
                <a:solidFill>
                  <a:srgbClr val="365F91"/>
                </a:solidFill>
                <a:effectLst/>
                <a:latin typeface="Calibri" panose="020F0502020204030204" pitchFamily="34" charset="0"/>
                <a:ea typeface="Calibri" panose="020F0502020204030204" pitchFamily="34" charset="0"/>
                <a:cs typeface="Calibri" panose="020F0502020204030204" pitchFamily="34" charset="0"/>
              </a:rPr>
              <a:t>Cultivate and develop new markets by breaking more news stories at regional level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800" i="1" dirty="0">
                <a:solidFill>
                  <a:srgbClr val="365F91"/>
                </a:solidFill>
                <a:effectLst/>
                <a:latin typeface="Calibri" panose="020F0502020204030204" pitchFamily="34" charset="0"/>
                <a:ea typeface="Calibri" panose="020F0502020204030204" pitchFamily="34" charset="0"/>
                <a:cs typeface="Calibri" panose="020F0502020204030204" pitchFamily="34" charset="0"/>
              </a:rPr>
              <a:t>Diversification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Font typeface="Calibri" panose="020F0502020204030204" pitchFamily="34" charset="0"/>
              <a:buChar char="-"/>
            </a:pPr>
            <a:r>
              <a:rPr lang="en-GB" sz="1800" i="1" dirty="0">
                <a:solidFill>
                  <a:srgbClr val="365F91"/>
                </a:solidFill>
                <a:effectLst/>
                <a:latin typeface="Calibri" panose="020F0502020204030204" pitchFamily="34" charset="0"/>
                <a:ea typeface="Calibri" panose="020F0502020204030204" pitchFamily="34" charset="0"/>
                <a:cs typeface="Calibri" panose="020F0502020204030204" pitchFamily="34" charset="0"/>
              </a:rPr>
              <a:t>Offer new services as competitors do such as events, courses, classes, room hire etc.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r">
              <a:lnSpc>
                <a:spcPct val="115000"/>
              </a:lnSpc>
              <a:spcAft>
                <a:spcPts val="1000"/>
              </a:spcAft>
            </a:pPr>
            <a:r>
              <a:rPr lang="en-GB" sz="1800" b="1" dirty="0">
                <a:solidFill>
                  <a:srgbClr val="365F91"/>
                </a:solidFill>
                <a:effectLst/>
                <a:latin typeface="Calibri" panose="020F0502020204030204" pitchFamily="34" charset="0"/>
                <a:ea typeface="Calibri" panose="020F0502020204030204" pitchFamily="34" charset="0"/>
                <a:cs typeface="Calibri" panose="020F0502020204030204" pitchFamily="34" charset="0"/>
              </a:rPr>
              <a:t>Existing Markets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800" i="1" dirty="0">
                <a:solidFill>
                  <a:srgbClr val="365F91"/>
                </a:solidFill>
                <a:effectLst/>
                <a:latin typeface="Calibri" panose="020F0502020204030204" pitchFamily="34" charset="0"/>
                <a:ea typeface="Calibri" panose="020F0502020204030204" pitchFamily="34" charset="0"/>
                <a:cs typeface="Calibri" panose="020F0502020204030204" pitchFamily="34" charset="0"/>
              </a:rPr>
              <a:t>Market Penetration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Calibri" panose="020F0502020204030204" pitchFamily="34" charset="0"/>
              <a:buChar char="-"/>
            </a:pPr>
            <a:r>
              <a:rPr lang="en-GB" sz="1800" i="1" dirty="0">
                <a:solidFill>
                  <a:srgbClr val="365F91"/>
                </a:solidFill>
                <a:effectLst/>
                <a:latin typeface="Calibri" panose="020F0502020204030204" pitchFamily="34" charset="0"/>
                <a:ea typeface="Calibri" panose="020F0502020204030204" pitchFamily="34" charset="0"/>
                <a:cs typeface="Calibri" panose="020F0502020204030204" pitchFamily="34" charset="0"/>
              </a:rPr>
              <a:t>Increase production on wide ranging news articles to reach more customers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Calibri" panose="020F0502020204030204" pitchFamily="34" charset="0"/>
              <a:buChar char="-"/>
            </a:pPr>
            <a:r>
              <a:rPr lang="en-GB" sz="1800" i="1" dirty="0">
                <a:solidFill>
                  <a:srgbClr val="365F91"/>
                </a:solidFill>
                <a:effectLst/>
                <a:latin typeface="Calibri" panose="020F0502020204030204" pitchFamily="34" charset="0"/>
                <a:ea typeface="Calibri" panose="020F0502020204030204" pitchFamily="34" charset="0"/>
                <a:cs typeface="Calibri" panose="020F0502020204030204" pitchFamily="34" charset="0"/>
              </a:rPr>
              <a:t>Increase investments into entering new markers such as India</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Calibri" panose="020F0502020204030204" pitchFamily="34" charset="0"/>
              <a:buChar char="-"/>
            </a:pPr>
            <a:r>
              <a:rPr lang="en-GB" sz="1800" i="1" dirty="0">
                <a:solidFill>
                  <a:srgbClr val="365F91"/>
                </a:solidFill>
                <a:effectLst/>
                <a:latin typeface="Calibri" panose="020F0502020204030204" pitchFamily="34" charset="0"/>
                <a:ea typeface="Calibri" panose="020F0502020204030204" pitchFamily="34" charset="0"/>
                <a:cs typeface="Calibri" panose="020F0502020204030204" pitchFamily="34" charset="0"/>
              </a:rPr>
              <a:t>Increase distribution of news which may have not been accessible by customers in different format and languages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Calibri" panose="020F0502020204030204" pitchFamily="34" charset="0"/>
              <a:buChar char="-"/>
            </a:pPr>
            <a:r>
              <a:rPr lang="en-GB" sz="1800" i="1" dirty="0">
                <a:solidFill>
                  <a:srgbClr val="365F91"/>
                </a:solidFill>
                <a:effectLst/>
                <a:latin typeface="Calibri" panose="020F0502020204030204" pitchFamily="34" charset="0"/>
                <a:ea typeface="Calibri" panose="020F0502020204030204" pitchFamily="34" charset="0"/>
                <a:cs typeface="Calibri" panose="020F0502020204030204" pitchFamily="34" charset="0"/>
              </a:rPr>
              <a:t>Increase affordability by lowering costs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Font typeface="Calibri" panose="020F0502020204030204" pitchFamily="34" charset="0"/>
              <a:buChar char="-"/>
            </a:pPr>
            <a:r>
              <a:rPr lang="en-GB" sz="1800" i="1" dirty="0">
                <a:solidFill>
                  <a:srgbClr val="365F91"/>
                </a:solidFill>
                <a:effectLst/>
                <a:latin typeface="Calibri" panose="020F0502020204030204" pitchFamily="34" charset="0"/>
                <a:ea typeface="Calibri" panose="020F0502020204030204" pitchFamily="34" charset="0"/>
                <a:cs typeface="Calibri" panose="020F0502020204030204" pitchFamily="34" charset="0"/>
              </a:rPr>
              <a:t>Request donations from readers to increase revenue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800" i="1" dirty="0">
                <a:solidFill>
                  <a:srgbClr val="365F91"/>
                </a:solidFill>
                <a:effectLst/>
                <a:latin typeface="Calibri" panose="020F0502020204030204" pitchFamily="34" charset="0"/>
                <a:ea typeface="Calibri" panose="020F0502020204030204" pitchFamily="34" charset="0"/>
                <a:cs typeface="Calibri" panose="020F050202020403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800" i="1" dirty="0">
                <a:solidFill>
                  <a:srgbClr val="365F91"/>
                </a:solidFill>
                <a:effectLst/>
                <a:latin typeface="Calibri" panose="020F0502020204030204" pitchFamily="34" charset="0"/>
                <a:ea typeface="Calibri" panose="020F0502020204030204" pitchFamily="34" charset="0"/>
                <a:cs typeface="Calibri" panose="020F0502020204030204" pitchFamily="34" charset="0"/>
              </a:rPr>
              <a:t>Product Development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buFont typeface="Calibri" panose="020F0502020204030204" pitchFamily="34" charset="0"/>
              <a:buChar char="-"/>
            </a:pPr>
            <a:r>
              <a:rPr lang="en-GB" sz="1800" i="1" dirty="0">
                <a:solidFill>
                  <a:srgbClr val="365F91"/>
                </a:solidFill>
                <a:effectLst/>
                <a:latin typeface="Calibri" panose="020F0502020204030204" pitchFamily="34" charset="0"/>
                <a:ea typeface="Calibri" panose="020F0502020204030204" pitchFamily="34" charset="0"/>
                <a:cs typeface="Calibri" panose="020F0502020204030204" pitchFamily="34" charset="0"/>
              </a:rPr>
              <a:t>Developed specialised special magazine editions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1000"/>
              </a:spcAft>
              <a:buFont typeface="Calibri" panose="020F0502020204030204" pitchFamily="34" charset="0"/>
              <a:buChar char="-"/>
            </a:pPr>
            <a:r>
              <a:rPr lang="en-GB" sz="1800" i="1" dirty="0">
                <a:solidFill>
                  <a:srgbClr val="365F91"/>
                </a:solidFill>
                <a:effectLst/>
                <a:latin typeface="Calibri" panose="020F0502020204030204" pitchFamily="34" charset="0"/>
                <a:ea typeface="Calibri" panose="020F0502020204030204" pitchFamily="34" charset="0"/>
                <a:cs typeface="Calibri" panose="020F0502020204030204" pitchFamily="34" charset="0"/>
              </a:rPr>
              <a:t>Offer more personalised and targeted advertising on related news pages to increase adverting revenue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r">
              <a:lnSpc>
                <a:spcPct val="115000"/>
              </a:lnSpc>
              <a:spcAft>
                <a:spcPts val="1000"/>
              </a:spcAft>
            </a:pPr>
            <a:r>
              <a:rPr lang="en-GB" sz="1800" i="1" dirty="0">
                <a:solidFill>
                  <a:srgbClr val="365F91"/>
                </a:solidFill>
                <a:effectLst/>
                <a:latin typeface="Calibri" panose="020F0502020204030204" pitchFamily="34" charset="0"/>
                <a:ea typeface="Calibri" panose="020F0502020204030204" pitchFamily="34" charset="0"/>
                <a:cs typeface="Calibri" panose="020F0502020204030204" pitchFamily="34"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800" b="1" dirty="0">
                <a:solidFill>
                  <a:srgbClr val="365F91"/>
                </a:solidFill>
                <a:effectLst/>
                <a:latin typeface="Calibri" panose="020F0502020204030204" pitchFamily="34" charset="0"/>
                <a:ea typeface="Calibri" panose="020F0502020204030204" pitchFamily="34" charset="0"/>
                <a:cs typeface="Calibri" panose="020F0502020204030204" pitchFamily="34" charset="0"/>
              </a:rPr>
              <a:t>Existing Products &amp; Services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800" b="1" dirty="0">
                <a:solidFill>
                  <a:srgbClr val="365F91"/>
                </a:solidFill>
                <a:effectLst/>
                <a:latin typeface="Calibri" panose="020F0502020204030204" pitchFamily="34" charset="0"/>
                <a:ea typeface="Calibri" panose="020F0502020204030204" pitchFamily="34" charset="0"/>
                <a:cs typeface="Calibri" panose="020F0502020204030204" pitchFamily="34" charset="0"/>
              </a:rPr>
              <a:t>New Products &amp; Services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35A8674-638B-4394-8791-72029E7E28CC}" type="slidenum">
              <a:rPr lang="en-GB" smtClean="0"/>
              <a:t>11</a:t>
            </a:fld>
            <a:endParaRPr lang="en-GB"/>
          </a:p>
        </p:txBody>
      </p:sp>
    </p:spTree>
    <p:extLst>
      <p:ext uri="{BB962C8B-B14F-4D97-AF65-F5344CB8AC3E}">
        <p14:creationId xmlns:p14="http://schemas.microsoft.com/office/powerpoint/2010/main" val="29814385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0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Overall, we can conclude that the newspaper industry in undergoing a digital transformation where it is having to innovate and market more competitively by the analysis an news it breaks to attract and retain a loyal readership and customer base.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Newspapers may not go out of business however their traditional model has been disrupted where they are having to adapt to digital mediums.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In conclusion, The guardian has proven to maintain its trusted branding amount journalism as proven by a loyal readership which continues to grow where </a:t>
            </a:r>
            <a:r>
              <a:rPr lang="en-GB" sz="1800" dirty="0">
                <a:effectLst/>
                <a:latin typeface="Calibri" panose="020F0502020204030204" pitchFamily="34" charset="0"/>
                <a:ea typeface="Calibri" panose="020F0502020204030204" pitchFamily="34" charset="0"/>
                <a:cs typeface="Times New Roman" panose="02020603050405020304" pitchFamily="18" charset="0"/>
              </a:rPr>
              <a:t>Katharine Viner, the editor-in-chief of Guardian News &amp; Media, said:</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“The Ofcom research shows that our readers really trust Guardian journalism, and value our high-quality coronavirus reporting more than any other news source.</a:t>
            </a: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Gayle, D, 2021)</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dirty="0"/>
              <a:t>Thank you</a:t>
            </a:r>
          </a:p>
        </p:txBody>
      </p:sp>
      <p:sp>
        <p:nvSpPr>
          <p:cNvPr id="4" name="Slide Number Placeholder 3"/>
          <p:cNvSpPr>
            <a:spLocks noGrp="1"/>
          </p:cNvSpPr>
          <p:nvPr>
            <p:ph type="sldNum" sz="quarter" idx="5"/>
          </p:nvPr>
        </p:nvSpPr>
        <p:spPr/>
        <p:txBody>
          <a:bodyPr/>
          <a:lstStyle/>
          <a:p>
            <a:fld id="{035A8674-638B-4394-8791-72029E7E28CC}" type="slidenum">
              <a:rPr lang="en-GB" smtClean="0"/>
              <a:t>12</a:t>
            </a:fld>
            <a:endParaRPr lang="en-GB"/>
          </a:p>
        </p:txBody>
      </p:sp>
    </p:spTree>
    <p:extLst>
      <p:ext uri="{BB962C8B-B14F-4D97-AF65-F5344CB8AC3E}">
        <p14:creationId xmlns:p14="http://schemas.microsoft.com/office/powerpoint/2010/main" val="11466205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Johnson, J. (2019).</a:t>
            </a:r>
            <a:r>
              <a:rPr lang="en-GB" sz="1800" dirty="0">
                <a:effectLst/>
                <a:latin typeface="Calibri" panose="020F0502020204030204" pitchFamily="34" charset="0"/>
                <a:ea typeface="Calibri" panose="020F0502020204030204" pitchFamily="34" charset="0"/>
                <a:cs typeface="Times New Roman" panose="02020603050405020304" pitchFamily="18" charset="0"/>
              </a:rPr>
              <a:t> Johnson &amp; Johnson PESTLE Analysis . Available: https://www.mbaskool.com/pestle-analysis/companies/17978-johnson-a-johnson.html. Last accessed 25th June 2021.</a:t>
            </a:r>
          </a:p>
          <a:p>
            <a:pPr marL="457200">
              <a:lnSpc>
                <a:spcPct val="115000"/>
              </a:lnSpc>
              <a:spcAft>
                <a:spcPts val="10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800" dirty="0">
                <a:solidFill>
                  <a:srgbClr val="000000"/>
                </a:solidFill>
                <a:effectLst/>
                <a:highlight>
                  <a:srgbClr val="FFFF00"/>
                </a:highlight>
                <a:latin typeface="Verdana" panose="020B0604030504040204" pitchFamily="34" charset="0"/>
                <a:ea typeface="Calibri" panose="020F0502020204030204" pitchFamily="34" charset="0"/>
                <a:cs typeface="Times New Roman" panose="02020603050405020304" pitchFamily="18" charset="0"/>
              </a:rPr>
              <a:t>Gartner, G. (2021).</a:t>
            </a:r>
            <a:r>
              <a:rPr lang="en-GB" sz="18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Digital Disruption.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https://www.gartner.com/en/information-technology/glossary/digital-disruption. Last accessed 31st Aug 2021.</a:t>
            </a:r>
          </a:p>
          <a:p>
            <a:pPr>
              <a:lnSpc>
                <a:spcPct val="115000"/>
              </a:lnSpc>
              <a:spcAft>
                <a:spcPts val="10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Millar, C et al 2018.</a:t>
            </a:r>
            <a:r>
              <a:rPr lang="en-GB" sz="1800" dirty="0">
                <a:effectLst/>
                <a:latin typeface="Calibri" panose="020F0502020204030204" pitchFamily="34" charset="0"/>
                <a:ea typeface="Calibri" panose="020F0502020204030204" pitchFamily="34" charset="0"/>
                <a:cs typeface="Times New Roman" panose="02020603050405020304" pitchFamily="18" charset="0"/>
              </a:rPr>
              <a:t> Disruption: Technology, innovation and society. Technological Forecasting and Social Change, 129, pp.254-260.</a:t>
            </a:r>
          </a:p>
          <a:p>
            <a:pPr>
              <a:lnSpc>
                <a:spcPct val="115000"/>
              </a:lnSpc>
              <a:spcAft>
                <a:spcPts val="10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800" dirty="0">
                <a:solidFill>
                  <a:srgbClr val="000000"/>
                </a:solidFill>
                <a:effectLst/>
                <a:highlight>
                  <a:srgbClr val="FFFF00"/>
                </a:highlight>
                <a:latin typeface="Verdana" panose="020B0604030504040204" pitchFamily="34" charset="0"/>
                <a:ea typeface="Calibri" panose="020F0502020204030204" pitchFamily="34" charset="0"/>
                <a:cs typeface="Times New Roman" panose="02020603050405020304" pitchFamily="18" charset="0"/>
              </a:rPr>
              <a:t>Torres, A. (2021).</a:t>
            </a:r>
            <a:r>
              <a:rPr lang="en-GB" sz="18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Digital Transformation in Journalism and News Media.</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https://www.quantummetric.com/blog/digital-transformation-in-journalism-and-news-media/. Last accessed 31st Aug 2021.</a:t>
            </a:r>
          </a:p>
          <a:p>
            <a:endParaRPr lang="en-GB" dirty="0"/>
          </a:p>
        </p:txBody>
      </p:sp>
      <p:sp>
        <p:nvSpPr>
          <p:cNvPr id="4" name="Slide Number Placeholder 3"/>
          <p:cNvSpPr>
            <a:spLocks noGrp="1"/>
          </p:cNvSpPr>
          <p:nvPr>
            <p:ph type="sldNum" sz="quarter" idx="5"/>
          </p:nvPr>
        </p:nvSpPr>
        <p:spPr/>
        <p:txBody>
          <a:bodyPr/>
          <a:lstStyle/>
          <a:p>
            <a:fld id="{035A8674-638B-4394-8791-72029E7E28CC}" type="slidenum">
              <a:rPr lang="en-GB" smtClean="0"/>
              <a:t>13</a:t>
            </a:fld>
            <a:endParaRPr lang="en-GB"/>
          </a:p>
        </p:txBody>
      </p:sp>
    </p:spTree>
    <p:extLst>
      <p:ext uri="{BB962C8B-B14F-4D97-AF65-F5344CB8AC3E}">
        <p14:creationId xmlns:p14="http://schemas.microsoft.com/office/powerpoint/2010/main" val="40584766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Johnson, J. (2019).</a:t>
            </a:r>
            <a:r>
              <a:rPr lang="en-GB" sz="1800" dirty="0">
                <a:effectLst/>
                <a:latin typeface="Calibri" panose="020F0502020204030204" pitchFamily="34" charset="0"/>
                <a:ea typeface="Calibri" panose="020F0502020204030204" pitchFamily="34" charset="0"/>
                <a:cs typeface="Times New Roman" panose="02020603050405020304" pitchFamily="18" charset="0"/>
              </a:rPr>
              <a:t> Johnson &amp; Johnson PESTLE Analysis . Available: https://www.mbaskool.com/pestle-analysis/companies/17978-johnson-a-johnson.html. Last accessed 25th June 2021.</a:t>
            </a:r>
          </a:p>
          <a:p>
            <a:pPr marL="457200">
              <a:lnSpc>
                <a:spcPct val="115000"/>
              </a:lnSpc>
              <a:spcAft>
                <a:spcPts val="10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800" dirty="0">
                <a:solidFill>
                  <a:srgbClr val="000000"/>
                </a:solidFill>
                <a:effectLst/>
                <a:highlight>
                  <a:srgbClr val="FFFF00"/>
                </a:highlight>
                <a:latin typeface="Verdana" panose="020B0604030504040204" pitchFamily="34" charset="0"/>
                <a:ea typeface="Calibri" panose="020F0502020204030204" pitchFamily="34" charset="0"/>
                <a:cs typeface="Times New Roman" panose="02020603050405020304" pitchFamily="18" charset="0"/>
              </a:rPr>
              <a:t>Gartner, G. (2021).</a:t>
            </a:r>
            <a:r>
              <a:rPr lang="en-GB" sz="18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Digital Disruption.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https://www.gartner.com/en/information-technology/glossary/digital-disruption. Last accessed 31st Aug 2021.</a:t>
            </a:r>
          </a:p>
          <a:p>
            <a:pPr>
              <a:lnSpc>
                <a:spcPct val="115000"/>
              </a:lnSpc>
              <a:spcAft>
                <a:spcPts val="10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Millar, C et al 2018.</a:t>
            </a:r>
            <a:r>
              <a:rPr lang="en-GB" sz="1800" dirty="0">
                <a:effectLst/>
                <a:latin typeface="Calibri" panose="020F0502020204030204" pitchFamily="34" charset="0"/>
                <a:ea typeface="Calibri" panose="020F0502020204030204" pitchFamily="34" charset="0"/>
                <a:cs typeface="Times New Roman" panose="02020603050405020304" pitchFamily="18" charset="0"/>
              </a:rPr>
              <a:t> Disruption: Technology, innovation and society. Technological Forecasting and Social Change, 129, pp.254-260.</a:t>
            </a:r>
          </a:p>
          <a:p>
            <a:pPr>
              <a:lnSpc>
                <a:spcPct val="115000"/>
              </a:lnSpc>
              <a:spcAft>
                <a:spcPts val="10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800" dirty="0">
                <a:solidFill>
                  <a:srgbClr val="000000"/>
                </a:solidFill>
                <a:effectLst/>
                <a:highlight>
                  <a:srgbClr val="FFFF00"/>
                </a:highlight>
                <a:latin typeface="Verdana" panose="020B0604030504040204" pitchFamily="34" charset="0"/>
                <a:ea typeface="Calibri" panose="020F0502020204030204" pitchFamily="34" charset="0"/>
                <a:cs typeface="Times New Roman" panose="02020603050405020304" pitchFamily="18" charset="0"/>
              </a:rPr>
              <a:t>Torres, A. (2021).</a:t>
            </a:r>
            <a:r>
              <a:rPr lang="en-GB" sz="18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Digital Transformation in Journalism and News Media.</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https://www.quantummetric.com/blog/digital-transformation-in-journalism-and-news-media/. Last accessed 31st Aug 2021.</a:t>
            </a:r>
          </a:p>
          <a:p>
            <a:endParaRPr lang="en-GB" dirty="0"/>
          </a:p>
        </p:txBody>
      </p:sp>
      <p:sp>
        <p:nvSpPr>
          <p:cNvPr id="4" name="Slide Number Placeholder 3"/>
          <p:cNvSpPr>
            <a:spLocks noGrp="1"/>
          </p:cNvSpPr>
          <p:nvPr>
            <p:ph type="sldNum" sz="quarter" idx="5"/>
          </p:nvPr>
        </p:nvSpPr>
        <p:spPr/>
        <p:txBody>
          <a:bodyPr/>
          <a:lstStyle/>
          <a:p>
            <a:fld id="{035A8674-638B-4394-8791-72029E7E28CC}" type="slidenum">
              <a:rPr lang="en-GB" smtClean="0"/>
              <a:t>14</a:t>
            </a:fld>
            <a:endParaRPr lang="en-GB"/>
          </a:p>
        </p:txBody>
      </p:sp>
    </p:spTree>
    <p:extLst>
      <p:ext uri="{BB962C8B-B14F-4D97-AF65-F5344CB8AC3E}">
        <p14:creationId xmlns:p14="http://schemas.microsoft.com/office/powerpoint/2010/main" val="39951941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Johnson, J. (2019).</a:t>
            </a:r>
            <a:r>
              <a:rPr lang="en-GB" sz="1800" dirty="0">
                <a:effectLst/>
                <a:latin typeface="Calibri" panose="020F0502020204030204" pitchFamily="34" charset="0"/>
                <a:ea typeface="Calibri" panose="020F0502020204030204" pitchFamily="34" charset="0"/>
                <a:cs typeface="Times New Roman" panose="02020603050405020304" pitchFamily="18" charset="0"/>
              </a:rPr>
              <a:t> Johnson &amp; Johnson PESTLE Analysis . Available: https://www.mbaskool.com/pestle-analysis/companies/17978-johnson-a-johnson.html. Last accessed 25th June 2021.</a:t>
            </a:r>
          </a:p>
          <a:p>
            <a:pPr marL="457200">
              <a:lnSpc>
                <a:spcPct val="115000"/>
              </a:lnSpc>
              <a:spcAft>
                <a:spcPts val="10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800" dirty="0">
                <a:solidFill>
                  <a:srgbClr val="000000"/>
                </a:solidFill>
                <a:effectLst/>
                <a:highlight>
                  <a:srgbClr val="FFFF00"/>
                </a:highlight>
                <a:latin typeface="Verdana" panose="020B0604030504040204" pitchFamily="34" charset="0"/>
                <a:ea typeface="Calibri" panose="020F0502020204030204" pitchFamily="34" charset="0"/>
                <a:cs typeface="Times New Roman" panose="02020603050405020304" pitchFamily="18" charset="0"/>
              </a:rPr>
              <a:t>Gartner, G. (2021).</a:t>
            </a:r>
            <a:r>
              <a:rPr lang="en-GB" sz="18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Digital Disruption.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https://www.gartner.com/en/information-technology/glossary/digital-disruption. Last accessed 31st Aug 2021.</a:t>
            </a:r>
          </a:p>
          <a:p>
            <a:pPr>
              <a:lnSpc>
                <a:spcPct val="115000"/>
              </a:lnSpc>
              <a:spcAft>
                <a:spcPts val="10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Millar, C et al 2018.</a:t>
            </a:r>
            <a:r>
              <a:rPr lang="en-GB" sz="1800" dirty="0">
                <a:effectLst/>
                <a:latin typeface="Calibri" panose="020F0502020204030204" pitchFamily="34" charset="0"/>
                <a:ea typeface="Calibri" panose="020F0502020204030204" pitchFamily="34" charset="0"/>
                <a:cs typeface="Times New Roman" panose="02020603050405020304" pitchFamily="18" charset="0"/>
              </a:rPr>
              <a:t> Disruption: Technology, innovation and society. Technological Forecasting and Social Change, 129, pp.254-260.</a:t>
            </a:r>
          </a:p>
          <a:p>
            <a:pPr>
              <a:lnSpc>
                <a:spcPct val="115000"/>
              </a:lnSpc>
              <a:spcAft>
                <a:spcPts val="10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800" dirty="0">
                <a:solidFill>
                  <a:srgbClr val="000000"/>
                </a:solidFill>
                <a:effectLst/>
                <a:highlight>
                  <a:srgbClr val="FFFF00"/>
                </a:highlight>
                <a:latin typeface="Verdana" panose="020B0604030504040204" pitchFamily="34" charset="0"/>
                <a:ea typeface="Calibri" panose="020F0502020204030204" pitchFamily="34" charset="0"/>
                <a:cs typeface="Times New Roman" panose="02020603050405020304" pitchFamily="18" charset="0"/>
              </a:rPr>
              <a:t>Torres, A. (2021).</a:t>
            </a:r>
            <a:r>
              <a:rPr lang="en-GB" sz="1800" dirty="0">
                <a:solidFill>
                  <a:srgbClr val="000000"/>
                </a:solidFill>
                <a:effectLst/>
                <a:latin typeface="Verdana" panose="020B060403050404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Digital Transformation in Journalism and News Media.</a:t>
            </a:r>
            <a:r>
              <a:rPr lang="en-GB" sz="1800" dirty="0">
                <a:effectLst/>
                <a:latin typeface="Calibri" panose="020F0502020204030204" pitchFamily="34" charset="0"/>
                <a:ea typeface="Calibri" panose="020F0502020204030204" pitchFamily="34" charset="0"/>
                <a:cs typeface="Times New Roman" panose="02020603050405020304" pitchFamily="18" charset="0"/>
              </a:rPr>
              <a:t> Available: https://www.quantummetric.com/blog/digital-transformation-in-journalism-and-news-media/. Last accessed 31st Aug 2021.</a:t>
            </a:r>
          </a:p>
          <a:p>
            <a:endParaRPr lang="en-GB" dirty="0"/>
          </a:p>
        </p:txBody>
      </p:sp>
      <p:sp>
        <p:nvSpPr>
          <p:cNvPr id="4" name="Slide Number Placeholder 3"/>
          <p:cNvSpPr>
            <a:spLocks noGrp="1"/>
          </p:cNvSpPr>
          <p:nvPr>
            <p:ph type="sldNum" sz="quarter" idx="5"/>
          </p:nvPr>
        </p:nvSpPr>
        <p:spPr/>
        <p:txBody>
          <a:bodyPr/>
          <a:lstStyle/>
          <a:p>
            <a:fld id="{035A8674-638B-4394-8791-72029E7E28CC}" type="slidenum">
              <a:rPr lang="en-GB" smtClean="0"/>
              <a:t>15</a:t>
            </a:fld>
            <a:endParaRPr lang="en-GB"/>
          </a:p>
        </p:txBody>
      </p:sp>
    </p:spTree>
    <p:extLst>
      <p:ext uri="{BB962C8B-B14F-4D97-AF65-F5344CB8AC3E}">
        <p14:creationId xmlns:p14="http://schemas.microsoft.com/office/powerpoint/2010/main" val="37135821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2C852D1-8A72-470E-87CB-F78B046A1F30}" type="datetime1">
              <a:rPr lang="en-GB" smtClean="0"/>
              <a:t>15/09/2021</a:t>
            </a:fld>
            <a:endParaRPr lang="en-GB"/>
          </a:p>
        </p:txBody>
      </p:sp>
      <p:sp>
        <p:nvSpPr>
          <p:cNvPr id="5" name="Footer Placeholder 4"/>
          <p:cNvSpPr>
            <a:spLocks noGrp="1"/>
          </p:cNvSpPr>
          <p:nvPr>
            <p:ph type="ftr" sz="quarter" idx="11"/>
          </p:nvPr>
        </p:nvSpPr>
        <p:spPr/>
        <p:txBody>
          <a:bodyPr/>
          <a:lstStyle/>
          <a:p>
            <a:r>
              <a:rPr lang="en-GB"/>
              <a:t>Rehman Ismail - Student ID: 1908396</a:t>
            </a:r>
          </a:p>
        </p:txBody>
      </p:sp>
      <p:sp>
        <p:nvSpPr>
          <p:cNvPr id="6" name="Slide Number Placeholder 5"/>
          <p:cNvSpPr>
            <a:spLocks noGrp="1"/>
          </p:cNvSpPr>
          <p:nvPr>
            <p:ph type="sldNum" sz="quarter" idx="12"/>
          </p:nvPr>
        </p:nvSpPr>
        <p:spPr/>
        <p:txBody>
          <a:bodyPr/>
          <a:lstStyle/>
          <a:p>
            <a:fld id="{12B29B18-DB8A-4A19-9877-58A01934C56A}" type="slidenum">
              <a:rPr lang="en-GB" smtClean="0"/>
              <a:t>‹#›</a:t>
            </a:fld>
            <a:endParaRPr lang="en-GB"/>
          </a:p>
        </p:txBody>
      </p:sp>
    </p:spTree>
    <p:extLst>
      <p:ext uri="{BB962C8B-B14F-4D97-AF65-F5344CB8AC3E}">
        <p14:creationId xmlns:p14="http://schemas.microsoft.com/office/powerpoint/2010/main" val="8276352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8EA1F6-9399-4CE0-9F51-E7F2C377D576}" type="datetime1">
              <a:rPr lang="en-GB" smtClean="0"/>
              <a:t>15/09/2021</a:t>
            </a:fld>
            <a:endParaRPr lang="en-GB"/>
          </a:p>
        </p:txBody>
      </p:sp>
      <p:sp>
        <p:nvSpPr>
          <p:cNvPr id="5" name="Footer Placeholder 4"/>
          <p:cNvSpPr>
            <a:spLocks noGrp="1"/>
          </p:cNvSpPr>
          <p:nvPr>
            <p:ph type="ftr" sz="quarter" idx="11"/>
          </p:nvPr>
        </p:nvSpPr>
        <p:spPr/>
        <p:txBody>
          <a:bodyPr/>
          <a:lstStyle/>
          <a:p>
            <a:r>
              <a:rPr lang="en-GB"/>
              <a:t>Rehman Ismail - Student ID: 1908396</a:t>
            </a:r>
          </a:p>
        </p:txBody>
      </p:sp>
      <p:sp>
        <p:nvSpPr>
          <p:cNvPr id="6" name="Slide Number Placeholder 5"/>
          <p:cNvSpPr>
            <a:spLocks noGrp="1"/>
          </p:cNvSpPr>
          <p:nvPr>
            <p:ph type="sldNum" sz="quarter" idx="12"/>
          </p:nvPr>
        </p:nvSpPr>
        <p:spPr/>
        <p:txBody>
          <a:bodyPr/>
          <a:lstStyle/>
          <a:p>
            <a:fld id="{12B29B18-DB8A-4A19-9877-58A01934C56A}" type="slidenum">
              <a:rPr lang="en-GB" smtClean="0"/>
              <a:t>‹#›</a:t>
            </a:fld>
            <a:endParaRPr lang="en-GB"/>
          </a:p>
        </p:txBody>
      </p:sp>
    </p:spTree>
    <p:extLst>
      <p:ext uri="{BB962C8B-B14F-4D97-AF65-F5344CB8AC3E}">
        <p14:creationId xmlns:p14="http://schemas.microsoft.com/office/powerpoint/2010/main" val="39529663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1641796-507D-4E0D-BEC0-8375E39129A4}" type="datetime1">
              <a:rPr lang="en-GB" smtClean="0"/>
              <a:t>15/09/2021</a:t>
            </a:fld>
            <a:endParaRPr lang="en-GB"/>
          </a:p>
        </p:txBody>
      </p:sp>
      <p:sp>
        <p:nvSpPr>
          <p:cNvPr id="5" name="Footer Placeholder 4"/>
          <p:cNvSpPr>
            <a:spLocks noGrp="1"/>
          </p:cNvSpPr>
          <p:nvPr>
            <p:ph type="ftr" sz="quarter" idx="11"/>
          </p:nvPr>
        </p:nvSpPr>
        <p:spPr/>
        <p:txBody>
          <a:bodyPr/>
          <a:lstStyle/>
          <a:p>
            <a:r>
              <a:rPr lang="en-GB"/>
              <a:t>Rehman Ismail - Student ID: 1908396</a:t>
            </a:r>
          </a:p>
        </p:txBody>
      </p:sp>
      <p:sp>
        <p:nvSpPr>
          <p:cNvPr id="6" name="Slide Number Placeholder 5"/>
          <p:cNvSpPr>
            <a:spLocks noGrp="1"/>
          </p:cNvSpPr>
          <p:nvPr>
            <p:ph type="sldNum" sz="quarter" idx="12"/>
          </p:nvPr>
        </p:nvSpPr>
        <p:spPr/>
        <p:txBody>
          <a:bodyPr/>
          <a:lstStyle/>
          <a:p>
            <a:fld id="{12B29B18-DB8A-4A19-9877-58A01934C56A}" type="slidenum">
              <a:rPr lang="en-GB" smtClean="0"/>
              <a:t>‹#›</a:t>
            </a:fld>
            <a:endParaRPr lang="en-GB"/>
          </a:p>
        </p:txBody>
      </p:sp>
    </p:spTree>
    <p:extLst>
      <p:ext uri="{BB962C8B-B14F-4D97-AF65-F5344CB8AC3E}">
        <p14:creationId xmlns:p14="http://schemas.microsoft.com/office/powerpoint/2010/main" val="21112867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756C6AF-26D7-448C-94EC-9201DD14BE71}" type="datetime1">
              <a:rPr lang="en-GB" smtClean="0"/>
              <a:t>15/09/2021</a:t>
            </a:fld>
            <a:endParaRPr lang="en-GB"/>
          </a:p>
        </p:txBody>
      </p:sp>
      <p:sp>
        <p:nvSpPr>
          <p:cNvPr id="6" name="Footer Placeholder 5"/>
          <p:cNvSpPr>
            <a:spLocks noGrp="1"/>
          </p:cNvSpPr>
          <p:nvPr>
            <p:ph type="ftr" sz="quarter" idx="11"/>
          </p:nvPr>
        </p:nvSpPr>
        <p:spPr/>
        <p:txBody>
          <a:bodyPr/>
          <a:lstStyle/>
          <a:p>
            <a:r>
              <a:rPr lang="en-GB"/>
              <a:t>Rehman Ismail - Student ID: 1908396</a:t>
            </a:r>
          </a:p>
        </p:txBody>
      </p:sp>
      <p:sp>
        <p:nvSpPr>
          <p:cNvPr id="7" name="Slide Number Placeholder 6"/>
          <p:cNvSpPr>
            <a:spLocks noGrp="1"/>
          </p:cNvSpPr>
          <p:nvPr>
            <p:ph type="sldNum" sz="quarter" idx="12"/>
          </p:nvPr>
        </p:nvSpPr>
        <p:spPr/>
        <p:txBody>
          <a:bodyPr/>
          <a:lstStyle/>
          <a:p>
            <a:fld id="{12B29B18-DB8A-4A19-9877-58A01934C56A}" type="slidenum">
              <a:rPr lang="en-GB" smtClean="0"/>
              <a:t>‹#›</a:t>
            </a:fld>
            <a:endParaRPr lang="en-GB"/>
          </a:p>
        </p:txBody>
      </p:sp>
    </p:spTree>
    <p:extLst>
      <p:ext uri="{BB962C8B-B14F-4D97-AF65-F5344CB8AC3E}">
        <p14:creationId xmlns:p14="http://schemas.microsoft.com/office/powerpoint/2010/main" val="17306298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9BB7073-55DA-4705-B11F-0CDB207D1530}" type="datetime1">
              <a:rPr lang="en-GB" smtClean="0"/>
              <a:t>15/09/2021</a:t>
            </a:fld>
            <a:endParaRPr lang="en-GB"/>
          </a:p>
        </p:txBody>
      </p:sp>
      <p:sp>
        <p:nvSpPr>
          <p:cNvPr id="8" name="Footer Placeholder 7"/>
          <p:cNvSpPr>
            <a:spLocks noGrp="1"/>
          </p:cNvSpPr>
          <p:nvPr>
            <p:ph type="ftr" sz="quarter" idx="11"/>
          </p:nvPr>
        </p:nvSpPr>
        <p:spPr/>
        <p:txBody>
          <a:bodyPr/>
          <a:lstStyle/>
          <a:p>
            <a:r>
              <a:rPr lang="en-GB"/>
              <a:t>Rehman Ismail - Student ID: 1908396</a:t>
            </a:r>
          </a:p>
        </p:txBody>
      </p:sp>
      <p:sp>
        <p:nvSpPr>
          <p:cNvPr id="9" name="Slide Number Placeholder 8"/>
          <p:cNvSpPr>
            <a:spLocks noGrp="1"/>
          </p:cNvSpPr>
          <p:nvPr>
            <p:ph type="sldNum" sz="quarter" idx="12"/>
          </p:nvPr>
        </p:nvSpPr>
        <p:spPr/>
        <p:txBody>
          <a:bodyPr/>
          <a:lstStyle/>
          <a:p>
            <a:fld id="{12B29B18-DB8A-4A19-9877-58A01934C56A}" type="slidenum">
              <a:rPr lang="en-GB" smtClean="0"/>
              <a:t>‹#›</a:t>
            </a:fld>
            <a:endParaRPr lang="en-GB"/>
          </a:p>
        </p:txBody>
      </p:sp>
    </p:spTree>
    <p:extLst>
      <p:ext uri="{BB962C8B-B14F-4D97-AF65-F5344CB8AC3E}">
        <p14:creationId xmlns:p14="http://schemas.microsoft.com/office/powerpoint/2010/main" val="30366923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75C258-1284-40F9-B443-19845C7D3E20}" type="datetime1">
              <a:rPr lang="en-GB" smtClean="0"/>
              <a:t>15/09/2021</a:t>
            </a:fld>
            <a:endParaRPr lang="en-GB"/>
          </a:p>
        </p:txBody>
      </p:sp>
      <p:sp>
        <p:nvSpPr>
          <p:cNvPr id="4" name="Footer Placeholder 3"/>
          <p:cNvSpPr>
            <a:spLocks noGrp="1"/>
          </p:cNvSpPr>
          <p:nvPr>
            <p:ph type="ftr" sz="quarter" idx="11"/>
          </p:nvPr>
        </p:nvSpPr>
        <p:spPr/>
        <p:txBody>
          <a:bodyPr/>
          <a:lstStyle/>
          <a:p>
            <a:r>
              <a:rPr lang="en-GB"/>
              <a:t>Rehman Ismail - Student ID: 1908396</a:t>
            </a:r>
          </a:p>
        </p:txBody>
      </p:sp>
      <p:sp>
        <p:nvSpPr>
          <p:cNvPr id="5" name="Slide Number Placeholder 4"/>
          <p:cNvSpPr>
            <a:spLocks noGrp="1"/>
          </p:cNvSpPr>
          <p:nvPr>
            <p:ph type="sldNum" sz="quarter" idx="12"/>
          </p:nvPr>
        </p:nvSpPr>
        <p:spPr/>
        <p:txBody>
          <a:bodyPr/>
          <a:lstStyle/>
          <a:p>
            <a:fld id="{12B29B18-DB8A-4A19-9877-58A01934C56A}" type="slidenum">
              <a:rPr lang="en-GB" smtClean="0"/>
              <a:t>‹#›</a:t>
            </a:fld>
            <a:endParaRPr lang="en-GB"/>
          </a:p>
        </p:txBody>
      </p:sp>
    </p:spTree>
    <p:extLst>
      <p:ext uri="{BB962C8B-B14F-4D97-AF65-F5344CB8AC3E}">
        <p14:creationId xmlns:p14="http://schemas.microsoft.com/office/powerpoint/2010/main" val="20583354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08F064-4842-43D1-8F5D-4706A1A24C1A}" type="datetime1">
              <a:rPr lang="en-GB" smtClean="0"/>
              <a:t>15/09/2021</a:t>
            </a:fld>
            <a:endParaRPr lang="en-GB"/>
          </a:p>
        </p:txBody>
      </p:sp>
      <p:sp>
        <p:nvSpPr>
          <p:cNvPr id="3" name="Footer Placeholder 2"/>
          <p:cNvSpPr>
            <a:spLocks noGrp="1"/>
          </p:cNvSpPr>
          <p:nvPr>
            <p:ph type="ftr" sz="quarter" idx="11"/>
          </p:nvPr>
        </p:nvSpPr>
        <p:spPr/>
        <p:txBody>
          <a:bodyPr/>
          <a:lstStyle/>
          <a:p>
            <a:r>
              <a:rPr lang="en-GB"/>
              <a:t>Rehman Ismail - Student ID: 1908396</a:t>
            </a:r>
          </a:p>
        </p:txBody>
      </p:sp>
      <p:sp>
        <p:nvSpPr>
          <p:cNvPr id="4" name="Slide Number Placeholder 3"/>
          <p:cNvSpPr>
            <a:spLocks noGrp="1"/>
          </p:cNvSpPr>
          <p:nvPr>
            <p:ph type="sldNum" sz="quarter" idx="12"/>
          </p:nvPr>
        </p:nvSpPr>
        <p:spPr/>
        <p:txBody>
          <a:bodyPr/>
          <a:lstStyle/>
          <a:p>
            <a:fld id="{12B29B18-DB8A-4A19-9877-58A01934C56A}" type="slidenum">
              <a:rPr lang="en-GB" smtClean="0"/>
              <a:t>‹#›</a:t>
            </a:fld>
            <a:endParaRPr lang="en-GB"/>
          </a:p>
        </p:txBody>
      </p:sp>
    </p:spTree>
    <p:extLst>
      <p:ext uri="{BB962C8B-B14F-4D97-AF65-F5344CB8AC3E}">
        <p14:creationId xmlns:p14="http://schemas.microsoft.com/office/powerpoint/2010/main" val="19071351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05449A8-588B-4967-8734-2B0D0A76912D}" type="datetime1">
              <a:rPr lang="en-GB" smtClean="0"/>
              <a:t>15/09/2021</a:t>
            </a:fld>
            <a:endParaRPr lang="en-GB"/>
          </a:p>
        </p:txBody>
      </p:sp>
      <p:sp>
        <p:nvSpPr>
          <p:cNvPr id="6" name="Footer Placeholder 5"/>
          <p:cNvSpPr>
            <a:spLocks noGrp="1"/>
          </p:cNvSpPr>
          <p:nvPr>
            <p:ph type="ftr" sz="quarter" idx="11"/>
          </p:nvPr>
        </p:nvSpPr>
        <p:spPr/>
        <p:txBody>
          <a:bodyPr/>
          <a:lstStyle/>
          <a:p>
            <a:r>
              <a:rPr lang="en-GB"/>
              <a:t>Rehman Ismail - Student ID: 1908396</a:t>
            </a:r>
          </a:p>
        </p:txBody>
      </p:sp>
      <p:sp>
        <p:nvSpPr>
          <p:cNvPr id="7" name="Slide Number Placeholder 6"/>
          <p:cNvSpPr>
            <a:spLocks noGrp="1"/>
          </p:cNvSpPr>
          <p:nvPr>
            <p:ph type="sldNum" sz="quarter" idx="12"/>
          </p:nvPr>
        </p:nvSpPr>
        <p:spPr/>
        <p:txBody>
          <a:bodyPr/>
          <a:lstStyle/>
          <a:p>
            <a:fld id="{12B29B18-DB8A-4A19-9877-58A01934C56A}" type="slidenum">
              <a:rPr lang="en-GB" smtClean="0"/>
              <a:t>‹#›</a:t>
            </a:fld>
            <a:endParaRPr lang="en-GB"/>
          </a:p>
        </p:txBody>
      </p:sp>
    </p:spTree>
    <p:extLst>
      <p:ext uri="{BB962C8B-B14F-4D97-AF65-F5344CB8AC3E}">
        <p14:creationId xmlns:p14="http://schemas.microsoft.com/office/powerpoint/2010/main" val="15416567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GB"/>
              <a:t>Rehman Ismail - Student ID: 1908396</a:t>
            </a:r>
          </a:p>
        </p:txBody>
      </p:sp>
      <p:sp>
        <p:nvSpPr>
          <p:cNvPr id="7" name="Slide Number Placeholder 6"/>
          <p:cNvSpPr>
            <a:spLocks noGrp="1"/>
          </p:cNvSpPr>
          <p:nvPr>
            <p:ph type="sldNum" sz="quarter" idx="12"/>
          </p:nvPr>
        </p:nvSpPr>
        <p:spPr/>
        <p:txBody>
          <a:bodyPr/>
          <a:lstStyle/>
          <a:p>
            <a:fld id="{12B29B18-DB8A-4A19-9877-58A01934C56A}" type="slidenum">
              <a:rPr lang="en-GB" smtClean="0"/>
              <a:t>‹#›</a:t>
            </a:fld>
            <a:endParaRPr lang="en-GB"/>
          </a:p>
        </p:txBody>
      </p:sp>
      <p:sp>
        <p:nvSpPr>
          <p:cNvPr id="5" name="Date Placeholder 4"/>
          <p:cNvSpPr>
            <a:spLocks noGrp="1"/>
          </p:cNvSpPr>
          <p:nvPr>
            <p:ph type="dt" sz="half" idx="10"/>
          </p:nvPr>
        </p:nvSpPr>
        <p:spPr/>
        <p:txBody>
          <a:bodyPr/>
          <a:lstStyle/>
          <a:p>
            <a:fld id="{EBCF15FA-823C-4A4E-9C11-A7DEE26BE39F}" type="datetime1">
              <a:rPr lang="en-GB" smtClean="0"/>
              <a:t>15/09/2021</a:t>
            </a:fld>
            <a:endParaRPr lang="en-GB"/>
          </a:p>
        </p:txBody>
      </p:sp>
    </p:spTree>
    <p:extLst>
      <p:ext uri="{BB962C8B-B14F-4D97-AF65-F5344CB8AC3E}">
        <p14:creationId xmlns:p14="http://schemas.microsoft.com/office/powerpoint/2010/main" val="225911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39F2FC9-C700-4E34-89DC-D25456B9AD91}" type="datetime1">
              <a:rPr lang="en-GB" smtClean="0"/>
              <a:t>15/09/2021</a:t>
            </a:fld>
            <a:endParaRPr lang="en-GB"/>
          </a:p>
        </p:txBody>
      </p:sp>
      <p:sp>
        <p:nvSpPr>
          <p:cNvPr id="5" name="Footer Placeholder 4"/>
          <p:cNvSpPr>
            <a:spLocks noGrp="1"/>
          </p:cNvSpPr>
          <p:nvPr>
            <p:ph type="ftr" sz="quarter" idx="11"/>
          </p:nvPr>
        </p:nvSpPr>
        <p:spPr/>
        <p:txBody>
          <a:bodyPr/>
          <a:lstStyle/>
          <a:p>
            <a:r>
              <a:rPr lang="en-GB"/>
              <a:t>Rehman Ismail - Student ID: 1908396</a:t>
            </a:r>
          </a:p>
        </p:txBody>
      </p:sp>
      <p:sp>
        <p:nvSpPr>
          <p:cNvPr id="6" name="Slide Number Placeholder 5"/>
          <p:cNvSpPr>
            <a:spLocks noGrp="1"/>
          </p:cNvSpPr>
          <p:nvPr>
            <p:ph type="sldNum" sz="quarter" idx="12"/>
          </p:nvPr>
        </p:nvSpPr>
        <p:spPr/>
        <p:txBody>
          <a:bodyPr/>
          <a:lstStyle/>
          <a:p>
            <a:fld id="{12B29B18-DB8A-4A19-9877-58A01934C56A}" type="slidenum">
              <a:rPr lang="en-GB" smtClean="0"/>
              <a:t>‹#›</a:t>
            </a:fld>
            <a:endParaRPr lang="en-GB"/>
          </a:p>
        </p:txBody>
      </p:sp>
    </p:spTree>
    <p:extLst>
      <p:ext uri="{BB962C8B-B14F-4D97-AF65-F5344CB8AC3E}">
        <p14:creationId xmlns:p14="http://schemas.microsoft.com/office/powerpoint/2010/main" val="613473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EBE750-03BE-4038-B876-AA1FB4D44B6E}" type="datetime1">
              <a:rPr lang="en-GB" smtClean="0"/>
              <a:t>15/09/2021</a:t>
            </a:fld>
            <a:endParaRPr lang="en-GB"/>
          </a:p>
        </p:txBody>
      </p:sp>
      <p:sp>
        <p:nvSpPr>
          <p:cNvPr id="5" name="Footer Placeholder 4"/>
          <p:cNvSpPr>
            <a:spLocks noGrp="1"/>
          </p:cNvSpPr>
          <p:nvPr>
            <p:ph type="ftr" sz="quarter" idx="11"/>
          </p:nvPr>
        </p:nvSpPr>
        <p:spPr/>
        <p:txBody>
          <a:bodyPr/>
          <a:lstStyle/>
          <a:p>
            <a:r>
              <a:rPr lang="en-GB"/>
              <a:t>Rehman Ismail - Student ID: 1908396</a:t>
            </a:r>
          </a:p>
        </p:txBody>
      </p:sp>
      <p:sp>
        <p:nvSpPr>
          <p:cNvPr id="6" name="Slide Number Placeholder 5"/>
          <p:cNvSpPr>
            <a:spLocks noGrp="1"/>
          </p:cNvSpPr>
          <p:nvPr>
            <p:ph type="sldNum" sz="quarter" idx="12"/>
          </p:nvPr>
        </p:nvSpPr>
        <p:spPr/>
        <p:txBody>
          <a:bodyPr/>
          <a:lstStyle/>
          <a:p>
            <a:fld id="{12B29B18-DB8A-4A19-9877-58A01934C56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838624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83D2FC-BD9B-4F91-BF44-B6EC064F86A7}" type="datetime1">
              <a:rPr lang="en-GB" smtClean="0"/>
              <a:t>15/09/2021</a:t>
            </a:fld>
            <a:endParaRPr lang="en-GB"/>
          </a:p>
        </p:txBody>
      </p:sp>
      <p:sp>
        <p:nvSpPr>
          <p:cNvPr id="5" name="Footer Placeholder 4"/>
          <p:cNvSpPr>
            <a:spLocks noGrp="1"/>
          </p:cNvSpPr>
          <p:nvPr>
            <p:ph type="ftr" sz="quarter" idx="11"/>
          </p:nvPr>
        </p:nvSpPr>
        <p:spPr/>
        <p:txBody>
          <a:bodyPr/>
          <a:lstStyle/>
          <a:p>
            <a:r>
              <a:rPr lang="en-GB"/>
              <a:t>Rehman Ismail - Student ID: 1908396</a:t>
            </a:r>
          </a:p>
        </p:txBody>
      </p:sp>
      <p:sp>
        <p:nvSpPr>
          <p:cNvPr id="6" name="Slide Number Placeholder 5"/>
          <p:cNvSpPr>
            <a:spLocks noGrp="1"/>
          </p:cNvSpPr>
          <p:nvPr>
            <p:ph type="sldNum" sz="quarter" idx="12"/>
          </p:nvPr>
        </p:nvSpPr>
        <p:spPr/>
        <p:txBody>
          <a:bodyPr/>
          <a:lstStyle/>
          <a:p>
            <a:fld id="{12B29B18-DB8A-4A19-9877-58A01934C56A}" type="slidenum">
              <a:rPr lang="en-GB" smtClean="0"/>
              <a:t>‹#›</a:t>
            </a:fld>
            <a:endParaRPr lang="en-GB"/>
          </a:p>
        </p:txBody>
      </p:sp>
    </p:spTree>
    <p:extLst>
      <p:ext uri="{BB962C8B-B14F-4D97-AF65-F5344CB8AC3E}">
        <p14:creationId xmlns:p14="http://schemas.microsoft.com/office/powerpoint/2010/main" val="16540361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4B20EBE-CC6C-4678-82D4-12FDF6DCE218}" type="datetime1">
              <a:rPr lang="en-GB" smtClean="0"/>
              <a:t>15/09/2021</a:t>
            </a:fld>
            <a:endParaRPr lang="en-GB"/>
          </a:p>
        </p:txBody>
      </p:sp>
      <p:sp>
        <p:nvSpPr>
          <p:cNvPr id="5" name="Footer Placeholder 4"/>
          <p:cNvSpPr>
            <a:spLocks noGrp="1"/>
          </p:cNvSpPr>
          <p:nvPr>
            <p:ph type="ftr" sz="quarter" idx="11"/>
          </p:nvPr>
        </p:nvSpPr>
        <p:spPr/>
        <p:txBody>
          <a:bodyPr/>
          <a:lstStyle/>
          <a:p>
            <a:r>
              <a:rPr lang="en-GB"/>
              <a:t>Rehman Ismail - Student ID: 1908396</a:t>
            </a:r>
          </a:p>
        </p:txBody>
      </p:sp>
      <p:sp>
        <p:nvSpPr>
          <p:cNvPr id="6" name="Slide Number Placeholder 5"/>
          <p:cNvSpPr>
            <a:spLocks noGrp="1"/>
          </p:cNvSpPr>
          <p:nvPr>
            <p:ph type="sldNum" sz="quarter" idx="12"/>
          </p:nvPr>
        </p:nvSpPr>
        <p:spPr/>
        <p:txBody>
          <a:bodyPr/>
          <a:lstStyle/>
          <a:p>
            <a:fld id="{12B29B18-DB8A-4A19-9877-58A01934C56A}"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0918859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4F6390A-6C8A-4653-BC4D-DA1947C6258F}" type="datetime1">
              <a:rPr lang="en-GB" smtClean="0"/>
              <a:t>15/09/2021</a:t>
            </a:fld>
            <a:endParaRPr lang="en-GB"/>
          </a:p>
        </p:txBody>
      </p:sp>
      <p:sp>
        <p:nvSpPr>
          <p:cNvPr id="5" name="Footer Placeholder 4"/>
          <p:cNvSpPr>
            <a:spLocks noGrp="1"/>
          </p:cNvSpPr>
          <p:nvPr>
            <p:ph type="ftr" sz="quarter" idx="11"/>
          </p:nvPr>
        </p:nvSpPr>
        <p:spPr/>
        <p:txBody>
          <a:bodyPr/>
          <a:lstStyle/>
          <a:p>
            <a:r>
              <a:rPr lang="en-GB"/>
              <a:t>Rehman Ismail - Student ID: 1908396</a:t>
            </a:r>
          </a:p>
        </p:txBody>
      </p:sp>
      <p:sp>
        <p:nvSpPr>
          <p:cNvPr id="6" name="Slide Number Placeholder 5"/>
          <p:cNvSpPr>
            <a:spLocks noGrp="1"/>
          </p:cNvSpPr>
          <p:nvPr>
            <p:ph type="sldNum" sz="quarter" idx="12"/>
          </p:nvPr>
        </p:nvSpPr>
        <p:spPr/>
        <p:txBody>
          <a:bodyPr/>
          <a:lstStyle/>
          <a:p>
            <a:fld id="{12B29B18-DB8A-4A19-9877-58A01934C56A}" type="slidenum">
              <a:rPr lang="en-GB" smtClean="0"/>
              <a:t>‹#›</a:t>
            </a:fld>
            <a:endParaRPr lang="en-GB"/>
          </a:p>
        </p:txBody>
      </p:sp>
    </p:spTree>
    <p:extLst>
      <p:ext uri="{BB962C8B-B14F-4D97-AF65-F5344CB8AC3E}">
        <p14:creationId xmlns:p14="http://schemas.microsoft.com/office/powerpoint/2010/main" val="35829669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78F6F5-00D4-45CC-902C-EA494B786BD9}" type="datetime1">
              <a:rPr lang="en-GB" smtClean="0"/>
              <a:t>15/09/2021</a:t>
            </a:fld>
            <a:endParaRPr lang="en-GB"/>
          </a:p>
        </p:txBody>
      </p:sp>
      <p:sp>
        <p:nvSpPr>
          <p:cNvPr id="5" name="Footer Placeholder 4"/>
          <p:cNvSpPr>
            <a:spLocks noGrp="1"/>
          </p:cNvSpPr>
          <p:nvPr>
            <p:ph type="ftr" sz="quarter" idx="11"/>
          </p:nvPr>
        </p:nvSpPr>
        <p:spPr/>
        <p:txBody>
          <a:bodyPr/>
          <a:lstStyle/>
          <a:p>
            <a:r>
              <a:rPr lang="en-GB"/>
              <a:t>Rehman Ismail - Student ID: 1908396</a:t>
            </a:r>
          </a:p>
        </p:txBody>
      </p:sp>
      <p:sp>
        <p:nvSpPr>
          <p:cNvPr id="6" name="Slide Number Placeholder 5"/>
          <p:cNvSpPr>
            <a:spLocks noGrp="1"/>
          </p:cNvSpPr>
          <p:nvPr>
            <p:ph type="sldNum" sz="quarter" idx="12"/>
          </p:nvPr>
        </p:nvSpPr>
        <p:spPr/>
        <p:txBody>
          <a:bodyPr/>
          <a:lstStyle/>
          <a:p>
            <a:fld id="{12B29B18-DB8A-4A19-9877-58A01934C56A}" type="slidenum">
              <a:rPr lang="en-GB" smtClean="0"/>
              <a:t>‹#›</a:t>
            </a:fld>
            <a:endParaRPr lang="en-GB"/>
          </a:p>
        </p:txBody>
      </p:sp>
    </p:spTree>
    <p:extLst>
      <p:ext uri="{BB962C8B-B14F-4D97-AF65-F5344CB8AC3E}">
        <p14:creationId xmlns:p14="http://schemas.microsoft.com/office/powerpoint/2010/main" val="6203031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F61927C-0BA5-4425-9118-504D1A63F02C}" type="datetime1">
              <a:rPr lang="en-GB" smtClean="0"/>
              <a:t>15/09/2021</a:t>
            </a:fld>
            <a:endParaRPr lang="en-GB"/>
          </a:p>
        </p:txBody>
      </p:sp>
      <p:sp>
        <p:nvSpPr>
          <p:cNvPr id="5" name="Footer Placeholder 4"/>
          <p:cNvSpPr>
            <a:spLocks noGrp="1"/>
          </p:cNvSpPr>
          <p:nvPr>
            <p:ph type="ftr" sz="quarter" idx="11"/>
          </p:nvPr>
        </p:nvSpPr>
        <p:spPr/>
        <p:txBody>
          <a:bodyPr/>
          <a:lstStyle/>
          <a:p>
            <a:r>
              <a:rPr lang="en-GB"/>
              <a:t>Rehman Ismail - Student ID: 1908396</a:t>
            </a:r>
          </a:p>
        </p:txBody>
      </p:sp>
      <p:sp>
        <p:nvSpPr>
          <p:cNvPr id="6" name="Slide Number Placeholder 5"/>
          <p:cNvSpPr>
            <a:spLocks noGrp="1"/>
          </p:cNvSpPr>
          <p:nvPr>
            <p:ph type="sldNum" sz="quarter" idx="12"/>
          </p:nvPr>
        </p:nvSpPr>
        <p:spPr/>
        <p:txBody>
          <a:bodyPr/>
          <a:lstStyle/>
          <a:p>
            <a:fld id="{12B29B18-DB8A-4A19-9877-58A01934C56A}" type="slidenum">
              <a:rPr lang="en-GB" smtClean="0"/>
              <a:t>‹#›</a:t>
            </a:fld>
            <a:endParaRPr lang="en-GB"/>
          </a:p>
        </p:txBody>
      </p:sp>
    </p:spTree>
    <p:extLst>
      <p:ext uri="{BB962C8B-B14F-4D97-AF65-F5344CB8AC3E}">
        <p14:creationId xmlns:p14="http://schemas.microsoft.com/office/powerpoint/2010/main" val="21317075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F9944BC-833F-45CD-ABDE-4F778098D29D}" type="datetime1">
              <a:rPr lang="en-GB" smtClean="0"/>
              <a:t>15/09/2021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GB"/>
              <a:t>Rehman Ismail - Student ID: 1908396</a:t>
            </a:r>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2B29B18-DB8A-4A19-9877-58A01934C56A}" type="slidenum">
              <a:rPr lang="en-GB" smtClean="0"/>
              <a:t>‹#›</a:t>
            </a:fld>
            <a:endParaRPr lang="en-GB"/>
          </a:p>
        </p:txBody>
      </p:sp>
    </p:spTree>
    <p:extLst>
      <p:ext uri="{BB962C8B-B14F-4D97-AF65-F5344CB8AC3E}">
        <p14:creationId xmlns:p14="http://schemas.microsoft.com/office/powerpoint/2010/main" val="3615754329"/>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hf sldNum="0" hd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7.png"/><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9.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openxmlformats.org/officeDocument/2006/relationships/image" Target="../media/image8.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0.png"/><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2.png"/><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2.png"/><Relationship Id="rId4" Type="http://schemas.openxmlformats.org/officeDocument/2006/relationships/notesSlide" Target="../notesSlides/notesSlide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C6405-6FD5-4FD0-85A8-98FC9B2A092F}"/>
              </a:ext>
            </a:extLst>
          </p:cNvPr>
          <p:cNvSpPr>
            <a:spLocks noGrp="1"/>
          </p:cNvSpPr>
          <p:nvPr>
            <p:ph type="ctrTitle"/>
          </p:nvPr>
        </p:nvSpPr>
        <p:spPr>
          <a:xfrm>
            <a:off x="1674795" y="3846443"/>
            <a:ext cx="7673801" cy="1087656"/>
          </a:xfrm>
        </p:spPr>
        <p:txBody>
          <a:bodyPr>
            <a:normAutofit/>
          </a:bodyPr>
          <a:lstStyle/>
          <a:p>
            <a:pPr algn="l">
              <a:lnSpc>
                <a:spcPct val="90000"/>
              </a:lnSpc>
            </a:pPr>
            <a:r>
              <a:rPr lang="en-GB" sz="3400" dirty="0"/>
              <a:t>Newspapers &amp; Digital Disruption</a:t>
            </a:r>
            <a:br>
              <a:rPr lang="en-GB" sz="3400" dirty="0"/>
            </a:br>
            <a:r>
              <a:rPr lang="en-GB" sz="3400" dirty="0"/>
              <a:t>The Guardian (Newspaper)</a:t>
            </a:r>
          </a:p>
        </p:txBody>
      </p:sp>
      <p:sp>
        <p:nvSpPr>
          <p:cNvPr id="3" name="Subtitle 2">
            <a:extLst>
              <a:ext uri="{FF2B5EF4-FFF2-40B4-BE49-F238E27FC236}">
                <a16:creationId xmlns:a16="http://schemas.microsoft.com/office/drawing/2014/main" id="{1B8E1C7E-A7A3-4CE6-8256-BA0BD80D89AA}"/>
              </a:ext>
            </a:extLst>
          </p:cNvPr>
          <p:cNvSpPr>
            <a:spLocks noGrp="1"/>
          </p:cNvSpPr>
          <p:nvPr>
            <p:ph type="subTitle" idx="1"/>
          </p:nvPr>
        </p:nvSpPr>
        <p:spPr>
          <a:xfrm>
            <a:off x="1712092" y="5063306"/>
            <a:ext cx="7599205" cy="1087655"/>
          </a:xfrm>
        </p:spPr>
        <p:txBody>
          <a:bodyPr>
            <a:normAutofit/>
          </a:bodyPr>
          <a:lstStyle/>
          <a:p>
            <a:pPr algn="l">
              <a:lnSpc>
                <a:spcPct val="90000"/>
              </a:lnSpc>
            </a:pPr>
            <a:endParaRPr lang="en-GB" sz="1600" dirty="0"/>
          </a:p>
          <a:p>
            <a:pPr algn="l">
              <a:lnSpc>
                <a:spcPct val="90000"/>
              </a:lnSpc>
            </a:pPr>
            <a:r>
              <a:rPr lang="en-GB" sz="1600" dirty="0"/>
              <a:t>Rehman Ismail</a:t>
            </a:r>
          </a:p>
          <a:p>
            <a:pPr algn="l">
              <a:lnSpc>
                <a:spcPct val="90000"/>
              </a:lnSpc>
            </a:pPr>
            <a:r>
              <a:rPr lang="en-GB" sz="1600" dirty="0"/>
              <a:t>Student ID: 1908396</a:t>
            </a:r>
          </a:p>
        </p:txBody>
      </p:sp>
      <p:pic>
        <p:nvPicPr>
          <p:cNvPr id="5" name="Picture 4" descr="Logo&#10;&#10;Description automatically generated">
            <a:extLst>
              <a:ext uri="{FF2B5EF4-FFF2-40B4-BE49-F238E27FC236}">
                <a16:creationId xmlns:a16="http://schemas.microsoft.com/office/drawing/2014/main" id="{13A9D44B-0A6B-4104-B4BE-C98AA95A2880}"/>
              </a:ext>
            </a:extLst>
          </p:cNvPr>
          <p:cNvPicPr>
            <a:picLocks noChangeAspect="1"/>
          </p:cNvPicPr>
          <p:nvPr/>
        </p:nvPicPr>
        <p:blipFill rotWithShape="1">
          <a:blip r:embed="rId5">
            <a:extLst>
              <a:ext uri="{28A0092B-C50C-407E-A947-70E740481C1C}">
                <a14:useLocalDpi xmlns:a14="http://schemas.microsoft.com/office/drawing/2010/main" val="0"/>
              </a:ext>
            </a:extLst>
          </a:blip>
          <a:srcRect t="22335" b="20083"/>
          <a:stretch/>
        </p:blipFill>
        <p:spPr>
          <a:xfrm>
            <a:off x="1674795" y="1252330"/>
            <a:ext cx="2917083" cy="1679713"/>
          </a:xfrm>
          <a:prstGeom prst="rect">
            <a:avLst/>
          </a:prstGeom>
        </p:spPr>
      </p:pic>
      <p:pic>
        <p:nvPicPr>
          <p:cNvPr id="6" name="Recorded Sound">
            <a:hlinkClick r:id="" action="ppaction://media"/>
            <a:extLst>
              <a:ext uri="{FF2B5EF4-FFF2-40B4-BE49-F238E27FC236}">
                <a16:creationId xmlns:a16="http://schemas.microsoft.com/office/drawing/2014/main" id="{E2F83CF9-709A-4CAF-AB13-3F76F56CCD6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972800" y="5184648"/>
            <a:ext cx="609600" cy="609600"/>
          </a:xfrm>
          <a:prstGeom prst="rect">
            <a:avLst/>
          </a:prstGeom>
        </p:spPr>
      </p:pic>
    </p:spTree>
    <p:extLst>
      <p:ext uri="{BB962C8B-B14F-4D97-AF65-F5344CB8AC3E}">
        <p14:creationId xmlns:p14="http://schemas.microsoft.com/office/powerpoint/2010/main" val="4228610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68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8E27B8-6E72-46B7-BDB2-01476EDDA9DB}"/>
              </a:ext>
            </a:extLst>
          </p:cNvPr>
          <p:cNvSpPr>
            <a:spLocks noGrp="1"/>
          </p:cNvSpPr>
          <p:nvPr>
            <p:ph type="title"/>
          </p:nvPr>
        </p:nvSpPr>
        <p:spPr/>
        <p:txBody>
          <a:bodyPr/>
          <a:lstStyle/>
          <a:p>
            <a:r>
              <a:rPr lang="en-GB" dirty="0"/>
              <a:t>Objective</a:t>
            </a:r>
          </a:p>
        </p:txBody>
      </p:sp>
      <p:sp>
        <p:nvSpPr>
          <p:cNvPr id="3" name="Content Placeholder 2">
            <a:extLst>
              <a:ext uri="{FF2B5EF4-FFF2-40B4-BE49-F238E27FC236}">
                <a16:creationId xmlns:a16="http://schemas.microsoft.com/office/drawing/2014/main" id="{FF7E7E79-5FE7-4DE0-8426-8FD1283E0783}"/>
              </a:ext>
            </a:extLst>
          </p:cNvPr>
          <p:cNvSpPr>
            <a:spLocks noGrp="1"/>
          </p:cNvSpPr>
          <p:nvPr>
            <p:ph idx="1"/>
          </p:nvPr>
        </p:nvSpPr>
        <p:spPr/>
        <p:txBody>
          <a:bodyPr/>
          <a:lstStyle/>
          <a:p>
            <a:r>
              <a:rPr lang="en-GB" dirty="0"/>
              <a:t>What is Digital Disruption?</a:t>
            </a:r>
          </a:p>
          <a:p>
            <a:r>
              <a:rPr lang="en-GB" dirty="0"/>
              <a:t>Case study: The Guardian (Newspaper)</a:t>
            </a:r>
          </a:p>
          <a:p>
            <a:pPr lvl="1"/>
            <a:r>
              <a:rPr lang="en-GB" dirty="0"/>
              <a:t>External Analysis: PEST, Opportunities, Threats, Competitors, Customers</a:t>
            </a:r>
          </a:p>
          <a:p>
            <a:pPr lvl="1"/>
            <a:r>
              <a:rPr lang="en-GB" dirty="0"/>
              <a:t>Future: Online Marketing</a:t>
            </a:r>
          </a:p>
          <a:p>
            <a:r>
              <a:rPr lang="en-GB" dirty="0"/>
              <a:t>Conclusion</a:t>
            </a:r>
          </a:p>
          <a:p>
            <a:r>
              <a:rPr lang="en-GB" dirty="0"/>
              <a:t>References</a:t>
            </a:r>
          </a:p>
          <a:p>
            <a:endParaRPr lang="en-GB" dirty="0"/>
          </a:p>
        </p:txBody>
      </p:sp>
      <p:sp>
        <p:nvSpPr>
          <p:cNvPr id="4" name="Footer Placeholder 3">
            <a:extLst>
              <a:ext uri="{FF2B5EF4-FFF2-40B4-BE49-F238E27FC236}">
                <a16:creationId xmlns:a16="http://schemas.microsoft.com/office/drawing/2014/main" id="{3D6C406D-006F-479F-938A-11057102A063}"/>
              </a:ext>
            </a:extLst>
          </p:cNvPr>
          <p:cNvSpPr>
            <a:spLocks noGrp="1"/>
          </p:cNvSpPr>
          <p:nvPr>
            <p:ph type="ftr" sz="quarter" idx="11"/>
          </p:nvPr>
        </p:nvSpPr>
        <p:spPr/>
        <p:txBody>
          <a:bodyPr/>
          <a:lstStyle/>
          <a:p>
            <a:r>
              <a:rPr lang="en-GB"/>
              <a:t>Rehman Ismail - Student ID: 1908396</a:t>
            </a:r>
          </a:p>
        </p:txBody>
      </p:sp>
      <p:pic>
        <p:nvPicPr>
          <p:cNvPr id="5" name="Recorded Sound">
            <a:hlinkClick r:id="" action="ppaction://media"/>
            <a:extLst>
              <a:ext uri="{FF2B5EF4-FFF2-40B4-BE49-F238E27FC236}">
                <a16:creationId xmlns:a16="http://schemas.microsoft.com/office/drawing/2014/main" id="{828062CE-2F36-456C-A382-CE5DA68A2BB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793506" y="5614324"/>
            <a:ext cx="609600" cy="609600"/>
          </a:xfrm>
          <a:prstGeom prst="rect">
            <a:avLst/>
          </a:prstGeom>
        </p:spPr>
      </p:pic>
    </p:spTree>
    <p:extLst>
      <p:ext uri="{BB962C8B-B14F-4D97-AF65-F5344CB8AC3E}">
        <p14:creationId xmlns:p14="http://schemas.microsoft.com/office/powerpoint/2010/main" val="1733449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004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6A4309-2FFC-432C-B24F-4A7C70BADB86}"/>
              </a:ext>
            </a:extLst>
          </p:cNvPr>
          <p:cNvSpPr>
            <a:spLocks noGrp="1"/>
          </p:cNvSpPr>
          <p:nvPr>
            <p:ph type="title"/>
          </p:nvPr>
        </p:nvSpPr>
        <p:spPr/>
        <p:txBody>
          <a:bodyPr/>
          <a:lstStyle/>
          <a:p>
            <a:r>
              <a:rPr lang="en-GB" dirty="0"/>
              <a:t>What is Digital Disruption?</a:t>
            </a:r>
          </a:p>
        </p:txBody>
      </p:sp>
      <p:sp>
        <p:nvSpPr>
          <p:cNvPr id="4" name="Footer Placeholder 3">
            <a:extLst>
              <a:ext uri="{FF2B5EF4-FFF2-40B4-BE49-F238E27FC236}">
                <a16:creationId xmlns:a16="http://schemas.microsoft.com/office/drawing/2014/main" id="{C3160AB3-C914-4E14-8A34-724504F69FF9}"/>
              </a:ext>
            </a:extLst>
          </p:cNvPr>
          <p:cNvSpPr>
            <a:spLocks noGrp="1"/>
          </p:cNvSpPr>
          <p:nvPr>
            <p:ph type="ftr" sz="quarter" idx="11"/>
          </p:nvPr>
        </p:nvSpPr>
        <p:spPr/>
        <p:txBody>
          <a:bodyPr/>
          <a:lstStyle/>
          <a:p>
            <a:r>
              <a:rPr lang="en-GB"/>
              <a:t>Rehman Ismail - Student ID: 1908396</a:t>
            </a:r>
          </a:p>
        </p:txBody>
      </p:sp>
      <p:pic>
        <p:nvPicPr>
          <p:cNvPr id="6" name="Picture 5">
            <a:extLst>
              <a:ext uri="{FF2B5EF4-FFF2-40B4-BE49-F238E27FC236}">
                <a16:creationId xmlns:a16="http://schemas.microsoft.com/office/drawing/2014/main" id="{637CA69B-121E-4F66-BBE4-936EAD29503D}"/>
              </a:ext>
            </a:extLst>
          </p:cNvPr>
          <p:cNvPicPr>
            <a:picLocks noChangeAspect="1"/>
          </p:cNvPicPr>
          <p:nvPr/>
        </p:nvPicPr>
        <p:blipFill>
          <a:blip r:embed="rId5"/>
          <a:stretch>
            <a:fillRect/>
          </a:stretch>
        </p:blipFill>
        <p:spPr>
          <a:xfrm>
            <a:off x="677333" y="1930400"/>
            <a:ext cx="8313783" cy="2763520"/>
          </a:xfrm>
          <a:prstGeom prst="rect">
            <a:avLst/>
          </a:prstGeom>
        </p:spPr>
      </p:pic>
      <p:pic>
        <p:nvPicPr>
          <p:cNvPr id="9" name="Recorded Sound">
            <a:hlinkClick r:id="" action="ppaction://media"/>
            <a:extLst>
              <a:ext uri="{FF2B5EF4-FFF2-40B4-BE49-F238E27FC236}">
                <a16:creationId xmlns:a16="http://schemas.microsoft.com/office/drawing/2014/main" id="{9518EE81-0CCB-4DFB-9DBB-3C9931B0C98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781654" y="5262966"/>
            <a:ext cx="609600" cy="609600"/>
          </a:xfrm>
          <a:prstGeom prst="rect">
            <a:avLst/>
          </a:prstGeom>
        </p:spPr>
      </p:pic>
    </p:spTree>
    <p:extLst>
      <p:ext uri="{BB962C8B-B14F-4D97-AF65-F5344CB8AC3E}">
        <p14:creationId xmlns:p14="http://schemas.microsoft.com/office/powerpoint/2010/main" val="1734107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442"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2E325-B004-44C1-987F-D22F599D8F74}"/>
              </a:ext>
            </a:extLst>
          </p:cNvPr>
          <p:cNvSpPr>
            <a:spLocks noGrp="1"/>
          </p:cNvSpPr>
          <p:nvPr>
            <p:ph type="title"/>
          </p:nvPr>
        </p:nvSpPr>
        <p:spPr/>
        <p:txBody>
          <a:bodyPr/>
          <a:lstStyle/>
          <a:p>
            <a:r>
              <a:rPr lang="en-GB" dirty="0"/>
              <a:t>The Guardian Newspaper</a:t>
            </a:r>
          </a:p>
        </p:txBody>
      </p:sp>
      <p:sp>
        <p:nvSpPr>
          <p:cNvPr id="4" name="Footer Placeholder 3">
            <a:extLst>
              <a:ext uri="{FF2B5EF4-FFF2-40B4-BE49-F238E27FC236}">
                <a16:creationId xmlns:a16="http://schemas.microsoft.com/office/drawing/2014/main" id="{95BD7323-C096-4838-B94B-9EB156BE33C7}"/>
              </a:ext>
            </a:extLst>
          </p:cNvPr>
          <p:cNvSpPr>
            <a:spLocks noGrp="1"/>
          </p:cNvSpPr>
          <p:nvPr>
            <p:ph type="ftr" sz="quarter" idx="11"/>
          </p:nvPr>
        </p:nvSpPr>
        <p:spPr/>
        <p:txBody>
          <a:bodyPr/>
          <a:lstStyle/>
          <a:p>
            <a:r>
              <a:rPr lang="en-GB"/>
              <a:t>Rehman Ismail - Student ID: 1908396</a:t>
            </a:r>
          </a:p>
        </p:txBody>
      </p:sp>
      <p:pic>
        <p:nvPicPr>
          <p:cNvPr id="8" name="Picture 7">
            <a:extLst>
              <a:ext uri="{FF2B5EF4-FFF2-40B4-BE49-F238E27FC236}">
                <a16:creationId xmlns:a16="http://schemas.microsoft.com/office/drawing/2014/main" id="{355A923A-AB07-4524-AFCA-C41754875528}"/>
              </a:ext>
            </a:extLst>
          </p:cNvPr>
          <p:cNvPicPr>
            <a:picLocks noChangeAspect="1"/>
          </p:cNvPicPr>
          <p:nvPr/>
        </p:nvPicPr>
        <p:blipFill>
          <a:blip r:embed="rId5"/>
          <a:stretch>
            <a:fillRect/>
          </a:stretch>
        </p:blipFill>
        <p:spPr>
          <a:xfrm>
            <a:off x="677334" y="1757359"/>
            <a:ext cx="7995743" cy="3170242"/>
          </a:xfrm>
          <a:prstGeom prst="rect">
            <a:avLst/>
          </a:prstGeom>
        </p:spPr>
      </p:pic>
      <p:pic>
        <p:nvPicPr>
          <p:cNvPr id="9" name="Recorded Sound">
            <a:hlinkClick r:id="" action="ppaction://media"/>
            <a:extLst>
              <a:ext uri="{FF2B5EF4-FFF2-40B4-BE49-F238E27FC236}">
                <a16:creationId xmlns:a16="http://schemas.microsoft.com/office/drawing/2014/main" id="{C0A4F4DF-E551-4A42-A5F3-AE66C5575CE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549180" y="5342647"/>
            <a:ext cx="609600" cy="609600"/>
          </a:xfrm>
          <a:prstGeom prst="rect">
            <a:avLst/>
          </a:prstGeom>
        </p:spPr>
      </p:pic>
    </p:spTree>
    <p:extLst>
      <p:ext uri="{BB962C8B-B14F-4D97-AF65-F5344CB8AC3E}">
        <p14:creationId xmlns:p14="http://schemas.microsoft.com/office/powerpoint/2010/main" val="3253287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087"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4C92E-83F3-46BD-BF66-86BC4D2091CD}"/>
              </a:ext>
            </a:extLst>
          </p:cNvPr>
          <p:cNvSpPr>
            <a:spLocks noGrp="1"/>
          </p:cNvSpPr>
          <p:nvPr>
            <p:ph type="title"/>
          </p:nvPr>
        </p:nvSpPr>
        <p:spPr/>
        <p:txBody>
          <a:bodyPr/>
          <a:lstStyle/>
          <a:p>
            <a:r>
              <a:rPr lang="en-GB" dirty="0"/>
              <a:t>PEST Analysis</a:t>
            </a:r>
          </a:p>
        </p:txBody>
      </p:sp>
      <p:sp>
        <p:nvSpPr>
          <p:cNvPr id="3" name="Content Placeholder 2">
            <a:extLst>
              <a:ext uri="{FF2B5EF4-FFF2-40B4-BE49-F238E27FC236}">
                <a16:creationId xmlns:a16="http://schemas.microsoft.com/office/drawing/2014/main" id="{82D7B914-4D4A-4839-9D54-60A09B17AE17}"/>
              </a:ext>
            </a:extLst>
          </p:cNvPr>
          <p:cNvSpPr>
            <a:spLocks noGrp="1"/>
          </p:cNvSpPr>
          <p:nvPr>
            <p:ph idx="1"/>
          </p:nvPr>
        </p:nvSpPr>
        <p:spPr>
          <a:xfrm>
            <a:off x="677333" y="1371600"/>
            <a:ext cx="8997019" cy="5321808"/>
          </a:xfrm>
        </p:spPr>
        <p:txBody>
          <a:bodyPr>
            <a:noAutofit/>
          </a:bodyPr>
          <a:lstStyle/>
          <a:p>
            <a:pPr marL="457200">
              <a:lnSpc>
                <a:spcPct val="115000"/>
              </a:lnSpc>
              <a:spcAft>
                <a:spcPts val="1000"/>
              </a:spcAft>
            </a:pPr>
            <a:r>
              <a:rPr lang="en-GB" sz="900" dirty="0">
                <a:effectLst/>
                <a:latin typeface="Arial" panose="020B0604020202020204" pitchFamily="34" charset="0"/>
                <a:ea typeface="Calibri" panose="020F0502020204030204" pitchFamily="34" charset="0"/>
                <a:cs typeface="Times New Roman" panose="02020603050405020304" pitchFamily="18" charset="0"/>
              </a:rPr>
              <a:t>Johnson et el (2019) state that “PESTLE Analysis examines the various external factors like political, economic, social, technological (PEST) which impacts its business along with legal &amp; environmental factors. The PESTLE Analysis highlights the different extrinsic scenarios which impact the business of the brand.” PESTLE analysis has been used to conduct The Guardian’s external environment. </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857250" lvl="1">
              <a:lnSpc>
                <a:spcPct val="115000"/>
              </a:lnSpc>
              <a:spcAft>
                <a:spcPts val="1000"/>
              </a:spcAft>
            </a:pPr>
            <a:r>
              <a:rPr lang="en-GB" sz="900" u="sng" dirty="0">
                <a:effectLst/>
                <a:latin typeface="Arial" panose="020B0604020202020204" pitchFamily="34" charset="0"/>
                <a:ea typeface="Calibri" panose="020F0502020204030204" pitchFamily="34" charset="0"/>
                <a:cs typeface="Times New Roman" panose="02020603050405020304" pitchFamily="18" charset="0"/>
              </a:rPr>
              <a:t>Political</a:t>
            </a:r>
            <a:r>
              <a:rPr lang="en-GB" sz="900" dirty="0">
                <a:effectLst/>
                <a:latin typeface="Arial" panose="020B0604020202020204" pitchFamily="34" charset="0"/>
                <a:ea typeface="Calibri" panose="020F0502020204030204" pitchFamily="34" charset="0"/>
                <a:cs typeface="Times New Roman" panose="02020603050405020304" pitchFamily="18" charset="0"/>
              </a:rPr>
              <a:t> – The Guardian has a worldwide reputation of being a trusted news source however due to the nature of world exclusive stories it has reported on it may not be able to reach a greater wide range of readership due to its left-wing political leanings therefore loses out on readership and perhaps antagonise autocratic governments it reports on which may not be sympathetic to political scandals/ exposure by newspapers.</a:t>
            </a:r>
            <a:r>
              <a:rPr lang="en-GB" sz="900" dirty="0">
                <a:effectLst/>
                <a:latin typeface="Arial" panose="020B0604020202020204" pitchFamily="34" charset="0"/>
                <a:ea typeface="Calibri" panose="020F0502020204030204" pitchFamily="34" charset="0"/>
                <a:cs typeface="Arial" panose="020B0604020202020204" pitchFamily="34" charset="0"/>
              </a:rPr>
              <a:t> Douglas, F (2009) states that “the Guardian reader is likely to be politically left-of-centre”.</a:t>
            </a:r>
          </a:p>
          <a:p>
            <a:pPr marL="857250" lvl="1">
              <a:lnSpc>
                <a:spcPct val="115000"/>
              </a:lnSpc>
              <a:spcAft>
                <a:spcPts val="1000"/>
              </a:spcAft>
            </a:pPr>
            <a:r>
              <a:rPr lang="en-GB" sz="900" u="sng" dirty="0">
                <a:effectLst/>
                <a:latin typeface="Arial" panose="020B0604020202020204" pitchFamily="34" charset="0"/>
                <a:ea typeface="Calibri" panose="020F0502020204030204" pitchFamily="34" charset="0"/>
                <a:cs typeface="Times New Roman" panose="02020603050405020304" pitchFamily="18" charset="0"/>
              </a:rPr>
              <a:t>Economic </a:t>
            </a:r>
            <a:r>
              <a:rPr lang="en-GB" sz="900" dirty="0">
                <a:effectLst/>
                <a:latin typeface="Arial" panose="020B0604020202020204" pitchFamily="34" charset="0"/>
                <a:ea typeface="Calibri" panose="020F0502020204030204" pitchFamily="34" charset="0"/>
                <a:cs typeface="Times New Roman" panose="02020603050405020304" pitchFamily="18" charset="0"/>
              </a:rPr>
              <a:t>– the Guardian is a broadsheet newspaper which prints daily, however its online website provides the news for free due to its organisations values of having open journalism and that ground-breaking journalism should be free for all. For this reason, the guardian may suffer from revenue growth and loss of advertising revenue as they become more and more dependent on their parent organisation, the Scott Trust to keep them funded. </a:t>
            </a:r>
            <a:r>
              <a:rPr lang="en-GB" sz="900" dirty="0">
                <a:effectLst/>
                <a:latin typeface="Arial" panose="020B0604020202020204" pitchFamily="34" charset="0"/>
                <a:ea typeface="Calibri" panose="020F0502020204030204" pitchFamily="34" charset="0"/>
                <a:cs typeface="Arial" panose="020B0604020202020204" pitchFamily="34" charset="0"/>
              </a:rPr>
              <a:t>Bukledee, S (2020) states that “the guardian has no paywall but invites online visitors to make a regular or one-off donation”. </a:t>
            </a:r>
          </a:p>
          <a:p>
            <a:pPr marL="857250" lvl="1">
              <a:lnSpc>
                <a:spcPct val="115000"/>
              </a:lnSpc>
              <a:spcAft>
                <a:spcPts val="1000"/>
              </a:spcAft>
            </a:pPr>
            <a:r>
              <a:rPr lang="en-GB" sz="900" u="sng" dirty="0">
                <a:effectLst/>
                <a:latin typeface="Arial" panose="020B0604020202020204" pitchFamily="34" charset="0"/>
                <a:ea typeface="Calibri" panose="020F0502020204030204" pitchFamily="34" charset="0"/>
                <a:cs typeface="Times New Roman" panose="02020603050405020304" pitchFamily="18" charset="0"/>
              </a:rPr>
              <a:t>Social</a:t>
            </a:r>
            <a:r>
              <a:rPr lang="en-GB" sz="900" dirty="0">
                <a:effectLst/>
                <a:latin typeface="Arial" panose="020B0604020202020204" pitchFamily="34" charset="0"/>
                <a:ea typeface="Calibri" panose="020F0502020204030204" pitchFamily="34" charset="0"/>
                <a:cs typeface="Times New Roman" panose="02020603050405020304" pitchFamily="18" charset="0"/>
              </a:rPr>
              <a:t>- digital news is now widely available online via social media such as Twitter for free where people get to share their views in shaping the news narrative and political sentiments. This aspect of the online medium has been integrated via the ‘Comment is free’ section of the guardian website under news articles. </a:t>
            </a:r>
            <a:r>
              <a:rPr lang="en-GB" sz="900" dirty="0">
                <a:effectLst/>
                <a:latin typeface="Arial" panose="020B0604020202020204" pitchFamily="34" charset="0"/>
                <a:ea typeface="Calibri" panose="020F0502020204030204" pitchFamily="34" charset="0"/>
                <a:cs typeface="Arial" panose="020B0604020202020204" pitchFamily="34" charset="0"/>
              </a:rPr>
              <a:t>Martin, F (2019) states “social media has destabilised the legacy of news media and the historic financial model for news journalism”, hence newspapers such as Guardian seek to integrate aspects of social media to increase online readership.</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p>
            <a:pPr marL="857250" lvl="1">
              <a:lnSpc>
                <a:spcPct val="115000"/>
              </a:lnSpc>
              <a:spcAft>
                <a:spcPts val="1000"/>
              </a:spcAft>
            </a:pPr>
            <a:r>
              <a:rPr lang="en-GB" sz="900" u="sng" dirty="0">
                <a:effectLst/>
                <a:latin typeface="Arial" panose="020B0604020202020204" pitchFamily="34" charset="0"/>
                <a:ea typeface="Calibri" panose="020F0502020204030204" pitchFamily="34" charset="0"/>
                <a:cs typeface="Arial" panose="020B0604020202020204" pitchFamily="34" charset="0"/>
              </a:rPr>
              <a:t>Technical </a:t>
            </a:r>
            <a:r>
              <a:rPr lang="en-GB" sz="900" dirty="0">
                <a:effectLst/>
                <a:latin typeface="Arial" panose="020B0604020202020204" pitchFamily="34" charset="0"/>
                <a:ea typeface="Calibri" panose="020F0502020204030204" pitchFamily="34" charset="0"/>
                <a:cs typeface="Arial" panose="020B0604020202020204" pitchFamily="34" charset="0"/>
              </a:rPr>
              <a:t>– news across the world is now easily reported online and access via multiple devices such as phones, tablets and computer making it easily accessible to a wider audience through social media network which can pose a threat to substitute to traditional broadsheet newspaper press outlets such as the guardian. Wunsch-Vincent, S (2010) states that “Internet users report a large increase in reading online newspapers, but most online readership is more ad hoc, irregular and sporadic than print newspaper readership used to be. The way news is consumed is also radically different online. Online news readers get a variety of news from different sources, allowing them to mix and compile their own personalised information”</a:t>
            </a:r>
          </a:p>
          <a:p>
            <a:pPr marL="857250" lvl="1">
              <a:lnSpc>
                <a:spcPct val="115000"/>
              </a:lnSpc>
              <a:spcAft>
                <a:spcPts val="1000"/>
              </a:spcAft>
            </a:pP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Footer Placeholder 3">
            <a:extLst>
              <a:ext uri="{FF2B5EF4-FFF2-40B4-BE49-F238E27FC236}">
                <a16:creationId xmlns:a16="http://schemas.microsoft.com/office/drawing/2014/main" id="{F67192E8-4097-4F54-8550-4F08F76C566C}"/>
              </a:ext>
            </a:extLst>
          </p:cNvPr>
          <p:cNvSpPr>
            <a:spLocks noGrp="1"/>
          </p:cNvSpPr>
          <p:nvPr>
            <p:ph type="ftr" sz="quarter" idx="11"/>
          </p:nvPr>
        </p:nvSpPr>
        <p:spPr/>
        <p:txBody>
          <a:bodyPr/>
          <a:lstStyle/>
          <a:p>
            <a:r>
              <a:rPr lang="en-GB" dirty="0"/>
              <a:t>Rehman Ismail - Student ID: 1908396</a:t>
            </a:r>
          </a:p>
        </p:txBody>
      </p:sp>
      <p:pic>
        <p:nvPicPr>
          <p:cNvPr id="5" name="Recorded Sound">
            <a:hlinkClick r:id="" action="ppaction://media"/>
            <a:extLst>
              <a:ext uri="{FF2B5EF4-FFF2-40B4-BE49-F238E27FC236}">
                <a16:creationId xmlns:a16="http://schemas.microsoft.com/office/drawing/2014/main" id="{A5FA97DC-8B7C-41DB-8716-A68AF05338B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905066" y="5431762"/>
            <a:ext cx="609600" cy="609600"/>
          </a:xfrm>
          <a:prstGeom prst="rect">
            <a:avLst/>
          </a:prstGeom>
        </p:spPr>
      </p:pic>
    </p:spTree>
    <p:extLst>
      <p:ext uri="{BB962C8B-B14F-4D97-AF65-F5344CB8AC3E}">
        <p14:creationId xmlns:p14="http://schemas.microsoft.com/office/powerpoint/2010/main" val="4053106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821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112F7-17F2-45E1-A5DD-591C7E1ABB52}"/>
              </a:ext>
            </a:extLst>
          </p:cNvPr>
          <p:cNvSpPr>
            <a:spLocks noGrp="1"/>
          </p:cNvSpPr>
          <p:nvPr>
            <p:ph type="title"/>
          </p:nvPr>
        </p:nvSpPr>
        <p:spPr/>
        <p:txBody>
          <a:bodyPr/>
          <a:lstStyle/>
          <a:p>
            <a:r>
              <a:rPr lang="en-GB" dirty="0"/>
              <a:t>Opportunities</a:t>
            </a:r>
          </a:p>
        </p:txBody>
      </p:sp>
      <p:sp>
        <p:nvSpPr>
          <p:cNvPr id="4" name="Footer Placeholder 3">
            <a:extLst>
              <a:ext uri="{FF2B5EF4-FFF2-40B4-BE49-F238E27FC236}">
                <a16:creationId xmlns:a16="http://schemas.microsoft.com/office/drawing/2014/main" id="{1A4C6BEF-384F-4E60-8A39-6C979C9D15A0}"/>
              </a:ext>
            </a:extLst>
          </p:cNvPr>
          <p:cNvSpPr>
            <a:spLocks noGrp="1"/>
          </p:cNvSpPr>
          <p:nvPr>
            <p:ph type="ftr" sz="quarter" idx="11"/>
          </p:nvPr>
        </p:nvSpPr>
        <p:spPr/>
        <p:txBody>
          <a:bodyPr/>
          <a:lstStyle/>
          <a:p>
            <a:r>
              <a:rPr lang="en-GB"/>
              <a:t>Rehman Ismail - Student ID: 1908396</a:t>
            </a:r>
          </a:p>
        </p:txBody>
      </p:sp>
      <p:pic>
        <p:nvPicPr>
          <p:cNvPr id="8" name="Picture 7">
            <a:extLst>
              <a:ext uri="{FF2B5EF4-FFF2-40B4-BE49-F238E27FC236}">
                <a16:creationId xmlns:a16="http://schemas.microsoft.com/office/drawing/2014/main" id="{27337723-5788-4975-B086-FFB3A50FC79D}"/>
              </a:ext>
            </a:extLst>
          </p:cNvPr>
          <p:cNvPicPr>
            <a:picLocks noChangeAspect="1"/>
          </p:cNvPicPr>
          <p:nvPr/>
        </p:nvPicPr>
        <p:blipFill>
          <a:blip r:embed="rId5"/>
          <a:stretch>
            <a:fillRect/>
          </a:stretch>
        </p:blipFill>
        <p:spPr>
          <a:xfrm>
            <a:off x="768096" y="1712685"/>
            <a:ext cx="8774811" cy="3825531"/>
          </a:xfrm>
          <a:prstGeom prst="rect">
            <a:avLst/>
          </a:prstGeom>
        </p:spPr>
      </p:pic>
      <p:pic>
        <p:nvPicPr>
          <p:cNvPr id="9" name="Recorded Sound">
            <a:hlinkClick r:id="" action="ppaction://media"/>
            <a:extLst>
              <a:ext uri="{FF2B5EF4-FFF2-40B4-BE49-F238E27FC236}">
                <a16:creationId xmlns:a16="http://schemas.microsoft.com/office/drawing/2014/main" id="{96BDD9B1-DE8B-4989-94E9-5F0DD08A9FC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905066" y="5538216"/>
            <a:ext cx="609600" cy="609600"/>
          </a:xfrm>
          <a:prstGeom prst="rect">
            <a:avLst/>
          </a:prstGeom>
        </p:spPr>
      </p:pic>
    </p:spTree>
    <p:extLst>
      <p:ext uri="{BB962C8B-B14F-4D97-AF65-F5344CB8AC3E}">
        <p14:creationId xmlns:p14="http://schemas.microsoft.com/office/powerpoint/2010/main" val="575312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123"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CEB85-3F71-485E-93C1-650DC657F14E}"/>
              </a:ext>
            </a:extLst>
          </p:cNvPr>
          <p:cNvSpPr>
            <a:spLocks noGrp="1"/>
          </p:cNvSpPr>
          <p:nvPr>
            <p:ph type="title"/>
          </p:nvPr>
        </p:nvSpPr>
        <p:spPr/>
        <p:txBody>
          <a:bodyPr/>
          <a:lstStyle/>
          <a:p>
            <a:r>
              <a:rPr lang="en-GB" dirty="0"/>
              <a:t>Threats</a:t>
            </a:r>
          </a:p>
        </p:txBody>
      </p:sp>
      <p:sp>
        <p:nvSpPr>
          <p:cNvPr id="4" name="Footer Placeholder 3">
            <a:extLst>
              <a:ext uri="{FF2B5EF4-FFF2-40B4-BE49-F238E27FC236}">
                <a16:creationId xmlns:a16="http://schemas.microsoft.com/office/drawing/2014/main" id="{A1641875-3246-4238-A773-FFB86C623504}"/>
              </a:ext>
            </a:extLst>
          </p:cNvPr>
          <p:cNvSpPr>
            <a:spLocks noGrp="1"/>
          </p:cNvSpPr>
          <p:nvPr>
            <p:ph type="ftr" sz="quarter" idx="11"/>
          </p:nvPr>
        </p:nvSpPr>
        <p:spPr/>
        <p:txBody>
          <a:bodyPr/>
          <a:lstStyle/>
          <a:p>
            <a:r>
              <a:rPr lang="en-GB"/>
              <a:t>Rehman Ismail - Student ID: 1908396</a:t>
            </a:r>
          </a:p>
        </p:txBody>
      </p:sp>
      <p:pic>
        <p:nvPicPr>
          <p:cNvPr id="5" name="Recorded Sound">
            <a:hlinkClick r:id="" action="ppaction://media"/>
            <a:extLst>
              <a:ext uri="{FF2B5EF4-FFF2-40B4-BE49-F238E27FC236}">
                <a16:creationId xmlns:a16="http://schemas.microsoft.com/office/drawing/2014/main" id="{421DC761-D257-4FC5-A297-3668A5259A6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09866" y="5271612"/>
            <a:ext cx="609600" cy="609600"/>
          </a:xfrm>
          <a:prstGeom prst="rect">
            <a:avLst/>
          </a:prstGeom>
        </p:spPr>
      </p:pic>
      <p:pic>
        <p:nvPicPr>
          <p:cNvPr id="9" name="Picture 8">
            <a:extLst>
              <a:ext uri="{FF2B5EF4-FFF2-40B4-BE49-F238E27FC236}">
                <a16:creationId xmlns:a16="http://schemas.microsoft.com/office/drawing/2014/main" id="{C925C30B-8940-413A-B6CD-728B54F5DC75}"/>
              </a:ext>
            </a:extLst>
          </p:cNvPr>
          <p:cNvPicPr>
            <a:picLocks noChangeAspect="1"/>
          </p:cNvPicPr>
          <p:nvPr/>
        </p:nvPicPr>
        <p:blipFill>
          <a:blip r:embed="rId6"/>
          <a:stretch>
            <a:fillRect/>
          </a:stretch>
        </p:blipFill>
        <p:spPr>
          <a:xfrm>
            <a:off x="832513" y="1742884"/>
            <a:ext cx="8402368" cy="3528728"/>
          </a:xfrm>
          <a:prstGeom prst="rect">
            <a:avLst/>
          </a:prstGeom>
        </p:spPr>
      </p:pic>
    </p:spTree>
    <p:extLst>
      <p:ext uri="{BB962C8B-B14F-4D97-AF65-F5344CB8AC3E}">
        <p14:creationId xmlns:p14="http://schemas.microsoft.com/office/powerpoint/2010/main" val="3762429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648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A5DAA-0B07-41DA-ADD2-C3EE034FFF13}"/>
              </a:ext>
            </a:extLst>
          </p:cNvPr>
          <p:cNvSpPr>
            <a:spLocks noGrp="1"/>
          </p:cNvSpPr>
          <p:nvPr>
            <p:ph type="title"/>
          </p:nvPr>
        </p:nvSpPr>
        <p:spPr/>
        <p:txBody>
          <a:bodyPr/>
          <a:lstStyle/>
          <a:p>
            <a:r>
              <a:rPr lang="en-GB" dirty="0"/>
              <a:t>Competitors</a:t>
            </a:r>
          </a:p>
        </p:txBody>
      </p:sp>
      <p:sp>
        <p:nvSpPr>
          <p:cNvPr id="4" name="Footer Placeholder 3">
            <a:extLst>
              <a:ext uri="{FF2B5EF4-FFF2-40B4-BE49-F238E27FC236}">
                <a16:creationId xmlns:a16="http://schemas.microsoft.com/office/drawing/2014/main" id="{12EA2F0D-FE9B-4E61-8A64-8B440E5B0ECA}"/>
              </a:ext>
            </a:extLst>
          </p:cNvPr>
          <p:cNvSpPr>
            <a:spLocks noGrp="1"/>
          </p:cNvSpPr>
          <p:nvPr>
            <p:ph type="ftr" sz="quarter" idx="11"/>
          </p:nvPr>
        </p:nvSpPr>
        <p:spPr/>
        <p:txBody>
          <a:bodyPr/>
          <a:lstStyle/>
          <a:p>
            <a:r>
              <a:rPr lang="en-GB"/>
              <a:t>Rehman Ismail - Student ID: 1908396</a:t>
            </a:r>
          </a:p>
        </p:txBody>
      </p:sp>
      <p:pic>
        <p:nvPicPr>
          <p:cNvPr id="5" name="Recorded Sound">
            <a:hlinkClick r:id="" action="ppaction://media"/>
            <a:extLst>
              <a:ext uri="{FF2B5EF4-FFF2-40B4-BE49-F238E27FC236}">
                <a16:creationId xmlns:a16="http://schemas.microsoft.com/office/drawing/2014/main" id="{3B1551B5-E179-4E1D-9093-DD6DC9D41A0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440691" y="5389142"/>
            <a:ext cx="609600" cy="609600"/>
          </a:xfrm>
          <a:prstGeom prst="rect">
            <a:avLst/>
          </a:prstGeom>
        </p:spPr>
      </p:pic>
      <p:pic>
        <p:nvPicPr>
          <p:cNvPr id="7" name="Picture 6">
            <a:extLst>
              <a:ext uri="{FF2B5EF4-FFF2-40B4-BE49-F238E27FC236}">
                <a16:creationId xmlns:a16="http://schemas.microsoft.com/office/drawing/2014/main" id="{BD1FCE6F-85F6-474F-9644-A85F4676868F}"/>
              </a:ext>
            </a:extLst>
          </p:cNvPr>
          <p:cNvPicPr>
            <a:picLocks noChangeAspect="1"/>
          </p:cNvPicPr>
          <p:nvPr/>
        </p:nvPicPr>
        <p:blipFill>
          <a:blip r:embed="rId6"/>
          <a:stretch>
            <a:fillRect/>
          </a:stretch>
        </p:blipFill>
        <p:spPr>
          <a:xfrm>
            <a:off x="765320" y="1717962"/>
            <a:ext cx="8508682" cy="3841662"/>
          </a:xfrm>
          <a:prstGeom prst="rect">
            <a:avLst/>
          </a:prstGeom>
        </p:spPr>
      </p:pic>
    </p:spTree>
    <p:extLst>
      <p:ext uri="{BB962C8B-B14F-4D97-AF65-F5344CB8AC3E}">
        <p14:creationId xmlns:p14="http://schemas.microsoft.com/office/powerpoint/2010/main" val="2596944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50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E1F13-379E-4741-B2FC-1B821EED5B32}"/>
              </a:ext>
            </a:extLst>
          </p:cNvPr>
          <p:cNvSpPr>
            <a:spLocks noGrp="1"/>
          </p:cNvSpPr>
          <p:nvPr>
            <p:ph type="title"/>
          </p:nvPr>
        </p:nvSpPr>
        <p:spPr/>
        <p:txBody>
          <a:bodyPr/>
          <a:lstStyle/>
          <a:p>
            <a:r>
              <a:rPr lang="en-GB" dirty="0"/>
              <a:t>Competitors (</a:t>
            </a:r>
            <a:r>
              <a:rPr lang="en-GB" dirty="0" err="1"/>
              <a:t>cont</a:t>
            </a:r>
            <a:r>
              <a:rPr lang="en-GB" dirty="0"/>
              <a:t>)</a:t>
            </a:r>
          </a:p>
        </p:txBody>
      </p:sp>
      <p:sp>
        <p:nvSpPr>
          <p:cNvPr id="3" name="Content Placeholder 2">
            <a:extLst>
              <a:ext uri="{FF2B5EF4-FFF2-40B4-BE49-F238E27FC236}">
                <a16:creationId xmlns:a16="http://schemas.microsoft.com/office/drawing/2014/main" id="{336DCAE4-8A58-4132-B8E9-0490C0D59D68}"/>
              </a:ext>
            </a:extLst>
          </p:cNvPr>
          <p:cNvSpPr>
            <a:spLocks noGrp="1"/>
          </p:cNvSpPr>
          <p:nvPr>
            <p:ph idx="1"/>
          </p:nvPr>
        </p:nvSpPr>
        <p:spPr>
          <a:xfrm>
            <a:off x="677334" y="1560576"/>
            <a:ext cx="8596668" cy="4687823"/>
          </a:xfrm>
        </p:spPr>
        <p:txBody>
          <a:bodyPr>
            <a:normAutofit/>
          </a:bodyPr>
          <a:lstStyle/>
          <a:p>
            <a:r>
              <a:rPr lang="en-US" sz="1800" dirty="0">
                <a:effectLst/>
                <a:latin typeface="Calibri" panose="020F0502020204030204" pitchFamily="34" charset="0"/>
                <a:ea typeface="Calibri" panose="020F0502020204030204" pitchFamily="34" charset="0"/>
                <a:cs typeface="Times New Roman" panose="02020603050405020304" pitchFamily="18" charset="0"/>
              </a:rPr>
              <a:t>B</a:t>
            </a:r>
            <a:r>
              <a:rPr lang="en-US" sz="1400" dirty="0">
                <a:effectLst/>
                <a:latin typeface="Arial" panose="020B0604020202020204" pitchFamily="34" charset="0"/>
                <a:ea typeface="Calibri" panose="020F0502020204030204" pitchFamily="34" charset="0"/>
                <a:cs typeface="Arial" panose="020B0604020202020204" pitchFamily="34" charset="0"/>
              </a:rPr>
              <a:t>elow table of the guardian’s price and circulation in comparison to its main competitors. </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endParaRPr lang="en-US" sz="1400" dirty="0">
              <a:effectLst/>
              <a:highlight>
                <a:srgbClr val="FFFF00"/>
              </a:highlight>
              <a:latin typeface="Arial" panose="020B0604020202020204" pitchFamily="34" charset="0"/>
              <a:ea typeface="Calibri" panose="020F0502020204030204" pitchFamily="34" charset="0"/>
              <a:cs typeface="Arial" panose="020B0604020202020204" pitchFamily="34" charset="0"/>
            </a:endParaRPr>
          </a:p>
          <a:p>
            <a:endParaRPr lang="en-US" sz="1400" dirty="0">
              <a:highlight>
                <a:srgbClr val="FFFF00"/>
              </a:highlight>
              <a:latin typeface="Arial" panose="020B0604020202020204" pitchFamily="34" charset="0"/>
              <a:ea typeface="Calibri" panose="020F0502020204030204" pitchFamily="34" charset="0"/>
              <a:cs typeface="Arial" panose="020B0604020202020204" pitchFamily="34" charset="0"/>
            </a:endParaRPr>
          </a:p>
          <a:p>
            <a:endParaRPr lang="en-US" sz="1400" dirty="0">
              <a:effectLst/>
              <a:highlight>
                <a:srgbClr val="FFFF00"/>
              </a:highlight>
              <a:latin typeface="Arial" panose="020B0604020202020204" pitchFamily="34" charset="0"/>
              <a:ea typeface="Calibri" panose="020F0502020204030204" pitchFamily="34" charset="0"/>
              <a:cs typeface="Arial" panose="020B0604020202020204" pitchFamily="34" charset="0"/>
            </a:endParaRPr>
          </a:p>
          <a:p>
            <a:endParaRPr lang="en-US" sz="1400" dirty="0">
              <a:highlight>
                <a:srgbClr val="FFFF00"/>
              </a:highlight>
              <a:latin typeface="Arial" panose="020B0604020202020204" pitchFamily="34" charset="0"/>
              <a:ea typeface="Calibri" panose="020F0502020204030204" pitchFamily="34" charset="0"/>
              <a:cs typeface="Arial" panose="020B0604020202020204" pitchFamily="34" charset="0"/>
            </a:endParaRPr>
          </a:p>
          <a:p>
            <a:pPr marL="0" indent="0">
              <a:buNone/>
            </a:pPr>
            <a:endParaRPr lang="en-US" sz="1400" dirty="0">
              <a:effectLst/>
              <a:highlight>
                <a:srgbClr val="FFFF00"/>
              </a:highlight>
              <a:latin typeface="Arial" panose="020B0604020202020204" pitchFamily="34" charset="0"/>
              <a:ea typeface="Calibri" panose="020F0502020204030204" pitchFamily="34" charset="0"/>
              <a:cs typeface="Arial" panose="020B0604020202020204" pitchFamily="34" charset="0"/>
            </a:endParaRPr>
          </a:p>
          <a:p>
            <a:pPr marL="0" indent="0">
              <a:buNone/>
            </a:pPr>
            <a:endParaRPr lang="en-US" sz="1400" dirty="0">
              <a:effectLst/>
              <a:highlight>
                <a:srgbClr val="FFFF00"/>
              </a:highlight>
              <a:latin typeface="Arial" panose="020B0604020202020204" pitchFamily="34" charset="0"/>
              <a:ea typeface="Calibri" panose="020F0502020204030204" pitchFamily="34" charset="0"/>
              <a:cs typeface="Arial" panose="020B0604020202020204" pitchFamily="34" charset="0"/>
            </a:endParaRPr>
          </a:p>
          <a:p>
            <a:pPr marL="0" indent="0">
              <a:buNone/>
            </a:pPr>
            <a:endParaRPr lang="en-US" sz="1400" dirty="0">
              <a:effectLst/>
              <a:highlight>
                <a:srgbClr val="FFFF00"/>
              </a:highlight>
              <a:latin typeface="Arial" panose="020B0604020202020204" pitchFamily="34" charset="0"/>
              <a:ea typeface="Calibri" panose="020F0502020204030204" pitchFamily="34" charset="0"/>
              <a:cs typeface="Arial" panose="020B0604020202020204" pitchFamily="34" charset="0"/>
            </a:endParaRPr>
          </a:p>
          <a:p>
            <a:endParaRPr lang="en-GB" sz="1200" dirty="0"/>
          </a:p>
        </p:txBody>
      </p:sp>
      <p:sp>
        <p:nvSpPr>
          <p:cNvPr id="4" name="Footer Placeholder 3">
            <a:extLst>
              <a:ext uri="{FF2B5EF4-FFF2-40B4-BE49-F238E27FC236}">
                <a16:creationId xmlns:a16="http://schemas.microsoft.com/office/drawing/2014/main" id="{B38C86D3-3B67-4870-8C8E-F6751ABA3685}"/>
              </a:ext>
            </a:extLst>
          </p:cNvPr>
          <p:cNvSpPr>
            <a:spLocks noGrp="1"/>
          </p:cNvSpPr>
          <p:nvPr>
            <p:ph type="ftr" sz="quarter" idx="11"/>
          </p:nvPr>
        </p:nvSpPr>
        <p:spPr/>
        <p:txBody>
          <a:bodyPr/>
          <a:lstStyle/>
          <a:p>
            <a:r>
              <a:rPr lang="en-GB"/>
              <a:t>Rehman Ismail - Student ID: 1908396</a:t>
            </a:r>
          </a:p>
        </p:txBody>
      </p:sp>
      <p:pic>
        <p:nvPicPr>
          <p:cNvPr id="6" name="Picture 5">
            <a:extLst>
              <a:ext uri="{FF2B5EF4-FFF2-40B4-BE49-F238E27FC236}">
                <a16:creationId xmlns:a16="http://schemas.microsoft.com/office/drawing/2014/main" id="{B92E2B8C-936F-4EC5-B439-A0AF86550B5C}"/>
              </a:ext>
            </a:extLst>
          </p:cNvPr>
          <p:cNvPicPr>
            <a:picLocks noChangeAspect="1"/>
          </p:cNvPicPr>
          <p:nvPr/>
        </p:nvPicPr>
        <p:blipFill>
          <a:blip r:embed="rId5"/>
          <a:stretch>
            <a:fillRect/>
          </a:stretch>
        </p:blipFill>
        <p:spPr>
          <a:xfrm>
            <a:off x="2126741" y="2243633"/>
            <a:ext cx="4310635" cy="1907412"/>
          </a:xfrm>
          <a:prstGeom prst="rect">
            <a:avLst/>
          </a:prstGeom>
        </p:spPr>
      </p:pic>
      <p:sp>
        <p:nvSpPr>
          <p:cNvPr id="8" name="TextBox 7">
            <a:extLst>
              <a:ext uri="{FF2B5EF4-FFF2-40B4-BE49-F238E27FC236}">
                <a16:creationId xmlns:a16="http://schemas.microsoft.com/office/drawing/2014/main" id="{BE066C9C-A0BA-4B4A-A681-D7C54B18F5C0}"/>
              </a:ext>
            </a:extLst>
          </p:cNvPr>
          <p:cNvSpPr txBox="1"/>
          <p:nvPr/>
        </p:nvSpPr>
        <p:spPr>
          <a:xfrm>
            <a:off x="6437376" y="2590938"/>
            <a:ext cx="3344037" cy="435889"/>
          </a:xfrm>
          <a:prstGeom prst="rect">
            <a:avLst/>
          </a:prstGeom>
          <a:noFill/>
        </p:spPr>
        <p:txBody>
          <a:bodyPr wrap="square">
            <a:spAutoFit/>
          </a:bodyPr>
          <a:lstStyle/>
          <a:p>
            <a:pPr>
              <a:lnSpc>
                <a:spcPct val="115000"/>
              </a:lnSpc>
              <a:spcAft>
                <a:spcPts val="1000"/>
              </a:spcAft>
            </a:pPr>
            <a:r>
              <a:rPr lang="en-US" sz="1000" i="1" dirty="0">
                <a:effectLst/>
                <a:latin typeface="Calibri" panose="020F0502020204030204" pitchFamily="34" charset="0"/>
                <a:ea typeface="Calibri" panose="020F0502020204030204" pitchFamily="34" charset="0"/>
                <a:cs typeface="Times New Roman" panose="02020603050405020304" pitchFamily="18" charset="0"/>
              </a:rPr>
              <a:t>*Complied from the Audit Bureau of Circulations (ABC 2019), values show average circulation for November of year shown</a:t>
            </a:r>
            <a:endParaRPr lang="en-GB" sz="1000" i="1"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Recorded Sound">
            <a:hlinkClick r:id="" action="ppaction://media"/>
            <a:extLst>
              <a:ext uri="{FF2B5EF4-FFF2-40B4-BE49-F238E27FC236}">
                <a16:creationId xmlns:a16="http://schemas.microsoft.com/office/drawing/2014/main" id="{38288CC8-BDFE-4E8D-BBC1-C2C5CE34458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972225" y="5689168"/>
            <a:ext cx="609600" cy="609600"/>
          </a:xfrm>
          <a:prstGeom prst="rect">
            <a:avLst/>
          </a:prstGeom>
        </p:spPr>
      </p:pic>
      <p:pic>
        <p:nvPicPr>
          <p:cNvPr id="9" name="Picture 8">
            <a:extLst>
              <a:ext uri="{FF2B5EF4-FFF2-40B4-BE49-F238E27FC236}">
                <a16:creationId xmlns:a16="http://schemas.microsoft.com/office/drawing/2014/main" id="{74247EAA-0222-4866-84CD-2E30C17F03AE}"/>
              </a:ext>
            </a:extLst>
          </p:cNvPr>
          <p:cNvPicPr>
            <a:picLocks noChangeAspect="1"/>
          </p:cNvPicPr>
          <p:nvPr/>
        </p:nvPicPr>
        <p:blipFill>
          <a:blip r:embed="rId7"/>
          <a:stretch>
            <a:fillRect/>
          </a:stretch>
        </p:blipFill>
        <p:spPr>
          <a:xfrm>
            <a:off x="1337141" y="4454793"/>
            <a:ext cx="7822424" cy="1685262"/>
          </a:xfrm>
          <a:prstGeom prst="rect">
            <a:avLst/>
          </a:prstGeom>
        </p:spPr>
      </p:pic>
    </p:spTree>
    <p:extLst>
      <p:ext uri="{BB962C8B-B14F-4D97-AF65-F5344CB8AC3E}">
        <p14:creationId xmlns:p14="http://schemas.microsoft.com/office/powerpoint/2010/main" val="3146392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21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8C491-F214-4865-B0EB-80C16211E343}"/>
              </a:ext>
            </a:extLst>
          </p:cNvPr>
          <p:cNvSpPr>
            <a:spLocks noGrp="1"/>
          </p:cNvSpPr>
          <p:nvPr>
            <p:ph type="title"/>
          </p:nvPr>
        </p:nvSpPr>
        <p:spPr/>
        <p:txBody>
          <a:bodyPr/>
          <a:lstStyle/>
          <a:p>
            <a:r>
              <a:rPr lang="en-GB" dirty="0"/>
              <a:t>Customers</a:t>
            </a:r>
          </a:p>
        </p:txBody>
      </p:sp>
      <p:sp>
        <p:nvSpPr>
          <p:cNvPr id="4" name="Footer Placeholder 3">
            <a:extLst>
              <a:ext uri="{FF2B5EF4-FFF2-40B4-BE49-F238E27FC236}">
                <a16:creationId xmlns:a16="http://schemas.microsoft.com/office/drawing/2014/main" id="{70EAFDD1-DCD6-4F26-B908-DE595CDEBF31}"/>
              </a:ext>
            </a:extLst>
          </p:cNvPr>
          <p:cNvSpPr>
            <a:spLocks noGrp="1"/>
          </p:cNvSpPr>
          <p:nvPr>
            <p:ph type="ftr" sz="quarter" idx="11"/>
          </p:nvPr>
        </p:nvSpPr>
        <p:spPr/>
        <p:txBody>
          <a:bodyPr/>
          <a:lstStyle/>
          <a:p>
            <a:r>
              <a:rPr lang="en-GB"/>
              <a:t>Rehman Ismail - Student ID: 1908396</a:t>
            </a:r>
          </a:p>
        </p:txBody>
      </p:sp>
      <p:pic>
        <p:nvPicPr>
          <p:cNvPr id="5" name="Recorded Sound">
            <a:hlinkClick r:id="" action="ppaction://media"/>
            <a:extLst>
              <a:ext uri="{FF2B5EF4-FFF2-40B4-BE49-F238E27FC236}">
                <a16:creationId xmlns:a16="http://schemas.microsoft.com/office/drawing/2014/main" id="{3D9BFFC0-17AF-4307-B481-B4CD9AA0909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456190" y="5431762"/>
            <a:ext cx="609600" cy="609600"/>
          </a:xfrm>
          <a:prstGeom prst="rect">
            <a:avLst/>
          </a:prstGeom>
        </p:spPr>
      </p:pic>
      <p:pic>
        <p:nvPicPr>
          <p:cNvPr id="9" name="Picture 8">
            <a:extLst>
              <a:ext uri="{FF2B5EF4-FFF2-40B4-BE49-F238E27FC236}">
                <a16:creationId xmlns:a16="http://schemas.microsoft.com/office/drawing/2014/main" id="{1689B192-6446-49B1-8DB8-10BE5AB04C79}"/>
              </a:ext>
            </a:extLst>
          </p:cNvPr>
          <p:cNvPicPr>
            <a:picLocks noChangeAspect="1"/>
          </p:cNvPicPr>
          <p:nvPr/>
        </p:nvPicPr>
        <p:blipFill>
          <a:blip r:embed="rId6"/>
          <a:stretch>
            <a:fillRect/>
          </a:stretch>
        </p:blipFill>
        <p:spPr>
          <a:xfrm>
            <a:off x="920565" y="1515482"/>
            <a:ext cx="8110205" cy="3916280"/>
          </a:xfrm>
          <a:prstGeom prst="rect">
            <a:avLst/>
          </a:prstGeom>
        </p:spPr>
      </p:pic>
    </p:spTree>
    <p:extLst>
      <p:ext uri="{BB962C8B-B14F-4D97-AF65-F5344CB8AC3E}">
        <p14:creationId xmlns:p14="http://schemas.microsoft.com/office/powerpoint/2010/main" val="2469319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16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FEDF6-CAF4-4C84-8C3E-C602E85EBA4D}"/>
              </a:ext>
            </a:extLst>
          </p:cNvPr>
          <p:cNvSpPr>
            <a:spLocks noGrp="1"/>
          </p:cNvSpPr>
          <p:nvPr>
            <p:ph type="title"/>
          </p:nvPr>
        </p:nvSpPr>
        <p:spPr/>
        <p:txBody>
          <a:bodyPr/>
          <a:lstStyle/>
          <a:p>
            <a:r>
              <a:rPr lang="en-GB" dirty="0"/>
              <a:t>Future Online Marketing</a:t>
            </a:r>
          </a:p>
        </p:txBody>
      </p:sp>
      <p:sp>
        <p:nvSpPr>
          <p:cNvPr id="3" name="Content Placeholder 2">
            <a:extLst>
              <a:ext uri="{FF2B5EF4-FFF2-40B4-BE49-F238E27FC236}">
                <a16:creationId xmlns:a16="http://schemas.microsoft.com/office/drawing/2014/main" id="{C6C48D2A-C158-4C7D-903F-20AD27BBF431}"/>
              </a:ext>
            </a:extLst>
          </p:cNvPr>
          <p:cNvSpPr>
            <a:spLocks noGrp="1"/>
          </p:cNvSpPr>
          <p:nvPr>
            <p:ph idx="1"/>
          </p:nvPr>
        </p:nvSpPr>
        <p:spPr>
          <a:xfrm>
            <a:off x="677334" y="1600201"/>
            <a:ext cx="8596668" cy="4441162"/>
          </a:xfrm>
        </p:spPr>
        <p:txBody>
          <a:bodyPr/>
          <a:lstStyle/>
          <a:p>
            <a:r>
              <a:rPr lang="en-GB" sz="1600" dirty="0">
                <a:effectLst/>
                <a:latin typeface="Calibri" panose="020F0502020204030204" pitchFamily="34" charset="0"/>
                <a:ea typeface="Calibri" panose="020F0502020204030204" pitchFamily="34" charset="0"/>
                <a:cs typeface="Calibri" panose="020F0502020204030204" pitchFamily="34" charset="0"/>
              </a:rPr>
              <a:t>Dudovskiy, J (2020) defines the “Ansoff Matrix as a marketing planning model that helps the e-commerce and cloud computing company to determine its product and market strategy. Ansoff Matrix illustrates four different strategy options available for businesses.  These are market penetration, product development, market development and diversification”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Footer Placeholder 3">
            <a:extLst>
              <a:ext uri="{FF2B5EF4-FFF2-40B4-BE49-F238E27FC236}">
                <a16:creationId xmlns:a16="http://schemas.microsoft.com/office/drawing/2014/main" id="{785067B6-1F1D-4861-91A2-972BB7833996}"/>
              </a:ext>
            </a:extLst>
          </p:cNvPr>
          <p:cNvSpPr>
            <a:spLocks noGrp="1"/>
          </p:cNvSpPr>
          <p:nvPr>
            <p:ph type="ftr" sz="quarter" idx="11"/>
          </p:nvPr>
        </p:nvSpPr>
        <p:spPr/>
        <p:txBody>
          <a:bodyPr/>
          <a:lstStyle/>
          <a:p>
            <a:r>
              <a:rPr lang="en-GB"/>
              <a:t>Rehman Ismail - Student ID: 1908396</a:t>
            </a:r>
          </a:p>
        </p:txBody>
      </p:sp>
      <p:pic>
        <p:nvPicPr>
          <p:cNvPr id="6" name="Picture 5">
            <a:extLst>
              <a:ext uri="{FF2B5EF4-FFF2-40B4-BE49-F238E27FC236}">
                <a16:creationId xmlns:a16="http://schemas.microsoft.com/office/drawing/2014/main" id="{E3AAC52A-C69F-46A6-A59B-DAE80AD1EAAE}"/>
              </a:ext>
            </a:extLst>
          </p:cNvPr>
          <p:cNvPicPr>
            <a:picLocks noChangeAspect="1"/>
          </p:cNvPicPr>
          <p:nvPr/>
        </p:nvPicPr>
        <p:blipFill>
          <a:blip r:embed="rId5"/>
          <a:stretch>
            <a:fillRect/>
          </a:stretch>
        </p:blipFill>
        <p:spPr>
          <a:xfrm>
            <a:off x="3190930" y="2698715"/>
            <a:ext cx="4429070" cy="4026426"/>
          </a:xfrm>
          <a:prstGeom prst="rect">
            <a:avLst/>
          </a:prstGeom>
        </p:spPr>
      </p:pic>
      <p:pic>
        <p:nvPicPr>
          <p:cNvPr id="5" name="Recorded Sound">
            <a:hlinkClick r:id="" action="ppaction://media"/>
            <a:extLst>
              <a:ext uri="{FF2B5EF4-FFF2-40B4-BE49-F238E27FC236}">
                <a16:creationId xmlns:a16="http://schemas.microsoft.com/office/drawing/2014/main" id="{4FC2AB37-557B-45F8-A58E-8CBBB531652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905066" y="5431762"/>
            <a:ext cx="609600" cy="609600"/>
          </a:xfrm>
          <a:prstGeom prst="rect">
            <a:avLst/>
          </a:prstGeom>
        </p:spPr>
      </p:pic>
    </p:spTree>
    <p:extLst>
      <p:ext uri="{BB962C8B-B14F-4D97-AF65-F5344CB8AC3E}">
        <p14:creationId xmlns:p14="http://schemas.microsoft.com/office/powerpoint/2010/main" val="243197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64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C2FDB-ABFD-4F01-B170-C0C0DF953B2E}"/>
              </a:ext>
            </a:extLst>
          </p:cNvPr>
          <p:cNvSpPr>
            <a:spLocks noGrp="1"/>
          </p:cNvSpPr>
          <p:nvPr>
            <p:ph type="title"/>
          </p:nvPr>
        </p:nvSpPr>
        <p:spPr/>
        <p:txBody>
          <a:bodyPr/>
          <a:lstStyle/>
          <a:p>
            <a:r>
              <a:rPr lang="en-GB" dirty="0"/>
              <a:t>Conclusion</a:t>
            </a:r>
          </a:p>
        </p:txBody>
      </p:sp>
      <p:sp>
        <p:nvSpPr>
          <p:cNvPr id="4" name="Footer Placeholder 3">
            <a:extLst>
              <a:ext uri="{FF2B5EF4-FFF2-40B4-BE49-F238E27FC236}">
                <a16:creationId xmlns:a16="http://schemas.microsoft.com/office/drawing/2014/main" id="{AC6BAFE3-D466-4EBB-AAB1-B9FBC8A8D4E7}"/>
              </a:ext>
            </a:extLst>
          </p:cNvPr>
          <p:cNvSpPr>
            <a:spLocks noGrp="1"/>
          </p:cNvSpPr>
          <p:nvPr>
            <p:ph type="ftr" sz="quarter" idx="11"/>
          </p:nvPr>
        </p:nvSpPr>
        <p:spPr/>
        <p:txBody>
          <a:bodyPr/>
          <a:lstStyle/>
          <a:p>
            <a:r>
              <a:rPr lang="en-GB"/>
              <a:t>Rehman Ismail - Student ID: 1908396</a:t>
            </a:r>
          </a:p>
        </p:txBody>
      </p:sp>
      <p:pic>
        <p:nvPicPr>
          <p:cNvPr id="5" name="Recorded Sound">
            <a:hlinkClick r:id="" action="ppaction://media"/>
            <a:extLst>
              <a:ext uri="{FF2B5EF4-FFF2-40B4-BE49-F238E27FC236}">
                <a16:creationId xmlns:a16="http://schemas.microsoft.com/office/drawing/2014/main" id="{1FFB8326-BB7F-4FD5-A097-39BD9468A6B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533681" y="5736562"/>
            <a:ext cx="609600" cy="609600"/>
          </a:xfrm>
          <a:prstGeom prst="rect">
            <a:avLst/>
          </a:prstGeom>
        </p:spPr>
      </p:pic>
      <p:pic>
        <p:nvPicPr>
          <p:cNvPr id="7" name="Picture 6">
            <a:extLst>
              <a:ext uri="{FF2B5EF4-FFF2-40B4-BE49-F238E27FC236}">
                <a16:creationId xmlns:a16="http://schemas.microsoft.com/office/drawing/2014/main" id="{15204C3D-38C5-4FB7-911A-A520D68F9277}"/>
              </a:ext>
            </a:extLst>
          </p:cNvPr>
          <p:cNvPicPr>
            <a:picLocks noChangeAspect="1"/>
          </p:cNvPicPr>
          <p:nvPr/>
        </p:nvPicPr>
        <p:blipFill>
          <a:blip r:embed="rId6"/>
          <a:stretch>
            <a:fillRect/>
          </a:stretch>
        </p:blipFill>
        <p:spPr>
          <a:xfrm>
            <a:off x="677334" y="2339912"/>
            <a:ext cx="8912111" cy="2178175"/>
          </a:xfrm>
          <a:prstGeom prst="rect">
            <a:avLst/>
          </a:prstGeom>
        </p:spPr>
      </p:pic>
    </p:spTree>
    <p:extLst>
      <p:ext uri="{BB962C8B-B14F-4D97-AF65-F5344CB8AC3E}">
        <p14:creationId xmlns:p14="http://schemas.microsoft.com/office/powerpoint/2010/main" val="928245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00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4D2B5-0A43-42E0-B511-3A7E979DFB7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14F1B17-49EA-4AFD-A682-CC5891EAA13A}"/>
              </a:ext>
            </a:extLst>
          </p:cNvPr>
          <p:cNvSpPr>
            <a:spLocks noGrp="1"/>
          </p:cNvSpPr>
          <p:nvPr>
            <p:ph idx="1"/>
          </p:nvPr>
        </p:nvSpPr>
        <p:spPr>
          <a:xfrm>
            <a:off x="677334" y="1309817"/>
            <a:ext cx="8596668" cy="4731546"/>
          </a:xfrm>
        </p:spPr>
        <p:txBody>
          <a:bodyPr>
            <a:normAutofit fontScale="25000" lnSpcReduction="20000"/>
          </a:bodyPr>
          <a:lstStyle/>
          <a:p>
            <a:pPr>
              <a:lnSpc>
                <a:spcPct val="115000"/>
              </a:lnSpc>
              <a:spcAft>
                <a:spcPts val="1000"/>
              </a:spcAft>
            </a:pPr>
            <a:r>
              <a:rPr lang="en-GB" sz="4800" dirty="0">
                <a:effectLst/>
                <a:latin typeface="Calibri" panose="020F0502020204030204" pitchFamily="34" charset="0"/>
                <a:ea typeface="Calibri" panose="020F0502020204030204" pitchFamily="34" charset="0"/>
                <a:cs typeface="Times New Roman" panose="02020603050405020304" pitchFamily="18" charset="0"/>
              </a:rPr>
              <a:t>ABC. (2019). Audit Bureau of Circulations 2019. Available: https://www.abc.org.uk/. Last accessed 31st Aug 2021.</a:t>
            </a:r>
          </a:p>
          <a:p>
            <a:pPr>
              <a:lnSpc>
                <a:spcPct val="115000"/>
              </a:lnSpc>
              <a:spcAft>
                <a:spcPts val="1000"/>
              </a:spcAft>
            </a:pPr>
            <a:r>
              <a:rPr lang="en-GB" sz="4800" dirty="0" err="1">
                <a:effectLst/>
                <a:latin typeface="Calibri" panose="020F0502020204030204" pitchFamily="34" charset="0"/>
                <a:ea typeface="Calibri" panose="020F0502020204030204" pitchFamily="34" charset="0"/>
                <a:cs typeface="Times New Roman" panose="02020603050405020304" pitchFamily="18" charset="0"/>
              </a:rPr>
              <a:t>Buckledee</a:t>
            </a:r>
            <a:r>
              <a:rPr lang="en-GB" sz="4800" dirty="0">
                <a:effectLst/>
                <a:latin typeface="Calibri" panose="020F0502020204030204" pitchFamily="34" charset="0"/>
                <a:ea typeface="Calibri" panose="020F0502020204030204" pitchFamily="34" charset="0"/>
                <a:cs typeface="Times New Roman" panose="02020603050405020304" pitchFamily="18" charset="0"/>
              </a:rPr>
              <a:t>, S (2020). </a:t>
            </a:r>
            <a:r>
              <a:rPr lang="en-GB" sz="4800" dirty="0" err="1">
                <a:effectLst/>
                <a:latin typeface="Calibri" panose="020F0502020204030204" pitchFamily="34" charset="0"/>
                <a:ea typeface="Calibri" panose="020F0502020204030204" pitchFamily="34" charset="0"/>
                <a:cs typeface="Times New Roman" panose="02020603050405020304" pitchFamily="18" charset="0"/>
              </a:rPr>
              <a:t>Tabloiding</a:t>
            </a:r>
            <a:r>
              <a:rPr lang="en-GB" sz="4800" dirty="0">
                <a:effectLst/>
                <a:latin typeface="Calibri" panose="020F0502020204030204" pitchFamily="34" charset="0"/>
                <a:ea typeface="Calibri" panose="020F0502020204030204" pitchFamily="34" charset="0"/>
                <a:cs typeface="Times New Roman" panose="02020603050405020304" pitchFamily="18" charset="0"/>
              </a:rPr>
              <a:t> the Truth It's the Pun Wot Won It. London: Springer. p46.</a:t>
            </a:r>
          </a:p>
          <a:p>
            <a:pPr>
              <a:lnSpc>
                <a:spcPct val="115000"/>
              </a:lnSpc>
              <a:spcAft>
                <a:spcPts val="1000"/>
              </a:spcAft>
            </a:pPr>
            <a:r>
              <a:rPr lang="en-GB" sz="4800" dirty="0">
                <a:effectLst/>
                <a:latin typeface="Calibri" panose="020F0502020204030204" pitchFamily="34" charset="0"/>
                <a:ea typeface="Calibri" panose="020F0502020204030204" pitchFamily="34" charset="0"/>
                <a:cs typeface="Times New Roman" panose="02020603050405020304" pitchFamily="18" charset="0"/>
              </a:rPr>
              <a:t>Douglas, F (2009). Scottish Newspapers, Language and Identity. UK: Edinburgh University Press. p53. </a:t>
            </a:r>
          </a:p>
          <a:p>
            <a:pPr>
              <a:lnSpc>
                <a:spcPct val="115000"/>
              </a:lnSpc>
              <a:spcAft>
                <a:spcPts val="1000"/>
              </a:spcAft>
            </a:pPr>
            <a:r>
              <a:rPr lang="en-GB" sz="4800" dirty="0">
                <a:effectLst/>
                <a:latin typeface="Calibri" panose="020F0502020204030204" pitchFamily="34" charset="0"/>
                <a:ea typeface="Calibri" panose="020F0502020204030204" pitchFamily="34" charset="0"/>
                <a:cs typeface="Times New Roman" panose="02020603050405020304" pitchFamily="18" charset="0"/>
              </a:rPr>
              <a:t>Gartner, G. (2021). Digital Disruption. Available: https://www.gartner.com/en/information-technology/glossary/digital-disruption. Last accessed 31st Aug 2021.</a:t>
            </a:r>
          </a:p>
          <a:p>
            <a:pPr>
              <a:lnSpc>
                <a:spcPct val="115000"/>
              </a:lnSpc>
              <a:spcAft>
                <a:spcPts val="1000"/>
              </a:spcAft>
            </a:pPr>
            <a:r>
              <a:rPr lang="en-GB" sz="4800" dirty="0">
                <a:effectLst/>
                <a:latin typeface="Calibri" panose="020F0502020204030204" pitchFamily="34" charset="0"/>
                <a:ea typeface="Calibri" panose="020F0502020204030204" pitchFamily="34" charset="0"/>
                <a:cs typeface="Times New Roman" panose="02020603050405020304" pitchFamily="18" charset="0"/>
              </a:rPr>
              <a:t>Gayle, D. (2021). Guardian most widely used newspaper website and app for news, says Ofcom. Available: Guardian most widely used newspaper website and app for news, says Ofcom. Last accessed 31st Aug 2021.</a:t>
            </a:r>
          </a:p>
          <a:p>
            <a:pPr>
              <a:lnSpc>
                <a:spcPct val="115000"/>
              </a:lnSpc>
              <a:spcAft>
                <a:spcPts val="1000"/>
              </a:spcAft>
            </a:pPr>
            <a:r>
              <a:rPr lang="en-GB" sz="4800" dirty="0">
                <a:effectLst/>
                <a:latin typeface="Calibri" panose="020F0502020204030204" pitchFamily="34" charset="0"/>
                <a:ea typeface="Calibri" panose="020F0502020204030204" pitchFamily="34" charset="0"/>
                <a:cs typeface="Times New Roman" panose="02020603050405020304" pitchFamily="18" charset="0"/>
              </a:rPr>
              <a:t>Hernandez et al (2016). The Principles of Multimedia Journalism Packaging Digital News. London: Routledge. p15.</a:t>
            </a:r>
          </a:p>
          <a:p>
            <a:pPr>
              <a:lnSpc>
                <a:spcPct val="115000"/>
              </a:lnSpc>
              <a:spcAft>
                <a:spcPts val="1000"/>
              </a:spcAft>
            </a:pPr>
            <a:r>
              <a:rPr lang="en-GB" sz="4800" dirty="0">
                <a:effectLst/>
                <a:latin typeface="Calibri" panose="020F0502020204030204" pitchFamily="34" charset="0"/>
                <a:ea typeface="Calibri" panose="020F0502020204030204" pitchFamily="34" charset="0"/>
                <a:cs typeface="Times New Roman" panose="02020603050405020304" pitchFamily="18" charset="0"/>
              </a:rPr>
              <a:t>Isle, T. (2014). Can the Guardian survive?. Available: https://www.economist.com/1843/2014/12/10/can-the-guardian-survive. Last accessed 31st Aug 2021.</a:t>
            </a:r>
          </a:p>
          <a:p>
            <a:pPr>
              <a:lnSpc>
                <a:spcPct val="115000"/>
              </a:lnSpc>
              <a:spcAft>
                <a:spcPts val="1000"/>
              </a:spcAft>
            </a:pPr>
            <a:r>
              <a:rPr lang="en-GB" sz="4800" dirty="0">
                <a:effectLst/>
                <a:latin typeface="Calibri" panose="020F0502020204030204" pitchFamily="34" charset="0"/>
                <a:ea typeface="Calibri" panose="020F0502020204030204" pitchFamily="34" charset="0"/>
                <a:cs typeface="Times New Roman" panose="02020603050405020304" pitchFamily="18" charset="0"/>
              </a:rPr>
              <a:t>J, Dudovskiy. (2020). Ansoff Matrix . Available: https://research-methodology.net/amazon-ansoff-matrix-2-2/. Last accessed 31st Aug 2021.</a:t>
            </a:r>
          </a:p>
          <a:p>
            <a:pPr marL="0" indent="0">
              <a:buNone/>
            </a:pPr>
            <a:endParaRPr lang="en-GB" dirty="0"/>
          </a:p>
        </p:txBody>
      </p:sp>
      <p:sp>
        <p:nvSpPr>
          <p:cNvPr id="4" name="Footer Placeholder 3">
            <a:extLst>
              <a:ext uri="{FF2B5EF4-FFF2-40B4-BE49-F238E27FC236}">
                <a16:creationId xmlns:a16="http://schemas.microsoft.com/office/drawing/2014/main" id="{4A82EEE3-ED07-4A50-A35F-3A5D0622FF6C}"/>
              </a:ext>
            </a:extLst>
          </p:cNvPr>
          <p:cNvSpPr>
            <a:spLocks noGrp="1"/>
          </p:cNvSpPr>
          <p:nvPr>
            <p:ph type="ftr" sz="quarter" idx="11"/>
          </p:nvPr>
        </p:nvSpPr>
        <p:spPr/>
        <p:txBody>
          <a:bodyPr/>
          <a:lstStyle/>
          <a:p>
            <a:r>
              <a:rPr lang="en-GB"/>
              <a:t>Rehman Ismail - Student ID: 1908396</a:t>
            </a:r>
          </a:p>
        </p:txBody>
      </p:sp>
      <p:pic>
        <p:nvPicPr>
          <p:cNvPr id="5" name="Recorded Sound">
            <a:hlinkClick r:id="" action="ppaction://media"/>
            <a:extLst>
              <a:ext uri="{FF2B5EF4-FFF2-40B4-BE49-F238E27FC236}">
                <a16:creationId xmlns:a16="http://schemas.microsoft.com/office/drawing/2014/main" id="{6A195FF0-8568-468D-B598-6559FE0E130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285708" y="5169976"/>
            <a:ext cx="609600" cy="609600"/>
          </a:xfrm>
          <a:prstGeom prst="rect">
            <a:avLst/>
          </a:prstGeom>
        </p:spPr>
      </p:pic>
    </p:spTree>
    <p:extLst>
      <p:ext uri="{BB962C8B-B14F-4D97-AF65-F5344CB8AC3E}">
        <p14:creationId xmlns:p14="http://schemas.microsoft.com/office/powerpoint/2010/main" val="3190742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2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4D2B5-0A43-42E0-B511-3A7E979DFB7E}"/>
              </a:ext>
            </a:extLst>
          </p:cNvPr>
          <p:cNvSpPr>
            <a:spLocks noGrp="1"/>
          </p:cNvSpPr>
          <p:nvPr>
            <p:ph type="title"/>
          </p:nvPr>
        </p:nvSpPr>
        <p:spPr/>
        <p:txBody>
          <a:bodyPr/>
          <a:lstStyle/>
          <a:p>
            <a:r>
              <a:rPr lang="en-GB" dirty="0"/>
              <a:t>References (</a:t>
            </a:r>
            <a:r>
              <a:rPr lang="en-GB" dirty="0" err="1"/>
              <a:t>cont</a:t>
            </a:r>
            <a:r>
              <a:rPr lang="en-GB" dirty="0"/>
              <a:t>)</a:t>
            </a:r>
          </a:p>
        </p:txBody>
      </p:sp>
      <p:sp>
        <p:nvSpPr>
          <p:cNvPr id="3" name="Content Placeholder 2">
            <a:extLst>
              <a:ext uri="{FF2B5EF4-FFF2-40B4-BE49-F238E27FC236}">
                <a16:creationId xmlns:a16="http://schemas.microsoft.com/office/drawing/2014/main" id="{914F1B17-49EA-4AFD-A682-CC5891EAA13A}"/>
              </a:ext>
            </a:extLst>
          </p:cNvPr>
          <p:cNvSpPr>
            <a:spLocks noGrp="1"/>
          </p:cNvSpPr>
          <p:nvPr>
            <p:ph idx="1"/>
          </p:nvPr>
        </p:nvSpPr>
        <p:spPr>
          <a:xfrm>
            <a:off x="677334" y="1309817"/>
            <a:ext cx="8596668" cy="4731546"/>
          </a:xfrm>
        </p:spPr>
        <p:txBody>
          <a:bodyPr>
            <a:normAutofit fontScale="25000" lnSpcReduction="20000"/>
          </a:bodyPr>
          <a:lstStyle/>
          <a:p>
            <a:pPr>
              <a:lnSpc>
                <a:spcPct val="115000"/>
              </a:lnSpc>
              <a:spcAft>
                <a:spcPts val="1000"/>
              </a:spcAft>
            </a:pPr>
            <a:r>
              <a:rPr lang="en-GB" sz="4800" dirty="0">
                <a:effectLst/>
                <a:latin typeface="Calibri" panose="020F0502020204030204" pitchFamily="34" charset="0"/>
                <a:ea typeface="Calibri" panose="020F0502020204030204" pitchFamily="34" charset="0"/>
                <a:cs typeface="Times New Roman" panose="02020603050405020304" pitchFamily="18" charset="0"/>
              </a:rPr>
              <a:t>Johnson, J. (2019). Johnson &amp; Johnson PESTLE Analysis . Available: https://www.mbaskool.com/pestle-analysis/companies/17978-johnson-a-johnson.html. Last accessed 25th June 2021.</a:t>
            </a:r>
          </a:p>
          <a:p>
            <a:pPr>
              <a:lnSpc>
                <a:spcPct val="115000"/>
              </a:lnSpc>
              <a:spcAft>
                <a:spcPts val="1000"/>
              </a:spcAft>
            </a:pPr>
            <a:r>
              <a:rPr lang="en-GB" sz="4800" dirty="0">
                <a:effectLst/>
                <a:latin typeface="Calibri" panose="020F0502020204030204" pitchFamily="34" charset="0"/>
                <a:ea typeface="Calibri" panose="020F0502020204030204" pitchFamily="34" charset="0"/>
                <a:cs typeface="Times New Roman" panose="02020603050405020304" pitchFamily="18" charset="0"/>
              </a:rPr>
              <a:t>Kung, L (2015). Innovators in Digital News. London: Bloomsbury. p1.</a:t>
            </a:r>
          </a:p>
          <a:p>
            <a:pPr>
              <a:lnSpc>
                <a:spcPct val="115000"/>
              </a:lnSpc>
              <a:spcAft>
                <a:spcPts val="1000"/>
              </a:spcAft>
            </a:pPr>
            <a:r>
              <a:rPr lang="en-GB" sz="4800" dirty="0">
                <a:effectLst/>
                <a:latin typeface="Calibri" panose="020F0502020204030204" pitchFamily="34" charset="0"/>
                <a:ea typeface="Calibri" panose="020F0502020204030204" pitchFamily="34" charset="0"/>
                <a:cs typeface="Times New Roman" panose="02020603050405020304" pitchFamily="18" charset="0"/>
              </a:rPr>
              <a:t>Martin, F (2019). Sharing News Online </a:t>
            </a:r>
            <a:r>
              <a:rPr lang="en-GB" sz="4800" dirty="0" err="1">
                <a:effectLst/>
                <a:latin typeface="Calibri" panose="020F0502020204030204" pitchFamily="34" charset="0"/>
                <a:ea typeface="Calibri" panose="020F0502020204030204" pitchFamily="34" charset="0"/>
                <a:cs typeface="Times New Roman" panose="02020603050405020304" pitchFamily="18" charset="0"/>
              </a:rPr>
              <a:t>Commendary</a:t>
            </a:r>
            <a:r>
              <a:rPr lang="en-GB" sz="4800" dirty="0">
                <a:effectLst/>
                <a:latin typeface="Calibri" panose="020F0502020204030204" pitchFamily="34" charset="0"/>
                <a:ea typeface="Calibri" panose="020F0502020204030204" pitchFamily="34" charset="0"/>
                <a:cs typeface="Times New Roman" panose="02020603050405020304" pitchFamily="18" charset="0"/>
              </a:rPr>
              <a:t> Cultures and Social Media News Ecologies. London: Springer. p5.</a:t>
            </a:r>
          </a:p>
          <a:p>
            <a:pPr>
              <a:lnSpc>
                <a:spcPct val="115000"/>
              </a:lnSpc>
              <a:spcAft>
                <a:spcPts val="1000"/>
              </a:spcAft>
            </a:pPr>
            <a:r>
              <a:rPr lang="en-GB" sz="4800" dirty="0">
                <a:effectLst/>
                <a:latin typeface="Calibri" panose="020F0502020204030204" pitchFamily="34" charset="0"/>
                <a:ea typeface="Calibri" panose="020F0502020204030204" pitchFamily="34" charset="0"/>
                <a:cs typeface="Times New Roman" panose="02020603050405020304" pitchFamily="18" charset="0"/>
              </a:rPr>
              <a:t>McCarthy, E.J (1960).  Basic marketing: a managerial approach. USA: Richard D. Irwin, Inc. p34.</a:t>
            </a:r>
          </a:p>
          <a:p>
            <a:pPr>
              <a:lnSpc>
                <a:spcPct val="115000"/>
              </a:lnSpc>
              <a:spcAft>
                <a:spcPts val="1000"/>
              </a:spcAft>
            </a:pPr>
            <a:r>
              <a:rPr lang="en-GB" sz="4800" dirty="0">
                <a:effectLst/>
                <a:latin typeface="Calibri" panose="020F0502020204030204" pitchFamily="34" charset="0"/>
                <a:ea typeface="Calibri" panose="020F0502020204030204" pitchFamily="34" charset="0"/>
                <a:cs typeface="Times New Roman" panose="02020603050405020304" pitchFamily="18" charset="0"/>
              </a:rPr>
              <a:t>McCarthy, J . (2021). The Guardian sees huge 61% increase in digital reader revenue. Available: https://www.thedrum.com/news/2021/07/27/the-guardian-sees-huge-61-increase-digital-reader-revenue. Last accessed 31st Aug 2021.</a:t>
            </a:r>
          </a:p>
          <a:p>
            <a:pPr>
              <a:lnSpc>
                <a:spcPct val="115000"/>
              </a:lnSpc>
              <a:spcAft>
                <a:spcPts val="1000"/>
              </a:spcAft>
            </a:pPr>
            <a:r>
              <a:rPr lang="en-GB" sz="4800" dirty="0">
                <a:effectLst/>
                <a:latin typeface="Calibri" panose="020F0502020204030204" pitchFamily="34" charset="0"/>
                <a:ea typeface="Calibri" panose="020F0502020204030204" pitchFamily="34" charset="0"/>
                <a:cs typeface="Times New Roman" panose="02020603050405020304" pitchFamily="18" charset="0"/>
              </a:rPr>
              <a:t>Millar, C et al 2018. Disruption: Technology, innovation and society. Technological Forecasting and Social Change, 129, pp.254-260.</a:t>
            </a:r>
          </a:p>
          <a:p>
            <a:pPr>
              <a:lnSpc>
                <a:spcPct val="115000"/>
              </a:lnSpc>
              <a:spcAft>
                <a:spcPts val="1000"/>
              </a:spcAft>
            </a:pPr>
            <a:r>
              <a:rPr lang="en-GB" sz="4800" dirty="0" err="1">
                <a:effectLst/>
                <a:latin typeface="Calibri" panose="020F0502020204030204" pitchFamily="34" charset="0"/>
                <a:ea typeface="Calibri" panose="020F0502020204030204" pitchFamily="34" charset="0"/>
                <a:cs typeface="Times New Roman" panose="02020603050405020304" pitchFamily="18" charset="0"/>
              </a:rPr>
              <a:t>Murrell,C</a:t>
            </a:r>
            <a:r>
              <a:rPr lang="en-GB" sz="4800" dirty="0">
                <a:effectLst/>
                <a:latin typeface="Calibri" panose="020F0502020204030204" pitchFamily="34" charset="0"/>
                <a:ea typeface="Calibri" panose="020F0502020204030204" pitchFamily="34" charset="0"/>
                <a:cs typeface="Times New Roman" panose="02020603050405020304" pitchFamily="18" charset="0"/>
              </a:rPr>
              <a:t> (2015). The Guardian: Game of Editions. London: London School of Economics. p7.</a:t>
            </a:r>
          </a:p>
          <a:p>
            <a:pPr>
              <a:lnSpc>
                <a:spcPct val="115000"/>
              </a:lnSpc>
              <a:spcAft>
                <a:spcPts val="1000"/>
              </a:spcAft>
            </a:pPr>
            <a:r>
              <a:rPr lang="en-GB" sz="4800" dirty="0">
                <a:effectLst/>
                <a:latin typeface="Calibri" panose="020F0502020204030204" pitchFamily="34" charset="0"/>
                <a:ea typeface="Calibri" panose="020F0502020204030204" pitchFamily="34" charset="0"/>
                <a:cs typeface="Times New Roman" panose="02020603050405020304" pitchFamily="18" charset="0"/>
              </a:rPr>
              <a:t>Rossi, B. (2017). The reinvention of publishing: media firms diversify to survive. Available: https://www.theguardian.com/media-network/2017/jan/30/reinvention-publishing-media-firms-diversify-survive. Last accessed 31st Aug 2021.</a:t>
            </a:r>
          </a:p>
          <a:p>
            <a:pPr>
              <a:lnSpc>
                <a:spcPct val="115000"/>
              </a:lnSpc>
              <a:spcAft>
                <a:spcPts val="1000"/>
              </a:spcAft>
            </a:pPr>
            <a:r>
              <a:rPr lang="en-GB" sz="4800" dirty="0">
                <a:effectLst/>
                <a:latin typeface="Calibri" panose="020F0502020204030204" pitchFamily="34" charset="0"/>
                <a:ea typeface="Calibri" panose="020F0502020204030204" pitchFamily="34" charset="0"/>
                <a:cs typeface="Times New Roman" panose="02020603050405020304" pitchFamily="18" charset="0"/>
              </a:rPr>
              <a:t>Schlesinger, P. (2015) ‘From organizational crisis to multi-platform salvation? Creative destruction and the </a:t>
            </a:r>
            <a:r>
              <a:rPr lang="en-GB" sz="4800" dirty="0" err="1">
                <a:effectLst/>
                <a:latin typeface="Calibri" panose="020F0502020204030204" pitchFamily="34" charset="0"/>
                <a:ea typeface="Calibri" panose="020F0502020204030204" pitchFamily="34" charset="0"/>
                <a:cs typeface="Times New Roman" panose="02020603050405020304" pitchFamily="18" charset="0"/>
              </a:rPr>
              <a:t>recomposition</a:t>
            </a:r>
            <a:r>
              <a:rPr lang="en-GB" sz="4800" dirty="0">
                <a:effectLst/>
                <a:latin typeface="Calibri" panose="020F0502020204030204" pitchFamily="34" charset="0"/>
                <a:ea typeface="Calibri" panose="020F0502020204030204" pitchFamily="34" charset="0"/>
                <a:cs typeface="Times New Roman" panose="02020603050405020304" pitchFamily="18" charset="0"/>
              </a:rPr>
              <a:t> of news media’, Journalism, 16(3), pp. 305–323. </a:t>
            </a:r>
            <a:r>
              <a:rPr lang="en-GB" sz="4800" dirty="0" err="1">
                <a:effectLst/>
                <a:latin typeface="Calibri" panose="020F0502020204030204" pitchFamily="34" charset="0"/>
                <a:ea typeface="Calibri" panose="020F0502020204030204" pitchFamily="34" charset="0"/>
                <a:cs typeface="Times New Roman" panose="02020603050405020304" pitchFamily="18" charset="0"/>
              </a:rPr>
              <a:t>doi</a:t>
            </a:r>
            <a:r>
              <a:rPr lang="en-GB" sz="4800" dirty="0">
                <a:effectLst/>
                <a:latin typeface="Calibri" panose="020F0502020204030204" pitchFamily="34" charset="0"/>
                <a:ea typeface="Calibri" panose="020F0502020204030204" pitchFamily="34" charset="0"/>
                <a:cs typeface="Times New Roman" panose="02020603050405020304" pitchFamily="18" charset="0"/>
              </a:rPr>
              <a:t>: 10.1177/1464884914530223.</a:t>
            </a:r>
          </a:p>
          <a:p>
            <a:pPr marL="0" indent="0">
              <a:buNone/>
            </a:pPr>
            <a:endParaRPr lang="en-GB" dirty="0"/>
          </a:p>
        </p:txBody>
      </p:sp>
      <p:sp>
        <p:nvSpPr>
          <p:cNvPr id="4" name="Footer Placeholder 3">
            <a:extLst>
              <a:ext uri="{FF2B5EF4-FFF2-40B4-BE49-F238E27FC236}">
                <a16:creationId xmlns:a16="http://schemas.microsoft.com/office/drawing/2014/main" id="{4A82EEE3-ED07-4A50-A35F-3A5D0622FF6C}"/>
              </a:ext>
            </a:extLst>
          </p:cNvPr>
          <p:cNvSpPr>
            <a:spLocks noGrp="1"/>
          </p:cNvSpPr>
          <p:nvPr>
            <p:ph type="ftr" sz="quarter" idx="11"/>
          </p:nvPr>
        </p:nvSpPr>
        <p:spPr/>
        <p:txBody>
          <a:bodyPr/>
          <a:lstStyle/>
          <a:p>
            <a:r>
              <a:rPr lang="en-GB" dirty="0"/>
              <a:t>Rehman Ismail - Student ID: 1908396</a:t>
            </a:r>
          </a:p>
        </p:txBody>
      </p:sp>
      <p:pic>
        <p:nvPicPr>
          <p:cNvPr id="5" name="Recorded Sound">
            <a:hlinkClick r:id="" action="ppaction://media"/>
            <a:extLst>
              <a:ext uri="{FF2B5EF4-FFF2-40B4-BE49-F238E27FC236}">
                <a16:creationId xmlns:a16="http://schemas.microsoft.com/office/drawing/2014/main" id="{BD0DD832-9D68-4434-BF95-8E3B7BCFEAD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735159" y="5169976"/>
            <a:ext cx="609600" cy="609600"/>
          </a:xfrm>
          <a:prstGeom prst="rect">
            <a:avLst/>
          </a:prstGeom>
        </p:spPr>
      </p:pic>
    </p:spTree>
    <p:extLst>
      <p:ext uri="{BB962C8B-B14F-4D97-AF65-F5344CB8AC3E}">
        <p14:creationId xmlns:p14="http://schemas.microsoft.com/office/powerpoint/2010/main" val="1830371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4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4D2B5-0A43-42E0-B511-3A7E979DFB7E}"/>
              </a:ext>
            </a:extLst>
          </p:cNvPr>
          <p:cNvSpPr>
            <a:spLocks noGrp="1"/>
          </p:cNvSpPr>
          <p:nvPr>
            <p:ph type="title"/>
          </p:nvPr>
        </p:nvSpPr>
        <p:spPr/>
        <p:txBody>
          <a:bodyPr/>
          <a:lstStyle/>
          <a:p>
            <a:r>
              <a:rPr lang="en-GB" dirty="0"/>
              <a:t>References (</a:t>
            </a:r>
            <a:r>
              <a:rPr lang="en-GB" dirty="0" err="1"/>
              <a:t>cont</a:t>
            </a:r>
            <a:r>
              <a:rPr lang="en-GB" dirty="0"/>
              <a:t>)</a:t>
            </a:r>
          </a:p>
        </p:txBody>
      </p:sp>
      <p:sp>
        <p:nvSpPr>
          <p:cNvPr id="3" name="Content Placeholder 2">
            <a:extLst>
              <a:ext uri="{FF2B5EF4-FFF2-40B4-BE49-F238E27FC236}">
                <a16:creationId xmlns:a16="http://schemas.microsoft.com/office/drawing/2014/main" id="{914F1B17-49EA-4AFD-A682-CC5891EAA13A}"/>
              </a:ext>
            </a:extLst>
          </p:cNvPr>
          <p:cNvSpPr>
            <a:spLocks noGrp="1"/>
          </p:cNvSpPr>
          <p:nvPr>
            <p:ph idx="1"/>
          </p:nvPr>
        </p:nvSpPr>
        <p:spPr>
          <a:xfrm>
            <a:off x="677334" y="1309817"/>
            <a:ext cx="8596668" cy="4731546"/>
          </a:xfrm>
        </p:spPr>
        <p:txBody>
          <a:bodyPr>
            <a:normAutofit/>
          </a:bodyPr>
          <a:lstStyle/>
          <a:p>
            <a:pPr>
              <a:lnSpc>
                <a:spcPct val="115000"/>
              </a:lnSpc>
              <a:spcAft>
                <a:spcPts val="10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Guardian. (2021). About Us. Available: https://www.theguardian.com/about. Last accessed 31st Aug 2021.</a:t>
            </a:r>
          </a:p>
          <a:p>
            <a:pPr>
              <a:lnSpc>
                <a:spcPct val="115000"/>
              </a:lnSpc>
              <a:spcAft>
                <a:spcPts val="1000"/>
              </a:spcAft>
            </a:pPr>
            <a:r>
              <a:rPr lang="en-GB" sz="1200" dirty="0" err="1">
                <a:effectLst/>
                <a:latin typeface="Calibri" panose="020F0502020204030204" pitchFamily="34" charset="0"/>
                <a:ea typeface="Calibri" panose="020F0502020204030204" pitchFamily="34" charset="0"/>
                <a:cs typeface="Times New Roman" panose="02020603050405020304" pitchFamily="18" charset="0"/>
              </a:rPr>
              <a:t>Tobitt</a:t>
            </a:r>
            <a:r>
              <a:rPr lang="en-GB" sz="1200" dirty="0">
                <a:effectLst/>
                <a:latin typeface="Calibri" panose="020F0502020204030204" pitchFamily="34" charset="0"/>
                <a:ea typeface="Calibri" panose="020F0502020204030204" pitchFamily="34" charset="0"/>
                <a:cs typeface="Times New Roman" panose="02020603050405020304" pitchFamily="18" charset="0"/>
              </a:rPr>
              <a:t>, C. (2021). National press ABCs: Reach Sundays continue to see biggest circulation fall in June 2021. Available: https://pressgazette.co.uk/most-popular-newspapers-uk-abc-monthly-circulation-figures/. Last accessed 31st Aug 2021.</a:t>
            </a:r>
          </a:p>
          <a:p>
            <a:pPr>
              <a:lnSpc>
                <a:spcPct val="115000"/>
              </a:lnSpc>
              <a:spcAft>
                <a:spcPts val="10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Torres, A. (2021). Digital Transformation in Journalism and News Media. Available: https://www.quantummetric.com/blog/digital-transformation-in-journalism-and-news-media/. Last accessed 31st Aug 2021.</a:t>
            </a:r>
          </a:p>
          <a:p>
            <a:pPr>
              <a:lnSpc>
                <a:spcPct val="115000"/>
              </a:lnSpc>
              <a:spcAft>
                <a:spcPts val="1000"/>
              </a:spcAft>
            </a:pPr>
            <a:r>
              <a:rPr lang="en-GB" sz="1200" dirty="0">
                <a:effectLst/>
                <a:latin typeface="TT1B9t00"/>
                <a:ea typeface="Calibri" panose="020F0502020204030204" pitchFamily="34" charset="0"/>
                <a:cs typeface="TT1B9t00"/>
              </a:rPr>
              <a:t>Wunsch-Vincent, S. 2010. The Evolution of News and the Internet. Organisation for Economic Co-operation and Development.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
        <p:nvSpPr>
          <p:cNvPr id="4" name="Footer Placeholder 3">
            <a:extLst>
              <a:ext uri="{FF2B5EF4-FFF2-40B4-BE49-F238E27FC236}">
                <a16:creationId xmlns:a16="http://schemas.microsoft.com/office/drawing/2014/main" id="{4A82EEE3-ED07-4A50-A35F-3A5D0622FF6C}"/>
              </a:ext>
            </a:extLst>
          </p:cNvPr>
          <p:cNvSpPr>
            <a:spLocks noGrp="1"/>
          </p:cNvSpPr>
          <p:nvPr>
            <p:ph type="ftr" sz="quarter" idx="11"/>
          </p:nvPr>
        </p:nvSpPr>
        <p:spPr/>
        <p:txBody>
          <a:bodyPr/>
          <a:lstStyle/>
          <a:p>
            <a:r>
              <a:rPr lang="en-GB" dirty="0"/>
              <a:t>Rehman Ismail - Student ID: 1908396</a:t>
            </a:r>
          </a:p>
        </p:txBody>
      </p:sp>
      <p:pic>
        <p:nvPicPr>
          <p:cNvPr id="5" name="Recorded Sound">
            <a:hlinkClick r:id="" action="ppaction://media"/>
            <a:extLst>
              <a:ext uri="{FF2B5EF4-FFF2-40B4-BE49-F238E27FC236}">
                <a16:creationId xmlns:a16="http://schemas.microsoft.com/office/drawing/2014/main" id="{1B2A7428-35D4-4E30-AA37-D4EF03F42A1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929247" y="5262966"/>
            <a:ext cx="609600" cy="609600"/>
          </a:xfrm>
          <a:prstGeom prst="rect">
            <a:avLst/>
          </a:prstGeom>
        </p:spPr>
      </p:pic>
    </p:spTree>
    <p:extLst>
      <p:ext uri="{BB962C8B-B14F-4D97-AF65-F5344CB8AC3E}">
        <p14:creationId xmlns:p14="http://schemas.microsoft.com/office/powerpoint/2010/main" val="1518529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8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Facet">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21911</TotalTime>
  <Words>4502</Words>
  <Application>Microsoft Office PowerPoint</Application>
  <PresentationFormat>Widescreen</PresentationFormat>
  <Paragraphs>176</Paragraphs>
  <Slides>15</Slides>
  <Notes>15</Notes>
  <HiddenSlides>0</HiddenSlides>
  <MMClips>15</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Trebuchet MS</vt:lpstr>
      <vt:lpstr>TT1B9t00</vt:lpstr>
      <vt:lpstr>Verdana</vt:lpstr>
      <vt:lpstr>Wingdings 3</vt:lpstr>
      <vt:lpstr>Facet</vt:lpstr>
      <vt:lpstr>Newspapers &amp; Digital Disruption The Guardian (Newspaper)</vt:lpstr>
      <vt:lpstr>Objective</vt:lpstr>
      <vt:lpstr>What is Digital Disruption?</vt:lpstr>
      <vt:lpstr>The Guardian Newspaper</vt:lpstr>
      <vt:lpstr>PEST Analysis</vt:lpstr>
      <vt:lpstr>Opportunities</vt:lpstr>
      <vt:lpstr>Threats</vt:lpstr>
      <vt:lpstr>Competitors</vt:lpstr>
      <vt:lpstr>Competitors (cont)</vt:lpstr>
      <vt:lpstr>Customers</vt:lpstr>
      <vt:lpstr>Future Online Marketing</vt:lpstr>
      <vt:lpstr>Conclusion</vt:lpstr>
      <vt:lpstr>References</vt:lpstr>
      <vt:lpstr>References (cont)</vt:lpstr>
      <vt:lpstr>References (cont)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Newspapers &amp; Digital Disruption The Guardian (Newspaper)</dc:title>
  <dc:creator>Rehman Ismail (1908396)</dc:creator>
  <cp:lastModifiedBy>Rehman Ismail (1908396)</cp:lastModifiedBy>
  <cp:revision>54</cp:revision>
  <dcterms:created xsi:type="dcterms:W3CDTF">2021-06-19T11:53:09Z</dcterms:created>
  <dcterms:modified xsi:type="dcterms:W3CDTF">2021-09-15T22:44:23Z</dcterms:modified>
</cp:coreProperties>
</file>