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7" r:id="rId3"/>
    <p:sldId id="258" r:id="rId4"/>
    <p:sldId id="260" r:id="rId5"/>
    <p:sldId id="259" r:id="rId6"/>
    <p:sldId id="261" r:id="rId7"/>
    <p:sldId id="262" r:id="rId8"/>
    <p:sldId id="264" r:id="rId9"/>
    <p:sldId id="263"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3557" autoAdjust="0"/>
  </p:normalViewPr>
  <p:slideViewPr>
    <p:cSldViewPr snapToGrid="0">
      <p:cViewPr>
        <p:scale>
          <a:sx n="65" d="100"/>
          <a:sy n="65" d="100"/>
        </p:scale>
        <p:origin x="700" y="-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13B27CA-218D-4DA0-BABD-4EDE2322A8E4}"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7A1D83F7-E5A3-424D-9EBA-7078DE61D69D}">
      <dgm:prSet custT="1"/>
      <dgm:spPr/>
      <dgm:t>
        <a:bodyPr/>
        <a:lstStyle/>
        <a:p>
          <a:r>
            <a:rPr lang="en-US" sz="1400" dirty="0"/>
            <a:t>Symptoms of diabetes are common: one feels thirsty all the time, urinates more often, feels very tired, and loses weight (NHS, 2023a). </a:t>
          </a:r>
        </a:p>
      </dgm:t>
    </dgm:pt>
    <dgm:pt modelId="{87EF31B9-1830-41C2-A4E8-FB64A5557E12}" type="parTrans" cxnId="{ED0724EB-496A-445A-B083-984FABB09A70}">
      <dgm:prSet/>
      <dgm:spPr/>
      <dgm:t>
        <a:bodyPr/>
        <a:lstStyle/>
        <a:p>
          <a:endParaRPr lang="en-US"/>
        </a:p>
      </dgm:t>
    </dgm:pt>
    <dgm:pt modelId="{48DB8C9B-EAFA-4925-AB7D-B76E38F6D2DE}" type="sibTrans" cxnId="{ED0724EB-496A-445A-B083-984FABB09A70}">
      <dgm:prSet/>
      <dgm:spPr/>
      <dgm:t>
        <a:bodyPr/>
        <a:lstStyle/>
        <a:p>
          <a:endParaRPr lang="en-US"/>
        </a:p>
      </dgm:t>
    </dgm:pt>
    <dgm:pt modelId="{AB91E0C5-E372-413E-AB9E-4A3ACEC67FC8}">
      <dgm:prSet custT="1"/>
      <dgm:spPr/>
      <dgm:t>
        <a:bodyPr/>
        <a:lstStyle/>
        <a:p>
          <a:r>
            <a:rPr lang="en-US" sz="1400"/>
            <a:t>The blurred vision is also another symptom of high blood glucose, and the symptoms can develop slowly (NHS, 2022; 2025a).</a:t>
          </a:r>
        </a:p>
      </dgm:t>
    </dgm:pt>
    <dgm:pt modelId="{64FC34CE-50E5-48C4-B25B-FF1083379560}" type="parTrans" cxnId="{2B626E7F-FBDF-49F9-9E09-E7F91E97A84B}">
      <dgm:prSet/>
      <dgm:spPr/>
      <dgm:t>
        <a:bodyPr/>
        <a:lstStyle/>
        <a:p>
          <a:endParaRPr lang="en-US"/>
        </a:p>
      </dgm:t>
    </dgm:pt>
    <dgm:pt modelId="{00681F64-BE49-4067-9991-D6A84A2CF179}" type="sibTrans" cxnId="{2B626E7F-FBDF-49F9-9E09-E7F91E97A84B}">
      <dgm:prSet/>
      <dgm:spPr/>
      <dgm:t>
        <a:bodyPr/>
        <a:lstStyle/>
        <a:p>
          <a:endParaRPr lang="en-US"/>
        </a:p>
      </dgm:t>
    </dgm:pt>
    <dgm:pt modelId="{5AABE456-BEA4-4CD0-8548-551252437C9D}">
      <dgm:prSet custT="1"/>
      <dgm:spPr/>
      <dgm:t>
        <a:bodyPr/>
        <a:lstStyle/>
        <a:p>
          <a:r>
            <a:rPr lang="en-US" sz="1400"/>
            <a:t>According to the NHS, Type 2 diabetes is diagnosed by performing a blood test that evaluates the level of high blood glucose levels (NHS, 2025a).</a:t>
          </a:r>
        </a:p>
      </dgm:t>
    </dgm:pt>
    <dgm:pt modelId="{D38269E6-A41E-4DE7-85A5-5D220750D83E}" type="parTrans" cxnId="{6D58A106-718A-4C25-B3AA-28B2CBD67F07}">
      <dgm:prSet/>
      <dgm:spPr/>
      <dgm:t>
        <a:bodyPr/>
        <a:lstStyle/>
        <a:p>
          <a:endParaRPr lang="en-US"/>
        </a:p>
      </dgm:t>
    </dgm:pt>
    <dgm:pt modelId="{6E99600F-7B7B-4897-96D7-25752709F578}" type="sibTrans" cxnId="{6D58A106-718A-4C25-B3AA-28B2CBD67F07}">
      <dgm:prSet/>
      <dgm:spPr/>
      <dgm:t>
        <a:bodyPr/>
        <a:lstStyle/>
        <a:p>
          <a:endParaRPr lang="en-US"/>
        </a:p>
      </dgm:t>
    </dgm:pt>
    <dgm:pt modelId="{49F14BC8-C529-482D-9628-76F947600256}">
      <dgm:prSet custT="1"/>
      <dgm:spPr/>
      <dgm:t>
        <a:bodyPr/>
        <a:lstStyle/>
        <a:p>
          <a:r>
            <a:rPr lang="en-US" sz="1400"/>
            <a:t>Continued observation involves an HbA1c test at 3-6 months until stabilized and thereafter once every 6 months when the treatment and glucose are at a steady level (NICE, 2022).</a:t>
          </a:r>
        </a:p>
      </dgm:t>
    </dgm:pt>
    <dgm:pt modelId="{2D87C8A9-B76D-4881-A238-7C6D88BC3F00}" type="parTrans" cxnId="{DD4CA24E-6A87-4343-8660-BEC356C28203}">
      <dgm:prSet/>
      <dgm:spPr/>
      <dgm:t>
        <a:bodyPr/>
        <a:lstStyle/>
        <a:p>
          <a:endParaRPr lang="en-US"/>
        </a:p>
      </dgm:t>
    </dgm:pt>
    <dgm:pt modelId="{07264577-814D-436C-93D9-88E074D0CCF9}" type="sibTrans" cxnId="{DD4CA24E-6A87-4343-8660-BEC356C28203}">
      <dgm:prSet/>
      <dgm:spPr/>
      <dgm:t>
        <a:bodyPr/>
        <a:lstStyle/>
        <a:p>
          <a:endParaRPr lang="en-US"/>
        </a:p>
      </dgm:t>
    </dgm:pt>
    <dgm:pt modelId="{1AC929C4-8718-4166-9DB5-6467115D24DF}">
      <dgm:prSet custT="1"/>
      <dgm:spPr/>
      <dgm:t>
        <a:bodyPr/>
        <a:lstStyle/>
        <a:p>
          <a:r>
            <a:rPr lang="en-US" sz="1400"/>
            <a:t>Blood pressure, cholesterol, weight/BMI, kidney checks and foot checks are also part of NHS follow-up checks (NHS, 2025b).  </a:t>
          </a:r>
        </a:p>
      </dgm:t>
    </dgm:pt>
    <dgm:pt modelId="{5BF74EC7-11B8-4AE8-B654-46227BA15D27}" type="parTrans" cxnId="{E1A4FA85-6129-4DC9-952A-14F961419CE1}">
      <dgm:prSet/>
      <dgm:spPr/>
      <dgm:t>
        <a:bodyPr/>
        <a:lstStyle/>
        <a:p>
          <a:endParaRPr lang="en-US"/>
        </a:p>
      </dgm:t>
    </dgm:pt>
    <dgm:pt modelId="{F4B7A4A3-F5D3-4D54-8C29-68031806552A}" type="sibTrans" cxnId="{E1A4FA85-6129-4DC9-952A-14F961419CE1}">
      <dgm:prSet/>
      <dgm:spPr/>
      <dgm:t>
        <a:bodyPr/>
        <a:lstStyle/>
        <a:p>
          <a:endParaRPr lang="en-US"/>
        </a:p>
      </dgm:t>
    </dgm:pt>
    <dgm:pt modelId="{8229F8F3-303C-45F8-9B1C-82FBAEF7B83B}" type="pres">
      <dgm:prSet presAssocID="{B13B27CA-218D-4DA0-BABD-4EDE2322A8E4}" presName="root" presStyleCnt="0">
        <dgm:presLayoutVars>
          <dgm:dir/>
          <dgm:resizeHandles val="exact"/>
        </dgm:presLayoutVars>
      </dgm:prSet>
      <dgm:spPr/>
    </dgm:pt>
    <dgm:pt modelId="{2D1BC42E-93AD-4A88-BDE8-B238D1CF0305}" type="pres">
      <dgm:prSet presAssocID="{7A1D83F7-E5A3-424D-9EBA-7078DE61D69D}" presName="compNode" presStyleCnt="0"/>
      <dgm:spPr/>
    </dgm:pt>
    <dgm:pt modelId="{8231B069-229B-47BB-B4B4-005849D00BC3}" type="pres">
      <dgm:prSet presAssocID="{7A1D83F7-E5A3-424D-9EBA-7078DE61D69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mach"/>
        </a:ext>
      </dgm:extLst>
    </dgm:pt>
    <dgm:pt modelId="{735773CE-4331-407C-A596-4BA5C0BDF205}" type="pres">
      <dgm:prSet presAssocID="{7A1D83F7-E5A3-424D-9EBA-7078DE61D69D}" presName="spaceRect" presStyleCnt="0"/>
      <dgm:spPr/>
    </dgm:pt>
    <dgm:pt modelId="{D30A84CF-397E-4EE4-A8CD-49B63CBDB70E}" type="pres">
      <dgm:prSet presAssocID="{7A1D83F7-E5A3-424D-9EBA-7078DE61D69D}" presName="textRect" presStyleLbl="revTx" presStyleIdx="0" presStyleCnt="5">
        <dgm:presLayoutVars>
          <dgm:chMax val="1"/>
          <dgm:chPref val="1"/>
        </dgm:presLayoutVars>
      </dgm:prSet>
      <dgm:spPr/>
    </dgm:pt>
    <dgm:pt modelId="{AA8FB667-83E3-497A-ADEE-B704F9A008A9}" type="pres">
      <dgm:prSet presAssocID="{48DB8C9B-EAFA-4925-AB7D-B76E38F6D2DE}" presName="sibTrans" presStyleCnt="0"/>
      <dgm:spPr/>
    </dgm:pt>
    <dgm:pt modelId="{FE68511E-6B03-4F63-8955-9491FA587475}" type="pres">
      <dgm:prSet presAssocID="{AB91E0C5-E372-413E-AB9E-4A3ACEC67FC8}" presName="compNode" presStyleCnt="0"/>
      <dgm:spPr/>
    </dgm:pt>
    <dgm:pt modelId="{9EC13342-942D-49BC-BA1C-74AF69558215}" type="pres">
      <dgm:prSet presAssocID="{AB91E0C5-E372-413E-AB9E-4A3ACEC67FC8}"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Needle"/>
        </a:ext>
      </dgm:extLst>
    </dgm:pt>
    <dgm:pt modelId="{A40511B0-FA1C-4BFF-8EFD-4A427F5A3A0F}" type="pres">
      <dgm:prSet presAssocID="{AB91E0C5-E372-413E-AB9E-4A3ACEC67FC8}" presName="spaceRect" presStyleCnt="0"/>
      <dgm:spPr/>
    </dgm:pt>
    <dgm:pt modelId="{16C5E247-A983-4127-8002-F6E1A551237E}" type="pres">
      <dgm:prSet presAssocID="{AB91E0C5-E372-413E-AB9E-4A3ACEC67FC8}" presName="textRect" presStyleLbl="revTx" presStyleIdx="1" presStyleCnt="5">
        <dgm:presLayoutVars>
          <dgm:chMax val="1"/>
          <dgm:chPref val="1"/>
        </dgm:presLayoutVars>
      </dgm:prSet>
      <dgm:spPr/>
    </dgm:pt>
    <dgm:pt modelId="{E81D8F44-E815-4E00-B602-C013D564AFEB}" type="pres">
      <dgm:prSet presAssocID="{00681F64-BE49-4067-9991-D6A84A2CF179}" presName="sibTrans" presStyleCnt="0"/>
      <dgm:spPr/>
    </dgm:pt>
    <dgm:pt modelId="{BCA1E4C0-EBC0-424B-814E-1839EF3DFB43}" type="pres">
      <dgm:prSet presAssocID="{5AABE456-BEA4-4CD0-8548-551252437C9D}" presName="compNode" presStyleCnt="0"/>
      <dgm:spPr/>
    </dgm:pt>
    <dgm:pt modelId="{2B2A9F27-1E20-487C-A79A-9E5FB92BA955}" type="pres">
      <dgm:prSet presAssocID="{5AABE456-BEA4-4CD0-8548-551252437C9D}"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Kidney"/>
        </a:ext>
      </dgm:extLst>
    </dgm:pt>
    <dgm:pt modelId="{1F37E04D-D2AC-48E4-9300-B4725124CE12}" type="pres">
      <dgm:prSet presAssocID="{5AABE456-BEA4-4CD0-8548-551252437C9D}" presName="spaceRect" presStyleCnt="0"/>
      <dgm:spPr/>
    </dgm:pt>
    <dgm:pt modelId="{A57491C1-EF7F-4B31-BAA7-157EA8388769}" type="pres">
      <dgm:prSet presAssocID="{5AABE456-BEA4-4CD0-8548-551252437C9D}" presName="textRect" presStyleLbl="revTx" presStyleIdx="2" presStyleCnt="5">
        <dgm:presLayoutVars>
          <dgm:chMax val="1"/>
          <dgm:chPref val="1"/>
        </dgm:presLayoutVars>
      </dgm:prSet>
      <dgm:spPr/>
    </dgm:pt>
    <dgm:pt modelId="{98A9C676-374A-416C-ACB3-D99963745495}" type="pres">
      <dgm:prSet presAssocID="{6E99600F-7B7B-4897-96D7-25752709F578}" presName="sibTrans" presStyleCnt="0"/>
      <dgm:spPr/>
    </dgm:pt>
    <dgm:pt modelId="{C10A912F-9636-450E-90EA-33B5559B6C33}" type="pres">
      <dgm:prSet presAssocID="{49F14BC8-C529-482D-9628-76F947600256}" presName="compNode" presStyleCnt="0"/>
      <dgm:spPr/>
    </dgm:pt>
    <dgm:pt modelId="{683817D5-9D2D-4B77-845C-8852B968BBB9}" type="pres">
      <dgm:prSet presAssocID="{49F14BC8-C529-482D-9628-76F94760025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topwatch"/>
        </a:ext>
      </dgm:extLst>
    </dgm:pt>
    <dgm:pt modelId="{28DBCC2C-6351-4F5B-804C-C14C90887BF6}" type="pres">
      <dgm:prSet presAssocID="{49F14BC8-C529-482D-9628-76F947600256}" presName="spaceRect" presStyleCnt="0"/>
      <dgm:spPr/>
    </dgm:pt>
    <dgm:pt modelId="{4622B73B-ED23-4B68-9D94-B8C45D0B4BB4}" type="pres">
      <dgm:prSet presAssocID="{49F14BC8-C529-482D-9628-76F947600256}" presName="textRect" presStyleLbl="revTx" presStyleIdx="3" presStyleCnt="5">
        <dgm:presLayoutVars>
          <dgm:chMax val="1"/>
          <dgm:chPref val="1"/>
        </dgm:presLayoutVars>
      </dgm:prSet>
      <dgm:spPr/>
    </dgm:pt>
    <dgm:pt modelId="{20477085-D357-4BF9-B8F1-6F64502C1146}" type="pres">
      <dgm:prSet presAssocID="{07264577-814D-436C-93D9-88E074D0CCF9}" presName="sibTrans" presStyleCnt="0"/>
      <dgm:spPr/>
    </dgm:pt>
    <dgm:pt modelId="{0FEE70A1-E561-4D13-99A7-5C565A073BDD}" type="pres">
      <dgm:prSet presAssocID="{1AC929C4-8718-4166-9DB5-6467115D24DF}" presName="compNode" presStyleCnt="0"/>
      <dgm:spPr/>
    </dgm:pt>
    <dgm:pt modelId="{F5CD8262-3A04-4FBC-9D7C-B63A09083141}" type="pres">
      <dgm:prSet presAssocID="{1AC929C4-8718-4166-9DB5-6467115D24DF}"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art Organ"/>
        </a:ext>
      </dgm:extLst>
    </dgm:pt>
    <dgm:pt modelId="{97623A46-B46F-4547-8FB7-5BE4CB2625C5}" type="pres">
      <dgm:prSet presAssocID="{1AC929C4-8718-4166-9DB5-6467115D24DF}" presName="spaceRect" presStyleCnt="0"/>
      <dgm:spPr/>
    </dgm:pt>
    <dgm:pt modelId="{9854173A-D262-42E2-A906-35EE05245BFD}" type="pres">
      <dgm:prSet presAssocID="{1AC929C4-8718-4166-9DB5-6467115D24DF}" presName="textRect" presStyleLbl="revTx" presStyleIdx="4" presStyleCnt="5">
        <dgm:presLayoutVars>
          <dgm:chMax val="1"/>
          <dgm:chPref val="1"/>
        </dgm:presLayoutVars>
      </dgm:prSet>
      <dgm:spPr/>
    </dgm:pt>
  </dgm:ptLst>
  <dgm:cxnLst>
    <dgm:cxn modelId="{6D58A106-718A-4C25-B3AA-28B2CBD67F07}" srcId="{B13B27CA-218D-4DA0-BABD-4EDE2322A8E4}" destId="{5AABE456-BEA4-4CD0-8548-551252437C9D}" srcOrd="2" destOrd="0" parTransId="{D38269E6-A41E-4DE7-85A5-5D220750D83E}" sibTransId="{6E99600F-7B7B-4897-96D7-25752709F578}"/>
    <dgm:cxn modelId="{532A0B66-51AD-4205-953D-C3ACED4ECA71}" type="presOf" srcId="{5AABE456-BEA4-4CD0-8548-551252437C9D}" destId="{A57491C1-EF7F-4B31-BAA7-157EA8388769}" srcOrd="0" destOrd="0" presId="urn:microsoft.com/office/officeart/2018/2/layout/IconLabelList"/>
    <dgm:cxn modelId="{DD4CA24E-6A87-4343-8660-BEC356C28203}" srcId="{B13B27CA-218D-4DA0-BABD-4EDE2322A8E4}" destId="{49F14BC8-C529-482D-9628-76F947600256}" srcOrd="3" destOrd="0" parTransId="{2D87C8A9-B76D-4881-A238-7C6D88BC3F00}" sibTransId="{07264577-814D-436C-93D9-88E074D0CCF9}"/>
    <dgm:cxn modelId="{3E74BE74-10E9-4B09-8A12-9137068F1DC4}" type="presOf" srcId="{49F14BC8-C529-482D-9628-76F947600256}" destId="{4622B73B-ED23-4B68-9D94-B8C45D0B4BB4}" srcOrd="0" destOrd="0" presId="urn:microsoft.com/office/officeart/2018/2/layout/IconLabelList"/>
    <dgm:cxn modelId="{2B626E7F-FBDF-49F9-9E09-E7F91E97A84B}" srcId="{B13B27CA-218D-4DA0-BABD-4EDE2322A8E4}" destId="{AB91E0C5-E372-413E-AB9E-4A3ACEC67FC8}" srcOrd="1" destOrd="0" parTransId="{64FC34CE-50E5-48C4-B25B-FF1083379560}" sibTransId="{00681F64-BE49-4067-9991-D6A84A2CF179}"/>
    <dgm:cxn modelId="{E1A4FA85-6129-4DC9-952A-14F961419CE1}" srcId="{B13B27CA-218D-4DA0-BABD-4EDE2322A8E4}" destId="{1AC929C4-8718-4166-9DB5-6467115D24DF}" srcOrd="4" destOrd="0" parTransId="{5BF74EC7-11B8-4AE8-B654-46227BA15D27}" sibTransId="{F4B7A4A3-F5D3-4D54-8C29-68031806552A}"/>
    <dgm:cxn modelId="{D994598F-C0C9-4FE4-ADA7-AFC24C53429D}" type="presOf" srcId="{7A1D83F7-E5A3-424D-9EBA-7078DE61D69D}" destId="{D30A84CF-397E-4EE4-A8CD-49B63CBDB70E}" srcOrd="0" destOrd="0" presId="urn:microsoft.com/office/officeart/2018/2/layout/IconLabelList"/>
    <dgm:cxn modelId="{CF52F19C-DE2F-40A6-818E-68DDB8053790}" type="presOf" srcId="{B13B27CA-218D-4DA0-BABD-4EDE2322A8E4}" destId="{8229F8F3-303C-45F8-9B1C-82FBAEF7B83B}" srcOrd="0" destOrd="0" presId="urn:microsoft.com/office/officeart/2018/2/layout/IconLabelList"/>
    <dgm:cxn modelId="{E8A14BD1-5B15-4430-96E4-49C658F7E8CD}" type="presOf" srcId="{1AC929C4-8718-4166-9DB5-6467115D24DF}" destId="{9854173A-D262-42E2-A906-35EE05245BFD}" srcOrd="0" destOrd="0" presId="urn:microsoft.com/office/officeart/2018/2/layout/IconLabelList"/>
    <dgm:cxn modelId="{D7EF43D7-761A-4C37-AEDE-75A2B30362F0}" type="presOf" srcId="{AB91E0C5-E372-413E-AB9E-4A3ACEC67FC8}" destId="{16C5E247-A983-4127-8002-F6E1A551237E}" srcOrd="0" destOrd="0" presId="urn:microsoft.com/office/officeart/2018/2/layout/IconLabelList"/>
    <dgm:cxn modelId="{ED0724EB-496A-445A-B083-984FABB09A70}" srcId="{B13B27CA-218D-4DA0-BABD-4EDE2322A8E4}" destId="{7A1D83F7-E5A3-424D-9EBA-7078DE61D69D}" srcOrd="0" destOrd="0" parTransId="{87EF31B9-1830-41C2-A4E8-FB64A5557E12}" sibTransId="{48DB8C9B-EAFA-4925-AB7D-B76E38F6D2DE}"/>
    <dgm:cxn modelId="{96701825-C58A-4DC1-8C53-3A6F5F498D6A}" type="presParOf" srcId="{8229F8F3-303C-45F8-9B1C-82FBAEF7B83B}" destId="{2D1BC42E-93AD-4A88-BDE8-B238D1CF0305}" srcOrd="0" destOrd="0" presId="urn:microsoft.com/office/officeart/2018/2/layout/IconLabelList"/>
    <dgm:cxn modelId="{8B2277D8-3AF8-4580-A9BA-2D3F2349C640}" type="presParOf" srcId="{2D1BC42E-93AD-4A88-BDE8-B238D1CF0305}" destId="{8231B069-229B-47BB-B4B4-005849D00BC3}" srcOrd="0" destOrd="0" presId="urn:microsoft.com/office/officeart/2018/2/layout/IconLabelList"/>
    <dgm:cxn modelId="{746622C2-7437-4228-8CC3-A7E389E8CA5B}" type="presParOf" srcId="{2D1BC42E-93AD-4A88-BDE8-B238D1CF0305}" destId="{735773CE-4331-407C-A596-4BA5C0BDF205}" srcOrd="1" destOrd="0" presId="urn:microsoft.com/office/officeart/2018/2/layout/IconLabelList"/>
    <dgm:cxn modelId="{F07673DC-7F7E-4E49-BA45-F48108C0A2DF}" type="presParOf" srcId="{2D1BC42E-93AD-4A88-BDE8-B238D1CF0305}" destId="{D30A84CF-397E-4EE4-A8CD-49B63CBDB70E}" srcOrd="2" destOrd="0" presId="urn:microsoft.com/office/officeart/2018/2/layout/IconLabelList"/>
    <dgm:cxn modelId="{5F9A9B5C-769D-4B5D-BE25-9EFD2B4840EE}" type="presParOf" srcId="{8229F8F3-303C-45F8-9B1C-82FBAEF7B83B}" destId="{AA8FB667-83E3-497A-ADEE-B704F9A008A9}" srcOrd="1" destOrd="0" presId="urn:microsoft.com/office/officeart/2018/2/layout/IconLabelList"/>
    <dgm:cxn modelId="{F3B64D0F-1A38-43C3-8EE4-B3A5079E086B}" type="presParOf" srcId="{8229F8F3-303C-45F8-9B1C-82FBAEF7B83B}" destId="{FE68511E-6B03-4F63-8955-9491FA587475}" srcOrd="2" destOrd="0" presId="urn:microsoft.com/office/officeart/2018/2/layout/IconLabelList"/>
    <dgm:cxn modelId="{03CCC902-D2D2-49F4-A55D-510E940D9B25}" type="presParOf" srcId="{FE68511E-6B03-4F63-8955-9491FA587475}" destId="{9EC13342-942D-49BC-BA1C-74AF69558215}" srcOrd="0" destOrd="0" presId="urn:microsoft.com/office/officeart/2018/2/layout/IconLabelList"/>
    <dgm:cxn modelId="{A8A0DD7B-9468-4F5D-9CC4-A40072CBD45B}" type="presParOf" srcId="{FE68511E-6B03-4F63-8955-9491FA587475}" destId="{A40511B0-FA1C-4BFF-8EFD-4A427F5A3A0F}" srcOrd="1" destOrd="0" presId="urn:microsoft.com/office/officeart/2018/2/layout/IconLabelList"/>
    <dgm:cxn modelId="{4F68DF54-A0B9-456F-8012-6AE53F51C6E4}" type="presParOf" srcId="{FE68511E-6B03-4F63-8955-9491FA587475}" destId="{16C5E247-A983-4127-8002-F6E1A551237E}" srcOrd="2" destOrd="0" presId="urn:microsoft.com/office/officeart/2018/2/layout/IconLabelList"/>
    <dgm:cxn modelId="{33DAADBA-3A1E-4316-8127-AE567FBDD6F4}" type="presParOf" srcId="{8229F8F3-303C-45F8-9B1C-82FBAEF7B83B}" destId="{E81D8F44-E815-4E00-B602-C013D564AFEB}" srcOrd="3" destOrd="0" presId="urn:microsoft.com/office/officeart/2018/2/layout/IconLabelList"/>
    <dgm:cxn modelId="{306FD3E5-F313-45B8-B6A1-7368C8821DD4}" type="presParOf" srcId="{8229F8F3-303C-45F8-9B1C-82FBAEF7B83B}" destId="{BCA1E4C0-EBC0-424B-814E-1839EF3DFB43}" srcOrd="4" destOrd="0" presId="urn:microsoft.com/office/officeart/2018/2/layout/IconLabelList"/>
    <dgm:cxn modelId="{C7EBF39A-36A0-40C1-BFB9-C91D05F64A04}" type="presParOf" srcId="{BCA1E4C0-EBC0-424B-814E-1839EF3DFB43}" destId="{2B2A9F27-1E20-487C-A79A-9E5FB92BA955}" srcOrd="0" destOrd="0" presId="urn:microsoft.com/office/officeart/2018/2/layout/IconLabelList"/>
    <dgm:cxn modelId="{57E3F132-DB36-4C04-A79A-59454005DF26}" type="presParOf" srcId="{BCA1E4C0-EBC0-424B-814E-1839EF3DFB43}" destId="{1F37E04D-D2AC-48E4-9300-B4725124CE12}" srcOrd="1" destOrd="0" presId="urn:microsoft.com/office/officeart/2018/2/layout/IconLabelList"/>
    <dgm:cxn modelId="{497CE67D-8CAD-4E36-83E4-06D6AEEFDBF1}" type="presParOf" srcId="{BCA1E4C0-EBC0-424B-814E-1839EF3DFB43}" destId="{A57491C1-EF7F-4B31-BAA7-157EA8388769}" srcOrd="2" destOrd="0" presId="urn:microsoft.com/office/officeart/2018/2/layout/IconLabelList"/>
    <dgm:cxn modelId="{E5592B7A-1374-4147-8F09-91F13811BAA8}" type="presParOf" srcId="{8229F8F3-303C-45F8-9B1C-82FBAEF7B83B}" destId="{98A9C676-374A-416C-ACB3-D99963745495}" srcOrd="5" destOrd="0" presId="urn:microsoft.com/office/officeart/2018/2/layout/IconLabelList"/>
    <dgm:cxn modelId="{EDFA4EAD-C012-4B13-97CD-EF4F5165E368}" type="presParOf" srcId="{8229F8F3-303C-45F8-9B1C-82FBAEF7B83B}" destId="{C10A912F-9636-450E-90EA-33B5559B6C33}" srcOrd="6" destOrd="0" presId="urn:microsoft.com/office/officeart/2018/2/layout/IconLabelList"/>
    <dgm:cxn modelId="{9DFB653A-2714-4E3C-8611-134297008AC8}" type="presParOf" srcId="{C10A912F-9636-450E-90EA-33B5559B6C33}" destId="{683817D5-9D2D-4B77-845C-8852B968BBB9}" srcOrd="0" destOrd="0" presId="urn:microsoft.com/office/officeart/2018/2/layout/IconLabelList"/>
    <dgm:cxn modelId="{CE85914D-5F38-40E2-A7CD-8B4877A908F5}" type="presParOf" srcId="{C10A912F-9636-450E-90EA-33B5559B6C33}" destId="{28DBCC2C-6351-4F5B-804C-C14C90887BF6}" srcOrd="1" destOrd="0" presId="urn:microsoft.com/office/officeart/2018/2/layout/IconLabelList"/>
    <dgm:cxn modelId="{538B6F02-0F95-4ABA-96C5-CEDD0B20EF80}" type="presParOf" srcId="{C10A912F-9636-450E-90EA-33B5559B6C33}" destId="{4622B73B-ED23-4B68-9D94-B8C45D0B4BB4}" srcOrd="2" destOrd="0" presId="urn:microsoft.com/office/officeart/2018/2/layout/IconLabelList"/>
    <dgm:cxn modelId="{76F0D3F9-5960-4BCF-8BF3-7E2B3C7FB60F}" type="presParOf" srcId="{8229F8F3-303C-45F8-9B1C-82FBAEF7B83B}" destId="{20477085-D357-4BF9-B8F1-6F64502C1146}" srcOrd="7" destOrd="0" presId="urn:microsoft.com/office/officeart/2018/2/layout/IconLabelList"/>
    <dgm:cxn modelId="{6280DD33-9A7B-4EE9-9D05-9ADCA2E7D50D}" type="presParOf" srcId="{8229F8F3-303C-45F8-9B1C-82FBAEF7B83B}" destId="{0FEE70A1-E561-4D13-99A7-5C565A073BDD}" srcOrd="8" destOrd="0" presId="urn:microsoft.com/office/officeart/2018/2/layout/IconLabelList"/>
    <dgm:cxn modelId="{8FFED12B-8D53-4780-9DC2-11A752CFD1E1}" type="presParOf" srcId="{0FEE70A1-E561-4D13-99A7-5C565A073BDD}" destId="{F5CD8262-3A04-4FBC-9D7C-B63A09083141}" srcOrd="0" destOrd="0" presId="urn:microsoft.com/office/officeart/2018/2/layout/IconLabelList"/>
    <dgm:cxn modelId="{8BAD68DB-C1AE-4437-B7F4-0FDA115A0F04}" type="presParOf" srcId="{0FEE70A1-E561-4D13-99A7-5C565A073BDD}" destId="{97623A46-B46F-4547-8FB7-5BE4CB2625C5}" srcOrd="1" destOrd="0" presId="urn:microsoft.com/office/officeart/2018/2/layout/IconLabelList"/>
    <dgm:cxn modelId="{797D6D6C-7EFA-4420-A9DD-27170117B5BF}" type="presParOf" srcId="{0FEE70A1-E561-4D13-99A7-5C565A073BDD}" destId="{9854173A-D262-42E2-A906-35EE05245BFD}" srcOrd="2" destOrd="0" presId="urn:microsoft.com/office/officeart/2018/2/layout/Icon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31B069-229B-47BB-B4B4-005849D00BC3}">
      <dsp:nvSpPr>
        <dsp:cNvPr id="0" name=""/>
        <dsp:cNvSpPr/>
      </dsp:nvSpPr>
      <dsp:spPr>
        <a:xfrm>
          <a:off x="828914" y="816627"/>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30A84CF-397E-4EE4-A8CD-49B63CBDB70E}">
      <dsp:nvSpPr>
        <dsp:cNvPr id="0" name=""/>
        <dsp:cNvSpPr/>
      </dsp:nvSpPr>
      <dsp:spPr>
        <a:xfrm>
          <a:off x="333914" y="2080511"/>
          <a:ext cx="1800000" cy="17611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US" sz="1400" kern="1200" dirty="0"/>
            <a:t>Symptoms of diabetes are common: one feels thirsty all the time, urinates more often, feels very tired, and loses weight (NHS, 2023a). </a:t>
          </a:r>
        </a:p>
      </dsp:txBody>
      <dsp:txXfrm>
        <a:off x="333914" y="2080511"/>
        <a:ext cx="1800000" cy="1761196"/>
      </dsp:txXfrm>
    </dsp:sp>
    <dsp:sp modelId="{9EC13342-942D-49BC-BA1C-74AF69558215}">
      <dsp:nvSpPr>
        <dsp:cNvPr id="0" name=""/>
        <dsp:cNvSpPr/>
      </dsp:nvSpPr>
      <dsp:spPr>
        <a:xfrm>
          <a:off x="2943914" y="816627"/>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C5E247-A983-4127-8002-F6E1A551237E}">
      <dsp:nvSpPr>
        <dsp:cNvPr id="0" name=""/>
        <dsp:cNvSpPr/>
      </dsp:nvSpPr>
      <dsp:spPr>
        <a:xfrm>
          <a:off x="2448914" y="2080511"/>
          <a:ext cx="1800000" cy="17611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US" sz="1400" kern="1200"/>
            <a:t>The blurred vision is also another symptom of high blood glucose, and the symptoms can develop slowly (NHS, 2022; 2025a).</a:t>
          </a:r>
        </a:p>
      </dsp:txBody>
      <dsp:txXfrm>
        <a:off x="2448914" y="2080511"/>
        <a:ext cx="1800000" cy="1761196"/>
      </dsp:txXfrm>
    </dsp:sp>
    <dsp:sp modelId="{2B2A9F27-1E20-487C-A79A-9E5FB92BA955}">
      <dsp:nvSpPr>
        <dsp:cNvPr id="0" name=""/>
        <dsp:cNvSpPr/>
      </dsp:nvSpPr>
      <dsp:spPr>
        <a:xfrm>
          <a:off x="5058914" y="816627"/>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7491C1-EF7F-4B31-BAA7-157EA8388769}">
      <dsp:nvSpPr>
        <dsp:cNvPr id="0" name=""/>
        <dsp:cNvSpPr/>
      </dsp:nvSpPr>
      <dsp:spPr>
        <a:xfrm>
          <a:off x="4563914" y="2080511"/>
          <a:ext cx="1800000" cy="17611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US" sz="1400" kern="1200"/>
            <a:t>According to the NHS, Type 2 diabetes is diagnosed by performing a blood test that evaluates the level of high blood glucose levels (NHS, 2025a).</a:t>
          </a:r>
        </a:p>
      </dsp:txBody>
      <dsp:txXfrm>
        <a:off x="4563914" y="2080511"/>
        <a:ext cx="1800000" cy="1761196"/>
      </dsp:txXfrm>
    </dsp:sp>
    <dsp:sp modelId="{683817D5-9D2D-4B77-845C-8852B968BBB9}">
      <dsp:nvSpPr>
        <dsp:cNvPr id="0" name=""/>
        <dsp:cNvSpPr/>
      </dsp:nvSpPr>
      <dsp:spPr>
        <a:xfrm>
          <a:off x="7173914" y="816627"/>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22B73B-ED23-4B68-9D94-B8C45D0B4BB4}">
      <dsp:nvSpPr>
        <dsp:cNvPr id="0" name=""/>
        <dsp:cNvSpPr/>
      </dsp:nvSpPr>
      <dsp:spPr>
        <a:xfrm>
          <a:off x="6678914" y="2080511"/>
          <a:ext cx="1800000" cy="17611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US" sz="1400" kern="1200"/>
            <a:t>Continued observation involves an HbA1c test at 3-6 months until stabilized and thereafter once every 6 months when the treatment and glucose are at a steady level (NICE, 2022).</a:t>
          </a:r>
        </a:p>
      </dsp:txBody>
      <dsp:txXfrm>
        <a:off x="6678914" y="2080511"/>
        <a:ext cx="1800000" cy="1761196"/>
      </dsp:txXfrm>
    </dsp:sp>
    <dsp:sp modelId="{F5CD8262-3A04-4FBC-9D7C-B63A09083141}">
      <dsp:nvSpPr>
        <dsp:cNvPr id="0" name=""/>
        <dsp:cNvSpPr/>
      </dsp:nvSpPr>
      <dsp:spPr>
        <a:xfrm>
          <a:off x="9288914" y="816627"/>
          <a:ext cx="810000" cy="81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54173A-D262-42E2-A906-35EE05245BFD}">
      <dsp:nvSpPr>
        <dsp:cNvPr id="0" name=""/>
        <dsp:cNvSpPr/>
      </dsp:nvSpPr>
      <dsp:spPr>
        <a:xfrm>
          <a:off x="8793914" y="2080511"/>
          <a:ext cx="1800000" cy="17611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US" sz="1400" kern="1200"/>
            <a:t>Blood pressure, cholesterol, weight/BMI, kidney checks and foot checks are also part of NHS follow-up checks (NHS, 2025b).  </a:t>
          </a:r>
        </a:p>
      </dsp:txBody>
      <dsp:txXfrm>
        <a:off x="8793914" y="2080511"/>
        <a:ext cx="1800000" cy="1761196"/>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B7E2D97-5C4B-4438-897E-9E449D1DA7BB}" type="datetimeFigureOut">
              <a:rPr lang="en-US" smtClean="0"/>
              <a:t>3/14/2026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5B596B7-B88F-4A49-89E2-6F130A7EFA9F}" type="slidenum">
              <a:rPr lang="en-US" smtClean="0"/>
              <a:t>‹#›</a:t>
            </a:fld>
            <a:endParaRPr lang="en-US"/>
          </a:p>
        </p:txBody>
      </p:sp>
    </p:spTree>
    <p:extLst>
      <p:ext uri="{BB962C8B-B14F-4D97-AF65-F5344CB8AC3E}">
        <p14:creationId xmlns:p14="http://schemas.microsoft.com/office/powerpoint/2010/main" val="11907838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5B596B7-B88F-4A49-89E2-6F130A7EFA9F}" type="slidenum">
              <a:rPr lang="en-US" smtClean="0"/>
              <a:t>2</a:t>
            </a:fld>
            <a:endParaRPr lang="en-US"/>
          </a:p>
        </p:txBody>
      </p:sp>
    </p:spTree>
    <p:extLst>
      <p:ext uri="{BB962C8B-B14F-4D97-AF65-F5344CB8AC3E}">
        <p14:creationId xmlns:p14="http://schemas.microsoft.com/office/powerpoint/2010/main" val="12911368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5B596B7-B88F-4A49-89E2-6F130A7EFA9F}" type="slidenum">
              <a:rPr lang="en-US" smtClean="0"/>
              <a:t>3</a:t>
            </a:fld>
            <a:endParaRPr lang="en-US"/>
          </a:p>
        </p:txBody>
      </p:sp>
    </p:spTree>
    <p:extLst>
      <p:ext uri="{BB962C8B-B14F-4D97-AF65-F5344CB8AC3E}">
        <p14:creationId xmlns:p14="http://schemas.microsoft.com/office/powerpoint/2010/main" val="5833892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5B596B7-B88F-4A49-89E2-6F130A7EFA9F}" type="slidenum">
              <a:rPr lang="en-US" smtClean="0"/>
              <a:t>4</a:t>
            </a:fld>
            <a:endParaRPr lang="en-US"/>
          </a:p>
        </p:txBody>
      </p:sp>
    </p:spTree>
    <p:extLst>
      <p:ext uri="{BB962C8B-B14F-4D97-AF65-F5344CB8AC3E}">
        <p14:creationId xmlns:p14="http://schemas.microsoft.com/office/powerpoint/2010/main" val="2605179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5B596B7-B88F-4A49-89E2-6F130A7EFA9F}" type="slidenum">
              <a:rPr lang="en-US" smtClean="0"/>
              <a:t>5</a:t>
            </a:fld>
            <a:endParaRPr lang="en-US"/>
          </a:p>
        </p:txBody>
      </p:sp>
    </p:spTree>
    <p:extLst>
      <p:ext uri="{BB962C8B-B14F-4D97-AF65-F5344CB8AC3E}">
        <p14:creationId xmlns:p14="http://schemas.microsoft.com/office/powerpoint/2010/main" val="40497295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5B596B7-B88F-4A49-89E2-6F130A7EFA9F}" type="slidenum">
              <a:rPr lang="en-US" smtClean="0"/>
              <a:t>6</a:t>
            </a:fld>
            <a:endParaRPr lang="en-US"/>
          </a:p>
        </p:txBody>
      </p:sp>
    </p:spTree>
    <p:extLst>
      <p:ext uri="{BB962C8B-B14F-4D97-AF65-F5344CB8AC3E}">
        <p14:creationId xmlns:p14="http://schemas.microsoft.com/office/powerpoint/2010/main" val="4599802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5B596B7-B88F-4A49-89E2-6F130A7EFA9F}" type="slidenum">
              <a:rPr lang="en-US" smtClean="0"/>
              <a:t>8</a:t>
            </a:fld>
            <a:endParaRPr lang="en-US"/>
          </a:p>
        </p:txBody>
      </p:sp>
    </p:spTree>
    <p:extLst>
      <p:ext uri="{BB962C8B-B14F-4D97-AF65-F5344CB8AC3E}">
        <p14:creationId xmlns:p14="http://schemas.microsoft.com/office/powerpoint/2010/main" val="24274770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5B596B7-B88F-4A49-89E2-6F130A7EFA9F}" type="slidenum">
              <a:rPr lang="en-US" smtClean="0"/>
              <a:t>9</a:t>
            </a:fld>
            <a:endParaRPr lang="en-US"/>
          </a:p>
        </p:txBody>
      </p:sp>
    </p:spTree>
    <p:extLst>
      <p:ext uri="{BB962C8B-B14F-4D97-AF65-F5344CB8AC3E}">
        <p14:creationId xmlns:p14="http://schemas.microsoft.com/office/powerpoint/2010/main" val="39393768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5B596B7-B88F-4A49-89E2-6F130A7EFA9F}" type="slidenum">
              <a:rPr lang="en-US" smtClean="0"/>
              <a:t>10</a:t>
            </a:fld>
            <a:endParaRPr lang="en-US"/>
          </a:p>
        </p:txBody>
      </p:sp>
    </p:spTree>
    <p:extLst>
      <p:ext uri="{BB962C8B-B14F-4D97-AF65-F5344CB8AC3E}">
        <p14:creationId xmlns:p14="http://schemas.microsoft.com/office/powerpoint/2010/main" val="31080848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5B596B7-B88F-4A49-89E2-6F130A7EFA9F}" type="slidenum">
              <a:rPr lang="en-US" smtClean="0"/>
              <a:t>11</a:t>
            </a:fld>
            <a:endParaRPr lang="en-US"/>
          </a:p>
        </p:txBody>
      </p:sp>
    </p:spTree>
    <p:extLst>
      <p:ext uri="{BB962C8B-B14F-4D97-AF65-F5344CB8AC3E}">
        <p14:creationId xmlns:p14="http://schemas.microsoft.com/office/powerpoint/2010/main" val="4666003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5B596B7-B88F-4A49-89E2-6F130A7EFA9F}" type="slidenum">
              <a:rPr lang="en-US" smtClean="0"/>
              <a:t>12</a:t>
            </a:fld>
            <a:endParaRPr lang="en-US"/>
          </a:p>
        </p:txBody>
      </p:sp>
    </p:spTree>
    <p:extLst>
      <p:ext uri="{BB962C8B-B14F-4D97-AF65-F5344CB8AC3E}">
        <p14:creationId xmlns:p14="http://schemas.microsoft.com/office/powerpoint/2010/main" val="19263048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Type 2 diabetes is a long-term condition that affects how the body regulates blood glucose. The presentation explained the anatomy and physiology of the endocrine system, particularly the role of the pancreas and insulin in maintaining glucose balance. It also showed how insulin resistance disrupts this process and leads to elevated blood glucose levels.</a:t>
            </a:r>
          </a:p>
          <a:p>
            <a:r>
              <a:rPr lang="en-US" dirty="0"/>
              <a:t>The case study of </a:t>
            </a:r>
            <a:r>
              <a:rPr lang="en-US" dirty="0" err="1"/>
              <a:t>Mr</a:t>
            </a:r>
            <a:r>
              <a:rPr lang="en-US" dirty="0"/>
              <a:t> David Khan illustrated how lifestyle factors such as obesity, poor diet, and physical inactivity can increase the risk of developing Type 2 diabetes. Effective management of the condition requires a combination of regular monitoring, lifestyle modification, appropriate medication, and patient education. With a </a:t>
            </a:r>
            <a:r>
              <a:rPr lang="en-US" dirty="0" err="1"/>
              <a:t>personalised</a:t>
            </a:r>
            <a:r>
              <a:rPr lang="en-US" dirty="0"/>
              <a:t> care plan and ongoing support, individuals with Type 2 diabetes can successfully manage their condition and reduce the risk of serious complications.</a:t>
            </a:r>
          </a:p>
          <a:p>
            <a:endParaRPr lang="en-US" dirty="0"/>
          </a:p>
        </p:txBody>
      </p:sp>
      <p:sp>
        <p:nvSpPr>
          <p:cNvPr id="4" name="Slide Number Placeholder 3"/>
          <p:cNvSpPr>
            <a:spLocks noGrp="1"/>
          </p:cNvSpPr>
          <p:nvPr>
            <p:ph type="sldNum" sz="quarter" idx="5"/>
          </p:nvPr>
        </p:nvSpPr>
        <p:spPr/>
        <p:txBody>
          <a:bodyPr/>
          <a:lstStyle/>
          <a:p>
            <a:fld id="{E5B596B7-B88F-4A49-89E2-6F130A7EFA9F}" type="slidenum">
              <a:rPr lang="en-US" smtClean="0"/>
              <a:t>13</a:t>
            </a:fld>
            <a:endParaRPr lang="en-US"/>
          </a:p>
        </p:txBody>
      </p:sp>
    </p:spTree>
    <p:extLst>
      <p:ext uri="{BB962C8B-B14F-4D97-AF65-F5344CB8AC3E}">
        <p14:creationId xmlns:p14="http://schemas.microsoft.com/office/powerpoint/2010/main" val="21403055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5B596B7-B88F-4A49-89E2-6F130A7EFA9F}" type="slidenum">
              <a:rPr lang="en-US" smtClean="0"/>
              <a:t>14</a:t>
            </a:fld>
            <a:endParaRPr lang="en-US"/>
          </a:p>
        </p:txBody>
      </p:sp>
    </p:spTree>
    <p:extLst>
      <p:ext uri="{BB962C8B-B14F-4D97-AF65-F5344CB8AC3E}">
        <p14:creationId xmlns:p14="http://schemas.microsoft.com/office/powerpoint/2010/main" val="22904279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2B74E-3065-E004-7993-8FA00362CDD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1A6AC49-407E-4933-1A00-344BE1C6FF9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A3E04542-2AED-77A1-FEF0-6EE6C64909B4}"/>
              </a:ext>
            </a:extLst>
          </p:cNvPr>
          <p:cNvSpPr>
            <a:spLocks noGrp="1"/>
          </p:cNvSpPr>
          <p:nvPr>
            <p:ph type="dt" sz="half" idx="10"/>
          </p:nvPr>
        </p:nvSpPr>
        <p:spPr/>
        <p:txBody>
          <a:bodyPr/>
          <a:lstStyle/>
          <a:p>
            <a:fld id="{FB2DE209-C490-405D-83A0-52E834211B49}" type="datetimeFigureOut">
              <a:rPr lang="en-US" smtClean="0"/>
              <a:t>3/14/2026</a:t>
            </a:fld>
            <a:endParaRPr lang="en-US"/>
          </a:p>
        </p:txBody>
      </p:sp>
      <p:sp>
        <p:nvSpPr>
          <p:cNvPr id="5" name="Footer Placeholder 4">
            <a:extLst>
              <a:ext uri="{FF2B5EF4-FFF2-40B4-BE49-F238E27FC236}">
                <a16:creationId xmlns:a16="http://schemas.microsoft.com/office/drawing/2014/main" id="{35498D0D-BEA9-2F48-CF1B-69993083DED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FFF11F-EDC5-7DDD-0CD0-67409D325A3E}"/>
              </a:ext>
            </a:extLst>
          </p:cNvPr>
          <p:cNvSpPr>
            <a:spLocks noGrp="1"/>
          </p:cNvSpPr>
          <p:nvPr>
            <p:ph type="sldNum" sz="quarter" idx="12"/>
          </p:nvPr>
        </p:nvSpPr>
        <p:spPr/>
        <p:txBody>
          <a:bodyPr/>
          <a:lstStyle/>
          <a:p>
            <a:fld id="{E95B6876-3B16-4547-8DC5-831EC7F82124}" type="slidenum">
              <a:rPr lang="en-US" smtClean="0"/>
              <a:t>‹#›</a:t>
            </a:fld>
            <a:endParaRPr lang="en-US"/>
          </a:p>
        </p:txBody>
      </p:sp>
    </p:spTree>
    <p:extLst>
      <p:ext uri="{BB962C8B-B14F-4D97-AF65-F5344CB8AC3E}">
        <p14:creationId xmlns:p14="http://schemas.microsoft.com/office/powerpoint/2010/main" val="33707328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7732C1-15E3-1BBC-C8C6-00C2F9367C9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0B55BFB-87E5-FE7C-B0EB-F6D70F93614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ABC89C6-FF8A-EECA-9A64-7AB9E0DEA30C}"/>
              </a:ext>
            </a:extLst>
          </p:cNvPr>
          <p:cNvSpPr>
            <a:spLocks noGrp="1"/>
          </p:cNvSpPr>
          <p:nvPr>
            <p:ph type="dt" sz="half" idx="10"/>
          </p:nvPr>
        </p:nvSpPr>
        <p:spPr/>
        <p:txBody>
          <a:bodyPr/>
          <a:lstStyle/>
          <a:p>
            <a:fld id="{FB2DE209-C490-405D-83A0-52E834211B49}" type="datetimeFigureOut">
              <a:rPr lang="en-US" smtClean="0"/>
              <a:t>3/14/2026</a:t>
            </a:fld>
            <a:endParaRPr lang="en-US"/>
          </a:p>
        </p:txBody>
      </p:sp>
      <p:sp>
        <p:nvSpPr>
          <p:cNvPr id="5" name="Footer Placeholder 4">
            <a:extLst>
              <a:ext uri="{FF2B5EF4-FFF2-40B4-BE49-F238E27FC236}">
                <a16:creationId xmlns:a16="http://schemas.microsoft.com/office/drawing/2014/main" id="{DB3186F1-3CE4-89B2-0E73-1188E7DA3A8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E802F2-FC81-400F-88C3-7B3CC0ADD3FB}"/>
              </a:ext>
            </a:extLst>
          </p:cNvPr>
          <p:cNvSpPr>
            <a:spLocks noGrp="1"/>
          </p:cNvSpPr>
          <p:nvPr>
            <p:ph type="sldNum" sz="quarter" idx="12"/>
          </p:nvPr>
        </p:nvSpPr>
        <p:spPr/>
        <p:txBody>
          <a:bodyPr/>
          <a:lstStyle/>
          <a:p>
            <a:fld id="{E95B6876-3B16-4547-8DC5-831EC7F82124}" type="slidenum">
              <a:rPr lang="en-US" smtClean="0"/>
              <a:t>‹#›</a:t>
            </a:fld>
            <a:endParaRPr lang="en-US"/>
          </a:p>
        </p:txBody>
      </p:sp>
    </p:spTree>
    <p:extLst>
      <p:ext uri="{BB962C8B-B14F-4D97-AF65-F5344CB8AC3E}">
        <p14:creationId xmlns:p14="http://schemas.microsoft.com/office/powerpoint/2010/main" val="16020198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5C3D5A-BA8B-8419-4EBA-78E3F487C2A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C6BF9AE-F9F8-9B06-8F72-3B176FBE9DB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C3BB31E-07E9-E334-5AFE-9F698A096600}"/>
              </a:ext>
            </a:extLst>
          </p:cNvPr>
          <p:cNvSpPr>
            <a:spLocks noGrp="1"/>
          </p:cNvSpPr>
          <p:nvPr>
            <p:ph type="dt" sz="half" idx="10"/>
          </p:nvPr>
        </p:nvSpPr>
        <p:spPr/>
        <p:txBody>
          <a:bodyPr/>
          <a:lstStyle/>
          <a:p>
            <a:fld id="{FB2DE209-C490-405D-83A0-52E834211B49}" type="datetimeFigureOut">
              <a:rPr lang="en-US" smtClean="0"/>
              <a:t>3/14/2026</a:t>
            </a:fld>
            <a:endParaRPr lang="en-US"/>
          </a:p>
        </p:txBody>
      </p:sp>
      <p:sp>
        <p:nvSpPr>
          <p:cNvPr id="5" name="Footer Placeholder 4">
            <a:extLst>
              <a:ext uri="{FF2B5EF4-FFF2-40B4-BE49-F238E27FC236}">
                <a16:creationId xmlns:a16="http://schemas.microsoft.com/office/drawing/2014/main" id="{900DF65F-A1D5-1226-EC07-13083C0169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1512AC4-BC12-6D6B-C93A-7943E343E039}"/>
              </a:ext>
            </a:extLst>
          </p:cNvPr>
          <p:cNvSpPr>
            <a:spLocks noGrp="1"/>
          </p:cNvSpPr>
          <p:nvPr>
            <p:ph type="sldNum" sz="quarter" idx="12"/>
          </p:nvPr>
        </p:nvSpPr>
        <p:spPr/>
        <p:txBody>
          <a:bodyPr/>
          <a:lstStyle/>
          <a:p>
            <a:fld id="{E95B6876-3B16-4547-8DC5-831EC7F82124}" type="slidenum">
              <a:rPr lang="en-US" smtClean="0"/>
              <a:t>‹#›</a:t>
            </a:fld>
            <a:endParaRPr lang="en-US"/>
          </a:p>
        </p:txBody>
      </p:sp>
    </p:spTree>
    <p:extLst>
      <p:ext uri="{BB962C8B-B14F-4D97-AF65-F5344CB8AC3E}">
        <p14:creationId xmlns:p14="http://schemas.microsoft.com/office/powerpoint/2010/main" val="25616825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0EB43-CD69-5CE4-FF02-0EE05928A3A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FC33167-C164-6C74-1799-3512AA1CC76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42C8E6E-B977-EC86-E513-72B7960BC39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BF440E5-5A5F-BCA3-5A4C-585CC50CB955}"/>
              </a:ext>
            </a:extLst>
          </p:cNvPr>
          <p:cNvSpPr>
            <a:spLocks noGrp="1"/>
          </p:cNvSpPr>
          <p:nvPr>
            <p:ph type="dt" sz="half" idx="10"/>
          </p:nvPr>
        </p:nvSpPr>
        <p:spPr/>
        <p:txBody>
          <a:bodyPr/>
          <a:lstStyle/>
          <a:p>
            <a:fld id="{FB2DE209-C490-405D-83A0-52E834211B49}" type="datetimeFigureOut">
              <a:rPr lang="en-US" smtClean="0"/>
              <a:t>3/14/2026</a:t>
            </a:fld>
            <a:endParaRPr lang="en-US"/>
          </a:p>
        </p:txBody>
      </p:sp>
      <p:sp>
        <p:nvSpPr>
          <p:cNvPr id="6" name="Footer Placeholder 5">
            <a:extLst>
              <a:ext uri="{FF2B5EF4-FFF2-40B4-BE49-F238E27FC236}">
                <a16:creationId xmlns:a16="http://schemas.microsoft.com/office/drawing/2014/main" id="{EB82CB8A-7D06-8349-C6B9-FD647F7B910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041B052-AD40-F41F-CC33-1F18A785AB3F}"/>
              </a:ext>
            </a:extLst>
          </p:cNvPr>
          <p:cNvSpPr>
            <a:spLocks noGrp="1"/>
          </p:cNvSpPr>
          <p:nvPr>
            <p:ph type="sldNum" sz="quarter" idx="12"/>
          </p:nvPr>
        </p:nvSpPr>
        <p:spPr/>
        <p:txBody>
          <a:bodyPr/>
          <a:lstStyle/>
          <a:p>
            <a:fld id="{E95B6876-3B16-4547-8DC5-831EC7F82124}" type="slidenum">
              <a:rPr lang="en-US" smtClean="0"/>
              <a:t>‹#›</a:t>
            </a:fld>
            <a:endParaRPr lang="en-US"/>
          </a:p>
        </p:txBody>
      </p:sp>
    </p:spTree>
    <p:extLst>
      <p:ext uri="{BB962C8B-B14F-4D97-AF65-F5344CB8AC3E}">
        <p14:creationId xmlns:p14="http://schemas.microsoft.com/office/powerpoint/2010/main" val="2411814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84BAE-73E8-18F6-5988-88EFFD96DDCC}"/>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CDF213A-206E-C872-DABD-5B15FAE2CA7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5AFA781-C100-78B1-C231-A47C3A142A6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CA5C21D-AD0D-F1CC-D5B3-955C62CBCB1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2F58AA-59D7-7517-DB86-68D5BF792DA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E442860-7A08-CCDC-F8EC-AED6945B53B4}"/>
              </a:ext>
            </a:extLst>
          </p:cNvPr>
          <p:cNvSpPr>
            <a:spLocks noGrp="1"/>
          </p:cNvSpPr>
          <p:nvPr>
            <p:ph type="dt" sz="half" idx="10"/>
          </p:nvPr>
        </p:nvSpPr>
        <p:spPr/>
        <p:txBody>
          <a:bodyPr/>
          <a:lstStyle/>
          <a:p>
            <a:fld id="{FB2DE209-C490-405D-83A0-52E834211B49}" type="datetimeFigureOut">
              <a:rPr lang="en-US" smtClean="0"/>
              <a:t>3/14/2026</a:t>
            </a:fld>
            <a:endParaRPr lang="en-US"/>
          </a:p>
        </p:txBody>
      </p:sp>
      <p:sp>
        <p:nvSpPr>
          <p:cNvPr id="8" name="Footer Placeholder 7">
            <a:extLst>
              <a:ext uri="{FF2B5EF4-FFF2-40B4-BE49-F238E27FC236}">
                <a16:creationId xmlns:a16="http://schemas.microsoft.com/office/drawing/2014/main" id="{22B1E1D5-2B76-0F0A-4CAD-4B65A32EC89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495E85D-0156-B727-7A44-AD3DF8418087}"/>
              </a:ext>
            </a:extLst>
          </p:cNvPr>
          <p:cNvSpPr>
            <a:spLocks noGrp="1"/>
          </p:cNvSpPr>
          <p:nvPr>
            <p:ph type="sldNum" sz="quarter" idx="12"/>
          </p:nvPr>
        </p:nvSpPr>
        <p:spPr/>
        <p:txBody>
          <a:bodyPr/>
          <a:lstStyle/>
          <a:p>
            <a:fld id="{E95B6876-3B16-4547-8DC5-831EC7F82124}" type="slidenum">
              <a:rPr lang="en-US" smtClean="0"/>
              <a:t>‹#›</a:t>
            </a:fld>
            <a:endParaRPr lang="en-US"/>
          </a:p>
        </p:txBody>
      </p:sp>
    </p:spTree>
    <p:extLst>
      <p:ext uri="{BB962C8B-B14F-4D97-AF65-F5344CB8AC3E}">
        <p14:creationId xmlns:p14="http://schemas.microsoft.com/office/powerpoint/2010/main" val="12318812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16EEF-8329-5666-5FEF-A636B043537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3D8D96BE-0399-50F2-75FD-36B349C6F041}"/>
              </a:ext>
            </a:extLst>
          </p:cNvPr>
          <p:cNvSpPr>
            <a:spLocks noGrp="1"/>
          </p:cNvSpPr>
          <p:nvPr>
            <p:ph type="dt" sz="half" idx="10"/>
          </p:nvPr>
        </p:nvSpPr>
        <p:spPr/>
        <p:txBody>
          <a:bodyPr/>
          <a:lstStyle/>
          <a:p>
            <a:fld id="{FB2DE209-C490-405D-83A0-52E834211B49}" type="datetimeFigureOut">
              <a:rPr lang="en-US" smtClean="0"/>
              <a:t>3/14/2026</a:t>
            </a:fld>
            <a:endParaRPr lang="en-US"/>
          </a:p>
        </p:txBody>
      </p:sp>
      <p:sp>
        <p:nvSpPr>
          <p:cNvPr id="4" name="Footer Placeholder 3">
            <a:extLst>
              <a:ext uri="{FF2B5EF4-FFF2-40B4-BE49-F238E27FC236}">
                <a16:creationId xmlns:a16="http://schemas.microsoft.com/office/drawing/2014/main" id="{F9426F3C-A24F-1EDF-A0F0-C3BBF3BDBCA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BAC8FFF-353A-1006-D6B6-341796F4F847}"/>
              </a:ext>
            </a:extLst>
          </p:cNvPr>
          <p:cNvSpPr>
            <a:spLocks noGrp="1"/>
          </p:cNvSpPr>
          <p:nvPr>
            <p:ph type="sldNum" sz="quarter" idx="12"/>
          </p:nvPr>
        </p:nvSpPr>
        <p:spPr/>
        <p:txBody>
          <a:bodyPr/>
          <a:lstStyle/>
          <a:p>
            <a:fld id="{E95B6876-3B16-4547-8DC5-831EC7F82124}" type="slidenum">
              <a:rPr lang="en-US" smtClean="0"/>
              <a:t>‹#›</a:t>
            </a:fld>
            <a:endParaRPr lang="en-US"/>
          </a:p>
        </p:txBody>
      </p:sp>
    </p:spTree>
    <p:extLst>
      <p:ext uri="{BB962C8B-B14F-4D97-AF65-F5344CB8AC3E}">
        <p14:creationId xmlns:p14="http://schemas.microsoft.com/office/powerpoint/2010/main" val="21707904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55D9E87-8277-8493-88FD-4D2ED94DDC4A}"/>
              </a:ext>
            </a:extLst>
          </p:cNvPr>
          <p:cNvSpPr>
            <a:spLocks noGrp="1"/>
          </p:cNvSpPr>
          <p:nvPr>
            <p:ph type="dt" sz="half" idx="10"/>
          </p:nvPr>
        </p:nvSpPr>
        <p:spPr/>
        <p:txBody>
          <a:bodyPr/>
          <a:lstStyle/>
          <a:p>
            <a:fld id="{FB2DE209-C490-405D-83A0-52E834211B49}" type="datetimeFigureOut">
              <a:rPr lang="en-US" smtClean="0"/>
              <a:t>3/14/2026</a:t>
            </a:fld>
            <a:endParaRPr lang="en-US"/>
          </a:p>
        </p:txBody>
      </p:sp>
      <p:sp>
        <p:nvSpPr>
          <p:cNvPr id="3" name="Footer Placeholder 2">
            <a:extLst>
              <a:ext uri="{FF2B5EF4-FFF2-40B4-BE49-F238E27FC236}">
                <a16:creationId xmlns:a16="http://schemas.microsoft.com/office/drawing/2014/main" id="{E3D1F881-713A-E8BA-3395-474B39AC39D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AA19A6F-BD9A-58D9-D17B-622EC43E2370}"/>
              </a:ext>
            </a:extLst>
          </p:cNvPr>
          <p:cNvSpPr>
            <a:spLocks noGrp="1"/>
          </p:cNvSpPr>
          <p:nvPr>
            <p:ph type="sldNum" sz="quarter" idx="12"/>
          </p:nvPr>
        </p:nvSpPr>
        <p:spPr/>
        <p:txBody>
          <a:bodyPr/>
          <a:lstStyle/>
          <a:p>
            <a:fld id="{E95B6876-3B16-4547-8DC5-831EC7F82124}" type="slidenum">
              <a:rPr lang="en-US" smtClean="0"/>
              <a:t>‹#›</a:t>
            </a:fld>
            <a:endParaRPr lang="en-US"/>
          </a:p>
        </p:txBody>
      </p:sp>
    </p:spTree>
    <p:extLst>
      <p:ext uri="{BB962C8B-B14F-4D97-AF65-F5344CB8AC3E}">
        <p14:creationId xmlns:p14="http://schemas.microsoft.com/office/powerpoint/2010/main" val="40524793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06D9D-E932-6AAF-74FF-D6CC174BB0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EFAE37F-FE24-9319-81E5-D897B4701CD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6EB3903-8DF9-68AF-563D-AE1E528CC89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25AE936-4BFC-8C15-0710-1DC13BD47820}"/>
              </a:ext>
            </a:extLst>
          </p:cNvPr>
          <p:cNvSpPr>
            <a:spLocks noGrp="1"/>
          </p:cNvSpPr>
          <p:nvPr>
            <p:ph type="dt" sz="half" idx="10"/>
          </p:nvPr>
        </p:nvSpPr>
        <p:spPr/>
        <p:txBody>
          <a:bodyPr/>
          <a:lstStyle/>
          <a:p>
            <a:fld id="{FB2DE209-C490-405D-83A0-52E834211B49}" type="datetimeFigureOut">
              <a:rPr lang="en-US" smtClean="0"/>
              <a:t>3/14/2026</a:t>
            </a:fld>
            <a:endParaRPr lang="en-US"/>
          </a:p>
        </p:txBody>
      </p:sp>
      <p:sp>
        <p:nvSpPr>
          <p:cNvPr id="6" name="Footer Placeholder 5">
            <a:extLst>
              <a:ext uri="{FF2B5EF4-FFF2-40B4-BE49-F238E27FC236}">
                <a16:creationId xmlns:a16="http://schemas.microsoft.com/office/drawing/2014/main" id="{80173B16-9485-157B-0A7D-092558C3F1E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57596A-D5F9-10F7-6C94-FF1DB1FAEBC2}"/>
              </a:ext>
            </a:extLst>
          </p:cNvPr>
          <p:cNvSpPr>
            <a:spLocks noGrp="1"/>
          </p:cNvSpPr>
          <p:nvPr>
            <p:ph type="sldNum" sz="quarter" idx="12"/>
          </p:nvPr>
        </p:nvSpPr>
        <p:spPr/>
        <p:txBody>
          <a:bodyPr/>
          <a:lstStyle/>
          <a:p>
            <a:fld id="{E95B6876-3B16-4547-8DC5-831EC7F82124}" type="slidenum">
              <a:rPr lang="en-US" smtClean="0"/>
              <a:t>‹#›</a:t>
            </a:fld>
            <a:endParaRPr lang="en-US"/>
          </a:p>
        </p:txBody>
      </p:sp>
    </p:spTree>
    <p:extLst>
      <p:ext uri="{BB962C8B-B14F-4D97-AF65-F5344CB8AC3E}">
        <p14:creationId xmlns:p14="http://schemas.microsoft.com/office/powerpoint/2010/main" val="7206357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79D7D3-F14E-5E80-F899-12FEB2ABC52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12701A0-01C0-946C-4286-54944E55D8A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7C5DBE8-395C-5A20-DD9E-6243267EFD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F91A241-4A10-4956-5CF7-CB334D35357A}"/>
              </a:ext>
            </a:extLst>
          </p:cNvPr>
          <p:cNvSpPr>
            <a:spLocks noGrp="1"/>
          </p:cNvSpPr>
          <p:nvPr>
            <p:ph type="dt" sz="half" idx="10"/>
          </p:nvPr>
        </p:nvSpPr>
        <p:spPr/>
        <p:txBody>
          <a:bodyPr/>
          <a:lstStyle/>
          <a:p>
            <a:fld id="{FB2DE209-C490-405D-83A0-52E834211B49}" type="datetimeFigureOut">
              <a:rPr lang="en-US" smtClean="0"/>
              <a:t>3/14/2026</a:t>
            </a:fld>
            <a:endParaRPr lang="en-US"/>
          </a:p>
        </p:txBody>
      </p:sp>
      <p:sp>
        <p:nvSpPr>
          <p:cNvPr id="6" name="Footer Placeholder 5">
            <a:extLst>
              <a:ext uri="{FF2B5EF4-FFF2-40B4-BE49-F238E27FC236}">
                <a16:creationId xmlns:a16="http://schemas.microsoft.com/office/drawing/2014/main" id="{9FD78E6F-A2BA-AC69-B93E-3DF96233F23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AA844D-2561-A2C2-579C-EF162494E63C}"/>
              </a:ext>
            </a:extLst>
          </p:cNvPr>
          <p:cNvSpPr>
            <a:spLocks noGrp="1"/>
          </p:cNvSpPr>
          <p:nvPr>
            <p:ph type="sldNum" sz="quarter" idx="12"/>
          </p:nvPr>
        </p:nvSpPr>
        <p:spPr/>
        <p:txBody>
          <a:bodyPr/>
          <a:lstStyle/>
          <a:p>
            <a:fld id="{E95B6876-3B16-4547-8DC5-831EC7F82124}" type="slidenum">
              <a:rPr lang="en-US" smtClean="0"/>
              <a:t>‹#›</a:t>
            </a:fld>
            <a:endParaRPr lang="en-US"/>
          </a:p>
        </p:txBody>
      </p:sp>
    </p:spTree>
    <p:extLst>
      <p:ext uri="{BB962C8B-B14F-4D97-AF65-F5344CB8AC3E}">
        <p14:creationId xmlns:p14="http://schemas.microsoft.com/office/powerpoint/2010/main" val="35316698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44357-E28D-DB86-2088-2CDEB41AC87F}"/>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C88EA07-52B5-DB81-F53F-E81BD00D47A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768908C-4002-F1F6-6B29-5587A77B981F}"/>
              </a:ext>
            </a:extLst>
          </p:cNvPr>
          <p:cNvSpPr>
            <a:spLocks noGrp="1"/>
          </p:cNvSpPr>
          <p:nvPr>
            <p:ph type="dt" sz="half" idx="10"/>
          </p:nvPr>
        </p:nvSpPr>
        <p:spPr/>
        <p:txBody>
          <a:bodyPr/>
          <a:lstStyle/>
          <a:p>
            <a:fld id="{FB2DE209-C490-405D-83A0-52E834211B49}" type="datetimeFigureOut">
              <a:rPr lang="en-US" smtClean="0"/>
              <a:t>3/14/2026</a:t>
            </a:fld>
            <a:endParaRPr lang="en-US"/>
          </a:p>
        </p:txBody>
      </p:sp>
      <p:sp>
        <p:nvSpPr>
          <p:cNvPr id="5" name="Footer Placeholder 4">
            <a:extLst>
              <a:ext uri="{FF2B5EF4-FFF2-40B4-BE49-F238E27FC236}">
                <a16:creationId xmlns:a16="http://schemas.microsoft.com/office/drawing/2014/main" id="{CB735E61-26D1-89CE-FB06-771CABC4C25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23B63A-D8CA-FD18-EAD3-C096CE16387D}"/>
              </a:ext>
            </a:extLst>
          </p:cNvPr>
          <p:cNvSpPr>
            <a:spLocks noGrp="1"/>
          </p:cNvSpPr>
          <p:nvPr>
            <p:ph type="sldNum" sz="quarter" idx="12"/>
          </p:nvPr>
        </p:nvSpPr>
        <p:spPr/>
        <p:txBody>
          <a:bodyPr/>
          <a:lstStyle/>
          <a:p>
            <a:fld id="{E95B6876-3B16-4547-8DC5-831EC7F82124}" type="slidenum">
              <a:rPr lang="en-US" smtClean="0"/>
              <a:t>‹#›</a:t>
            </a:fld>
            <a:endParaRPr lang="en-US"/>
          </a:p>
        </p:txBody>
      </p:sp>
    </p:spTree>
    <p:extLst>
      <p:ext uri="{BB962C8B-B14F-4D97-AF65-F5344CB8AC3E}">
        <p14:creationId xmlns:p14="http://schemas.microsoft.com/office/powerpoint/2010/main" val="2686428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0A6F749-AA90-DB00-5801-3C39858513B0}"/>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1163696-B0D5-16DA-4A83-6A3C3765A1B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21C04E3-A115-6B0C-B36A-471AEFD43436}"/>
              </a:ext>
            </a:extLst>
          </p:cNvPr>
          <p:cNvSpPr>
            <a:spLocks noGrp="1"/>
          </p:cNvSpPr>
          <p:nvPr>
            <p:ph type="dt" sz="half" idx="10"/>
          </p:nvPr>
        </p:nvSpPr>
        <p:spPr/>
        <p:txBody>
          <a:bodyPr/>
          <a:lstStyle/>
          <a:p>
            <a:fld id="{FB2DE209-C490-405D-83A0-52E834211B49}" type="datetimeFigureOut">
              <a:rPr lang="en-US" smtClean="0"/>
              <a:t>3/14/2026</a:t>
            </a:fld>
            <a:endParaRPr lang="en-US"/>
          </a:p>
        </p:txBody>
      </p:sp>
      <p:sp>
        <p:nvSpPr>
          <p:cNvPr id="5" name="Footer Placeholder 4">
            <a:extLst>
              <a:ext uri="{FF2B5EF4-FFF2-40B4-BE49-F238E27FC236}">
                <a16:creationId xmlns:a16="http://schemas.microsoft.com/office/drawing/2014/main" id="{47759032-235C-48A4-471D-183EB1E554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BAF72A-C097-874D-070B-78D9702CC6A0}"/>
              </a:ext>
            </a:extLst>
          </p:cNvPr>
          <p:cNvSpPr>
            <a:spLocks noGrp="1"/>
          </p:cNvSpPr>
          <p:nvPr>
            <p:ph type="sldNum" sz="quarter" idx="12"/>
          </p:nvPr>
        </p:nvSpPr>
        <p:spPr/>
        <p:txBody>
          <a:bodyPr/>
          <a:lstStyle/>
          <a:p>
            <a:fld id="{E95B6876-3B16-4547-8DC5-831EC7F82124}" type="slidenum">
              <a:rPr lang="en-US" smtClean="0"/>
              <a:t>‹#›</a:t>
            </a:fld>
            <a:endParaRPr lang="en-US"/>
          </a:p>
        </p:txBody>
      </p:sp>
    </p:spTree>
    <p:extLst>
      <p:ext uri="{BB962C8B-B14F-4D97-AF65-F5344CB8AC3E}">
        <p14:creationId xmlns:p14="http://schemas.microsoft.com/office/powerpoint/2010/main" val="37602066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5336A2C-CA59-55CA-D774-CB3DB377376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C2710DF-7700-4E93-3E89-AAE9DDB73A7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D86D7AA-80F0-C218-FF18-E7B5C37E446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B2DE209-C490-405D-83A0-52E834211B49}" type="datetimeFigureOut">
              <a:rPr lang="en-US" smtClean="0"/>
              <a:t>3/14/2026</a:t>
            </a:fld>
            <a:endParaRPr lang="en-US"/>
          </a:p>
        </p:txBody>
      </p:sp>
      <p:sp>
        <p:nvSpPr>
          <p:cNvPr id="5" name="Footer Placeholder 4">
            <a:extLst>
              <a:ext uri="{FF2B5EF4-FFF2-40B4-BE49-F238E27FC236}">
                <a16:creationId xmlns:a16="http://schemas.microsoft.com/office/drawing/2014/main" id="{22AF6232-1425-CA62-25AC-44EDF103A89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F740EB52-6FE8-5627-77D9-301970DDEA3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95B6876-3B16-4547-8DC5-831EC7F82124}" type="slidenum">
              <a:rPr lang="en-US" smtClean="0"/>
              <a:t>‹#›</a:t>
            </a:fld>
            <a:endParaRPr lang="en-US"/>
          </a:p>
        </p:txBody>
      </p:sp>
    </p:spTree>
    <p:extLst>
      <p:ext uri="{BB962C8B-B14F-4D97-AF65-F5344CB8AC3E}">
        <p14:creationId xmlns:p14="http://schemas.microsoft.com/office/powerpoint/2010/main" val="2907110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png"/><Relationship Id="rId5" Type="http://schemas.openxmlformats.org/officeDocument/2006/relationships/image" Target="../media/image2.jpe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png"/><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png"/><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png"/><Relationship Id="rId5" Type="http://schemas.openxmlformats.org/officeDocument/2006/relationships/image" Target="../media/image5.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png"/><Relationship Id="rId5" Type="http://schemas.openxmlformats.org/officeDocument/2006/relationships/image" Target="../media/image6.jpe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png"/><Relationship Id="rId5" Type="http://schemas.openxmlformats.org/officeDocument/2006/relationships/image" Target="../media/image8.png"/><Relationship Id="rId4" Type="http://schemas.openxmlformats.org/officeDocument/2006/relationships/notesSlide" Target="../notesSlides/notesSlide6.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png"/><Relationship Id="rId5" Type="http://schemas.openxmlformats.org/officeDocument/2006/relationships/image" Target="../media/image9.png"/><Relationship Id="rId4" Type="http://schemas.openxmlformats.org/officeDocument/2006/relationships/notesSlide" Target="../notesSlides/notesSlide7.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png"/><Relationship Id="rId4" Type="http://schemas.openxmlformats.org/officeDocument/2006/relationships/notesSlide" Target="../notesSlides/notesSlide8.xml"/><Relationship Id="rId9" Type="http://schemas.microsoft.com/office/2007/relationships/diagramDrawing" Target="../diagrams/drawing1.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notesSlide" Target="../notesSlides/notesSlide9.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png"/><Relationship Id="rId5" Type="http://schemas.openxmlformats.org/officeDocument/2006/relationships/image" Target="../media/image22.png"/><Relationship Id="rId4" Type="http://schemas.openxmlformats.org/officeDocument/2006/relationships/notesSlide" Target="../notesSlides/notesSlide10.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1.png"/><Relationship Id="rId4" Type="http://schemas.openxmlformats.org/officeDocument/2006/relationships/notesSlide" Target="../notesSlides/notesSlide1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71D99033-A111-8348-D3F4-3C2F2B0645E9}"/>
              </a:ext>
            </a:extLst>
          </p:cNvPr>
          <p:cNvSpPr>
            <a:spLocks noGrp="1"/>
          </p:cNvSpPr>
          <p:nvPr>
            <p:ph type="ctrTitle"/>
          </p:nvPr>
        </p:nvSpPr>
        <p:spPr>
          <a:xfrm>
            <a:off x="1014141" y="1450655"/>
            <a:ext cx="3932030" cy="3956690"/>
          </a:xfrm>
        </p:spPr>
        <p:txBody>
          <a:bodyPr vert="horz" lIns="91440" tIns="45720" rIns="91440" bIns="45720" rtlCol="0" anchor="ctr">
            <a:normAutofit fontScale="90000"/>
          </a:bodyPr>
          <a:lstStyle/>
          <a:p>
            <a:pPr algn="l"/>
            <a:r>
              <a:rPr lang="en-US" sz="4800" dirty="0">
                <a:solidFill>
                  <a:schemeClr val="bg1"/>
                </a:solidFill>
              </a:rPr>
              <a:t>Understanding Type 2 Diabetes and producing a care plan for patient</a:t>
            </a:r>
            <a:endParaRPr lang="en-US" sz="4800" kern="1200" dirty="0">
              <a:solidFill>
                <a:schemeClr val="bg1"/>
              </a:solidFill>
              <a:latin typeface="+mj-lt"/>
              <a:ea typeface="+mj-ea"/>
              <a:cs typeface="+mj-cs"/>
            </a:endParaRPr>
          </a:p>
        </p:txBody>
      </p:sp>
      <p:cxnSp>
        <p:nvCxnSpPr>
          <p:cNvPr id="10" name="Straight Connector 9">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AE207A47-7B7B-F0D6-E7CB-523B4C51A2BE}"/>
              </a:ext>
            </a:extLst>
          </p:cNvPr>
          <p:cNvSpPr>
            <a:spLocks noGrp="1"/>
          </p:cNvSpPr>
          <p:nvPr>
            <p:ph type="subTitle" idx="1"/>
          </p:nvPr>
        </p:nvSpPr>
        <p:spPr>
          <a:xfrm>
            <a:off x="6096000" y="1108061"/>
            <a:ext cx="5008901" cy="4571972"/>
          </a:xfrm>
        </p:spPr>
        <p:txBody>
          <a:bodyPr vert="horz" lIns="91440" tIns="45720" rIns="91440" bIns="45720" rtlCol="0" anchor="ctr">
            <a:normAutofit/>
          </a:bodyPr>
          <a:lstStyle/>
          <a:p>
            <a:pPr indent="-228600" algn="l">
              <a:buFont typeface="Arial" panose="020B0604020202020204" pitchFamily="34" charset="0"/>
              <a:buChar char="•"/>
            </a:pPr>
            <a:r>
              <a:rPr lang="en-US" sz="2000" dirty="0">
                <a:solidFill>
                  <a:schemeClr val="bg1"/>
                </a:solidFill>
              </a:rPr>
              <a:t>Module: Introduction to Physiology (BMHP5023)</a:t>
            </a:r>
          </a:p>
          <a:p>
            <a:pPr indent="-228600" algn="l">
              <a:buFont typeface="Arial" panose="020B0604020202020204" pitchFamily="34" charset="0"/>
              <a:buChar char="•"/>
            </a:pPr>
            <a:r>
              <a:rPr lang="en-US" sz="2000" dirty="0">
                <a:solidFill>
                  <a:schemeClr val="bg1"/>
                </a:solidFill>
              </a:rPr>
              <a:t>Student Name: Somi Naz</a:t>
            </a:r>
          </a:p>
          <a:p>
            <a:pPr indent="-228600" algn="l">
              <a:buFont typeface="Arial" panose="020B0604020202020204" pitchFamily="34" charset="0"/>
              <a:buChar char="•"/>
            </a:pPr>
            <a:r>
              <a:rPr lang="en-US" sz="2000" dirty="0">
                <a:solidFill>
                  <a:schemeClr val="bg1"/>
                </a:solidFill>
              </a:rPr>
              <a:t>Student ID: 2421930</a:t>
            </a:r>
          </a:p>
          <a:p>
            <a:pPr indent="-228600" algn="l">
              <a:buFont typeface="Arial" panose="020B0604020202020204" pitchFamily="34" charset="0"/>
              <a:buChar char="•"/>
            </a:pPr>
            <a:r>
              <a:rPr lang="en-US" sz="2000" dirty="0">
                <a:solidFill>
                  <a:schemeClr val="bg1"/>
                </a:solidFill>
              </a:rPr>
              <a:t>Submission date: 14/03/2026</a:t>
            </a:r>
          </a:p>
          <a:p>
            <a:pPr indent="-228600" algn="l">
              <a:buFont typeface="Arial" panose="020B0604020202020204" pitchFamily="34" charset="0"/>
              <a:buChar char="•"/>
            </a:pPr>
            <a:r>
              <a:rPr lang="en-US" sz="2000" dirty="0">
                <a:solidFill>
                  <a:schemeClr val="bg1"/>
                </a:solidFill>
              </a:rPr>
              <a:t>Lecturer name: Robert </a:t>
            </a:r>
            <a:r>
              <a:rPr lang="en-US" sz="2000">
                <a:solidFill>
                  <a:schemeClr val="bg1"/>
                </a:solidFill>
              </a:rPr>
              <a:t>Nartowski</a:t>
            </a:r>
            <a:endParaRPr lang="en-US" sz="2000" dirty="0">
              <a:solidFill>
                <a:schemeClr val="bg1"/>
              </a:solidFill>
            </a:endParaRPr>
          </a:p>
        </p:txBody>
      </p:sp>
      <p:pic>
        <p:nvPicPr>
          <p:cNvPr id="11" name="Recorded Sound">
            <a:hlinkClick r:id="" action="ppaction://media"/>
            <a:extLst>
              <a:ext uri="{FF2B5EF4-FFF2-40B4-BE49-F238E27FC236}">
                <a16:creationId xmlns:a16="http://schemas.microsoft.com/office/drawing/2014/main" id="{DB3060D6-6578-675C-9DE1-086A5F87F51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46348" y="6204974"/>
            <a:ext cx="406400" cy="406400"/>
          </a:xfrm>
          <a:prstGeom prst="rect">
            <a:avLst/>
          </a:prstGeom>
        </p:spPr>
      </p:pic>
    </p:spTree>
    <p:extLst>
      <p:ext uri="{BB962C8B-B14F-4D97-AF65-F5344CB8AC3E}">
        <p14:creationId xmlns:p14="http://schemas.microsoft.com/office/powerpoint/2010/main" val="876445592"/>
      </p:ext>
    </p:extLst>
  </p:cSld>
  <p:clrMapOvr>
    <a:masterClrMapping/>
  </p:clrMapOvr>
  <mc:AlternateContent xmlns:mc="http://schemas.openxmlformats.org/markup-compatibility/2006">
    <mc:Choice xmlns:p14="http://schemas.microsoft.com/office/powerpoint/2010/main" Requires="p14">
      <p:transition spd="slow" p14:dur="2000" advTm="2262"/>
    </mc:Choice>
    <mc:Fallback>
      <p:transition spd="slow" advTm="22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96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93878">
                <p:cTn id="7" fill="hold" display="0">
                  <p:stCondLst>
                    <p:cond delay="indefinite"/>
                  </p:stCondLst>
                  <p:endCondLst>
                    <p:cond evt="onStopAudio" delay="0">
                      <p:tgtEl>
                        <p:sldTgt/>
                      </p:tgtEl>
                    </p:cond>
                  </p:endCondLst>
                </p:cTn>
                <p:tgtEl>
                  <p:spTgt spid="11"/>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4" name="Rectangle 1033">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FE9560-CA47-611F-0BE6-EDDEC5167649}"/>
              </a:ext>
            </a:extLst>
          </p:cNvPr>
          <p:cNvSpPr>
            <a:spLocks noGrp="1"/>
          </p:cNvSpPr>
          <p:nvPr>
            <p:ph type="title"/>
          </p:nvPr>
        </p:nvSpPr>
        <p:spPr>
          <a:xfrm>
            <a:off x="5596501" y="489508"/>
            <a:ext cx="5754896" cy="838549"/>
          </a:xfrm>
        </p:spPr>
        <p:txBody>
          <a:bodyPr anchor="b">
            <a:normAutofit/>
          </a:bodyPr>
          <a:lstStyle/>
          <a:p>
            <a:r>
              <a:rPr lang="en-US" sz="4000" b="1" dirty="0"/>
              <a:t>Introduction</a:t>
            </a:r>
          </a:p>
        </p:txBody>
      </p:sp>
      <p:pic>
        <p:nvPicPr>
          <p:cNvPr id="1029" name="Picture 5" descr="Understanding Type 2 Diabetes - Harmony Endorine">
            <a:extLst>
              <a:ext uri="{FF2B5EF4-FFF2-40B4-BE49-F238E27FC236}">
                <a16:creationId xmlns:a16="http://schemas.microsoft.com/office/drawing/2014/main" id="{4C185CD7-5B0E-72C1-D65A-2F77E31BFC31}"/>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1094119" y="918640"/>
            <a:ext cx="3824187" cy="458902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9A287C74-9AD1-78CB-215E-AC8579537279}"/>
              </a:ext>
            </a:extLst>
          </p:cNvPr>
          <p:cNvSpPr>
            <a:spLocks noGrp="1"/>
          </p:cNvSpPr>
          <p:nvPr>
            <p:ph idx="1"/>
          </p:nvPr>
        </p:nvSpPr>
        <p:spPr>
          <a:xfrm>
            <a:off x="5203371" y="1458687"/>
            <a:ext cx="6825343" cy="4452256"/>
          </a:xfrm>
        </p:spPr>
        <p:txBody>
          <a:bodyPr anchor="t">
            <a:normAutofit/>
          </a:bodyPr>
          <a:lstStyle/>
          <a:p>
            <a:r>
              <a:rPr lang="en-US" sz="1800" dirty="0"/>
              <a:t>In Type 2 diabetes, the level of sugar in the blood increases due to low production of insulin by the body or the fact that the cells have ceased to respond to the available insulin (NHS, 2023; 2025).</a:t>
            </a:r>
          </a:p>
          <a:p>
            <a:r>
              <a:rPr lang="en-US" sz="1800" dirty="0"/>
              <a:t>In the UK, it has been estimated that there are more than 5.8 million diabetes patients and approximately 90% of the cases are Type 2 diabetes (Diabetes UK, 2023a).</a:t>
            </a:r>
          </a:p>
          <a:p>
            <a:r>
              <a:rPr lang="en-US" sz="1800" dirty="0"/>
              <a:t>The type 2 diabetes is commonly associated with our everyday lifestyle especially in the areas of what we consume, our physical activity and healthy body weight (NHS, 2025; Diabetes UK, 2020). </a:t>
            </a:r>
          </a:p>
          <a:p>
            <a:r>
              <a:rPr lang="en-US" sz="1800" dirty="0"/>
              <a:t>The presentation will address the anatomy and physiology underlying the process of blood glucose regulation, examine the impact of Type 2 diabetes on normal bodily functions, and offer a care plan of a hypothetical patient by consulting the recommendations of NHS and NICE (NICE, 2022).</a:t>
            </a:r>
          </a:p>
        </p:txBody>
      </p:sp>
      <p:sp>
        <p:nvSpPr>
          <p:cNvPr id="1036" name="Rectangle 1035">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8" name="Rectangle 1037">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Recorded Sound">
            <a:hlinkClick r:id="" action="ppaction://media"/>
            <a:extLst>
              <a:ext uri="{FF2B5EF4-FFF2-40B4-BE49-F238E27FC236}">
                <a16:creationId xmlns:a16="http://schemas.microsoft.com/office/drawing/2014/main" id="{77A15B2B-FD2C-CD42-9F97-3DABD35F209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49918" y="5838373"/>
            <a:ext cx="406400" cy="406400"/>
          </a:xfrm>
          <a:prstGeom prst="rect">
            <a:avLst/>
          </a:prstGeom>
        </p:spPr>
      </p:pic>
    </p:spTree>
    <p:extLst>
      <p:ext uri="{BB962C8B-B14F-4D97-AF65-F5344CB8AC3E}">
        <p14:creationId xmlns:p14="http://schemas.microsoft.com/office/powerpoint/2010/main" val="939358297"/>
      </p:ext>
    </p:extLst>
  </p:cSld>
  <p:clrMapOvr>
    <a:masterClrMapping/>
  </p:clrMapOvr>
  <mc:AlternateContent xmlns:mc="http://schemas.openxmlformats.org/markup-compatibility/2006">
    <mc:Choice xmlns:p14="http://schemas.microsoft.com/office/powerpoint/2010/main" Requires="p14">
      <p:transition spd="slow" p14:dur="2000" advTm="70113"/>
    </mc:Choice>
    <mc:Fallback>
      <p:transition spd="slow" advTm="701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011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FD08BE1C-4B61-F1E8-FD09-C5F4C7BF52FF}"/>
              </a:ext>
            </a:extLst>
          </p:cNvPr>
          <p:cNvPicPr>
            <a:picLocks noChangeAspect="1"/>
          </p:cNvPicPr>
          <p:nvPr/>
        </p:nvPicPr>
        <p:blipFill>
          <a:blip r:embed="rId5">
            <a:extLst>
              <a:ext uri="{28A0092B-C50C-407E-A947-70E740481C1C}">
                <a14:useLocalDpi xmlns:a14="http://schemas.microsoft.com/office/drawing/2010/main" val="0"/>
              </a:ext>
            </a:extLst>
          </a:blip>
          <a:srcRect l="12319" r="8370"/>
          <a:stretch>
            <a:fillRect/>
          </a:stretch>
        </p:blipFill>
        <p:spPr>
          <a:xfrm>
            <a:off x="1" y="10"/>
            <a:ext cx="9669642" cy="6857990"/>
          </a:xfrm>
          <a:prstGeom prst="rect">
            <a:avLst/>
          </a:prstGeom>
        </p:spPr>
      </p:pic>
      <p:sp>
        <p:nvSpPr>
          <p:cNvPr id="17" name="Rectangle 1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7C42859-7272-EBAE-C7E8-337EC362B6F8}"/>
              </a:ext>
            </a:extLst>
          </p:cNvPr>
          <p:cNvSpPr>
            <a:spLocks noGrp="1"/>
          </p:cNvSpPr>
          <p:nvPr>
            <p:ph type="title"/>
          </p:nvPr>
        </p:nvSpPr>
        <p:spPr>
          <a:xfrm>
            <a:off x="7531610" y="365125"/>
            <a:ext cx="4529761" cy="1060904"/>
          </a:xfrm>
        </p:spPr>
        <p:txBody>
          <a:bodyPr>
            <a:normAutofit fontScale="90000"/>
          </a:bodyPr>
          <a:lstStyle/>
          <a:p>
            <a:r>
              <a:rPr lang="en-US" sz="4000" b="1" dirty="0"/>
              <a:t>Overview of Type 2 Diabetes</a:t>
            </a:r>
          </a:p>
        </p:txBody>
      </p:sp>
      <p:sp>
        <p:nvSpPr>
          <p:cNvPr id="3" name="Content Placeholder 2">
            <a:extLst>
              <a:ext uri="{FF2B5EF4-FFF2-40B4-BE49-F238E27FC236}">
                <a16:creationId xmlns:a16="http://schemas.microsoft.com/office/drawing/2014/main" id="{2A9B8644-B950-DD83-4D7F-3EFCE078C5AB}"/>
              </a:ext>
            </a:extLst>
          </p:cNvPr>
          <p:cNvSpPr>
            <a:spLocks noGrp="1"/>
          </p:cNvSpPr>
          <p:nvPr>
            <p:ph idx="1"/>
          </p:nvPr>
        </p:nvSpPr>
        <p:spPr>
          <a:xfrm>
            <a:off x="7531610" y="1556658"/>
            <a:ext cx="4529761" cy="5214256"/>
          </a:xfrm>
        </p:spPr>
        <p:txBody>
          <a:bodyPr>
            <a:normAutofit lnSpcReduction="10000"/>
          </a:bodyPr>
          <a:lstStyle/>
          <a:p>
            <a:r>
              <a:rPr lang="en-US" sz="1600" dirty="0"/>
              <a:t>Type 2 diabetes is a widespread disease whereby the body fails to produce insulin in adequate amounts or rather, the produced embryonic insulin fails to do its job, a condition referred to as insulin resistance.</a:t>
            </a:r>
          </a:p>
          <a:p>
            <a:r>
              <a:rPr lang="en-US" sz="1600" dirty="0"/>
              <a:t>Consequently, the glucose does not get converted to energy and burns up in the blood leading to high blood glucose levels (NHS, 2025; Diabetes UK, 2023c).</a:t>
            </a:r>
          </a:p>
          <a:p>
            <a:r>
              <a:rPr lang="en-US" sz="1600" dirty="0"/>
              <a:t>The condition normally progresses over time and in most cases, it is related to overweight, physical inactivity, and poor diet, while age, family history, and ethnicity was also a risk factor (NHS, 2025; Diabetes UK, 2023c).</a:t>
            </a:r>
          </a:p>
          <a:p>
            <a:r>
              <a:rPr lang="en-US" sz="1600" dirty="0"/>
              <a:t>Uncontrolled type 2 diabetes leads to the long-term risk of cardiovascular disease, stroke, and kidney, nerve, and eye damage (Diabetes UK, 2023c; NHS, 2017).</a:t>
            </a:r>
          </a:p>
          <a:p>
            <a:r>
              <a:rPr lang="en-US" sz="1600" dirty="0"/>
              <a:t>The NICE diabetes guidance on adults with Type 2 diabetes is aimed at the provision of education, diet, blood glucose control, cardiovascular risk, and prevention of long-term complications (NICE, 2022).</a:t>
            </a:r>
          </a:p>
        </p:txBody>
      </p:sp>
      <p:pic>
        <p:nvPicPr>
          <p:cNvPr id="6" name="Recorded Sound">
            <a:hlinkClick r:id="" action="ppaction://media"/>
            <a:extLst>
              <a:ext uri="{FF2B5EF4-FFF2-40B4-BE49-F238E27FC236}">
                <a16:creationId xmlns:a16="http://schemas.microsoft.com/office/drawing/2014/main" id="{CA69ED9A-E604-0230-7AF7-EA5F3AA619A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80874" y="6313715"/>
            <a:ext cx="406400" cy="406400"/>
          </a:xfrm>
          <a:prstGeom prst="rect">
            <a:avLst/>
          </a:prstGeom>
        </p:spPr>
      </p:pic>
    </p:spTree>
    <p:extLst>
      <p:ext uri="{BB962C8B-B14F-4D97-AF65-F5344CB8AC3E}">
        <p14:creationId xmlns:p14="http://schemas.microsoft.com/office/powerpoint/2010/main" val="2839697490"/>
      </p:ext>
    </p:extLst>
  </p:cSld>
  <p:clrMapOvr>
    <a:masterClrMapping/>
  </p:clrMapOvr>
  <mc:AlternateContent xmlns:mc="http://schemas.openxmlformats.org/markup-compatibility/2006">
    <mc:Choice xmlns:p14="http://schemas.microsoft.com/office/powerpoint/2010/main" Requires="p14">
      <p:transition spd="slow" p14:dur="2000" advTm="8016"/>
    </mc:Choice>
    <mc:Fallback>
      <p:transition spd="slow" advTm="80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92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5" name="Rectangle 4104">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B66C34-6378-19FD-73DF-E73297806B1D}"/>
              </a:ext>
            </a:extLst>
          </p:cNvPr>
          <p:cNvSpPr>
            <a:spLocks noGrp="1"/>
          </p:cNvSpPr>
          <p:nvPr>
            <p:ph type="title"/>
          </p:nvPr>
        </p:nvSpPr>
        <p:spPr>
          <a:xfrm>
            <a:off x="645064" y="525982"/>
            <a:ext cx="4282983" cy="1200361"/>
          </a:xfrm>
        </p:spPr>
        <p:txBody>
          <a:bodyPr anchor="b">
            <a:normAutofit/>
          </a:bodyPr>
          <a:lstStyle/>
          <a:p>
            <a:r>
              <a:rPr lang="en-US" sz="3600" b="1"/>
              <a:t>Anatomy of the Pancreas</a:t>
            </a:r>
          </a:p>
        </p:txBody>
      </p:sp>
      <p:sp>
        <p:nvSpPr>
          <p:cNvPr id="4107" name="Rectangle 4106">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91A8ABB-6D2F-20BB-914B-B6202B988188}"/>
              </a:ext>
            </a:extLst>
          </p:cNvPr>
          <p:cNvSpPr>
            <a:spLocks noGrp="1"/>
          </p:cNvSpPr>
          <p:nvPr>
            <p:ph idx="1"/>
          </p:nvPr>
        </p:nvSpPr>
        <p:spPr>
          <a:xfrm>
            <a:off x="221551" y="2031101"/>
            <a:ext cx="5362820" cy="3511943"/>
          </a:xfrm>
        </p:spPr>
        <p:txBody>
          <a:bodyPr anchor="ctr">
            <a:normAutofit/>
          </a:bodyPr>
          <a:lstStyle/>
          <a:p>
            <a:r>
              <a:rPr lang="en-US" sz="1600" dirty="0"/>
              <a:t>The pancreas is found in the back of the stomach and serves the digestive system and the endocrine system. </a:t>
            </a:r>
          </a:p>
          <a:p>
            <a:r>
              <a:rPr lang="en-US" sz="1600" dirty="0"/>
              <a:t>The endocrine section particularly comprises minute collections of cells referred to as the islets of Langerhans.</a:t>
            </a:r>
          </a:p>
          <a:p>
            <a:r>
              <a:rPr lang="en-US" sz="1600" dirty="0"/>
              <a:t>Beta cells produce insulin, and alpha cells produce glucagon in the islands (Betts, 2022; Betts et al., 2022).</a:t>
            </a:r>
          </a:p>
          <a:p>
            <a:r>
              <a:rPr lang="en-US" sz="1600" dirty="0"/>
              <a:t>Each islet consists of 75 percent beta cells and 20 percent alpha cells (Betts et al., 2022).</a:t>
            </a:r>
          </a:p>
          <a:p>
            <a:r>
              <a:rPr lang="en-US" sz="1600" dirty="0"/>
              <a:t>Type 2 diabetes is characterized by progressive failure of beta cells and insulin production is no longer sufficient to address the body (Diabetes UK, 2023b; 2023c). </a:t>
            </a:r>
          </a:p>
        </p:txBody>
      </p:sp>
      <p:sp>
        <p:nvSpPr>
          <p:cNvPr id="4109" name="Rectangle 4108">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1" name="Rectangle 4110">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3" name="Rectangle 4112">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00" name="Picture 4" descr="Organisation of the human pancreas in health and in diabetes | Diabetologia  | Springer Nature Link">
            <a:extLst>
              <a:ext uri="{FF2B5EF4-FFF2-40B4-BE49-F238E27FC236}">
                <a16:creationId xmlns:a16="http://schemas.microsoft.com/office/drawing/2014/main" id="{07EAFA0A-F07F-D95E-6DB2-2CA7302B3705}"/>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5987738" y="836237"/>
            <a:ext cx="5628018" cy="4952655"/>
          </a:xfrm>
          <a:prstGeom prst="rect">
            <a:avLst/>
          </a:prstGeom>
          <a:noFill/>
          <a:extLst>
            <a:ext uri="{909E8E84-426E-40DD-AFC4-6F175D3DCCD1}">
              <a14:hiddenFill xmlns:a14="http://schemas.microsoft.com/office/drawing/2010/main">
                <a:solidFill>
                  <a:srgbClr val="FFFFFF"/>
                </a:solidFill>
              </a14:hiddenFill>
            </a:ext>
          </a:extLst>
        </p:spPr>
      </p:pic>
      <p:pic>
        <p:nvPicPr>
          <p:cNvPr id="4" name="Recorded Sound">
            <a:hlinkClick r:id="" action="ppaction://media"/>
            <a:extLst>
              <a:ext uri="{FF2B5EF4-FFF2-40B4-BE49-F238E27FC236}">
                <a16:creationId xmlns:a16="http://schemas.microsoft.com/office/drawing/2014/main" id="{5221B1C8-C970-301A-0C11-D51816A50BA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30291" y="6007462"/>
            <a:ext cx="406400" cy="406400"/>
          </a:xfrm>
          <a:prstGeom prst="rect">
            <a:avLst/>
          </a:prstGeom>
        </p:spPr>
      </p:pic>
    </p:spTree>
    <p:extLst>
      <p:ext uri="{BB962C8B-B14F-4D97-AF65-F5344CB8AC3E}">
        <p14:creationId xmlns:p14="http://schemas.microsoft.com/office/powerpoint/2010/main" val="275923165"/>
      </p:ext>
    </p:extLst>
  </p:cSld>
  <p:clrMapOvr>
    <a:masterClrMapping/>
  </p:clrMapOvr>
  <mc:AlternateContent xmlns:mc="http://schemas.openxmlformats.org/markup-compatibility/2006">
    <mc:Choice xmlns:p14="http://schemas.microsoft.com/office/powerpoint/2010/main" Requires="p14">
      <p:transition spd="slow" p14:dur="2000" advTm="83925"/>
    </mc:Choice>
    <mc:Fallback>
      <p:transition spd="slow" advTm="839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392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mute="1">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5" name="Arc 14">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555A41B-1F19-0FB6-97D8-9F27B3CD30A6}"/>
              </a:ext>
            </a:extLst>
          </p:cNvPr>
          <p:cNvSpPr>
            <a:spLocks noGrp="1"/>
          </p:cNvSpPr>
          <p:nvPr>
            <p:ph type="title"/>
          </p:nvPr>
        </p:nvSpPr>
        <p:spPr>
          <a:xfrm>
            <a:off x="5894962" y="479493"/>
            <a:ext cx="5458838" cy="1325563"/>
          </a:xfrm>
        </p:spPr>
        <p:txBody>
          <a:bodyPr>
            <a:normAutofit/>
          </a:bodyPr>
          <a:lstStyle/>
          <a:p>
            <a:r>
              <a:rPr lang="en-US" b="1" dirty="0"/>
              <a:t>Body System Involved</a:t>
            </a:r>
          </a:p>
        </p:txBody>
      </p:sp>
      <p:sp>
        <p:nvSpPr>
          <p:cNvPr id="17" name="Freeform: Shape 16">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Picture 7">
            <a:extLst>
              <a:ext uri="{FF2B5EF4-FFF2-40B4-BE49-F238E27FC236}">
                <a16:creationId xmlns:a16="http://schemas.microsoft.com/office/drawing/2014/main" id="{C4AC9232-A8A1-9BA2-3A33-557C0529B84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3476" y="511293"/>
            <a:ext cx="4036792" cy="566567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DA620B64-DE15-5C35-6A42-88192A778D82}"/>
              </a:ext>
            </a:extLst>
          </p:cNvPr>
          <p:cNvSpPr>
            <a:spLocks noGrp="1"/>
          </p:cNvSpPr>
          <p:nvPr>
            <p:ph idx="1"/>
          </p:nvPr>
        </p:nvSpPr>
        <p:spPr>
          <a:xfrm>
            <a:off x="5584371" y="1984443"/>
            <a:ext cx="5769429" cy="4612300"/>
          </a:xfrm>
        </p:spPr>
        <p:txBody>
          <a:bodyPr>
            <a:normAutofit lnSpcReduction="10000"/>
          </a:bodyPr>
          <a:lstStyle/>
          <a:p>
            <a:r>
              <a:rPr lang="en-US" sz="1800" dirty="0"/>
              <a:t>The endocrine system releases hormones that control the most important functions in the body, such as metabolism and blood sugar levels. </a:t>
            </a:r>
          </a:p>
          <a:p>
            <a:r>
              <a:rPr lang="en-US" sz="1800" dirty="0"/>
              <a:t>Endocrine functions of the pancreas are secretion of the insulin and glucagon hormones that assist in the regulation of the level of glucose in the blood (OpenStax, 2025a; 2025b).</a:t>
            </a:r>
          </a:p>
          <a:p>
            <a:r>
              <a:rPr lang="en-US" sz="1800" dirty="0"/>
              <a:t>In order to absorb energy in the blood into the cells, the body needs insulin to open the door and allow the glucose in (Diabetes UK, 2022b).</a:t>
            </a:r>
          </a:p>
          <a:p>
            <a:r>
              <a:rPr lang="en-US" sz="1800" dirty="0"/>
              <a:t>In Type 2 diabetes, insulin is ineffective, or its level is not sufficient, which leads to an increase of blood glucose level (NHS, 2023b).</a:t>
            </a:r>
          </a:p>
          <a:p>
            <a:r>
              <a:rPr lang="en-US" sz="1800" dirty="0"/>
              <a:t>Type 2 diabetes NICE guidance is oriented toward blood glucose treatment, dietary information, cardiovascular risk, and elimination of the long-term complications (NICE, 2022).</a:t>
            </a:r>
          </a:p>
        </p:txBody>
      </p:sp>
      <p:pic>
        <p:nvPicPr>
          <p:cNvPr id="4" name="Recorded Sound">
            <a:hlinkClick r:id="" action="ppaction://media"/>
            <a:extLst>
              <a:ext uri="{FF2B5EF4-FFF2-40B4-BE49-F238E27FC236}">
                <a16:creationId xmlns:a16="http://schemas.microsoft.com/office/drawing/2014/main" id="{D244D2A2-5C3D-79F6-F0D5-C6CC95C4CAC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21771" y="6207549"/>
            <a:ext cx="406400" cy="406400"/>
          </a:xfrm>
          <a:prstGeom prst="rect">
            <a:avLst/>
          </a:prstGeom>
        </p:spPr>
      </p:pic>
    </p:spTree>
    <p:extLst>
      <p:ext uri="{BB962C8B-B14F-4D97-AF65-F5344CB8AC3E}">
        <p14:creationId xmlns:p14="http://schemas.microsoft.com/office/powerpoint/2010/main" val="2598775891"/>
      </p:ext>
    </p:extLst>
  </p:cSld>
  <p:clrMapOvr>
    <a:masterClrMapping/>
  </p:clrMapOvr>
  <mc:AlternateContent xmlns:mc="http://schemas.openxmlformats.org/markup-compatibility/2006">
    <mc:Choice xmlns:p14="http://schemas.microsoft.com/office/powerpoint/2010/main" Requires="p14">
      <p:transition spd="slow" p14:dur="2000" advTm="87263"/>
    </mc:Choice>
    <mc:Fallback>
      <p:transition spd="slow" advTm="872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726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9" name="Rectangle 5128">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47C544-FD10-66A9-F50E-248C81F7382B}"/>
              </a:ext>
            </a:extLst>
          </p:cNvPr>
          <p:cNvSpPr>
            <a:spLocks noGrp="1"/>
          </p:cNvSpPr>
          <p:nvPr>
            <p:ph type="title"/>
          </p:nvPr>
        </p:nvSpPr>
        <p:spPr>
          <a:xfrm>
            <a:off x="1136397" y="502021"/>
            <a:ext cx="4959603" cy="1642969"/>
          </a:xfrm>
        </p:spPr>
        <p:txBody>
          <a:bodyPr anchor="b">
            <a:normAutofit/>
          </a:bodyPr>
          <a:lstStyle/>
          <a:p>
            <a:r>
              <a:rPr lang="en-US" sz="4000" b="1"/>
              <a:t>Physiology: Normal Glucose Regulation</a:t>
            </a:r>
          </a:p>
        </p:txBody>
      </p:sp>
      <p:sp>
        <p:nvSpPr>
          <p:cNvPr id="3" name="Content Placeholder 2">
            <a:extLst>
              <a:ext uri="{FF2B5EF4-FFF2-40B4-BE49-F238E27FC236}">
                <a16:creationId xmlns:a16="http://schemas.microsoft.com/office/drawing/2014/main" id="{73BC269D-EA11-0532-0C39-4393CC99F53F}"/>
              </a:ext>
            </a:extLst>
          </p:cNvPr>
          <p:cNvSpPr>
            <a:spLocks noGrp="1"/>
          </p:cNvSpPr>
          <p:nvPr>
            <p:ph idx="1"/>
          </p:nvPr>
        </p:nvSpPr>
        <p:spPr>
          <a:xfrm>
            <a:off x="1" y="2418408"/>
            <a:ext cx="6096000" cy="3819106"/>
          </a:xfrm>
        </p:spPr>
        <p:txBody>
          <a:bodyPr anchor="t">
            <a:normAutofit fontScale="92500"/>
          </a:bodyPr>
          <a:lstStyle/>
          <a:p>
            <a:r>
              <a:rPr lang="en-US" sz="1800" dirty="0"/>
              <a:t>Insulin and glucagon are the pancreatic hormones that bring the state of homeostasis in blood glucose.</a:t>
            </a:r>
          </a:p>
          <a:p>
            <a:r>
              <a:rPr lang="en-US" sz="1800" dirty="0"/>
              <a:t>Beta cells create insulin in the pancreatic islets after a person has consumed food (Betts, 2022; Betts et al., 2022).</a:t>
            </a:r>
          </a:p>
          <a:p>
            <a:r>
              <a:rPr lang="en-US" sz="1800" dirty="0"/>
              <a:t>Insulin assists the body in utilizing the glucose as an energy source and storing the excess to reduce the blood glucose levels (Diabetes UK, 2022b; Betts et al., 2022). </a:t>
            </a:r>
          </a:p>
          <a:p>
            <a:r>
              <a:rPr lang="en-US" sz="1800" dirty="0"/>
              <a:t>A decrease in blood glucose leads to the release of glucagon by the alpha cells, triggering glycogen breakdown and increasing the level of glucose in the blood (Betts, 2022; Betts et al., 2022).</a:t>
            </a:r>
          </a:p>
          <a:p>
            <a:r>
              <a:rPr lang="en-US" sz="1800" dirty="0"/>
              <a:t>In Type 2 diabetes, the normal control is interfered with due to insulin ineffectiveness or inadequate insulin (NHS, 2025c).</a:t>
            </a:r>
          </a:p>
        </p:txBody>
      </p:sp>
      <p:pic>
        <p:nvPicPr>
          <p:cNvPr id="5124" name="Picture 4" descr="Normal regulation of blood glucose [2] | Download Scientific Diagram">
            <a:extLst>
              <a:ext uri="{FF2B5EF4-FFF2-40B4-BE49-F238E27FC236}">
                <a16:creationId xmlns:a16="http://schemas.microsoft.com/office/drawing/2014/main" id="{012EE755-6C6E-6C9E-DC7F-64F89D3EE3E1}"/>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7055287" y="489118"/>
            <a:ext cx="4115333" cy="5466007"/>
          </a:xfrm>
          <a:prstGeom prst="rect">
            <a:avLst/>
          </a:prstGeom>
          <a:noFill/>
          <a:extLst>
            <a:ext uri="{909E8E84-426E-40DD-AFC4-6F175D3DCCD1}">
              <a14:hiddenFill xmlns:a14="http://schemas.microsoft.com/office/drawing/2010/main">
                <a:solidFill>
                  <a:srgbClr val="FFFFFF"/>
                </a:solidFill>
              </a14:hiddenFill>
            </a:ext>
          </a:extLst>
        </p:spPr>
      </p:pic>
      <p:sp>
        <p:nvSpPr>
          <p:cNvPr id="5131" name="Rectangle 5130">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3" name="Rectangle 5132">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Recorded Sound">
            <a:hlinkClick r:id="" action="ppaction://media"/>
            <a:extLst>
              <a:ext uri="{FF2B5EF4-FFF2-40B4-BE49-F238E27FC236}">
                <a16:creationId xmlns:a16="http://schemas.microsoft.com/office/drawing/2014/main" id="{C98B82E0-B462-1F0E-A738-B1A86BFBE51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82401" y="5831114"/>
            <a:ext cx="406400" cy="406400"/>
          </a:xfrm>
          <a:prstGeom prst="rect">
            <a:avLst/>
          </a:prstGeom>
        </p:spPr>
      </p:pic>
    </p:spTree>
    <p:extLst>
      <p:ext uri="{BB962C8B-B14F-4D97-AF65-F5344CB8AC3E}">
        <p14:creationId xmlns:p14="http://schemas.microsoft.com/office/powerpoint/2010/main" val="1424069968"/>
      </p:ext>
    </p:extLst>
  </p:cSld>
  <p:clrMapOvr>
    <a:masterClrMapping/>
  </p:clrMapOvr>
  <mc:AlternateContent xmlns:mc="http://schemas.openxmlformats.org/markup-compatibility/2006">
    <mc:Choice xmlns:p14="http://schemas.microsoft.com/office/powerpoint/2010/main" Requires="p14">
      <p:transition spd="slow" p14:dur="2000" advTm="2217"/>
    </mc:Choice>
    <mc:Fallback>
      <p:transition spd="slow" advTm="22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446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2" name="Rectangle 6151">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BB81F3-CB77-34FD-4550-D64858D5E172}"/>
              </a:ext>
            </a:extLst>
          </p:cNvPr>
          <p:cNvSpPr>
            <a:spLocks noGrp="1"/>
          </p:cNvSpPr>
          <p:nvPr>
            <p:ph type="title"/>
          </p:nvPr>
        </p:nvSpPr>
        <p:spPr>
          <a:xfrm>
            <a:off x="1136397" y="502021"/>
            <a:ext cx="4959603" cy="1642969"/>
          </a:xfrm>
        </p:spPr>
        <p:txBody>
          <a:bodyPr anchor="b">
            <a:normAutofit/>
          </a:bodyPr>
          <a:lstStyle/>
          <a:p>
            <a:r>
              <a:rPr lang="en-US" sz="4000" b="1" dirty="0"/>
              <a:t>Understanding affects on body</a:t>
            </a:r>
          </a:p>
        </p:txBody>
      </p:sp>
      <p:sp>
        <p:nvSpPr>
          <p:cNvPr id="3" name="Content Placeholder 2">
            <a:extLst>
              <a:ext uri="{FF2B5EF4-FFF2-40B4-BE49-F238E27FC236}">
                <a16:creationId xmlns:a16="http://schemas.microsoft.com/office/drawing/2014/main" id="{2E026D1E-C24C-F29A-7641-6050C8B82FA9}"/>
              </a:ext>
            </a:extLst>
          </p:cNvPr>
          <p:cNvSpPr>
            <a:spLocks noGrp="1"/>
          </p:cNvSpPr>
          <p:nvPr>
            <p:ph idx="1"/>
          </p:nvPr>
        </p:nvSpPr>
        <p:spPr>
          <a:xfrm>
            <a:off x="329609" y="2418408"/>
            <a:ext cx="5766391" cy="3780373"/>
          </a:xfrm>
        </p:spPr>
        <p:txBody>
          <a:bodyPr anchor="t">
            <a:normAutofit/>
          </a:bodyPr>
          <a:lstStyle/>
          <a:p>
            <a:r>
              <a:rPr lang="en-US" sz="1400" dirty="0"/>
              <a:t>In Type 2 diabetes, the body cells lose their sensitivity to insulin, and, consequently, glucose cannot reach the cells, but it stays in the blood (NHS, 2025; Diabetes UK, 2022c).</a:t>
            </a:r>
          </a:p>
          <a:p>
            <a:r>
              <a:rPr lang="en-US" sz="1400" dirty="0"/>
              <a:t>The pancreas can eventually fail to secrete sufficient insulin to counter this resistance that consequently raises the level of blood glucose (Diabetes UK, 2022a; NHS, 2025).</a:t>
            </a:r>
          </a:p>
          <a:p>
            <a:r>
              <a:rPr lang="en-US" sz="1400" dirty="0"/>
              <a:t>Constant elevation of blood sugar leads to the degradation of blood vessels and nerves, which exposes one to long-term complications (NHS, 2017).</a:t>
            </a:r>
          </a:p>
          <a:p>
            <a:r>
              <a:rPr lang="en-US" sz="1400" dirty="0"/>
              <a:t>Such common complications are coronary heart disease, stroke, kidney disease, diabetic retinopathy, and problems with the feet (NHS, 2017; Diabetes UK, 2023c).</a:t>
            </a:r>
          </a:p>
          <a:p>
            <a:r>
              <a:rPr lang="en-US" sz="1400" dirty="0"/>
              <a:t>According to NICE, the management of Type 2 diabetes ought to be aimed at the regulation of blood glucose levels, minimization of cardiovascular risks, and avoidance of long-term complications (NICE, 2022).</a:t>
            </a:r>
          </a:p>
        </p:txBody>
      </p:sp>
      <p:pic>
        <p:nvPicPr>
          <p:cNvPr id="6147" name="Picture 3" descr="How Type 2 Diabetes Affects Your Body Type 2 diabetes is more than just  high blood sugar it affects your entire body over time. When glucose levels  stay elevated, it can damage">
            <a:extLst>
              <a:ext uri="{FF2B5EF4-FFF2-40B4-BE49-F238E27FC236}">
                <a16:creationId xmlns:a16="http://schemas.microsoft.com/office/drawing/2014/main" id="{14DF5CA9-9921-3655-9DF8-F5D85759AB23}"/>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7065839" y="489118"/>
            <a:ext cx="4094229" cy="5466007"/>
          </a:xfrm>
          <a:prstGeom prst="rect">
            <a:avLst/>
          </a:prstGeom>
          <a:noFill/>
          <a:extLst>
            <a:ext uri="{909E8E84-426E-40DD-AFC4-6F175D3DCCD1}">
              <a14:hiddenFill xmlns:a14="http://schemas.microsoft.com/office/drawing/2010/main">
                <a:solidFill>
                  <a:srgbClr val="FFFFFF"/>
                </a:solidFill>
              </a14:hiddenFill>
            </a:ext>
          </a:extLst>
        </p:spPr>
      </p:pic>
      <p:sp>
        <p:nvSpPr>
          <p:cNvPr id="6154" name="Rectangle 6153">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6" name="Rectangle 6155">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Recorded Sound">
            <a:hlinkClick r:id="" action="ppaction://media"/>
            <a:extLst>
              <a:ext uri="{FF2B5EF4-FFF2-40B4-BE49-F238E27FC236}">
                <a16:creationId xmlns:a16="http://schemas.microsoft.com/office/drawing/2014/main" id="{B133C657-CF0A-892D-D81B-CD109663698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72834" y="5792381"/>
            <a:ext cx="406400" cy="406400"/>
          </a:xfrm>
          <a:prstGeom prst="rect">
            <a:avLst/>
          </a:prstGeom>
        </p:spPr>
      </p:pic>
    </p:spTree>
    <p:extLst>
      <p:ext uri="{BB962C8B-B14F-4D97-AF65-F5344CB8AC3E}">
        <p14:creationId xmlns:p14="http://schemas.microsoft.com/office/powerpoint/2010/main" val="2028506346"/>
      </p:ext>
    </p:extLst>
  </p:cSld>
  <p:clrMapOvr>
    <a:masterClrMapping/>
  </p:clrMapOvr>
  <mc:AlternateContent xmlns:mc="http://schemas.openxmlformats.org/markup-compatibility/2006">
    <mc:Choice xmlns:p14="http://schemas.microsoft.com/office/powerpoint/2010/main" Requires="p14">
      <p:transition spd="slow" p14:dur="2000" advTm="94280"/>
    </mc:Choice>
    <mc:Fallback>
      <p:transition spd="slow" advTm="942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428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254D376-7060-4491-9779-FC35E62F3F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0E0319C-E669-12BC-45F9-4FF436105D3C}"/>
              </a:ext>
            </a:extLst>
          </p:cNvPr>
          <p:cNvSpPr>
            <a:spLocks noGrp="1"/>
          </p:cNvSpPr>
          <p:nvPr>
            <p:ph type="title"/>
          </p:nvPr>
        </p:nvSpPr>
        <p:spPr>
          <a:xfrm>
            <a:off x="838200" y="5186423"/>
            <a:ext cx="10515600" cy="1114382"/>
          </a:xfrm>
        </p:spPr>
        <p:txBody>
          <a:bodyPr>
            <a:noAutofit/>
          </a:bodyPr>
          <a:lstStyle/>
          <a:p>
            <a:pPr algn="ctr"/>
            <a:r>
              <a:rPr lang="en-US" sz="3600" b="1" dirty="0"/>
              <a:t>Fictional patient Profile </a:t>
            </a:r>
            <a:r>
              <a:rPr lang="en-US" altLang="en-US" sz="3600" b="1" dirty="0"/>
              <a:t>(Diabetes UK, 2026; Diabetes UK, 2023c; NHS, 2025; )</a:t>
            </a:r>
            <a:endParaRPr lang="en-US" sz="3600" b="1" dirty="0"/>
          </a:p>
        </p:txBody>
      </p:sp>
      <p:pic>
        <p:nvPicPr>
          <p:cNvPr id="6" name="Picture 5">
            <a:extLst>
              <a:ext uri="{FF2B5EF4-FFF2-40B4-BE49-F238E27FC236}">
                <a16:creationId xmlns:a16="http://schemas.microsoft.com/office/drawing/2014/main" id="{65E40707-1EBE-8B5D-5B42-C139BF1E46C4}"/>
              </a:ext>
            </a:extLst>
          </p:cNvPr>
          <p:cNvPicPr>
            <a:picLocks noChangeAspect="1"/>
          </p:cNvPicPr>
          <p:nvPr/>
        </p:nvPicPr>
        <p:blipFill>
          <a:blip r:embed="rId5">
            <a:extLst>
              <a:ext uri="{28A0092B-C50C-407E-A947-70E740481C1C}">
                <a14:useLocalDpi xmlns:a14="http://schemas.microsoft.com/office/drawing/2010/main" val="0"/>
              </a:ext>
            </a:extLst>
          </a:blip>
          <a:srcRect t="10301" b="14229"/>
          <a:stretch>
            <a:fillRect/>
          </a:stretch>
        </p:blipFill>
        <p:spPr>
          <a:xfrm>
            <a:off x="20" y="10"/>
            <a:ext cx="12191980" cy="5014697"/>
          </a:xfrm>
          <a:prstGeom prst="rect">
            <a:avLst/>
          </a:prstGeom>
        </p:spPr>
      </p:pic>
      <p:pic>
        <p:nvPicPr>
          <p:cNvPr id="4" name="Recorded Sound">
            <a:hlinkClick r:id="" action="ppaction://media"/>
            <a:extLst>
              <a:ext uri="{FF2B5EF4-FFF2-40B4-BE49-F238E27FC236}">
                <a16:creationId xmlns:a16="http://schemas.microsoft.com/office/drawing/2014/main" id="{6AE0E2F0-E984-ACDB-73D9-775E04906DD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80876" y="6097605"/>
            <a:ext cx="406400" cy="406400"/>
          </a:xfrm>
          <a:prstGeom prst="rect">
            <a:avLst/>
          </a:prstGeom>
        </p:spPr>
      </p:pic>
    </p:spTree>
    <p:extLst>
      <p:ext uri="{BB962C8B-B14F-4D97-AF65-F5344CB8AC3E}">
        <p14:creationId xmlns:p14="http://schemas.microsoft.com/office/powerpoint/2010/main" val="3125370417"/>
      </p:ext>
    </p:extLst>
  </p:cSld>
  <p:clrMapOvr>
    <a:masterClrMapping/>
  </p:clrMapOvr>
  <mc:AlternateContent xmlns:mc="http://schemas.openxmlformats.org/markup-compatibility/2006">
    <mc:Choice xmlns:p14="http://schemas.microsoft.com/office/powerpoint/2010/main" Requires="p14">
      <p:transition spd="slow" p14:dur="2000" advTm="1986"/>
    </mc:Choice>
    <mc:Fallback>
      <p:transition spd="slow" advTm="19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par>
                          <p:cTn id="8" fill="hold">
                            <p:stCondLst>
                              <p:cond delay="1700"/>
                            </p:stCondLst>
                            <p:childTnLst>
                              <p:par>
                                <p:cTn id="9" presetID="1" presetClass="mediacall" presetSubtype="0" fill="hold" nodeType="afterEffect">
                                  <p:stCondLst>
                                    <p:cond delay="0"/>
                                  </p:stCondLst>
                                  <p:childTnLst>
                                    <p:cmd type="call" cmd="playFrom(0.0)">
                                      <p:cBhvr>
                                        <p:cTn id="10" dur="8177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mute="1">
                <p:cTn id="11" fill="hold" display="0">
                  <p:stCondLst>
                    <p:cond delay="indefinite"/>
                  </p:stCondLst>
                  <p:endCondLst>
                    <p:cond evt="onStopAudio" delay="0">
                      <p:tgtEl>
                        <p:sldTgt/>
                      </p:tgtEl>
                    </p:cond>
                  </p:endCondLst>
                </p:cTn>
                <p:tgtEl>
                  <p:spTgt spid="4"/>
                </p:tgtEl>
              </p:cMediaNode>
            </p:audio>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232678-B63D-4B6C-B024-CFC50979F653}"/>
              </a:ext>
            </a:extLst>
          </p:cNvPr>
          <p:cNvSpPr>
            <a:spLocks noGrp="1"/>
          </p:cNvSpPr>
          <p:nvPr>
            <p:ph type="title"/>
          </p:nvPr>
        </p:nvSpPr>
        <p:spPr>
          <a:xfrm>
            <a:off x="1169053" y="382277"/>
            <a:ext cx="3285989" cy="684523"/>
          </a:xfrm>
          <a:solidFill>
            <a:srgbClr val="92D050"/>
          </a:solidFill>
        </p:spPr>
        <p:txBody>
          <a:bodyPr anchor="b">
            <a:normAutofit/>
          </a:bodyPr>
          <a:lstStyle/>
          <a:p>
            <a:r>
              <a:rPr lang="en-US" sz="4000" b="1" dirty="0"/>
              <a:t>Risk Factors</a:t>
            </a:r>
          </a:p>
        </p:txBody>
      </p:sp>
      <p:sp>
        <p:nvSpPr>
          <p:cNvPr id="3" name="Content Placeholder 2">
            <a:extLst>
              <a:ext uri="{FF2B5EF4-FFF2-40B4-BE49-F238E27FC236}">
                <a16:creationId xmlns:a16="http://schemas.microsoft.com/office/drawing/2014/main" id="{4CE88CD9-373B-6E98-8A1B-62CA30776DA4}"/>
              </a:ext>
            </a:extLst>
          </p:cNvPr>
          <p:cNvSpPr>
            <a:spLocks noGrp="1"/>
          </p:cNvSpPr>
          <p:nvPr>
            <p:ph idx="1"/>
          </p:nvPr>
        </p:nvSpPr>
        <p:spPr>
          <a:xfrm>
            <a:off x="97971" y="1295400"/>
            <a:ext cx="7249886" cy="5562587"/>
          </a:xfrm>
          <a:solidFill>
            <a:srgbClr val="FFFF00"/>
          </a:solidFill>
        </p:spPr>
        <p:txBody>
          <a:bodyPr anchor="t">
            <a:normAutofit fontScale="92500"/>
          </a:bodyPr>
          <a:lstStyle/>
          <a:p>
            <a:r>
              <a:rPr lang="en-US" sz="2000" dirty="0"/>
              <a:t>Excessive weight around the waist is one of the most prominent risk factors of Type 2 diabetes that is caused by overweight and obesity. According to Diabetes UK, the most significant risk factor is living with obesity, and the measurement of the waist also leads to the rise of the risk (Diabetes UK, 2020; NHS England, 2025).</a:t>
            </a:r>
          </a:p>
          <a:p>
            <a:r>
              <a:rPr lang="en-US" sz="2000" dirty="0"/>
              <a:t>Lack of activity predisposes to risk since frequent body movement enables the body to utilize insulin more efficiently. Among the risk-promoting factors listed by the NHS is the activity level (NHS, 2025a).</a:t>
            </a:r>
          </a:p>
          <a:p>
            <a:r>
              <a:rPr lang="en-US" sz="2000" dirty="0"/>
              <a:t>The importance of ethnicity: South Asians, African-Caribbean, and Black Africans are in a higher risk of Type 2 diabetes. Diabetes UK states that individuals of the South Asian origin are more likely to have the disease 2 to 4 times (Diabetes UK, 2020; 2026).</a:t>
            </a:r>
          </a:p>
          <a:p>
            <a:r>
              <a:rPr lang="en-US" sz="2000" dirty="0"/>
              <a:t>Age increases risk. According to the NHS, age is one among the risk-related factors, and young age exposes certain ethnic groups to a higher risk (NHS, 2025a; NHS Scotland, 2026).</a:t>
            </a:r>
          </a:p>
          <a:p>
            <a:r>
              <a:rPr lang="en-US" sz="2000" dirty="0"/>
              <a:t> High blood pressure and family history were also risk factors and should be included in the care planning and prevention recommendations (NHS, 2025a; Diabetes UK, 2020).</a:t>
            </a:r>
          </a:p>
        </p:txBody>
      </p:sp>
      <p:sp>
        <p:nvSpPr>
          <p:cNvPr id="14" name="Rectangle 13">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a:extLst>
              <a:ext uri="{FF2B5EF4-FFF2-40B4-BE49-F238E27FC236}">
                <a16:creationId xmlns:a16="http://schemas.microsoft.com/office/drawing/2014/main" id="{0B9852B4-231A-5F41-2BA9-1830819985A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601675" y="909081"/>
            <a:ext cx="3119114" cy="5071731"/>
          </a:xfrm>
          <a:prstGeom prst="rect">
            <a:avLst/>
          </a:prstGeom>
        </p:spPr>
      </p:pic>
      <p:pic>
        <p:nvPicPr>
          <p:cNvPr id="4" name="Recorded Sound">
            <a:hlinkClick r:id="" action="ppaction://media"/>
            <a:extLst>
              <a:ext uri="{FF2B5EF4-FFF2-40B4-BE49-F238E27FC236}">
                <a16:creationId xmlns:a16="http://schemas.microsoft.com/office/drawing/2014/main" id="{700206AC-43B3-FEA2-D880-6BD4D5004AB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04198" y="6194712"/>
            <a:ext cx="406400" cy="406400"/>
          </a:xfrm>
          <a:prstGeom prst="rect">
            <a:avLst/>
          </a:prstGeom>
        </p:spPr>
      </p:pic>
    </p:spTree>
    <p:extLst>
      <p:ext uri="{BB962C8B-B14F-4D97-AF65-F5344CB8AC3E}">
        <p14:creationId xmlns:p14="http://schemas.microsoft.com/office/powerpoint/2010/main" val="426751391"/>
      </p:ext>
    </p:extLst>
  </p:cSld>
  <p:clrMapOvr>
    <a:masterClrMapping/>
  </p:clrMapOvr>
  <mc:AlternateContent xmlns:mc="http://schemas.openxmlformats.org/markup-compatibility/2006">
    <mc:Choice xmlns:p14="http://schemas.microsoft.com/office/powerpoint/2010/main" Requires="p14">
      <p:transition spd="slow" p14:dur="2000" advTm="93513"/>
    </mc:Choice>
    <mc:Fallback>
      <p:transition spd="slow" advTm="935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351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7FC8330-A32F-1492-6B28-89D12E69101E}"/>
              </a:ext>
            </a:extLst>
          </p:cNvPr>
          <p:cNvSpPr>
            <a:spLocks noGrp="1"/>
          </p:cNvSpPr>
          <p:nvPr>
            <p:ph type="title"/>
          </p:nvPr>
        </p:nvSpPr>
        <p:spPr>
          <a:xfrm>
            <a:off x="1371597" y="348865"/>
            <a:ext cx="10044023" cy="877729"/>
          </a:xfrm>
        </p:spPr>
        <p:txBody>
          <a:bodyPr anchor="ctr">
            <a:normAutofit/>
          </a:bodyPr>
          <a:lstStyle/>
          <a:p>
            <a:r>
              <a:rPr lang="en-US" sz="4000" b="1">
                <a:solidFill>
                  <a:srgbClr val="FFFFFF"/>
                </a:solidFill>
              </a:rPr>
              <a:t>Symptoms and Diagnosis</a:t>
            </a:r>
          </a:p>
        </p:txBody>
      </p:sp>
      <p:graphicFrame>
        <p:nvGraphicFramePr>
          <p:cNvPr id="5" name="Content Placeholder 2">
            <a:extLst>
              <a:ext uri="{FF2B5EF4-FFF2-40B4-BE49-F238E27FC236}">
                <a16:creationId xmlns:a16="http://schemas.microsoft.com/office/drawing/2014/main" id="{BD8244E0-B136-9C6B-4ECF-67E2C4D0D921}"/>
              </a:ext>
            </a:extLst>
          </p:cNvPr>
          <p:cNvGraphicFramePr>
            <a:graphicFrameLocks noGrp="1"/>
          </p:cNvGraphicFramePr>
          <p:nvPr>
            <p:ph idx="1"/>
            <p:extLst>
              <p:ext uri="{D42A27DB-BD31-4B8C-83A1-F6EECF244321}">
                <p14:modId xmlns:p14="http://schemas.microsoft.com/office/powerpoint/2010/main" val="3153312473"/>
              </p:ext>
            </p:extLst>
          </p:nvPr>
        </p:nvGraphicFramePr>
        <p:xfrm>
          <a:off x="644056" y="2112579"/>
          <a:ext cx="10927829" cy="465833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68B4D990-B9ED-325F-52A9-7C8F66AC4F18}"/>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415620" y="6153238"/>
            <a:ext cx="406400" cy="406400"/>
          </a:xfrm>
          <a:prstGeom prst="rect">
            <a:avLst/>
          </a:prstGeom>
        </p:spPr>
      </p:pic>
    </p:spTree>
    <p:extLst>
      <p:ext uri="{BB962C8B-B14F-4D97-AF65-F5344CB8AC3E}">
        <p14:creationId xmlns:p14="http://schemas.microsoft.com/office/powerpoint/2010/main" val="2476064522"/>
      </p:ext>
    </p:extLst>
  </p:cSld>
  <p:clrMapOvr>
    <a:masterClrMapping/>
  </p:clrMapOvr>
  <mc:AlternateContent xmlns:mc="http://schemas.openxmlformats.org/markup-compatibility/2006">
    <mc:Choice xmlns:p14="http://schemas.microsoft.com/office/powerpoint/2010/main" Requires="p14">
      <p:transition spd="slow" p14:dur="2000" advTm="74091"/>
    </mc:Choice>
    <mc:Fallback>
      <p:transition spd="slow" advTm="740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409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F749C9-3EFC-F950-57EE-A5E5F67071FC}"/>
              </a:ext>
            </a:extLst>
          </p:cNvPr>
          <p:cNvSpPr>
            <a:spLocks noGrp="1"/>
          </p:cNvSpPr>
          <p:nvPr>
            <p:ph type="title"/>
          </p:nvPr>
        </p:nvSpPr>
        <p:spPr>
          <a:xfrm>
            <a:off x="1136397" y="502020"/>
            <a:ext cx="5323715" cy="1642970"/>
          </a:xfrm>
        </p:spPr>
        <p:txBody>
          <a:bodyPr anchor="b">
            <a:normAutofit/>
          </a:bodyPr>
          <a:lstStyle/>
          <a:p>
            <a:r>
              <a:rPr lang="en-US" sz="4000" b="1" dirty="0"/>
              <a:t>Monitoring and Assessment</a:t>
            </a:r>
          </a:p>
        </p:txBody>
      </p:sp>
      <p:sp>
        <p:nvSpPr>
          <p:cNvPr id="3" name="Content Placeholder 2">
            <a:extLst>
              <a:ext uri="{FF2B5EF4-FFF2-40B4-BE49-F238E27FC236}">
                <a16:creationId xmlns:a16="http://schemas.microsoft.com/office/drawing/2014/main" id="{4F289BAF-FA14-2B36-3885-A3E1A88243BF}"/>
              </a:ext>
            </a:extLst>
          </p:cNvPr>
          <p:cNvSpPr>
            <a:spLocks noGrp="1"/>
          </p:cNvSpPr>
          <p:nvPr>
            <p:ph idx="1"/>
          </p:nvPr>
        </p:nvSpPr>
        <p:spPr>
          <a:xfrm>
            <a:off x="337457" y="2405894"/>
            <a:ext cx="6868886" cy="4483998"/>
          </a:xfrm>
        </p:spPr>
        <p:txBody>
          <a:bodyPr anchor="t">
            <a:normAutofit lnSpcReduction="10000"/>
          </a:bodyPr>
          <a:lstStyle/>
          <a:p>
            <a:r>
              <a:rPr lang="en-US" sz="1600" dirty="0"/>
              <a:t>The patient should have a regular review to ensure that the treatment is effective, and the condition is safely managed. Regular examinations of individuals with Type 2 diabetes are recommended by the NHS (NHS, 2025b).</a:t>
            </a:r>
          </a:p>
          <a:p>
            <a:r>
              <a:rPr lang="en-US" sz="1600" dirty="0"/>
              <a:t>Measurement of HbA1c should be done in 3 to 6 months till </a:t>
            </a:r>
            <a:r>
              <a:rPr lang="en-US" sz="1600" dirty="0" err="1"/>
              <a:t>stabilisation</a:t>
            </a:r>
            <a:r>
              <a:rPr lang="en-US" sz="1600" dirty="0"/>
              <a:t>, and every 6 months when blood glucose control and treatment are </a:t>
            </a:r>
            <a:r>
              <a:rPr lang="en-US" sz="1600" dirty="0" err="1"/>
              <a:t>stabilised</a:t>
            </a:r>
            <a:r>
              <a:rPr lang="en-US" sz="1600" dirty="0"/>
              <a:t> (NICE, 2015).</a:t>
            </a:r>
          </a:p>
          <a:p>
            <a:r>
              <a:rPr lang="en-US" sz="1600" dirty="0"/>
              <a:t>Annual examination must involve weight/BMI, blood pressure, cholesterol, and kidney examination; the NHS recommends that people should have their feet checked regularly and their eyes screened during diabetes, and review of these should be 1 or 2 years after diagnosis (NHS, 2025b).</a:t>
            </a:r>
          </a:p>
          <a:p>
            <a:r>
              <a:rPr lang="en-US" sz="1600" dirty="0"/>
              <a:t>According to NICE, self-monitoring of capillary blood glucose is not recommended without insulin therapy, in cases of </a:t>
            </a:r>
            <a:r>
              <a:rPr lang="en-US" sz="1600" dirty="0" err="1"/>
              <a:t>hypoglycaemia</a:t>
            </a:r>
            <a:r>
              <a:rPr lang="en-US" sz="1600" dirty="0"/>
              <a:t>, in the people at risk of driving, or when pregnant or intending pregnancy (NICE, 2015). </a:t>
            </a:r>
          </a:p>
          <a:p>
            <a:r>
              <a:rPr lang="en-US" sz="1600" dirty="0"/>
              <a:t>Other suggestions made by NICE are </a:t>
            </a:r>
            <a:r>
              <a:rPr lang="en-US" sz="1600" dirty="0" err="1"/>
              <a:t>personalised</a:t>
            </a:r>
            <a:r>
              <a:rPr lang="en-US" sz="1600" dirty="0"/>
              <a:t> care, shared decision-making, and access to an </a:t>
            </a:r>
            <a:r>
              <a:rPr lang="en-US" sz="1600" dirty="0" err="1"/>
              <a:t>organised</a:t>
            </a:r>
            <a:r>
              <a:rPr lang="en-US" sz="1600" dirty="0"/>
              <a:t> education to enhance self-management (NICE, 2022).</a:t>
            </a:r>
          </a:p>
        </p:txBody>
      </p:sp>
      <p:sp>
        <p:nvSpPr>
          <p:cNvPr id="12" name="Rectangle 1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Graphic 6" descr="Stethoscope">
            <a:extLst>
              <a:ext uri="{FF2B5EF4-FFF2-40B4-BE49-F238E27FC236}">
                <a16:creationId xmlns:a16="http://schemas.microsoft.com/office/drawing/2014/main" id="{6D8DCE7B-86DC-C83C-4CBD-FE8D9A5A012D}"/>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075967" y="1359681"/>
            <a:ext cx="4170530" cy="4170530"/>
          </a:xfrm>
          <a:prstGeom prst="rect">
            <a:avLst/>
          </a:prstGeom>
        </p:spPr>
      </p:pic>
      <p:pic>
        <p:nvPicPr>
          <p:cNvPr id="4" name="Recorded Sound">
            <a:hlinkClick r:id="" action="ppaction://media"/>
            <a:extLst>
              <a:ext uri="{FF2B5EF4-FFF2-40B4-BE49-F238E27FC236}">
                <a16:creationId xmlns:a16="http://schemas.microsoft.com/office/drawing/2014/main" id="{C472B6F7-BF6C-CB56-DDE0-672FE90B491A}"/>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57000" y="6197167"/>
            <a:ext cx="406400" cy="406400"/>
          </a:xfrm>
          <a:prstGeom prst="rect">
            <a:avLst/>
          </a:prstGeom>
        </p:spPr>
      </p:pic>
    </p:spTree>
    <p:extLst>
      <p:ext uri="{BB962C8B-B14F-4D97-AF65-F5344CB8AC3E}">
        <p14:creationId xmlns:p14="http://schemas.microsoft.com/office/powerpoint/2010/main" val="1308156325"/>
      </p:ext>
    </p:extLst>
  </p:cSld>
  <p:clrMapOvr>
    <a:masterClrMapping/>
  </p:clrMapOvr>
  <mc:AlternateContent xmlns:mc="http://schemas.openxmlformats.org/markup-compatibility/2006">
    <mc:Choice xmlns:p14="http://schemas.microsoft.com/office/powerpoint/2010/main" Requires="p14">
      <p:transition spd="slow" p14:dur="2000" advTm="101741"/>
    </mc:Choice>
    <mc:Fallback>
      <p:transition spd="slow" advTm="1017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174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23" name="Rectangle 9222">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6EC1ADC-1C04-D3BB-0209-0F40EE79B214}"/>
              </a:ext>
            </a:extLst>
          </p:cNvPr>
          <p:cNvSpPr>
            <a:spLocks noGrp="1"/>
          </p:cNvSpPr>
          <p:nvPr>
            <p:ph type="title"/>
          </p:nvPr>
        </p:nvSpPr>
        <p:spPr>
          <a:xfrm>
            <a:off x="6234865" y="568517"/>
            <a:ext cx="5248221" cy="1067209"/>
          </a:xfrm>
        </p:spPr>
        <p:txBody>
          <a:bodyPr>
            <a:normAutofit/>
          </a:bodyPr>
          <a:lstStyle/>
          <a:p>
            <a:r>
              <a:rPr lang="en-US" sz="3400" b="1">
                <a:solidFill>
                  <a:schemeClr val="bg1"/>
                </a:solidFill>
              </a:rPr>
              <a:t>Care Plan and Lifestyle Management</a:t>
            </a:r>
          </a:p>
        </p:txBody>
      </p:sp>
      <p:pic>
        <p:nvPicPr>
          <p:cNvPr id="9218" name="Picture 2" descr="Today is World Diabetes Day! Did you know that making healthy changes like  these can help you manage, prevent or delay type 2 diabetes: 🥗 Eating well  🚴 Being physically active 🚬">
            <a:extLst>
              <a:ext uri="{FF2B5EF4-FFF2-40B4-BE49-F238E27FC236}">
                <a16:creationId xmlns:a16="http://schemas.microsoft.com/office/drawing/2014/main" id="{C02D8378-642F-17CB-8F5A-BC9952F58E1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9959" y="1095407"/>
            <a:ext cx="4754947" cy="4754947"/>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noFill/>
          <a:ln w="28575">
            <a:noFill/>
          </a:ln>
          <a:extLst>
            <a:ext uri="{909E8E84-426E-40DD-AFC4-6F175D3DCCD1}">
              <a14:hiddenFill xmlns:a14="http://schemas.microsoft.com/office/drawing/2010/main">
                <a:solidFill>
                  <a:srgbClr val="FFFFFF"/>
                </a:solidFill>
              </a14:hiddenFill>
            </a:ext>
          </a:extLst>
        </p:spPr>
      </p:pic>
      <p:grpSp>
        <p:nvGrpSpPr>
          <p:cNvPr id="9225" name="Group 9224">
            <a:extLst>
              <a:ext uri="{FF2B5EF4-FFF2-40B4-BE49-F238E27FC236}">
                <a16:creationId xmlns:a16="http://schemas.microsoft.com/office/drawing/2014/main" id="{B894EFA8-F425-4D19-A94B-445388B31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9226" name="Freeform: Shape 9225">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9227" name="Freeform: Shape 9226">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3" name="Content Placeholder 2">
            <a:extLst>
              <a:ext uri="{FF2B5EF4-FFF2-40B4-BE49-F238E27FC236}">
                <a16:creationId xmlns:a16="http://schemas.microsoft.com/office/drawing/2014/main" id="{B5DD372F-FF97-DD34-C512-ED5882349BBC}"/>
              </a:ext>
            </a:extLst>
          </p:cNvPr>
          <p:cNvSpPr>
            <a:spLocks noGrp="1"/>
          </p:cNvSpPr>
          <p:nvPr>
            <p:ph idx="1"/>
          </p:nvPr>
        </p:nvSpPr>
        <p:spPr>
          <a:xfrm>
            <a:off x="6234868" y="1820369"/>
            <a:ext cx="5217173" cy="4351338"/>
          </a:xfrm>
        </p:spPr>
        <p:txBody>
          <a:bodyPr>
            <a:normAutofit/>
          </a:bodyPr>
          <a:lstStyle/>
          <a:p>
            <a:r>
              <a:rPr lang="en-US" sz="2000" dirty="0">
                <a:solidFill>
                  <a:schemeClr val="bg1"/>
                </a:solidFill>
              </a:rPr>
              <a:t>Eating well to maintain a good blood sugar level and weight (NHS, 2025b).</a:t>
            </a:r>
          </a:p>
          <a:p>
            <a:r>
              <a:rPr lang="en-US" sz="2000" dirty="0">
                <a:solidFill>
                  <a:schemeClr val="bg1"/>
                </a:solidFill>
              </a:rPr>
              <a:t>A minimum of 150 minutes of average exercise per week in addition to muscle training on 2 occasions (NHS, 2024).</a:t>
            </a:r>
          </a:p>
          <a:p>
            <a:r>
              <a:rPr lang="en-US" sz="2000" dirty="0">
                <a:solidFill>
                  <a:schemeClr val="bg1"/>
                </a:solidFill>
              </a:rPr>
              <a:t>The medication is typically provided when necessary; NICE recommends the use of it as the first-line therapy (NHS, 2025b; NICE, 2015).</a:t>
            </a:r>
          </a:p>
          <a:p>
            <a:r>
              <a:rPr lang="en-US" sz="2000" dirty="0">
                <a:solidFill>
                  <a:schemeClr val="bg1"/>
                </a:solidFill>
              </a:rPr>
              <a:t>In normal Type 2 diabetes treatment, weight loss is involved (NHS, 2023a).</a:t>
            </a:r>
          </a:p>
          <a:p>
            <a:r>
              <a:rPr lang="en-US" sz="2000" dirty="0">
                <a:solidFill>
                  <a:schemeClr val="bg1"/>
                </a:solidFill>
              </a:rPr>
              <a:t>Education should be provided to facilitate self-management (NICE, 2015; 2023). </a:t>
            </a:r>
          </a:p>
        </p:txBody>
      </p:sp>
      <p:grpSp>
        <p:nvGrpSpPr>
          <p:cNvPr id="9229"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9230" name="Freeform: Shape 9229">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231" name="Freeform: Shape 9230">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232" name="Freeform: Shape 9231">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233" name="Freeform: Shape 9232">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234" name="Freeform: Shape 9233">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pic>
        <p:nvPicPr>
          <p:cNvPr id="4" name="Recorded Sound">
            <a:hlinkClick r:id="" action="ppaction://media"/>
            <a:extLst>
              <a:ext uri="{FF2B5EF4-FFF2-40B4-BE49-F238E27FC236}">
                <a16:creationId xmlns:a16="http://schemas.microsoft.com/office/drawing/2014/main" id="{14EA37ED-FC41-9C67-55F6-A39BBDBD17C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88098" y="6086283"/>
            <a:ext cx="406400" cy="406400"/>
          </a:xfrm>
          <a:prstGeom prst="rect">
            <a:avLst/>
          </a:prstGeom>
        </p:spPr>
      </p:pic>
    </p:spTree>
    <p:extLst>
      <p:ext uri="{BB962C8B-B14F-4D97-AF65-F5344CB8AC3E}">
        <p14:creationId xmlns:p14="http://schemas.microsoft.com/office/powerpoint/2010/main" val="2098328318"/>
      </p:ext>
    </p:extLst>
  </p:cSld>
  <p:clrMapOvr>
    <a:masterClrMapping/>
  </p:clrMapOvr>
  <mc:AlternateContent xmlns:mc="http://schemas.openxmlformats.org/markup-compatibility/2006">
    <mc:Choice xmlns:p14="http://schemas.microsoft.com/office/powerpoint/2010/main" Requires="p14">
      <p:transition spd="slow" p14:dur="2000" advTm="105133"/>
    </mc:Choice>
    <mc:Fallback>
      <p:transition spd="slow" advTm="1051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513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506D0B-4DD4-30E2-A738-2594BF731B50}"/>
              </a:ext>
            </a:extLst>
          </p:cNvPr>
          <p:cNvSpPr>
            <a:spLocks noGrp="1"/>
          </p:cNvSpPr>
          <p:nvPr>
            <p:ph type="title"/>
          </p:nvPr>
        </p:nvSpPr>
        <p:spPr>
          <a:xfrm>
            <a:off x="1371599" y="294538"/>
            <a:ext cx="9895951" cy="1033669"/>
          </a:xfrm>
        </p:spPr>
        <p:txBody>
          <a:bodyPr>
            <a:normAutofit/>
          </a:bodyPr>
          <a:lstStyle/>
          <a:p>
            <a:r>
              <a:rPr lang="en-US" sz="4000" b="1">
                <a:solidFill>
                  <a:srgbClr val="FFFFFF"/>
                </a:solidFill>
              </a:rPr>
              <a:t>Conclusion</a:t>
            </a:r>
          </a:p>
        </p:txBody>
      </p:sp>
      <p:sp>
        <p:nvSpPr>
          <p:cNvPr id="3" name="Content Placeholder 2">
            <a:extLst>
              <a:ext uri="{FF2B5EF4-FFF2-40B4-BE49-F238E27FC236}">
                <a16:creationId xmlns:a16="http://schemas.microsoft.com/office/drawing/2014/main" id="{B2B925D4-2748-B12B-8127-C1284CED763B}"/>
              </a:ext>
            </a:extLst>
          </p:cNvPr>
          <p:cNvSpPr>
            <a:spLocks noGrp="1"/>
          </p:cNvSpPr>
          <p:nvPr>
            <p:ph idx="1"/>
          </p:nvPr>
        </p:nvSpPr>
        <p:spPr>
          <a:xfrm>
            <a:off x="459350" y="1885279"/>
            <a:ext cx="11504049" cy="4972721"/>
          </a:xfrm>
        </p:spPr>
        <p:txBody>
          <a:bodyPr anchor="ctr">
            <a:normAutofit lnSpcReduction="10000"/>
          </a:bodyPr>
          <a:lstStyle/>
          <a:p>
            <a:r>
              <a:rPr lang="en-US" sz="2400" dirty="0"/>
              <a:t>Diabetes type 2 is a chronic metabolic illness that is an outcome of insensitivity to insulin and insufficient insulin that results in excess glucose in the blood.</a:t>
            </a:r>
          </a:p>
          <a:p>
            <a:r>
              <a:rPr lang="en-US" sz="2400"/>
              <a:t>The emergence of the condition ought to be described in terms of comprehending the anatomy and physiology of the endocrine system specifically the role of the pancreas and insulin.</a:t>
            </a:r>
          </a:p>
          <a:p>
            <a:r>
              <a:rPr lang="en-US" sz="2400"/>
              <a:t>Unhealthy </a:t>
            </a:r>
            <a:r>
              <a:rPr lang="en-US" sz="2400" dirty="0"/>
              <a:t>lifestyle practices or habits including obesity, poor diet and sedentary habits are major contributors to Type 2 diabetes.</a:t>
            </a:r>
          </a:p>
          <a:p>
            <a:r>
              <a:rPr lang="en-US" sz="2400" dirty="0"/>
              <a:t>The fictional patient case study revealed how the demographic forces and lifestyle </a:t>
            </a:r>
            <a:r>
              <a:rPr lang="en-US" sz="2400" dirty="0" err="1"/>
              <a:t>behaviours</a:t>
            </a:r>
            <a:r>
              <a:rPr lang="en-US" sz="2400" dirty="0"/>
              <a:t> can lead to the development of the condition.</a:t>
            </a:r>
          </a:p>
          <a:p>
            <a:r>
              <a:rPr lang="en-US" sz="2400" dirty="0"/>
              <a:t>The management necessitates constant monitoring, change of lifestyle, correct medicine and patient education.</a:t>
            </a:r>
          </a:p>
          <a:p>
            <a:r>
              <a:rPr lang="en-US" sz="2400" dirty="0"/>
              <a:t>An </a:t>
            </a:r>
            <a:r>
              <a:rPr lang="en-US" sz="2400" dirty="0" err="1"/>
              <a:t>individualised</a:t>
            </a:r>
            <a:r>
              <a:rPr lang="en-US" sz="2400" dirty="0"/>
              <a:t> care plan will be useful to assist the people in maintaining a normal glucose level in the blood and </a:t>
            </a:r>
            <a:r>
              <a:rPr lang="en-US" sz="2400" dirty="0" err="1"/>
              <a:t>minimise</a:t>
            </a:r>
            <a:r>
              <a:rPr lang="en-US" sz="2400" dirty="0"/>
              <a:t> chances of developing the long-term complications.</a:t>
            </a:r>
          </a:p>
        </p:txBody>
      </p:sp>
      <p:pic>
        <p:nvPicPr>
          <p:cNvPr id="4" name="Recorded Sound">
            <a:hlinkClick r:id="" action="ppaction://media"/>
            <a:extLst>
              <a:ext uri="{FF2B5EF4-FFF2-40B4-BE49-F238E27FC236}">
                <a16:creationId xmlns:a16="http://schemas.microsoft.com/office/drawing/2014/main" id="{F4FE6ADC-9AAE-D9D5-885C-236EFA41120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56999" y="6244303"/>
            <a:ext cx="406400" cy="406400"/>
          </a:xfrm>
          <a:prstGeom prst="rect">
            <a:avLst/>
          </a:prstGeom>
        </p:spPr>
      </p:pic>
    </p:spTree>
    <p:extLst>
      <p:ext uri="{BB962C8B-B14F-4D97-AF65-F5344CB8AC3E}">
        <p14:creationId xmlns:p14="http://schemas.microsoft.com/office/powerpoint/2010/main" val="3603124056"/>
      </p:ext>
    </p:extLst>
  </p:cSld>
  <p:clrMapOvr>
    <a:masterClrMapping/>
  </p:clrMapOvr>
  <mc:AlternateContent xmlns:mc="http://schemas.openxmlformats.org/markup-compatibility/2006">
    <mc:Choice xmlns:p14="http://schemas.microsoft.com/office/powerpoint/2010/main" Requires="p14">
      <p:transition spd="slow" p14:dur="2000" advTm="62007"/>
    </mc:Choice>
    <mc:Fallback>
      <p:transition spd="slow" advTm="620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200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99CD3-C08A-5F27-18BD-3BEA3B7A62B4}"/>
              </a:ext>
            </a:extLst>
          </p:cNvPr>
          <p:cNvSpPr>
            <a:spLocks noGrp="1"/>
          </p:cNvSpPr>
          <p:nvPr>
            <p:ph type="title"/>
          </p:nvPr>
        </p:nvSpPr>
        <p:spPr/>
        <p:txBody>
          <a:bodyPr/>
          <a:lstStyle/>
          <a:p>
            <a:r>
              <a:rPr lang="en-US" b="1" dirty="0"/>
              <a:t>References</a:t>
            </a:r>
          </a:p>
        </p:txBody>
      </p:sp>
      <p:sp>
        <p:nvSpPr>
          <p:cNvPr id="5" name="Rectangle 2">
            <a:extLst>
              <a:ext uri="{FF2B5EF4-FFF2-40B4-BE49-F238E27FC236}">
                <a16:creationId xmlns:a16="http://schemas.microsoft.com/office/drawing/2014/main" id="{3976F081-80B7-F77D-B0FF-2A1380C59C27}"/>
              </a:ext>
            </a:extLst>
          </p:cNvPr>
          <p:cNvSpPr>
            <a:spLocks noGrp="1" noChangeArrowheads="1"/>
          </p:cNvSpPr>
          <p:nvPr>
            <p:ph idx="1"/>
          </p:nvPr>
        </p:nvSpPr>
        <p:spPr bwMode="auto">
          <a:xfrm>
            <a:off x="110168" y="1392729"/>
            <a:ext cx="11975336" cy="53308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5870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Betts, J.G. (2022). </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Anatomy and Physiology 2e</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openstax.org. Available at: https://openstax.org/details/books/anatomy-and-physiology-2e [Accessed 7 Mar. 2026].</a:t>
            </a:r>
            <a:endParaRPr kumimoji="0" lang="en-US" altLang="en-US" sz="9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Betts, J.G., Young, K.A., Wise, J.A., Johnson, E., Poe, B., Kruse, D.H., Korol, O., Johnson, J.E., Womble, M. and </a:t>
            </a:r>
            <a:r>
              <a:rPr kumimoji="0" lang="en-US" altLang="en-US" sz="14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DeSaix</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P. (2022). </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Ch. 17 Chapter Review - Anatomy and Physiology 2e | OpenStax</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openstax.org. Available at: https://openstax.org/books/anatomy-and-physiology-2e/pages/17-chapter-review [Accessed 7 Mar. 2026].</a:t>
            </a:r>
            <a:endParaRPr kumimoji="0" lang="en-US" altLang="en-US" sz="9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Diabetes UK (2020). </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Diabetes Risk Factors</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Diabetes UK. Available at: https://www.diabetes.org.uk/about-diabetes/type-2-diabetes/diabetes-risk-factors [Accessed 7 Mar. 2026].</a:t>
            </a:r>
            <a:endParaRPr kumimoji="0" lang="en-US" altLang="en-US" sz="9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Diabetes UK (2022a). </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Insulin and type 2 diabetes</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Diabetes UK. Available at: https://www.diabetes.org.uk/about-diabetes/looking-after-diabetes/treatments/insulin/type-2-diabetes [Accessed 7 Mar. 2026].</a:t>
            </a:r>
            <a:endParaRPr kumimoji="0" lang="en-US" altLang="en-US" sz="9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Diabetes UK (2022b). </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Insulin resistance</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Diabetes UK. Available at: https://www.diabetes.org.uk/about-diabetes/looking-after-diabetes/treatments/insulin/resistance [Accessed 7 Mar. 2026].</a:t>
            </a:r>
            <a:endParaRPr kumimoji="0" lang="en-US" altLang="en-US" sz="9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Diabetes UK (2022c). </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What is insulin?</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Diabetes UK. Available at: https://www.diabetes.org.uk/about-diabetes/looking-after-diabetes/treatments/insulin/what-is-insulin [Accessed 7 Mar. 2026].</a:t>
            </a:r>
            <a:endParaRPr kumimoji="0" lang="en-US" altLang="en-US" sz="9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Diabetes UK (2023a). </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How Many People in the UK Have diabetes?</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Diabetes UK. Available at: https://www.diabetes.org.uk/about-us/about-the-charity/our-strategy/statistics [Accessed 7 Mar. 2026].</a:t>
            </a:r>
            <a:endParaRPr kumimoji="0" lang="en-US" altLang="en-US" sz="9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Diabetes UK (2023b). </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Swapping Beta Cells for Alpha Cells to Treat Type 2 Diabetes</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Diabetes UK. Available at: https://www.diabetes.org.uk/our-research/about-our-research/our-funded-projects/south-east/swapping-beta-cells [Accessed 7 Mar. 2026].</a:t>
            </a:r>
            <a:endParaRPr kumimoji="0" lang="en-US" altLang="en-US" sz="9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Diabetes UK (2023c). </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What causes type 2 diabetes?</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Diabetes UK. Available at: https://www.diabetes.org.uk/about-diabetes/type-2-diabetes/causes [Accessed 7 Mar. 2026].</a:t>
            </a:r>
            <a:endParaRPr kumimoji="0" lang="en-US" altLang="en-US" sz="9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Diabetes UK (2026). </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Type 2 diabetes prevention</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Diabetes UK. Available at: https://www.diabetes.org.uk/about-diabetes/type-2-diabetes/prevention?utm_source=chatgpt.com [Accessed 7 Mar. 2026].</a:t>
            </a:r>
            <a:endParaRPr kumimoji="0" lang="en-US" altLang="en-US" sz="9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NHS (2017). </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Complications of type 2 diabetes</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nhs.uk. Available at: https://www.nhs.uk/conditions/type-2-diabetes/complications/ [Accessed 7 Mar. 2026].</a:t>
            </a:r>
            <a:endParaRPr kumimoji="0" lang="en-US" altLang="en-US" sz="9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NHS (2022). </a:t>
            </a:r>
            <a:r>
              <a:rPr kumimoji="0" lang="en-US" altLang="en-US" sz="1400" b="0" i="1"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Hyperglycaemia</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(high Blood sugar)</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NHS. Available at: https://www.nhs.uk/conditions/high-blood-sugar-hyperglycaemia/ [Accessed 7 Mar. 2026].</a:t>
            </a:r>
            <a:endParaRPr kumimoji="0" lang="en-US" altLang="en-US" sz="900" b="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12256008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F6C5B-6396-0179-2C1E-6E6152D7C247}"/>
              </a:ext>
            </a:extLst>
          </p:cNvPr>
          <p:cNvSpPr>
            <a:spLocks noGrp="1"/>
          </p:cNvSpPr>
          <p:nvPr>
            <p:ph type="title"/>
          </p:nvPr>
        </p:nvSpPr>
        <p:spPr/>
        <p:txBody>
          <a:bodyPr/>
          <a:lstStyle/>
          <a:p>
            <a:r>
              <a:rPr lang="en-US" b="1" dirty="0"/>
              <a:t>References</a:t>
            </a:r>
          </a:p>
        </p:txBody>
      </p:sp>
      <p:sp>
        <p:nvSpPr>
          <p:cNvPr id="3" name="Content Placeholder 2">
            <a:extLst>
              <a:ext uri="{FF2B5EF4-FFF2-40B4-BE49-F238E27FC236}">
                <a16:creationId xmlns:a16="http://schemas.microsoft.com/office/drawing/2014/main" id="{88FBF9AF-2175-EB27-E1A6-554C4E4D4C95}"/>
              </a:ext>
            </a:extLst>
          </p:cNvPr>
          <p:cNvSpPr>
            <a:spLocks noGrp="1"/>
          </p:cNvSpPr>
          <p:nvPr>
            <p:ph idx="1"/>
          </p:nvPr>
        </p:nvSpPr>
        <p:spPr>
          <a:xfrm>
            <a:off x="127591" y="1825624"/>
            <a:ext cx="11961628" cy="5032375"/>
          </a:xfrm>
        </p:spPr>
        <p:txBody>
          <a:bodyPr>
            <a:normAutofit fontScale="55000" lnSpcReduction="20000"/>
          </a:bodyPr>
          <a:lstStyle/>
          <a:p>
            <a:pPr marL="0" lvl="0" indent="0" eaLnBrk="0" fontAlgn="base" hangingPunct="0">
              <a:lnSpc>
                <a:spcPct val="100000"/>
              </a:lnSpc>
              <a:spcBef>
                <a:spcPct val="0"/>
              </a:spcBef>
              <a:spcAft>
                <a:spcPct val="0"/>
              </a:spcAft>
              <a:buNone/>
            </a:pPr>
            <a:r>
              <a:rPr lang="en-US" altLang="en-US" dirty="0">
                <a:latin typeface="Times New Roman" panose="02020603050405020304" pitchFamily="18" charset="0"/>
                <a:cs typeface="Times New Roman" panose="02020603050405020304" pitchFamily="18" charset="0"/>
              </a:rPr>
              <a:t>NHS (2023a). </a:t>
            </a:r>
            <a:r>
              <a:rPr lang="en-US" altLang="en-US" i="1" dirty="0">
                <a:latin typeface="Times New Roman" panose="02020603050405020304" pitchFamily="18" charset="0"/>
                <a:cs typeface="Times New Roman" panose="02020603050405020304" pitchFamily="18" charset="0"/>
              </a:rPr>
              <a:t>Diabetes</a:t>
            </a:r>
            <a:r>
              <a:rPr lang="en-US" altLang="en-US" dirty="0">
                <a:latin typeface="Times New Roman" panose="02020603050405020304" pitchFamily="18" charset="0"/>
                <a:cs typeface="Times New Roman" panose="02020603050405020304" pitchFamily="18" charset="0"/>
              </a:rPr>
              <a:t>. [online] NHS. Available at: https://www.nhs.uk/conditions/diabetes/ [Accessed 7 Mar. 2026].</a:t>
            </a:r>
            <a:endParaRPr kumimoji="0" lang="en-US" altLang="en-US" sz="800" b="0" i="0" u="none" strike="noStrike" cap="none" normalizeH="0" baseline="0" dirty="0">
              <a:ln>
                <a:noFill/>
              </a:ln>
              <a:solidFill>
                <a:schemeClr val="tx1"/>
              </a:solidFill>
              <a:effectLst/>
            </a:endParaRPr>
          </a:p>
          <a:p>
            <a:pPr marL="0" lvl="0" indent="0" eaLnBrk="0" fontAlgn="base" hangingPunct="0">
              <a:lnSpc>
                <a:spcPct val="100000"/>
              </a:lnSpc>
              <a:spcBef>
                <a:spcPct val="0"/>
              </a:spcBef>
              <a:spcAft>
                <a:spcPct val="0"/>
              </a:spcAft>
              <a:buNone/>
            </a:pPr>
            <a:r>
              <a:rPr lang="en-US" altLang="en-US" dirty="0">
                <a:latin typeface="Times New Roman" panose="02020603050405020304" pitchFamily="18" charset="0"/>
                <a:cs typeface="Times New Roman" panose="02020603050405020304" pitchFamily="18" charset="0"/>
              </a:rPr>
              <a:t>NHS (2023b). </a:t>
            </a:r>
            <a:r>
              <a:rPr lang="en-US" altLang="en-US" i="1" dirty="0">
                <a:latin typeface="Times New Roman" panose="02020603050405020304" pitchFamily="18" charset="0"/>
                <a:cs typeface="Times New Roman" panose="02020603050405020304" pitchFamily="18" charset="0"/>
              </a:rPr>
              <a:t>What is type 2 diabetes?</a:t>
            </a:r>
            <a:r>
              <a:rPr lang="en-US" altLang="en-US" dirty="0">
                <a:latin typeface="Times New Roman" panose="02020603050405020304" pitchFamily="18" charset="0"/>
                <a:cs typeface="Times New Roman" panose="02020603050405020304" pitchFamily="18" charset="0"/>
              </a:rPr>
              <a:t> [online] NHS. Available at: https://www.nhs.uk/conditions/type-2-diabetes/ [Accessed 7 Mar. 2026].</a:t>
            </a:r>
            <a:endParaRPr kumimoji="0" lang="en-US" altLang="en-US" sz="800" b="0" i="0" u="none" strike="noStrike" cap="none" normalizeH="0" baseline="0" dirty="0">
              <a:ln>
                <a:noFill/>
              </a:ln>
              <a:solidFill>
                <a:schemeClr val="tx1"/>
              </a:solidFill>
              <a:effectLst/>
            </a:endParaRPr>
          </a:p>
          <a:p>
            <a:pPr marL="0" lvl="0" indent="0" eaLnBrk="0" fontAlgn="base" hangingPunct="0">
              <a:lnSpc>
                <a:spcPct val="100000"/>
              </a:lnSpc>
              <a:spcBef>
                <a:spcPct val="0"/>
              </a:spcBef>
              <a:spcAft>
                <a:spcPct val="0"/>
              </a:spcAft>
              <a:buNone/>
            </a:pPr>
            <a:r>
              <a:rPr lang="en-US" altLang="en-US" dirty="0">
                <a:latin typeface="Times New Roman" panose="02020603050405020304" pitchFamily="18" charset="0"/>
                <a:cs typeface="Times New Roman" panose="02020603050405020304" pitchFamily="18" charset="0"/>
              </a:rPr>
              <a:t>NHS (2024). </a:t>
            </a:r>
            <a:r>
              <a:rPr lang="en-US" altLang="en-US" i="1" dirty="0">
                <a:latin typeface="Times New Roman" panose="02020603050405020304" pitchFamily="18" charset="0"/>
                <a:cs typeface="Times New Roman" panose="02020603050405020304" pitchFamily="18" charset="0"/>
              </a:rPr>
              <a:t>Physical activity guidelines for adults aged 19 to 64</a:t>
            </a:r>
            <a:r>
              <a:rPr lang="en-US" altLang="en-US" dirty="0">
                <a:latin typeface="Times New Roman" panose="02020603050405020304" pitchFamily="18" charset="0"/>
                <a:cs typeface="Times New Roman" panose="02020603050405020304" pitchFamily="18" charset="0"/>
              </a:rPr>
              <a:t>. [online] NHS. Available at: https://www.nhs.uk/live-well/exercise/physical-activity-guidelines-for-adults-aged-19-to-64/ [Accessed 7 Mar. 2026].</a:t>
            </a:r>
            <a:endParaRPr kumimoji="0" lang="en-US" altLang="en-US" sz="800" b="0" i="0" u="none" strike="noStrike" cap="none" normalizeH="0" baseline="0" dirty="0">
              <a:ln>
                <a:noFill/>
              </a:ln>
              <a:solidFill>
                <a:schemeClr val="tx1"/>
              </a:solidFill>
              <a:effectLst/>
            </a:endParaRPr>
          </a:p>
          <a:p>
            <a:pPr marL="0" lvl="0" indent="0" eaLnBrk="0" fontAlgn="base" hangingPunct="0">
              <a:lnSpc>
                <a:spcPct val="100000"/>
              </a:lnSpc>
              <a:spcBef>
                <a:spcPct val="0"/>
              </a:spcBef>
              <a:spcAft>
                <a:spcPct val="0"/>
              </a:spcAft>
              <a:buNone/>
            </a:pPr>
            <a:r>
              <a:rPr lang="en-US" altLang="en-US" dirty="0">
                <a:latin typeface="Times New Roman" panose="02020603050405020304" pitchFamily="18" charset="0"/>
                <a:cs typeface="Times New Roman" panose="02020603050405020304" pitchFamily="18" charset="0"/>
              </a:rPr>
              <a:t>NHS (2025a). </a:t>
            </a:r>
            <a:r>
              <a:rPr lang="en-US" altLang="en-US" i="1" dirty="0">
                <a:latin typeface="Times New Roman" panose="02020603050405020304" pitchFamily="18" charset="0"/>
                <a:cs typeface="Times New Roman" panose="02020603050405020304" pitchFamily="18" charset="0"/>
              </a:rPr>
              <a:t>Symptoms - type 2 diabetes</a:t>
            </a:r>
            <a:r>
              <a:rPr lang="en-US" altLang="en-US" dirty="0">
                <a:latin typeface="Times New Roman" panose="02020603050405020304" pitchFamily="18" charset="0"/>
                <a:cs typeface="Times New Roman" panose="02020603050405020304" pitchFamily="18" charset="0"/>
              </a:rPr>
              <a:t>. [online] NHS. Available at: https://www.nhs.uk/conditions/type-2-diabetes/symptoms/ [Accessed 7 Mar. 2026].</a:t>
            </a:r>
            <a:endParaRPr kumimoji="0" lang="en-US" altLang="en-US" sz="800" b="0" i="0" u="none" strike="noStrike" cap="none" normalizeH="0" baseline="0" dirty="0">
              <a:ln>
                <a:noFill/>
              </a:ln>
              <a:solidFill>
                <a:schemeClr val="tx1"/>
              </a:solidFill>
              <a:effectLst/>
            </a:endParaRPr>
          </a:p>
          <a:p>
            <a:pPr marL="0" lvl="0" indent="0" eaLnBrk="0" fontAlgn="base" hangingPunct="0">
              <a:lnSpc>
                <a:spcPct val="100000"/>
              </a:lnSpc>
              <a:spcBef>
                <a:spcPct val="0"/>
              </a:spcBef>
              <a:spcAft>
                <a:spcPct val="0"/>
              </a:spcAft>
              <a:buNone/>
            </a:pPr>
            <a:r>
              <a:rPr lang="en-US" altLang="en-US" dirty="0">
                <a:latin typeface="Times New Roman" panose="02020603050405020304" pitchFamily="18" charset="0"/>
                <a:cs typeface="Times New Roman" panose="02020603050405020304" pitchFamily="18" charset="0"/>
              </a:rPr>
              <a:t>NHS (2025b). </a:t>
            </a:r>
            <a:r>
              <a:rPr lang="en-US" altLang="en-US" i="1" dirty="0">
                <a:latin typeface="Times New Roman" panose="02020603050405020304" pitchFamily="18" charset="0"/>
                <a:cs typeface="Times New Roman" panose="02020603050405020304" pitchFamily="18" charset="0"/>
              </a:rPr>
              <a:t>Treatment for Type 2 diabetes</a:t>
            </a:r>
            <a:r>
              <a:rPr lang="en-US" altLang="en-US" dirty="0">
                <a:latin typeface="Times New Roman" panose="02020603050405020304" pitchFamily="18" charset="0"/>
                <a:cs typeface="Times New Roman" panose="02020603050405020304" pitchFamily="18" charset="0"/>
              </a:rPr>
              <a:t>. [online] NHS. Available at: https://www.nhs.uk/conditions/type-2-diabetes/treatment/ [Accessed 7 Mar. 2026].</a:t>
            </a:r>
            <a:endParaRPr kumimoji="0" lang="en-US" altLang="en-US" sz="800" b="0" i="0" u="none" strike="noStrike" cap="none" normalizeH="0" baseline="0" dirty="0">
              <a:ln>
                <a:noFill/>
              </a:ln>
              <a:solidFill>
                <a:schemeClr val="tx1"/>
              </a:solidFill>
              <a:effectLst/>
            </a:endParaRPr>
          </a:p>
          <a:p>
            <a:pPr marL="0" lvl="0" indent="0" eaLnBrk="0" fontAlgn="base" hangingPunct="0">
              <a:lnSpc>
                <a:spcPct val="100000"/>
              </a:lnSpc>
              <a:spcBef>
                <a:spcPct val="0"/>
              </a:spcBef>
              <a:spcAft>
                <a:spcPct val="0"/>
              </a:spcAft>
              <a:buNone/>
            </a:pPr>
            <a:r>
              <a:rPr lang="en-US" altLang="en-US" dirty="0">
                <a:latin typeface="Times New Roman" panose="02020603050405020304" pitchFamily="18" charset="0"/>
                <a:cs typeface="Times New Roman" panose="02020603050405020304" pitchFamily="18" charset="0"/>
              </a:rPr>
              <a:t>NHS (2025c). </a:t>
            </a:r>
            <a:r>
              <a:rPr lang="en-US" altLang="en-US" i="1" dirty="0">
                <a:latin typeface="Times New Roman" panose="02020603050405020304" pitchFamily="18" charset="0"/>
                <a:cs typeface="Times New Roman" panose="02020603050405020304" pitchFamily="18" charset="0"/>
              </a:rPr>
              <a:t>What is type 2 diabetes?</a:t>
            </a:r>
            <a:r>
              <a:rPr lang="en-US" altLang="en-US" dirty="0">
                <a:latin typeface="Times New Roman" panose="02020603050405020304" pitchFamily="18" charset="0"/>
                <a:cs typeface="Times New Roman" panose="02020603050405020304" pitchFamily="18" charset="0"/>
              </a:rPr>
              <a:t> [online] NHS. Available at: https://www.nhs.uk/conditions/type-2-diabetes/what-is-type-2-diabetes/ [Accessed 7 Mar. 2026].</a:t>
            </a:r>
            <a:endParaRPr kumimoji="0" lang="en-US" altLang="en-US" sz="800" b="0" i="0" u="none" strike="noStrike" cap="none" normalizeH="0" baseline="0" dirty="0">
              <a:ln>
                <a:noFill/>
              </a:ln>
              <a:solidFill>
                <a:schemeClr val="tx1"/>
              </a:solidFill>
              <a:effectLst/>
            </a:endParaRPr>
          </a:p>
          <a:p>
            <a:pPr marL="0" lvl="0" indent="0" eaLnBrk="0" fontAlgn="base" hangingPunct="0">
              <a:lnSpc>
                <a:spcPct val="100000"/>
              </a:lnSpc>
              <a:spcBef>
                <a:spcPct val="0"/>
              </a:spcBef>
              <a:spcAft>
                <a:spcPct val="0"/>
              </a:spcAft>
              <a:buNone/>
            </a:pPr>
            <a:r>
              <a:rPr lang="en-US" altLang="en-US" dirty="0">
                <a:latin typeface="Times New Roman" panose="02020603050405020304" pitchFamily="18" charset="0"/>
                <a:cs typeface="Times New Roman" panose="02020603050405020304" pitchFamily="18" charset="0"/>
              </a:rPr>
              <a:t>NHS England (2025). </a:t>
            </a:r>
            <a:r>
              <a:rPr lang="en-US" altLang="en-US" i="1" dirty="0">
                <a:latin typeface="Times New Roman" panose="02020603050405020304" pitchFamily="18" charset="0"/>
                <a:cs typeface="Times New Roman" panose="02020603050405020304" pitchFamily="18" charset="0"/>
              </a:rPr>
              <a:t>NHS England» NHS initiative helps thousands more tackle their diabetes risk</a:t>
            </a:r>
            <a:r>
              <a:rPr lang="en-US" altLang="en-US" dirty="0">
                <a:latin typeface="Times New Roman" panose="02020603050405020304" pitchFamily="18" charset="0"/>
                <a:cs typeface="Times New Roman" panose="02020603050405020304" pitchFamily="18" charset="0"/>
              </a:rPr>
              <a:t>. [online] England.nhs.uk. Available at: https://www.england.nhs.uk/2025/05/nhs-initiative-helps-thousands-more-tackle-their-diabetes-risk/ [Accessed 7 Mar. 2026].</a:t>
            </a:r>
            <a:endParaRPr kumimoji="0" lang="en-US" altLang="en-US" sz="800" b="0" i="0" u="none" strike="noStrike" cap="none" normalizeH="0" baseline="0" dirty="0">
              <a:ln>
                <a:noFill/>
              </a:ln>
              <a:solidFill>
                <a:schemeClr val="tx1"/>
              </a:solidFill>
              <a:effectLst/>
            </a:endParaRPr>
          </a:p>
          <a:p>
            <a:pPr marL="0" lvl="0" indent="0" eaLnBrk="0" fontAlgn="base" hangingPunct="0">
              <a:lnSpc>
                <a:spcPct val="100000"/>
              </a:lnSpc>
              <a:spcBef>
                <a:spcPct val="0"/>
              </a:spcBef>
              <a:spcAft>
                <a:spcPct val="0"/>
              </a:spcAft>
              <a:buNone/>
            </a:pPr>
            <a:r>
              <a:rPr lang="en-US" altLang="en-US" dirty="0">
                <a:latin typeface="Times New Roman" panose="02020603050405020304" pitchFamily="18" charset="0"/>
                <a:cs typeface="Times New Roman" panose="02020603050405020304" pitchFamily="18" charset="0"/>
              </a:rPr>
              <a:t>NHS Scotland (2026). </a:t>
            </a:r>
            <a:r>
              <a:rPr lang="en-US" altLang="en-US" i="1" dirty="0">
                <a:latin typeface="Times New Roman" panose="02020603050405020304" pitchFamily="18" charset="0"/>
                <a:cs typeface="Times New Roman" panose="02020603050405020304" pitchFamily="18" charset="0"/>
              </a:rPr>
              <a:t>Risk factors | Right Decisions</a:t>
            </a:r>
            <a:r>
              <a:rPr lang="en-US" altLang="en-US" dirty="0">
                <a:latin typeface="Times New Roman" panose="02020603050405020304" pitchFamily="18" charset="0"/>
                <a:cs typeface="Times New Roman" panose="02020603050405020304" pitchFamily="18" charset="0"/>
              </a:rPr>
              <a:t>. [online] Scot.nhs.uk. Available at: https://www.rightdecisions.scot.nhs.uk/prevent-the-progress-of-diabetes/</a:t>
            </a:r>
            <a:r>
              <a:rPr lang="en-US" altLang="en-US" dirty="0" err="1">
                <a:latin typeface="Times New Roman" panose="02020603050405020304" pitchFamily="18" charset="0"/>
                <a:cs typeface="Times New Roman" panose="02020603050405020304" pitchFamily="18" charset="0"/>
              </a:rPr>
              <a:t>i</a:t>
            </a:r>
            <a:r>
              <a:rPr lang="en-US" altLang="en-US" dirty="0">
                <a:latin typeface="Times New Roman" panose="02020603050405020304" pitchFamily="18" charset="0"/>
                <a:cs typeface="Times New Roman" panose="02020603050405020304" pitchFamily="18" charset="0"/>
              </a:rPr>
              <a:t>-have-been-diagnosed-with-prediabetes/what-is-my-risk-of-developing-type-2-diabetes/risk-factors/?</a:t>
            </a:r>
            <a:r>
              <a:rPr lang="en-US" altLang="en-US" dirty="0" err="1">
                <a:latin typeface="Times New Roman" panose="02020603050405020304" pitchFamily="18" charset="0"/>
                <a:cs typeface="Times New Roman" panose="02020603050405020304" pitchFamily="18" charset="0"/>
              </a:rPr>
              <a:t>searchTerm</a:t>
            </a:r>
            <a:r>
              <a:rPr lang="en-US" altLang="en-US" dirty="0">
                <a:latin typeface="Times New Roman" panose="02020603050405020304" pitchFamily="18" charset="0"/>
                <a:cs typeface="Times New Roman" panose="02020603050405020304" pitchFamily="18" charset="0"/>
              </a:rPr>
              <a:t>=80k+fc+points+Bes%C3%B8k+Buyfc26coins.com+Perfekt+for+%C3%A5+oppgradere+Ultimate+Team-et+mitt..vGTB [Accessed 7 Mar. 2026].</a:t>
            </a:r>
            <a:endParaRPr kumimoji="0" lang="en-US" altLang="en-US" sz="800" b="0" i="0" u="none" strike="noStrike" cap="none" normalizeH="0" baseline="0" dirty="0">
              <a:ln>
                <a:noFill/>
              </a:ln>
              <a:solidFill>
                <a:schemeClr val="tx1"/>
              </a:solidFill>
              <a:effectLst/>
            </a:endParaRPr>
          </a:p>
          <a:p>
            <a:pPr marL="0" lvl="0" indent="0" eaLnBrk="0" fontAlgn="base" hangingPunct="0">
              <a:lnSpc>
                <a:spcPct val="100000"/>
              </a:lnSpc>
              <a:spcBef>
                <a:spcPct val="0"/>
              </a:spcBef>
              <a:spcAft>
                <a:spcPct val="0"/>
              </a:spcAft>
              <a:buNone/>
            </a:pPr>
            <a:r>
              <a:rPr lang="en-US" altLang="en-US" dirty="0">
                <a:latin typeface="Times New Roman" panose="02020603050405020304" pitchFamily="18" charset="0"/>
                <a:cs typeface="Times New Roman" panose="02020603050405020304" pitchFamily="18" charset="0"/>
              </a:rPr>
              <a:t>NICE (2015). </a:t>
            </a:r>
            <a:r>
              <a:rPr lang="en-US" altLang="en-US" i="1" dirty="0">
                <a:latin typeface="Times New Roman" panose="02020603050405020304" pitchFamily="18" charset="0"/>
                <a:cs typeface="Times New Roman" panose="02020603050405020304" pitchFamily="18" charset="0"/>
              </a:rPr>
              <a:t>Blood glucose management | Type 2 diabetes in adults: management | Guidance | NICE</a:t>
            </a:r>
            <a:r>
              <a:rPr lang="en-US" altLang="en-US" dirty="0">
                <a:latin typeface="Times New Roman" panose="02020603050405020304" pitchFamily="18" charset="0"/>
                <a:cs typeface="Times New Roman" panose="02020603050405020304" pitchFamily="18" charset="0"/>
              </a:rPr>
              <a:t>. [online] Nice.org.uk. Available at: https://www.nice.org.uk/guidance/ng28/chapter/Blood-glucose-management [Accessed 7 Mar. 2026].</a:t>
            </a:r>
            <a:endParaRPr kumimoji="0" lang="en-US" altLang="en-US" sz="800" b="0" i="0" u="none" strike="noStrike" cap="none" normalizeH="0" baseline="0" dirty="0">
              <a:ln>
                <a:noFill/>
              </a:ln>
              <a:solidFill>
                <a:schemeClr val="tx1"/>
              </a:solidFill>
              <a:effectLst/>
            </a:endParaRPr>
          </a:p>
          <a:p>
            <a:pPr marL="0" lvl="0" indent="0" eaLnBrk="0" fontAlgn="base" hangingPunct="0">
              <a:lnSpc>
                <a:spcPct val="100000"/>
              </a:lnSpc>
              <a:spcBef>
                <a:spcPct val="0"/>
              </a:spcBef>
              <a:spcAft>
                <a:spcPct val="0"/>
              </a:spcAft>
              <a:buNone/>
            </a:pPr>
            <a:r>
              <a:rPr lang="en-US" altLang="en-US" dirty="0">
                <a:latin typeface="Times New Roman" panose="02020603050405020304" pitchFamily="18" charset="0"/>
                <a:cs typeface="Times New Roman" panose="02020603050405020304" pitchFamily="18" charset="0"/>
              </a:rPr>
              <a:t>NICE (2022). </a:t>
            </a:r>
            <a:r>
              <a:rPr lang="en-US" altLang="en-US" i="1" dirty="0">
                <a:latin typeface="Times New Roman" panose="02020603050405020304" pitchFamily="18" charset="0"/>
                <a:cs typeface="Times New Roman" panose="02020603050405020304" pitchFamily="18" charset="0"/>
              </a:rPr>
              <a:t>Type 2 Diabetes in adults: Management</a:t>
            </a:r>
            <a:r>
              <a:rPr lang="en-US" altLang="en-US" dirty="0">
                <a:latin typeface="Times New Roman" panose="02020603050405020304" pitchFamily="18" charset="0"/>
                <a:cs typeface="Times New Roman" panose="02020603050405020304" pitchFamily="18" charset="0"/>
              </a:rPr>
              <a:t>. [online] Nice.org.uk. Available at: https://www.nice.org.uk/guidance/ng28 [Accessed 7 Mar. 2026].</a:t>
            </a:r>
            <a:endParaRPr kumimoji="0" lang="en-US" altLang="en-US" sz="800" b="0" i="0" u="none" strike="noStrike" cap="none" normalizeH="0" baseline="0" dirty="0">
              <a:ln>
                <a:noFill/>
              </a:ln>
              <a:solidFill>
                <a:schemeClr val="tx1"/>
              </a:solidFill>
              <a:effectLst/>
            </a:endParaRPr>
          </a:p>
          <a:p>
            <a:pPr marL="0" lvl="0" indent="0" eaLnBrk="0" fontAlgn="base" hangingPunct="0">
              <a:lnSpc>
                <a:spcPct val="100000"/>
              </a:lnSpc>
              <a:spcBef>
                <a:spcPct val="0"/>
              </a:spcBef>
              <a:spcAft>
                <a:spcPct val="0"/>
              </a:spcAft>
              <a:buNone/>
            </a:pPr>
            <a:r>
              <a:rPr lang="en-US" altLang="en-US" dirty="0">
                <a:latin typeface="Times New Roman" panose="02020603050405020304" pitchFamily="18" charset="0"/>
                <a:cs typeface="Times New Roman" panose="02020603050405020304" pitchFamily="18" charset="0"/>
              </a:rPr>
              <a:t>NICE (2023). </a:t>
            </a:r>
            <a:r>
              <a:rPr lang="en-US" altLang="en-US" i="1" dirty="0">
                <a:latin typeface="Times New Roman" panose="02020603050405020304" pitchFamily="18" charset="0"/>
                <a:cs typeface="Times New Roman" panose="02020603050405020304" pitchFamily="18" charset="0"/>
              </a:rPr>
              <a:t>Quality statement 2: Structured education </a:t>
            </a:r>
            <a:r>
              <a:rPr lang="en-US" altLang="en-US" i="1" dirty="0" err="1">
                <a:latin typeface="Times New Roman" panose="02020603050405020304" pitchFamily="18" charset="0"/>
                <a:cs typeface="Times New Roman" panose="02020603050405020304" pitchFamily="18" charset="0"/>
              </a:rPr>
              <a:t>programme</a:t>
            </a:r>
            <a:r>
              <a:rPr lang="en-US" altLang="en-US" i="1" dirty="0">
                <a:latin typeface="Times New Roman" panose="02020603050405020304" pitchFamily="18" charset="0"/>
                <a:cs typeface="Times New Roman" panose="02020603050405020304" pitchFamily="18" charset="0"/>
              </a:rPr>
              <a:t> | Type 2 diabetes in adults | Quality standards | NICE</a:t>
            </a:r>
            <a:r>
              <a:rPr lang="en-US" altLang="en-US" dirty="0">
                <a:latin typeface="Times New Roman" panose="02020603050405020304" pitchFamily="18" charset="0"/>
                <a:cs typeface="Times New Roman" panose="02020603050405020304" pitchFamily="18" charset="0"/>
              </a:rPr>
              <a:t>. [online] www.nice.org.uk. Available at: https://www.nice.org.uk/guidance/qs209/chapter/Quality-statement-2-Structured-education-programme [Accessed 7 Mar. 2026].</a:t>
            </a:r>
            <a:endParaRPr kumimoji="0" lang="en-US" altLang="en-US" sz="800" b="0" i="0" u="none" strike="noStrike" cap="none" normalizeH="0" baseline="0" dirty="0">
              <a:ln>
                <a:noFill/>
              </a:ln>
              <a:solidFill>
                <a:schemeClr val="tx1"/>
              </a:solidFill>
              <a:effectLst/>
            </a:endParaRPr>
          </a:p>
          <a:p>
            <a:pPr marL="0" lvl="0" indent="0" eaLnBrk="0" fontAlgn="base" hangingPunct="0">
              <a:lnSpc>
                <a:spcPct val="100000"/>
              </a:lnSpc>
              <a:spcBef>
                <a:spcPct val="0"/>
              </a:spcBef>
              <a:spcAft>
                <a:spcPct val="0"/>
              </a:spcAft>
              <a:buNone/>
            </a:pPr>
            <a:r>
              <a:rPr lang="en-US" altLang="en-US" dirty="0" err="1">
                <a:latin typeface="Times New Roman" panose="02020603050405020304" pitchFamily="18" charset="0"/>
                <a:cs typeface="Times New Roman" panose="02020603050405020304" pitchFamily="18" charset="0"/>
              </a:rPr>
              <a:t>Openstax</a:t>
            </a:r>
            <a:r>
              <a:rPr lang="en-US" altLang="en-US" dirty="0">
                <a:latin typeface="Times New Roman" panose="02020603050405020304" pitchFamily="18" charset="0"/>
                <a:cs typeface="Times New Roman" panose="02020603050405020304" pitchFamily="18" charset="0"/>
              </a:rPr>
              <a:t> (2025a). </a:t>
            </a:r>
            <a:r>
              <a:rPr lang="en-US" altLang="en-US" i="1" dirty="0">
                <a:latin typeface="Times New Roman" panose="02020603050405020304" pitchFamily="18" charset="0"/>
                <a:cs typeface="Times New Roman" panose="02020603050405020304" pitchFamily="18" charset="0"/>
              </a:rPr>
              <a:t>17.1 An Overview of the Endocrine System - Anatomy and Physiology 2e | OpenStax</a:t>
            </a:r>
            <a:r>
              <a:rPr lang="en-US" altLang="en-US" dirty="0">
                <a:latin typeface="Times New Roman" panose="02020603050405020304" pitchFamily="18" charset="0"/>
                <a:cs typeface="Times New Roman" panose="02020603050405020304" pitchFamily="18" charset="0"/>
              </a:rPr>
              <a:t>. [online] openstax.org. Available at: https://openstax.org/books/anatomy-and-physiology-2e/pages/17-1-an-overview-of-the-endocrine-system [Accessed 7 Mar. 2026].</a:t>
            </a:r>
            <a:endParaRPr kumimoji="0" lang="en-US" altLang="en-US" sz="800" b="0" i="0" u="none" strike="noStrike" cap="none" normalizeH="0" baseline="0" dirty="0">
              <a:ln>
                <a:noFill/>
              </a:ln>
              <a:solidFill>
                <a:schemeClr val="tx1"/>
              </a:solidFill>
              <a:effectLst/>
            </a:endParaRPr>
          </a:p>
          <a:p>
            <a:pPr marL="0" lvl="0" indent="0" eaLnBrk="0" fontAlgn="base" hangingPunct="0">
              <a:lnSpc>
                <a:spcPct val="100000"/>
              </a:lnSpc>
              <a:spcBef>
                <a:spcPct val="0"/>
              </a:spcBef>
              <a:spcAft>
                <a:spcPct val="0"/>
              </a:spcAft>
              <a:buNone/>
            </a:pPr>
            <a:r>
              <a:rPr lang="en-US" altLang="en-US" dirty="0" err="1">
                <a:latin typeface="Times New Roman" panose="02020603050405020304" pitchFamily="18" charset="0"/>
                <a:cs typeface="Times New Roman" panose="02020603050405020304" pitchFamily="18" charset="0"/>
              </a:rPr>
              <a:t>Openstax</a:t>
            </a:r>
            <a:r>
              <a:rPr lang="en-US" altLang="en-US" dirty="0">
                <a:latin typeface="Times New Roman" panose="02020603050405020304" pitchFamily="18" charset="0"/>
                <a:cs typeface="Times New Roman" panose="02020603050405020304" pitchFamily="18" charset="0"/>
              </a:rPr>
              <a:t> (2025b). </a:t>
            </a:r>
            <a:r>
              <a:rPr lang="en-US" altLang="en-US" i="1" dirty="0">
                <a:latin typeface="Times New Roman" panose="02020603050405020304" pitchFamily="18" charset="0"/>
                <a:cs typeface="Times New Roman" panose="02020603050405020304" pitchFamily="18" charset="0"/>
              </a:rPr>
              <a:t>17.9 The Endocrine Pancreas - Anatomy and Physiology 2e | OpenStax</a:t>
            </a:r>
            <a:r>
              <a:rPr lang="en-US" altLang="en-US" dirty="0">
                <a:latin typeface="Times New Roman" panose="02020603050405020304" pitchFamily="18" charset="0"/>
                <a:cs typeface="Times New Roman" panose="02020603050405020304" pitchFamily="18" charset="0"/>
              </a:rPr>
              <a:t>. [online] openstax.org. Available at: https://openstax.org/books/anatomy-and-physiology-2e/pages/17-9-the-endocrine-pancreas [Accessed 7 Mar. 2026].</a:t>
            </a:r>
            <a:endParaRPr kumimoji="0" lang="en-US" altLang="en-US" sz="4000" b="0" i="0" u="none" strike="noStrike" cap="none" normalizeH="0" baseline="0" dirty="0">
              <a:ln>
                <a:noFill/>
              </a:ln>
              <a:solidFill>
                <a:schemeClr val="tx1"/>
              </a:solidFill>
              <a:effectLst/>
              <a:latin typeface="Arial" panose="020B0604020202020204" pitchFamily="34" charset="0"/>
            </a:endParaRPr>
          </a:p>
          <a:p>
            <a:endParaRPr lang="en-US" dirty="0"/>
          </a:p>
        </p:txBody>
      </p:sp>
    </p:spTree>
    <p:extLst>
      <p:ext uri="{BB962C8B-B14F-4D97-AF65-F5344CB8AC3E}">
        <p14:creationId xmlns:p14="http://schemas.microsoft.com/office/powerpoint/2010/main" val="18899910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264</TotalTime>
  <Words>3155</Words>
  <Application>Microsoft Office PowerPoint</Application>
  <PresentationFormat>Widescreen</PresentationFormat>
  <Paragraphs>114</Paragraphs>
  <Slides>15</Slides>
  <Notes>12</Notes>
  <HiddenSlides>0</HiddenSlides>
  <MMClips>13</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Aptos</vt:lpstr>
      <vt:lpstr>Aptos Display</vt:lpstr>
      <vt:lpstr>Arial</vt:lpstr>
      <vt:lpstr>Calibri</vt:lpstr>
      <vt:lpstr>Times New Roman</vt:lpstr>
      <vt:lpstr>Office Theme</vt:lpstr>
      <vt:lpstr>Understanding Type 2 Diabetes and producing a care plan for patient</vt:lpstr>
      <vt:lpstr>Introduction</vt:lpstr>
      <vt:lpstr>Overview of Type 2 Diabetes</vt:lpstr>
      <vt:lpstr>Anatomy of the Pancreas</vt:lpstr>
      <vt:lpstr>Body System Involved</vt:lpstr>
      <vt:lpstr>Physiology: Normal Glucose Regulation</vt:lpstr>
      <vt:lpstr>Understanding affects on body</vt:lpstr>
      <vt:lpstr>Fictional patient Profile (Diabetes UK, 2026; Diabetes UK, 2023c; NHS, 2025; )</vt:lpstr>
      <vt:lpstr>Risk Factors</vt:lpstr>
      <vt:lpstr>Symptoms and Diagnosis</vt:lpstr>
      <vt:lpstr>Monitoring and Assessment</vt:lpstr>
      <vt:lpstr>Care Plan and Lifestyle Management</vt:lpstr>
      <vt:lpstr>Conclusion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Type 2 Diabetes and producing a care plan for patient</dc:title>
  <dc:creator>User</dc:creator>
  <cp:lastModifiedBy>Somi Naz</cp:lastModifiedBy>
  <cp:revision>167</cp:revision>
  <dcterms:created xsi:type="dcterms:W3CDTF">2026-03-06T19:35:47Z</dcterms:created>
  <dcterms:modified xsi:type="dcterms:W3CDTF">2026-03-14T21:09:53Z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defa4170-0d19-0005-0004-bc88714345d2_Enabled">
    <vt:lpwstr>true</vt:lpwstr>
  </property>
  <property fmtid="{D5CDD505-2E9C-101B-9397-08002B2CF9AE}" pid="3" name="MSIP_Label_defa4170-0d19-0005-0004-bc88714345d2_SetDate">
    <vt:lpwstr>2026-03-07T16:17:08Z</vt:lpwstr>
  </property>
  <property fmtid="{D5CDD505-2E9C-101B-9397-08002B2CF9AE}" pid="4" name="MSIP_Label_defa4170-0d19-0005-0004-bc88714345d2_Method">
    <vt:lpwstr>Standard</vt:lpwstr>
  </property>
  <property fmtid="{D5CDD505-2E9C-101B-9397-08002B2CF9AE}" pid="5" name="MSIP_Label_defa4170-0d19-0005-0004-bc88714345d2_Name">
    <vt:lpwstr>defa4170-0d19-0005-0004-bc88714345d2</vt:lpwstr>
  </property>
  <property fmtid="{D5CDD505-2E9C-101B-9397-08002B2CF9AE}" pid="6" name="MSIP_Label_defa4170-0d19-0005-0004-bc88714345d2_SiteId">
    <vt:lpwstr>e0e5b249-75ed-41df-b9f9-e9cbe438b206</vt:lpwstr>
  </property>
  <property fmtid="{D5CDD505-2E9C-101B-9397-08002B2CF9AE}" pid="7" name="MSIP_Label_defa4170-0d19-0005-0004-bc88714345d2_ActionId">
    <vt:lpwstr>501a11bb-8478-4118-a05a-c995c0bd42a9</vt:lpwstr>
  </property>
  <property fmtid="{D5CDD505-2E9C-101B-9397-08002B2CF9AE}" pid="8" name="MSIP_Label_defa4170-0d19-0005-0004-bc88714345d2_ContentBits">
    <vt:lpwstr>0</vt:lpwstr>
  </property>
  <property fmtid="{D5CDD505-2E9C-101B-9397-08002B2CF9AE}" pid="9" name="MSIP_Label_defa4170-0d19-0005-0004-bc88714345d2_Tag">
    <vt:lpwstr>10, 3, 0, 1</vt:lpwstr>
  </property>
</Properties>
</file>