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24"/>
  </p:notesMasterIdLst>
  <p:sldIdLst>
    <p:sldId id="256" r:id="rId2"/>
    <p:sldId id="277" r:id="rId3"/>
    <p:sldId id="278" r:id="rId4"/>
    <p:sldId id="257" r:id="rId5"/>
    <p:sldId id="258" r:id="rId6"/>
    <p:sldId id="265" r:id="rId7"/>
    <p:sldId id="263" r:id="rId8"/>
    <p:sldId id="262" r:id="rId9"/>
    <p:sldId id="260" r:id="rId10"/>
    <p:sldId id="266" r:id="rId11"/>
    <p:sldId id="267" r:id="rId12"/>
    <p:sldId id="268" r:id="rId13"/>
    <p:sldId id="270" r:id="rId14"/>
    <p:sldId id="269" r:id="rId15"/>
    <p:sldId id="271" r:id="rId16"/>
    <p:sldId id="279" r:id="rId17"/>
    <p:sldId id="280" r:id="rId18"/>
    <p:sldId id="272" r:id="rId19"/>
    <p:sldId id="276" r:id="rId20"/>
    <p:sldId id="273" r:id="rId21"/>
    <p:sldId id="274" r:id="rId22"/>
    <p:sldId id="28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682" autoAdjust="0"/>
  </p:normalViewPr>
  <p:slideViewPr>
    <p:cSldViewPr snapToGrid="0">
      <p:cViewPr varScale="1">
        <p:scale>
          <a:sx n="62" d="100"/>
          <a:sy n="62" d="100"/>
        </p:scale>
        <p:origin x="10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3770A6-431A-4DD0-B422-090783E23B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A199725-7DF1-4D35-AEB6-68B7761AA923}">
      <dgm:prSet phldrT="[Text]"/>
      <dgm:spPr/>
      <dgm:t>
        <a:bodyPr/>
        <a:lstStyle/>
        <a:p>
          <a:r>
            <a:rPr lang="en-US" dirty="0">
              <a:solidFill>
                <a:schemeClr val="tx1"/>
              </a:solidFill>
              <a:latin typeface="Times New Roman" panose="02020603050405020304" pitchFamily="18" charset="0"/>
              <a:cs typeface="Times New Roman" panose="02020603050405020304" pitchFamily="18" charset="0"/>
            </a:rPr>
            <a:t>Weak supply chain management</a:t>
          </a:r>
        </a:p>
      </dgm:t>
    </dgm:pt>
    <dgm:pt modelId="{2A9938BB-8FE4-49C8-BAB7-19E658DEC360}" type="parTrans" cxnId="{34E4D9B3-0A29-440D-B290-2E5876A34778}">
      <dgm:prSet/>
      <dgm:spPr/>
      <dgm:t>
        <a:bodyPr/>
        <a:lstStyle/>
        <a:p>
          <a:endParaRPr lang="en-US"/>
        </a:p>
      </dgm:t>
    </dgm:pt>
    <dgm:pt modelId="{0547F9E7-D390-4634-A0BA-4B71C7D6A3A7}" type="sibTrans" cxnId="{34E4D9B3-0A29-440D-B290-2E5876A34778}">
      <dgm:prSet/>
      <dgm:spPr/>
      <dgm:t>
        <a:bodyPr/>
        <a:lstStyle/>
        <a:p>
          <a:endParaRPr lang="en-US"/>
        </a:p>
      </dgm:t>
    </dgm:pt>
    <dgm:pt modelId="{D5C79C94-2161-4049-A3B9-A853FAD7D52E}">
      <dgm:prSet phldrT="[Text]"/>
      <dgm:spPr/>
      <dgm:t>
        <a:bodyPr/>
        <a:lstStyle/>
        <a:p>
          <a:r>
            <a:rPr lang="en-US" dirty="0">
              <a:solidFill>
                <a:schemeClr val="tx1"/>
              </a:solidFill>
              <a:latin typeface="Times New Roman" panose="02020603050405020304" pitchFamily="18" charset="0"/>
              <a:cs typeface="Times New Roman" panose="02020603050405020304" pitchFamily="18" charset="0"/>
            </a:rPr>
            <a:t>Lack of communication</a:t>
          </a:r>
        </a:p>
      </dgm:t>
    </dgm:pt>
    <dgm:pt modelId="{EC47A68C-8B9B-415E-B290-1F4B00CBF559}" type="parTrans" cxnId="{9E08800B-940D-4A98-A4F9-1EA120EC6A05}">
      <dgm:prSet/>
      <dgm:spPr/>
      <dgm:t>
        <a:bodyPr/>
        <a:lstStyle/>
        <a:p>
          <a:endParaRPr lang="en-US"/>
        </a:p>
      </dgm:t>
    </dgm:pt>
    <dgm:pt modelId="{8A47969E-C1EC-4780-A5AD-401562677FF5}" type="sibTrans" cxnId="{9E08800B-940D-4A98-A4F9-1EA120EC6A05}">
      <dgm:prSet/>
      <dgm:spPr/>
      <dgm:t>
        <a:bodyPr/>
        <a:lstStyle/>
        <a:p>
          <a:endParaRPr lang="en-US"/>
        </a:p>
      </dgm:t>
    </dgm:pt>
    <dgm:pt modelId="{F09BACC6-276A-4323-9656-F2744CFF117E}">
      <dgm:prSet/>
      <dgm:spPr/>
      <dgm:t>
        <a:bodyPr/>
        <a:lstStyle/>
        <a:p>
          <a:r>
            <a:rPr lang="en-US" b="0" dirty="0">
              <a:solidFill>
                <a:schemeClr val="tx1"/>
              </a:solidFill>
              <a:effectLst/>
              <a:latin typeface="Times New Roman" panose="02020603050405020304" pitchFamily="18" charset="0"/>
              <a:ea typeface="Calibri" panose="020F0502020204030204" pitchFamily="34" charset="0"/>
            </a:rPr>
            <a:t>Brick and mortars business</a:t>
          </a:r>
        </a:p>
      </dgm:t>
    </dgm:pt>
    <dgm:pt modelId="{86EAF5F7-1E59-4CB6-9AF7-9DFE3A7B8393}" type="parTrans" cxnId="{A8C6F857-D0E8-466A-AE74-AD5F418140F1}">
      <dgm:prSet/>
      <dgm:spPr/>
      <dgm:t>
        <a:bodyPr/>
        <a:lstStyle/>
        <a:p>
          <a:endParaRPr lang="en-US"/>
        </a:p>
      </dgm:t>
    </dgm:pt>
    <dgm:pt modelId="{BBEC5C10-8892-421B-9270-B6D02DFDF230}" type="sibTrans" cxnId="{A8C6F857-D0E8-466A-AE74-AD5F418140F1}">
      <dgm:prSet/>
      <dgm:spPr/>
      <dgm:t>
        <a:bodyPr/>
        <a:lstStyle/>
        <a:p>
          <a:endParaRPr lang="en-US"/>
        </a:p>
      </dgm:t>
    </dgm:pt>
    <dgm:pt modelId="{A9755C3E-2F49-4DD8-8A17-CFB08AC996FF}">
      <dgm:prSet/>
      <dgm:spPr/>
      <dgm:t>
        <a:bodyPr/>
        <a:lstStyle/>
        <a:p>
          <a:r>
            <a:rPr lang="en-US" b="0" dirty="0">
              <a:solidFill>
                <a:srgbClr val="000000"/>
              </a:solidFill>
              <a:effectLst/>
              <a:latin typeface="Times New Roman" panose="02020603050405020304" pitchFamily="18" charset="0"/>
              <a:ea typeface="Calibri" panose="020F0502020204030204" pitchFamily="34" charset="0"/>
            </a:rPr>
            <a:t>Lengthy human resource work</a:t>
          </a:r>
        </a:p>
      </dgm:t>
    </dgm:pt>
    <dgm:pt modelId="{BC729CC1-5620-4FCA-97C7-B803DEF5BD4A}" type="parTrans" cxnId="{947008D9-03DA-4FEB-A3C8-24EC0D35596E}">
      <dgm:prSet/>
      <dgm:spPr/>
      <dgm:t>
        <a:bodyPr/>
        <a:lstStyle/>
        <a:p>
          <a:endParaRPr lang="en-US"/>
        </a:p>
      </dgm:t>
    </dgm:pt>
    <dgm:pt modelId="{8D8D7628-CC66-45DB-91BD-E6E6FF3B766E}" type="sibTrans" cxnId="{947008D9-03DA-4FEB-A3C8-24EC0D35596E}">
      <dgm:prSet/>
      <dgm:spPr/>
      <dgm:t>
        <a:bodyPr/>
        <a:lstStyle/>
        <a:p>
          <a:endParaRPr lang="en-US"/>
        </a:p>
      </dgm:t>
    </dgm:pt>
    <dgm:pt modelId="{FE84E5B5-4829-4D02-B6BD-AC84EB722098}">
      <dgm:prSet/>
      <dgm:spPr/>
      <dgm:t>
        <a:bodyPr/>
        <a:lstStyle/>
        <a:p>
          <a:r>
            <a:rPr lang="en-US" b="0" dirty="0">
              <a:solidFill>
                <a:srgbClr val="000000"/>
              </a:solidFill>
              <a:effectLst/>
              <a:latin typeface="Times New Roman" panose="02020603050405020304" pitchFamily="18" charset="0"/>
              <a:ea typeface="Calibri" panose="020F0502020204030204" pitchFamily="34" charset="0"/>
            </a:rPr>
            <a:t>Weak Monitoring</a:t>
          </a:r>
        </a:p>
      </dgm:t>
    </dgm:pt>
    <dgm:pt modelId="{5ADF3F4C-EE2B-408C-B8F3-821A7B67B90E}" type="parTrans" cxnId="{CC964ADD-64F5-413A-9808-F015199A84C2}">
      <dgm:prSet/>
      <dgm:spPr/>
      <dgm:t>
        <a:bodyPr/>
        <a:lstStyle/>
        <a:p>
          <a:endParaRPr lang="en-US"/>
        </a:p>
      </dgm:t>
    </dgm:pt>
    <dgm:pt modelId="{3727BEFA-F619-4A76-AD24-D807318CE0DB}" type="sibTrans" cxnId="{CC964ADD-64F5-413A-9808-F015199A84C2}">
      <dgm:prSet/>
      <dgm:spPr/>
      <dgm:t>
        <a:bodyPr/>
        <a:lstStyle/>
        <a:p>
          <a:endParaRPr lang="en-US"/>
        </a:p>
      </dgm:t>
    </dgm:pt>
    <dgm:pt modelId="{76754AEF-A971-4479-910A-4ED0A31195DA}" type="pres">
      <dgm:prSet presAssocID="{E63770A6-431A-4DD0-B422-090783E23BA8}" presName="diagram" presStyleCnt="0">
        <dgm:presLayoutVars>
          <dgm:dir/>
          <dgm:resizeHandles val="exact"/>
        </dgm:presLayoutVars>
      </dgm:prSet>
      <dgm:spPr/>
    </dgm:pt>
    <dgm:pt modelId="{812F8A41-3C72-401B-ACEB-CE5A9F500559}" type="pres">
      <dgm:prSet presAssocID="{4A199725-7DF1-4D35-AEB6-68B7761AA923}" presName="node" presStyleLbl="node1" presStyleIdx="0" presStyleCnt="5">
        <dgm:presLayoutVars>
          <dgm:bulletEnabled val="1"/>
        </dgm:presLayoutVars>
      </dgm:prSet>
      <dgm:spPr/>
    </dgm:pt>
    <dgm:pt modelId="{6A9A450D-D706-45F2-810F-6E036C330621}" type="pres">
      <dgm:prSet presAssocID="{0547F9E7-D390-4634-A0BA-4B71C7D6A3A7}" presName="sibTrans" presStyleCnt="0"/>
      <dgm:spPr/>
    </dgm:pt>
    <dgm:pt modelId="{B829D04C-2837-4CE7-B6AB-5A25AA74364A}" type="pres">
      <dgm:prSet presAssocID="{D5C79C94-2161-4049-A3B9-A853FAD7D52E}" presName="node" presStyleLbl="node1" presStyleIdx="1" presStyleCnt="5">
        <dgm:presLayoutVars>
          <dgm:bulletEnabled val="1"/>
        </dgm:presLayoutVars>
      </dgm:prSet>
      <dgm:spPr/>
    </dgm:pt>
    <dgm:pt modelId="{DD86B988-2F0B-4930-B5E3-A2A356165C5D}" type="pres">
      <dgm:prSet presAssocID="{8A47969E-C1EC-4780-A5AD-401562677FF5}" presName="sibTrans" presStyleCnt="0"/>
      <dgm:spPr/>
    </dgm:pt>
    <dgm:pt modelId="{E449F781-46F2-462D-96E2-8DB439586E1D}" type="pres">
      <dgm:prSet presAssocID="{F09BACC6-276A-4323-9656-F2744CFF117E}" presName="node" presStyleLbl="node1" presStyleIdx="2" presStyleCnt="5">
        <dgm:presLayoutVars>
          <dgm:bulletEnabled val="1"/>
        </dgm:presLayoutVars>
      </dgm:prSet>
      <dgm:spPr/>
    </dgm:pt>
    <dgm:pt modelId="{FDEB4BCE-B3A9-4B2A-A080-B4E44A63B5B8}" type="pres">
      <dgm:prSet presAssocID="{BBEC5C10-8892-421B-9270-B6D02DFDF230}" presName="sibTrans" presStyleCnt="0"/>
      <dgm:spPr/>
    </dgm:pt>
    <dgm:pt modelId="{B4CDBC63-519F-4A27-827C-81EA1A875526}" type="pres">
      <dgm:prSet presAssocID="{A9755C3E-2F49-4DD8-8A17-CFB08AC996FF}" presName="node" presStyleLbl="node1" presStyleIdx="3" presStyleCnt="5">
        <dgm:presLayoutVars>
          <dgm:bulletEnabled val="1"/>
        </dgm:presLayoutVars>
      </dgm:prSet>
      <dgm:spPr/>
    </dgm:pt>
    <dgm:pt modelId="{A2C54FBE-F7BC-4150-A219-BB710E3B1258}" type="pres">
      <dgm:prSet presAssocID="{8D8D7628-CC66-45DB-91BD-E6E6FF3B766E}" presName="sibTrans" presStyleCnt="0"/>
      <dgm:spPr/>
    </dgm:pt>
    <dgm:pt modelId="{88D73F65-4612-49B1-9425-83F38A24A64B}" type="pres">
      <dgm:prSet presAssocID="{FE84E5B5-4829-4D02-B6BD-AC84EB722098}" presName="node" presStyleLbl="node1" presStyleIdx="4" presStyleCnt="5">
        <dgm:presLayoutVars>
          <dgm:bulletEnabled val="1"/>
        </dgm:presLayoutVars>
      </dgm:prSet>
      <dgm:spPr/>
    </dgm:pt>
  </dgm:ptLst>
  <dgm:cxnLst>
    <dgm:cxn modelId="{9E08800B-940D-4A98-A4F9-1EA120EC6A05}" srcId="{E63770A6-431A-4DD0-B422-090783E23BA8}" destId="{D5C79C94-2161-4049-A3B9-A853FAD7D52E}" srcOrd="1" destOrd="0" parTransId="{EC47A68C-8B9B-415E-B290-1F4B00CBF559}" sibTransId="{8A47969E-C1EC-4780-A5AD-401562677FF5}"/>
    <dgm:cxn modelId="{A98A9C41-8741-4790-AD48-EA824A4808A4}" type="presOf" srcId="{FE84E5B5-4829-4D02-B6BD-AC84EB722098}" destId="{88D73F65-4612-49B1-9425-83F38A24A64B}" srcOrd="0" destOrd="0" presId="urn:microsoft.com/office/officeart/2005/8/layout/default"/>
    <dgm:cxn modelId="{E298884D-A622-4C84-B02C-94732F6073FD}" type="presOf" srcId="{F09BACC6-276A-4323-9656-F2744CFF117E}" destId="{E449F781-46F2-462D-96E2-8DB439586E1D}" srcOrd="0" destOrd="0" presId="urn:microsoft.com/office/officeart/2005/8/layout/default"/>
    <dgm:cxn modelId="{BC3CC975-861F-40E6-836F-47CF48EA67BC}" type="presOf" srcId="{A9755C3E-2F49-4DD8-8A17-CFB08AC996FF}" destId="{B4CDBC63-519F-4A27-827C-81EA1A875526}" srcOrd="0" destOrd="0" presId="urn:microsoft.com/office/officeart/2005/8/layout/default"/>
    <dgm:cxn modelId="{AE16FF75-73D6-446E-B696-5FBA2D83FD7D}" type="presOf" srcId="{E63770A6-431A-4DD0-B422-090783E23BA8}" destId="{76754AEF-A971-4479-910A-4ED0A31195DA}" srcOrd="0" destOrd="0" presId="urn:microsoft.com/office/officeart/2005/8/layout/default"/>
    <dgm:cxn modelId="{A8C6F857-D0E8-466A-AE74-AD5F418140F1}" srcId="{E63770A6-431A-4DD0-B422-090783E23BA8}" destId="{F09BACC6-276A-4323-9656-F2744CFF117E}" srcOrd="2" destOrd="0" parTransId="{86EAF5F7-1E59-4CB6-9AF7-9DFE3A7B8393}" sibTransId="{BBEC5C10-8892-421B-9270-B6D02DFDF230}"/>
    <dgm:cxn modelId="{34E4D9B3-0A29-440D-B290-2E5876A34778}" srcId="{E63770A6-431A-4DD0-B422-090783E23BA8}" destId="{4A199725-7DF1-4D35-AEB6-68B7761AA923}" srcOrd="0" destOrd="0" parTransId="{2A9938BB-8FE4-49C8-BAB7-19E658DEC360}" sibTransId="{0547F9E7-D390-4634-A0BA-4B71C7D6A3A7}"/>
    <dgm:cxn modelId="{80EA31B8-329A-4D50-B9A1-F9075AF017F4}" type="presOf" srcId="{D5C79C94-2161-4049-A3B9-A853FAD7D52E}" destId="{B829D04C-2837-4CE7-B6AB-5A25AA74364A}" srcOrd="0" destOrd="0" presId="urn:microsoft.com/office/officeart/2005/8/layout/default"/>
    <dgm:cxn modelId="{12A0EDBF-38D7-43CB-8CE8-3F81AB8B5557}" type="presOf" srcId="{4A199725-7DF1-4D35-AEB6-68B7761AA923}" destId="{812F8A41-3C72-401B-ACEB-CE5A9F500559}" srcOrd="0" destOrd="0" presId="urn:microsoft.com/office/officeart/2005/8/layout/default"/>
    <dgm:cxn modelId="{947008D9-03DA-4FEB-A3C8-24EC0D35596E}" srcId="{E63770A6-431A-4DD0-B422-090783E23BA8}" destId="{A9755C3E-2F49-4DD8-8A17-CFB08AC996FF}" srcOrd="3" destOrd="0" parTransId="{BC729CC1-5620-4FCA-97C7-B803DEF5BD4A}" sibTransId="{8D8D7628-CC66-45DB-91BD-E6E6FF3B766E}"/>
    <dgm:cxn modelId="{CC964ADD-64F5-413A-9808-F015199A84C2}" srcId="{E63770A6-431A-4DD0-B422-090783E23BA8}" destId="{FE84E5B5-4829-4D02-B6BD-AC84EB722098}" srcOrd="4" destOrd="0" parTransId="{5ADF3F4C-EE2B-408C-B8F3-821A7B67B90E}" sibTransId="{3727BEFA-F619-4A76-AD24-D807318CE0DB}"/>
    <dgm:cxn modelId="{2F1F222E-A59C-4402-8206-F6201BD736BD}" type="presParOf" srcId="{76754AEF-A971-4479-910A-4ED0A31195DA}" destId="{812F8A41-3C72-401B-ACEB-CE5A9F500559}" srcOrd="0" destOrd="0" presId="urn:microsoft.com/office/officeart/2005/8/layout/default"/>
    <dgm:cxn modelId="{3019AE97-8FC9-45AF-9EF9-61701D3C05B1}" type="presParOf" srcId="{76754AEF-A971-4479-910A-4ED0A31195DA}" destId="{6A9A450D-D706-45F2-810F-6E036C330621}" srcOrd="1" destOrd="0" presId="urn:microsoft.com/office/officeart/2005/8/layout/default"/>
    <dgm:cxn modelId="{78CB0936-945A-4D9E-A478-1E87B7D61B9D}" type="presParOf" srcId="{76754AEF-A971-4479-910A-4ED0A31195DA}" destId="{B829D04C-2837-4CE7-B6AB-5A25AA74364A}" srcOrd="2" destOrd="0" presId="urn:microsoft.com/office/officeart/2005/8/layout/default"/>
    <dgm:cxn modelId="{368B660E-F8EA-4562-8CB5-DEA32D8EFC93}" type="presParOf" srcId="{76754AEF-A971-4479-910A-4ED0A31195DA}" destId="{DD86B988-2F0B-4930-B5E3-A2A356165C5D}" srcOrd="3" destOrd="0" presId="urn:microsoft.com/office/officeart/2005/8/layout/default"/>
    <dgm:cxn modelId="{35965224-EF76-4211-A2C9-626D40ED8DFF}" type="presParOf" srcId="{76754AEF-A971-4479-910A-4ED0A31195DA}" destId="{E449F781-46F2-462D-96E2-8DB439586E1D}" srcOrd="4" destOrd="0" presId="urn:microsoft.com/office/officeart/2005/8/layout/default"/>
    <dgm:cxn modelId="{9CC88F1C-704E-4DFB-B2F3-1105A7746FAE}" type="presParOf" srcId="{76754AEF-A971-4479-910A-4ED0A31195DA}" destId="{FDEB4BCE-B3A9-4B2A-A080-B4E44A63B5B8}" srcOrd="5" destOrd="0" presId="urn:microsoft.com/office/officeart/2005/8/layout/default"/>
    <dgm:cxn modelId="{8B91D4E8-F381-405C-AE00-181D931E784E}" type="presParOf" srcId="{76754AEF-A971-4479-910A-4ED0A31195DA}" destId="{B4CDBC63-519F-4A27-827C-81EA1A875526}" srcOrd="6" destOrd="0" presId="urn:microsoft.com/office/officeart/2005/8/layout/default"/>
    <dgm:cxn modelId="{F60ED722-1D06-4013-A4AE-85D47DA2A0C0}" type="presParOf" srcId="{76754AEF-A971-4479-910A-4ED0A31195DA}" destId="{A2C54FBE-F7BC-4150-A219-BB710E3B1258}" srcOrd="7" destOrd="0" presId="urn:microsoft.com/office/officeart/2005/8/layout/default"/>
    <dgm:cxn modelId="{9A3FD569-0640-480E-9480-9B36B1F7C9F1}" type="presParOf" srcId="{76754AEF-A971-4479-910A-4ED0A31195DA}" destId="{88D73F65-4612-49B1-9425-83F38A24A64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3770A6-431A-4DD0-B422-090783E23B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5C79C94-2161-4049-A3B9-A853FAD7D52E}">
      <dgm:prSet phldrT="[Text]"/>
      <dgm:spPr/>
      <dgm:t>
        <a:bodyPr/>
        <a:lstStyle/>
        <a:p>
          <a:r>
            <a:rPr lang="en-US" b="1" dirty="0"/>
            <a:t>Employability</a:t>
          </a:r>
          <a:endParaRPr lang="en-US" dirty="0">
            <a:solidFill>
              <a:schemeClr val="tx1"/>
            </a:solidFill>
            <a:latin typeface="Times New Roman" panose="02020603050405020304" pitchFamily="18" charset="0"/>
            <a:cs typeface="Times New Roman" panose="02020603050405020304" pitchFamily="18" charset="0"/>
          </a:endParaRPr>
        </a:p>
      </dgm:t>
    </dgm:pt>
    <dgm:pt modelId="{EC47A68C-8B9B-415E-B290-1F4B00CBF559}" type="parTrans" cxnId="{9E08800B-940D-4A98-A4F9-1EA120EC6A05}">
      <dgm:prSet/>
      <dgm:spPr/>
      <dgm:t>
        <a:bodyPr/>
        <a:lstStyle/>
        <a:p>
          <a:endParaRPr lang="en-US"/>
        </a:p>
      </dgm:t>
    </dgm:pt>
    <dgm:pt modelId="{8A47969E-C1EC-4780-A5AD-401562677FF5}" type="sibTrans" cxnId="{9E08800B-940D-4A98-A4F9-1EA120EC6A05}">
      <dgm:prSet/>
      <dgm:spPr/>
      <dgm:t>
        <a:bodyPr/>
        <a:lstStyle/>
        <a:p>
          <a:endParaRPr lang="en-US"/>
        </a:p>
      </dgm:t>
    </dgm:pt>
    <dgm:pt modelId="{F09BACC6-276A-4323-9656-F2744CFF117E}">
      <dgm:prSet/>
      <dgm:spPr/>
      <dgm:t>
        <a:bodyPr/>
        <a:lstStyle/>
        <a:p>
          <a:r>
            <a:rPr lang="en-US" b="1" dirty="0"/>
            <a:t>Employee efficiency</a:t>
          </a:r>
          <a:endParaRPr lang="en-US" b="0" dirty="0">
            <a:solidFill>
              <a:schemeClr val="tx1"/>
            </a:solidFill>
            <a:effectLst/>
            <a:latin typeface="Times New Roman" panose="02020603050405020304" pitchFamily="18" charset="0"/>
            <a:ea typeface="Calibri" panose="020F0502020204030204" pitchFamily="34" charset="0"/>
          </a:endParaRPr>
        </a:p>
      </dgm:t>
    </dgm:pt>
    <dgm:pt modelId="{86EAF5F7-1E59-4CB6-9AF7-9DFE3A7B8393}" type="parTrans" cxnId="{A8C6F857-D0E8-466A-AE74-AD5F418140F1}">
      <dgm:prSet/>
      <dgm:spPr/>
      <dgm:t>
        <a:bodyPr/>
        <a:lstStyle/>
        <a:p>
          <a:endParaRPr lang="en-US"/>
        </a:p>
      </dgm:t>
    </dgm:pt>
    <dgm:pt modelId="{BBEC5C10-8892-421B-9270-B6D02DFDF230}" type="sibTrans" cxnId="{A8C6F857-D0E8-466A-AE74-AD5F418140F1}">
      <dgm:prSet/>
      <dgm:spPr/>
      <dgm:t>
        <a:bodyPr/>
        <a:lstStyle/>
        <a:p>
          <a:endParaRPr lang="en-US"/>
        </a:p>
      </dgm:t>
    </dgm:pt>
    <dgm:pt modelId="{A9755C3E-2F49-4DD8-8A17-CFB08AC996FF}">
      <dgm:prSet/>
      <dgm:spPr/>
      <dgm:t>
        <a:bodyPr/>
        <a:lstStyle/>
        <a:p>
          <a:r>
            <a:rPr lang="en-US" b="1" dirty="0"/>
            <a:t>Employee performance</a:t>
          </a:r>
          <a:endParaRPr lang="en-US" b="0" dirty="0">
            <a:solidFill>
              <a:srgbClr val="000000"/>
            </a:solidFill>
            <a:effectLst/>
            <a:latin typeface="Times New Roman" panose="02020603050405020304" pitchFamily="18" charset="0"/>
            <a:ea typeface="Calibri" panose="020F0502020204030204" pitchFamily="34" charset="0"/>
          </a:endParaRPr>
        </a:p>
      </dgm:t>
    </dgm:pt>
    <dgm:pt modelId="{BC729CC1-5620-4FCA-97C7-B803DEF5BD4A}" type="parTrans" cxnId="{947008D9-03DA-4FEB-A3C8-24EC0D35596E}">
      <dgm:prSet/>
      <dgm:spPr/>
      <dgm:t>
        <a:bodyPr/>
        <a:lstStyle/>
        <a:p>
          <a:endParaRPr lang="en-US"/>
        </a:p>
      </dgm:t>
    </dgm:pt>
    <dgm:pt modelId="{8D8D7628-CC66-45DB-91BD-E6E6FF3B766E}" type="sibTrans" cxnId="{947008D9-03DA-4FEB-A3C8-24EC0D35596E}">
      <dgm:prSet/>
      <dgm:spPr/>
      <dgm:t>
        <a:bodyPr/>
        <a:lstStyle/>
        <a:p>
          <a:endParaRPr lang="en-US"/>
        </a:p>
      </dgm:t>
    </dgm:pt>
    <dgm:pt modelId="{FE84E5B5-4829-4D02-B6BD-AC84EB722098}">
      <dgm:prSet/>
      <dgm:spPr/>
      <dgm:t>
        <a:bodyPr/>
        <a:lstStyle/>
        <a:p>
          <a:r>
            <a:rPr lang="en-US" b="1" dirty="0"/>
            <a:t>Increase sale</a:t>
          </a:r>
          <a:endParaRPr lang="en-US" b="0" dirty="0">
            <a:solidFill>
              <a:srgbClr val="000000"/>
            </a:solidFill>
            <a:effectLst/>
            <a:latin typeface="Times New Roman" panose="02020603050405020304" pitchFamily="18" charset="0"/>
            <a:ea typeface="Calibri" panose="020F0502020204030204" pitchFamily="34" charset="0"/>
          </a:endParaRPr>
        </a:p>
      </dgm:t>
    </dgm:pt>
    <dgm:pt modelId="{5ADF3F4C-EE2B-408C-B8F3-821A7B67B90E}" type="parTrans" cxnId="{CC964ADD-64F5-413A-9808-F015199A84C2}">
      <dgm:prSet/>
      <dgm:spPr/>
      <dgm:t>
        <a:bodyPr/>
        <a:lstStyle/>
        <a:p>
          <a:endParaRPr lang="en-US"/>
        </a:p>
      </dgm:t>
    </dgm:pt>
    <dgm:pt modelId="{3727BEFA-F619-4A76-AD24-D807318CE0DB}" type="sibTrans" cxnId="{CC964ADD-64F5-413A-9808-F015199A84C2}">
      <dgm:prSet/>
      <dgm:spPr/>
      <dgm:t>
        <a:bodyPr/>
        <a:lstStyle/>
        <a:p>
          <a:endParaRPr lang="en-US"/>
        </a:p>
      </dgm:t>
    </dgm:pt>
    <dgm:pt modelId="{7933B378-0513-4F4A-81AB-9C09EEF3FBFE}">
      <dgm:prSet/>
      <dgm:spPr/>
      <dgm:t>
        <a:bodyPr/>
        <a:lstStyle/>
        <a:p>
          <a:r>
            <a:rPr lang="en-US" b="1"/>
            <a:t>Communication</a:t>
          </a:r>
          <a:endParaRPr lang="en-US"/>
        </a:p>
      </dgm:t>
    </dgm:pt>
    <dgm:pt modelId="{DA961E4A-996A-4840-B112-9184064EC5CA}" type="parTrans" cxnId="{2F698F99-D26B-49F5-A632-D5F304C20C2A}">
      <dgm:prSet/>
      <dgm:spPr/>
      <dgm:t>
        <a:bodyPr/>
        <a:lstStyle/>
        <a:p>
          <a:endParaRPr lang="en-US"/>
        </a:p>
      </dgm:t>
    </dgm:pt>
    <dgm:pt modelId="{1A7AC497-C294-41F9-93B7-A49108071ECC}" type="sibTrans" cxnId="{2F698F99-D26B-49F5-A632-D5F304C20C2A}">
      <dgm:prSet/>
      <dgm:spPr/>
      <dgm:t>
        <a:bodyPr/>
        <a:lstStyle/>
        <a:p>
          <a:endParaRPr lang="en-US"/>
        </a:p>
      </dgm:t>
    </dgm:pt>
    <dgm:pt modelId="{2954BFCE-12C4-4843-B2DB-99E9E2DA073B}">
      <dgm:prSet/>
      <dgm:spPr/>
      <dgm:t>
        <a:bodyPr/>
        <a:lstStyle/>
        <a:p>
          <a:r>
            <a:rPr lang="en-US" b="1"/>
            <a:t>Cost reduce</a:t>
          </a:r>
          <a:endParaRPr lang="en-US"/>
        </a:p>
      </dgm:t>
    </dgm:pt>
    <dgm:pt modelId="{A9AC7592-B684-4D6B-A848-20AC05FBA669}" type="parTrans" cxnId="{4565FE32-CE62-4434-BB77-175B41CA4280}">
      <dgm:prSet/>
      <dgm:spPr/>
      <dgm:t>
        <a:bodyPr/>
        <a:lstStyle/>
        <a:p>
          <a:endParaRPr lang="en-US"/>
        </a:p>
      </dgm:t>
    </dgm:pt>
    <dgm:pt modelId="{A43AFD80-3295-4302-AB89-0EAB5F4101BD}" type="sibTrans" cxnId="{4565FE32-CE62-4434-BB77-175B41CA4280}">
      <dgm:prSet/>
      <dgm:spPr/>
      <dgm:t>
        <a:bodyPr/>
        <a:lstStyle/>
        <a:p>
          <a:endParaRPr lang="en-US"/>
        </a:p>
      </dgm:t>
    </dgm:pt>
    <dgm:pt modelId="{76754AEF-A971-4479-910A-4ED0A31195DA}" type="pres">
      <dgm:prSet presAssocID="{E63770A6-431A-4DD0-B422-090783E23BA8}" presName="diagram" presStyleCnt="0">
        <dgm:presLayoutVars>
          <dgm:dir/>
          <dgm:resizeHandles val="exact"/>
        </dgm:presLayoutVars>
      </dgm:prSet>
      <dgm:spPr/>
    </dgm:pt>
    <dgm:pt modelId="{6959D0B9-DB14-4D99-8BF8-6F55DA37B324}" type="pres">
      <dgm:prSet presAssocID="{7933B378-0513-4F4A-81AB-9C09EEF3FBFE}" presName="node" presStyleLbl="node1" presStyleIdx="0" presStyleCnt="6">
        <dgm:presLayoutVars>
          <dgm:bulletEnabled val="1"/>
        </dgm:presLayoutVars>
      </dgm:prSet>
      <dgm:spPr/>
    </dgm:pt>
    <dgm:pt modelId="{FB82230B-A825-4FAC-8F61-426265AC5364}" type="pres">
      <dgm:prSet presAssocID="{1A7AC497-C294-41F9-93B7-A49108071ECC}" presName="sibTrans" presStyleCnt="0"/>
      <dgm:spPr/>
    </dgm:pt>
    <dgm:pt modelId="{B829D04C-2837-4CE7-B6AB-5A25AA74364A}" type="pres">
      <dgm:prSet presAssocID="{D5C79C94-2161-4049-A3B9-A853FAD7D52E}" presName="node" presStyleLbl="node1" presStyleIdx="1" presStyleCnt="6" custLinFactNeighborY="-115">
        <dgm:presLayoutVars>
          <dgm:bulletEnabled val="1"/>
        </dgm:presLayoutVars>
      </dgm:prSet>
      <dgm:spPr/>
    </dgm:pt>
    <dgm:pt modelId="{DD86B988-2F0B-4930-B5E3-A2A356165C5D}" type="pres">
      <dgm:prSet presAssocID="{8A47969E-C1EC-4780-A5AD-401562677FF5}" presName="sibTrans" presStyleCnt="0"/>
      <dgm:spPr/>
    </dgm:pt>
    <dgm:pt modelId="{E449F781-46F2-462D-96E2-8DB439586E1D}" type="pres">
      <dgm:prSet presAssocID="{F09BACC6-276A-4323-9656-F2744CFF117E}" presName="node" presStyleLbl="node1" presStyleIdx="2" presStyleCnt="6">
        <dgm:presLayoutVars>
          <dgm:bulletEnabled val="1"/>
        </dgm:presLayoutVars>
      </dgm:prSet>
      <dgm:spPr/>
    </dgm:pt>
    <dgm:pt modelId="{FDEB4BCE-B3A9-4B2A-A080-B4E44A63B5B8}" type="pres">
      <dgm:prSet presAssocID="{BBEC5C10-8892-421B-9270-B6D02DFDF230}" presName="sibTrans" presStyleCnt="0"/>
      <dgm:spPr/>
    </dgm:pt>
    <dgm:pt modelId="{B4CDBC63-519F-4A27-827C-81EA1A875526}" type="pres">
      <dgm:prSet presAssocID="{A9755C3E-2F49-4DD8-8A17-CFB08AC996FF}" presName="node" presStyleLbl="node1" presStyleIdx="3" presStyleCnt="6">
        <dgm:presLayoutVars>
          <dgm:bulletEnabled val="1"/>
        </dgm:presLayoutVars>
      </dgm:prSet>
      <dgm:spPr/>
    </dgm:pt>
    <dgm:pt modelId="{A2C54FBE-F7BC-4150-A219-BB710E3B1258}" type="pres">
      <dgm:prSet presAssocID="{8D8D7628-CC66-45DB-91BD-E6E6FF3B766E}" presName="sibTrans" presStyleCnt="0"/>
      <dgm:spPr/>
    </dgm:pt>
    <dgm:pt modelId="{88D73F65-4612-49B1-9425-83F38A24A64B}" type="pres">
      <dgm:prSet presAssocID="{FE84E5B5-4829-4D02-B6BD-AC84EB722098}" presName="node" presStyleLbl="node1" presStyleIdx="4" presStyleCnt="6">
        <dgm:presLayoutVars>
          <dgm:bulletEnabled val="1"/>
        </dgm:presLayoutVars>
      </dgm:prSet>
      <dgm:spPr/>
    </dgm:pt>
    <dgm:pt modelId="{86F74959-4D95-4AD7-8B87-AA2E8BAB3296}" type="pres">
      <dgm:prSet presAssocID="{3727BEFA-F619-4A76-AD24-D807318CE0DB}" presName="sibTrans" presStyleCnt="0"/>
      <dgm:spPr/>
    </dgm:pt>
    <dgm:pt modelId="{11223200-8B80-4744-BDB0-9121ECA43941}" type="pres">
      <dgm:prSet presAssocID="{2954BFCE-12C4-4843-B2DB-99E9E2DA073B}" presName="node" presStyleLbl="node1" presStyleIdx="5" presStyleCnt="6">
        <dgm:presLayoutVars>
          <dgm:bulletEnabled val="1"/>
        </dgm:presLayoutVars>
      </dgm:prSet>
      <dgm:spPr/>
    </dgm:pt>
  </dgm:ptLst>
  <dgm:cxnLst>
    <dgm:cxn modelId="{BBAC4802-1A10-4212-A4EE-AF1E0AEA5C67}" type="presOf" srcId="{2954BFCE-12C4-4843-B2DB-99E9E2DA073B}" destId="{11223200-8B80-4744-BDB0-9121ECA43941}" srcOrd="0" destOrd="0" presId="urn:microsoft.com/office/officeart/2005/8/layout/default"/>
    <dgm:cxn modelId="{9E08800B-940D-4A98-A4F9-1EA120EC6A05}" srcId="{E63770A6-431A-4DD0-B422-090783E23BA8}" destId="{D5C79C94-2161-4049-A3B9-A853FAD7D52E}" srcOrd="1" destOrd="0" parTransId="{EC47A68C-8B9B-415E-B290-1F4B00CBF559}" sibTransId="{8A47969E-C1EC-4780-A5AD-401562677FF5}"/>
    <dgm:cxn modelId="{4565FE32-CE62-4434-BB77-175B41CA4280}" srcId="{E63770A6-431A-4DD0-B422-090783E23BA8}" destId="{2954BFCE-12C4-4843-B2DB-99E9E2DA073B}" srcOrd="5" destOrd="0" parTransId="{A9AC7592-B684-4D6B-A848-20AC05FBA669}" sibTransId="{A43AFD80-3295-4302-AB89-0EAB5F4101BD}"/>
    <dgm:cxn modelId="{A98A9C41-8741-4790-AD48-EA824A4808A4}" type="presOf" srcId="{FE84E5B5-4829-4D02-B6BD-AC84EB722098}" destId="{88D73F65-4612-49B1-9425-83F38A24A64B}" srcOrd="0" destOrd="0" presId="urn:microsoft.com/office/officeart/2005/8/layout/default"/>
    <dgm:cxn modelId="{E298884D-A622-4C84-B02C-94732F6073FD}" type="presOf" srcId="{F09BACC6-276A-4323-9656-F2744CFF117E}" destId="{E449F781-46F2-462D-96E2-8DB439586E1D}" srcOrd="0" destOrd="0" presId="urn:microsoft.com/office/officeart/2005/8/layout/default"/>
    <dgm:cxn modelId="{4226F06E-CF99-4F1E-8C8F-F75D54026F11}" type="presOf" srcId="{7933B378-0513-4F4A-81AB-9C09EEF3FBFE}" destId="{6959D0B9-DB14-4D99-8BF8-6F55DA37B324}" srcOrd="0" destOrd="0" presId="urn:microsoft.com/office/officeart/2005/8/layout/default"/>
    <dgm:cxn modelId="{BC3CC975-861F-40E6-836F-47CF48EA67BC}" type="presOf" srcId="{A9755C3E-2F49-4DD8-8A17-CFB08AC996FF}" destId="{B4CDBC63-519F-4A27-827C-81EA1A875526}" srcOrd="0" destOrd="0" presId="urn:microsoft.com/office/officeart/2005/8/layout/default"/>
    <dgm:cxn modelId="{AE16FF75-73D6-446E-B696-5FBA2D83FD7D}" type="presOf" srcId="{E63770A6-431A-4DD0-B422-090783E23BA8}" destId="{76754AEF-A971-4479-910A-4ED0A31195DA}" srcOrd="0" destOrd="0" presId="urn:microsoft.com/office/officeart/2005/8/layout/default"/>
    <dgm:cxn modelId="{A8C6F857-D0E8-466A-AE74-AD5F418140F1}" srcId="{E63770A6-431A-4DD0-B422-090783E23BA8}" destId="{F09BACC6-276A-4323-9656-F2744CFF117E}" srcOrd="2" destOrd="0" parTransId="{86EAF5F7-1E59-4CB6-9AF7-9DFE3A7B8393}" sibTransId="{BBEC5C10-8892-421B-9270-B6D02DFDF230}"/>
    <dgm:cxn modelId="{2F698F99-D26B-49F5-A632-D5F304C20C2A}" srcId="{E63770A6-431A-4DD0-B422-090783E23BA8}" destId="{7933B378-0513-4F4A-81AB-9C09EEF3FBFE}" srcOrd="0" destOrd="0" parTransId="{DA961E4A-996A-4840-B112-9184064EC5CA}" sibTransId="{1A7AC497-C294-41F9-93B7-A49108071ECC}"/>
    <dgm:cxn modelId="{80EA31B8-329A-4D50-B9A1-F9075AF017F4}" type="presOf" srcId="{D5C79C94-2161-4049-A3B9-A853FAD7D52E}" destId="{B829D04C-2837-4CE7-B6AB-5A25AA74364A}" srcOrd="0" destOrd="0" presId="urn:microsoft.com/office/officeart/2005/8/layout/default"/>
    <dgm:cxn modelId="{947008D9-03DA-4FEB-A3C8-24EC0D35596E}" srcId="{E63770A6-431A-4DD0-B422-090783E23BA8}" destId="{A9755C3E-2F49-4DD8-8A17-CFB08AC996FF}" srcOrd="3" destOrd="0" parTransId="{BC729CC1-5620-4FCA-97C7-B803DEF5BD4A}" sibTransId="{8D8D7628-CC66-45DB-91BD-E6E6FF3B766E}"/>
    <dgm:cxn modelId="{CC964ADD-64F5-413A-9808-F015199A84C2}" srcId="{E63770A6-431A-4DD0-B422-090783E23BA8}" destId="{FE84E5B5-4829-4D02-B6BD-AC84EB722098}" srcOrd="4" destOrd="0" parTransId="{5ADF3F4C-EE2B-408C-B8F3-821A7B67B90E}" sibTransId="{3727BEFA-F619-4A76-AD24-D807318CE0DB}"/>
    <dgm:cxn modelId="{30593175-B3AF-418E-AF4E-049DF9E85EBC}" type="presParOf" srcId="{76754AEF-A971-4479-910A-4ED0A31195DA}" destId="{6959D0B9-DB14-4D99-8BF8-6F55DA37B324}" srcOrd="0" destOrd="0" presId="urn:microsoft.com/office/officeart/2005/8/layout/default"/>
    <dgm:cxn modelId="{57FCEFFB-09A5-4117-BEA9-BBDFBFA2F91A}" type="presParOf" srcId="{76754AEF-A971-4479-910A-4ED0A31195DA}" destId="{FB82230B-A825-4FAC-8F61-426265AC5364}" srcOrd="1" destOrd="0" presId="urn:microsoft.com/office/officeart/2005/8/layout/default"/>
    <dgm:cxn modelId="{78CB0936-945A-4D9E-A478-1E87B7D61B9D}" type="presParOf" srcId="{76754AEF-A971-4479-910A-4ED0A31195DA}" destId="{B829D04C-2837-4CE7-B6AB-5A25AA74364A}" srcOrd="2" destOrd="0" presId="urn:microsoft.com/office/officeart/2005/8/layout/default"/>
    <dgm:cxn modelId="{368B660E-F8EA-4562-8CB5-DEA32D8EFC93}" type="presParOf" srcId="{76754AEF-A971-4479-910A-4ED0A31195DA}" destId="{DD86B988-2F0B-4930-B5E3-A2A356165C5D}" srcOrd="3" destOrd="0" presId="urn:microsoft.com/office/officeart/2005/8/layout/default"/>
    <dgm:cxn modelId="{35965224-EF76-4211-A2C9-626D40ED8DFF}" type="presParOf" srcId="{76754AEF-A971-4479-910A-4ED0A31195DA}" destId="{E449F781-46F2-462D-96E2-8DB439586E1D}" srcOrd="4" destOrd="0" presId="urn:microsoft.com/office/officeart/2005/8/layout/default"/>
    <dgm:cxn modelId="{9CC88F1C-704E-4DFB-B2F3-1105A7746FAE}" type="presParOf" srcId="{76754AEF-A971-4479-910A-4ED0A31195DA}" destId="{FDEB4BCE-B3A9-4B2A-A080-B4E44A63B5B8}" srcOrd="5" destOrd="0" presId="urn:microsoft.com/office/officeart/2005/8/layout/default"/>
    <dgm:cxn modelId="{8B91D4E8-F381-405C-AE00-181D931E784E}" type="presParOf" srcId="{76754AEF-A971-4479-910A-4ED0A31195DA}" destId="{B4CDBC63-519F-4A27-827C-81EA1A875526}" srcOrd="6" destOrd="0" presId="urn:microsoft.com/office/officeart/2005/8/layout/default"/>
    <dgm:cxn modelId="{F60ED722-1D06-4013-A4AE-85D47DA2A0C0}" type="presParOf" srcId="{76754AEF-A971-4479-910A-4ED0A31195DA}" destId="{A2C54FBE-F7BC-4150-A219-BB710E3B1258}" srcOrd="7" destOrd="0" presId="urn:microsoft.com/office/officeart/2005/8/layout/default"/>
    <dgm:cxn modelId="{9A3FD569-0640-480E-9480-9B36B1F7C9F1}" type="presParOf" srcId="{76754AEF-A971-4479-910A-4ED0A31195DA}" destId="{88D73F65-4612-49B1-9425-83F38A24A64B}" srcOrd="8" destOrd="0" presId="urn:microsoft.com/office/officeart/2005/8/layout/default"/>
    <dgm:cxn modelId="{D0B18868-A17A-4344-916D-DB71C3C1BFBE}" type="presParOf" srcId="{76754AEF-A971-4479-910A-4ED0A31195DA}" destId="{86F74959-4D95-4AD7-8B87-AA2E8BAB3296}" srcOrd="9" destOrd="0" presId="urn:microsoft.com/office/officeart/2005/8/layout/default"/>
    <dgm:cxn modelId="{C8E7BA93-9688-4E27-95AD-8A8CB13DEA73}" type="presParOf" srcId="{76754AEF-A971-4479-910A-4ED0A31195DA}" destId="{11223200-8B80-4744-BDB0-9121ECA4394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3770A6-431A-4DD0-B422-090783E23B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9C52160-35E3-4286-AF78-CAD23866F249}">
      <dgm:prSet/>
      <dgm:spPr/>
      <dgm:t>
        <a:bodyPr/>
        <a:lstStyle/>
        <a:p>
          <a:r>
            <a:rPr lang="en-US">
              <a:latin typeface="Times New Roman" panose="02020603050405020304" pitchFamily="18" charset="0"/>
              <a:ea typeface="Calibri" panose="020F0502020204030204" pitchFamily="34" charset="0"/>
            </a:rPr>
            <a:t>Lack of Technological knowledge</a:t>
          </a:r>
          <a:endParaRPr lang="en-US" dirty="0">
            <a:latin typeface="Times New Roman" panose="02020603050405020304" pitchFamily="18" charset="0"/>
            <a:ea typeface="Calibri" panose="020F0502020204030204" pitchFamily="34" charset="0"/>
          </a:endParaRPr>
        </a:p>
      </dgm:t>
    </dgm:pt>
    <dgm:pt modelId="{ED60AC2C-1AC0-412A-BA54-71B3C3A95E41}" type="parTrans" cxnId="{EFCA9A21-B30C-4EB2-A0EC-96601950F8AE}">
      <dgm:prSet/>
      <dgm:spPr/>
      <dgm:t>
        <a:bodyPr/>
        <a:lstStyle/>
        <a:p>
          <a:endParaRPr lang="en-US"/>
        </a:p>
      </dgm:t>
    </dgm:pt>
    <dgm:pt modelId="{B6FA61FE-4A4A-473F-883A-6D7CC6743405}" type="sibTrans" cxnId="{EFCA9A21-B30C-4EB2-A0EC-96601950F8AE}">
      <dgm:prSet/>
      <dgm:spPr/>
      <dgm:t>
        <a:bodyPr/>
        <a:lstStyle/>
        <a:p>
          <a:endParaRPr lang="en-US"/>
        </a:p>
      </dgm:t>
    </dgm:pt>
    <dgm:pt modelId="{AEAB3582-0DDD-40F2-94C9-BF93FD2E3A8E}">
      <dgm:prSet/>
      <dgm:spPr/>
      <dgm:t>
        <a:bodyPr/>
        <a:lstStyle/>
        <a:p>
          <a:r>
            <a:rPr lang="en-US">
              <a:latin typeface="Times New Roman" panose="02020603050405020304" pitchFamily="18" charset="0"/>
              <a:ea typeface="Calibri" panose="020F0502020204030204" pitchFamily="34" charset="0"/>
            </a:rPr>
            <a:t>Time Consuming </a:t>
          </a:r>
          <a:endParaRPr lang="en-US" dirty="0">
            <a:latin typeface="Times New Roman" panose="02020603050405020304" pitchFamily="18" charset="0"/>
            <a:ea typeface="Calibri" panose="020F0502020204030204" pitchFamily="34" charset="0"/>
          </a:endParaRPr>
        </a:p>
      </dgm:t>
    </dgm:pt>
    <dgm:pt modelId="{4076D60D-AA9D-45D6-A365-3988928B5380}" type="parTrans" cxnId="{087B2407-D9CC-4C6D-9D1C-9F978FB17697}">
      <dgm:prSet/>
      <dgm:spPr/>
      <dgm:t>
        <a:bodyPr/>
        <a:lstStyle/>
        <a:p>
          <a:endParaRPr lang="en-US"/>
        </a:p>
      </dgm:t>
    </dgm:pt>
    <dgm:pt modelId="{EF33C28C-9121-4A08-8444-E621DDDAECFB}" type="sibTrans" cxnId="{087B2407-D9CC-4C6D-9D1C-9F978FB17697}">
      <dgm:prSet/>
      <dgm:spPr/>
      <dgm:t>
        <a:bodyPr/>
        <a:lstStyle/>
        <a:p>
          <a:endParaRPr lang="en-US"/>
        </a:p>
      </dgm:t>
    </dgm:pt>
    <dgm:pt modelId="{78876430-26F5-4BFA-B798-EA3F011D3133}">
      <dgm:prSet/>
      <dgm:spPr/>
      <dgm:t>
        <a:bodyPr/>
        <a:lstStyle/>
        <a:p>
          <a:r>
            <a:rPr lang="en-US"/>
            <a:t>Lack of focus </a:t>
          </a:r>
        </a:p>
      </dgm:t>
    </dgm:pt>
    <dgm:pt modelId="{4C4832FF-E7C3-46B8-BC82-B8392B096D15}" type="parTrans" cxnId="{80DA9C13-285F-43E7-A2FC-BB4ED1B7F181}">
      <dgm:prSet/>
      <dgm:spPr/>
      <dgm:t>
        <a:bodyPr/>
        <a:lstStyle/>
        <a:p>
          <a:endParaRPr lang="en-US"/>
        </a:p>
      </dgm:t>
    </dgm:pt>
    <dgm:pt modelId="{DBF622F2-6DD8-4A53-9C54-BB9D76CE9A50}" type="sibTrans" cxnId="{80DA9C13-285F-43E7-A2FC-BB4ED1B7F181}">
      <dgm:prSet/>
      <dgm:spPr/>
      <dgm:t>
        <a:bodyPr/>
        <a:lstStyle/>
        <a:p>
          <a:endParaRPr lang="en-US"/>
        </a:p>
      </dgm:t>
    </dgm:pt>
    <dgm:pt modelId="{4862D32C-E4C9-43D3-B155-F4C25EBCE0AB}">
      <dgm:prSet/>
      <dgm:spPr/>
      <dgm:t>
        <a:bodyPr/>
        <a:lstStyle/>
        <a:p>
          <a:r>
            <a:rPr lang="en-US"/>
            <a:t>Expensive</a:t>
          </a:r>
        </a:p>
      </dgm:t>
    </dgm:pt>
    <dgm:pt modelId="{0D7F8AC9-65AC-4F59-AD10-0482DB5083C9}" type="parTrans" cxnId="{B3051FA9-BA87-4163-8E67-407D3AD4A849}">
      <dgm:prSet/>
      <dgm:spPr/>
      <dgm:t>
        <a:bodyPr/>
        <a:lstStyle/>
        <a:p>
          <a:endParaRPr lang="en-US"/>
        </a:p>
      </dgm:t>
    </dgm:pt>
    <dgm:pt modelId="{1706DB1D-3BF5-4E4A-878D-D7216CE141DD}" type="sibTrans" cxnId="{B3051FA9-BA87-4163-8E67-407D3AD4A849}">
      <dgm:prSet/>
      <dgm:spPr/>
      <dgm:t>
        <a:bodyPr/>
        <a:lstStyle/>
        <a:p>
          <a:endParaRPr lang="en-US"/>
        </a:p>
      </dgm:t>
    </dgm:pt>
    <dgm:pt modelId="{76754AEF-A971-4479-910A-4ED0A31195DA}" type="pres">
      <dgm:prSet presAssocID="{E63770A6-431A-4DD0-B422-090783E23BA8}" presName="diagram" presStyleCnt="0">
        <dgm:presLayoutVars>
          <dgm:dir/>
          <dgm:resizeHandles val="exact"/>
        </dgm:presLayoutVars>
      </dgm:prSet>
      <dgm:spPr/>
    </dgm:pt>
    <dgm:pt modelId="{DE9E512C-53BE-40BB-B1EF-8B844C114AC4}" type="pres">
      <dgm:prSet presAssocID="{99C52160-35E3-4286-AF78-CAD23866F249}" presName="node" presStyleLbl="node1" presStyleIdx="0" presStyleCnt="4">
        <dgm:presLayoutVars>
          <dgm:bulletEnabled val="1"/>
        </dgm:presLayoutVars>
      </dgm:prSet>
      <dgm:spPr/>
    </dgm:pt>
    <dgm:pt modelId="{A3773ABF-6385-49CB-AE7A-253562039B24}" type="pres">
      <dgm:prSet presAssocID="{B6FA61FE-4A4A-473F-883A-6D7CC6743405}" presName="sibTrans" presStyleCnt="0"/>
      <dgm:spPr/>
    </dgm:pt>
    <dgm:pt modelId="{17057E92-13AA-43BB-8BCC-2B6409520FD6}" type="pres">
      <dgm:prSet presAssocID="{78876430-26F5-4BFA-B798-EA3F011D3133}" presName="node" presStyleLbl="node1" presStyleIdx="1" presStyleCnt="4">
        <dgm:presLayoutVars>
          <dgm:bulletEnabled val="1"/>
        </dgm:presLayoutVars>
      </dgm:prSet>
      <dgm:spPr/>
    </dgm:pt>
    <dgm:pt modelId="{1D3CBBA9-2FE3-482B-9917-59E428CE686B}" type="pres">
      <dgm:prSet presAssocID="{DBF622F2-6DD8-4A53-9C54-BB9D76CE9A50}" presName="sibTrans" presStyleCnt="0"/>
      <dgm:spPr/>
    </dgm:pt>
    <dgm:pt modelId="{503B797A-C5C7-4D64-A7A5-BCE327D4BB30}" type="pres">
      <dgm:prSet presAssocID="{AEAB3582-0DDD-40F2-94C9-BF93FD2E3A8E}" presName="node" presStyleLbl="node1" presStyleIdx="2" presStyleCnt="4">
        <dgm:presLayoutVars>
          <dgm:bulletEnabled val="1"/>
        </dgm:presLayoutVars>
      </dgm:prSet>
      <dgm:spPr/>
    </dgm:pt>
    <dgm:pt modelId="{C8AF5BBC-3EEB-4BE9-AB87-2B2DE4404741}" type="pres">
      <dgm:prSet presAssocID="{EF33C28C-9121-4A08-8444-E621DDDAECFB}" presName="sibTrans" presStyleCnt="0"/>
      <dgm:spPr/>
    </dgm:pt>
    <dgm:pt modelId="{FE4ED8DA-1D68-45AF-88B8-E63B214FC677}" type="pres">
      <dgm:prSet presAssocID="{4862D32C-E4C9-43D3-B155-F4C25EBCE0AB}" presName="node" presStyleLbl="node1" presStyleIdx="3" presStyleCnt="4">
        <dgm:presLayoutVars>
          <dgm:bulletEnabled val="1"/>
        </dgm:presLayoutVars>
      </dgm:prSet>
      <dgm:spPr/>
    </dgm:pt>
  </dgm:ptLst>
  <dgm:cxnLst>
    <dgm:cxn modelId="{087B2407-D9CC-4C6D-9D1C-9F978FB17697}" srcId="{E63770A6-431A-4DD0-B422-090783E23BA8}" destId="{AEAB3582-0DDD-40F2-94C9-BF93FD2E3A8E}" srcOrd="2" destOrd="0" parTransId="{4076D60D-AA9D-45D6-A365-3988928B5380}" sibTransId="{EF33C28C-9121-4A08-8444-E621DDDAECFB}"/>
    <dgm:cxn modelId="{5D159113-83CD-4592-B1D9-5D4B9C755C2D}" type="presOf" srcId="{99C52160-35E3-4286-AF78-CAD23866F249}" destId="{DE9E512C-53BE-40BB-B1EF-8B844C114AC4}" srcOrd="0" destOrd="0" presId="urn:microsoft.com/office/officeart/2005/8/layout/default"/>
    <dgm:cxn modelId="{80DA9C13-285F-43E7-A2FC-BB4ED1B7F181}" srcId="{E63770A6-431A-4DD0-B422-090783E23BA8}" destId="{78876430-26F5-4BFA-B798-EA3F011D3133}" srcOrd="1" destOrd="0" parTransId="{4C4832FF-E7C3-46B8-BC82-B8392B096D15}" sibTransId="{DBF622F2-6DD8-4A53-9C54-BB9D76CE9A50}"/>
    <dgm:cxn modelId="{EFCA9A21-B30C-4EB2-A0EC-96601950F8AE}" srcId="{E63770A6-431A-4DD0-B422-090783E23BA8}" destId="{99C52160-35E3-4286-AF78-CAD23866F249}" srcOrd="0" destOrd="0" parTransId="{ED60AC2C-1AC0-412A-BA54-71B3C3A95E41}" sibTransId="{B6FA61FE-4A4A-473F-883A-6D7CC6743405}"/>
    <dgm:cxn modelId="{AE16FF75-73D6-446E-B696-5FBA2D83FD7D}" type="presOf" srcId="{E63770A6-431A-4DD0-B422-090783E23BA8}" destId="{76754AEF-A971-4479-910A-4ED0A31195DA}" srcOrd="0" destOrd="0" presId="urn:microsoft.com/office/officeart/2005/8/layout/default"/>
    <dgm:cxn modelId="{A671CDA8-EE5E-4B23-B116-B7B485490357}" type="presOf" srcId="{4862D32C-E4C9-43D3-B155-F4C25EBCE0AB}" destId="{FE4ED8DA-1D68-45AF-88B8-E63B214FC677}" srcOrd="0" destOrd="0" presId="urn:microsoft.com/office/officeart/2005/8/layout/default"/>
    <dgm:cxn modelId="{B3051FA9-BA87-4163-8E67-407D3AD4A849}" srcId="{E63770A6-431A-4DD0-B422-090783E23BA8}" destId="{4862D32C-E4C9-43D3-B155-F4C25EBCE0AB}" srcOrd="3" destOrd="0" parTransId="{0D7F8AC9-65AC-4F59-AD10-0482DB5083C9}" sibTransId="{1706DB1D-3BF5-4E4A-878D-D7216CE141DD}"/>
    <dgm:cxn modelId="{9E8B7AAE-814A-4555-9C61-D6C934A8D4C9}" type="presOf" srcId="{AEAB3582-0DDD-40F2-94C9-BF93FD2E3A8E}" destId="{503B797A-C5C7-4D64-A7A5-BCE327D4BB30}" srcOrd="0" destOrd="0" presId="urn:microsoft.com/office/officeart/2005/8/layout/default"/>
    <dgm:cxn modelId="{E6D458CD-B1C6-40E9-B663-C30A11D17F6A}" type="presOf" srcId="{78876430-26F5-4BFA-B798-EA3F011D3133}" destId="{17057E92-13AA-43BB-8BCC-2B6409520FD6}" srcOrd="0" destOrd="0" presId="urn:microsoft.com/office/officeart/2005/8/layout/default"/>
    <dgm:cxn modelId="{B009E1FC-54D1-4269-A0B3-394F90D4F0D2}" type="presParOf" srcId="{76754AEF-A971-4479-910A-4ED0A31195DA}" destId="{DE9E512C-53BE-40BB-B1EF-8B844C114AC4}" srcOrd="0" destOrd="0" presId="urn:microsoft.com/office/officeart/2005/8/layout/default"/>
    <dgm:cxn modelId="{D13C626D-C2F0-423B-9F29-86FE3ADCE456}" type="presParOf" srcId="{76754AEF-A971-4479-910A-4ED0A31195DA}" destId="{A3773ABF-6385-49CB-AE7A-253562039B24}" srcOrd="1" destOrd="0" presId="urn:microsoft.com/office/officeart/2005/8/layout/default"/>
    <dgm:cxn modelId="{C4624E1C-79E5-40EE-A549-004173214BF7}" type="presParOf" srcId="{76754AEF-A971-4479-910A-4ED0A31195DA}" destId="{17057E92-13AA-43BB-8BCC-2B6409520FD6}" srcOrd="2" destOrd="0" presId="urn:microsoft.com/office/officeart/2005/8/layout/default"/>
    <dgm:cxn modelId="{82C170F9-A9E1-4B31-85C5-986E0575507E}" type="presParOf" srcId="{76754AEF-A971-4479-910A-4ED0A31195DA}" destId="{1D3CBBA9-2FE3-482B-9917-59E428CE686B}" srcOrd="3" destOrd="0" presId="urn:microsoft.com/office/officeart/2005/8/layout/default"/>
    <dgm:cxn modelId="{31EDE8A2-F3CA-4FB0-BD0D-BD4A2739F3F5}" type="presParOf" srcId="{76754AEF-A971-4479-910A-4ED0A31195DA}" destId="{503B797A-C5C7-4D64-A7A5-BCE327D4BB30}" srcOrd="4" destOrd="0" presId="urn:microsoft.com/office/officeart/2005/8/layout/default"/>
    <dgm:cxn modelId="{5F67E594-BE23-43CA-860D-B6FEE1C555A8}" type="presParOf" srcId="{76754AEF-A971-4479-910A-4ED0A31195DA}" destId="{C8AF5BBC-3EEB-4BE9-AB87-2B2DE4404741}" srcOrd="5" destOrd="0" presId="urn:microsoft.com/office/officeart/2005/8/layout/default"/>
    <dgm:cxn modelId="{B9CB479D-5132-4177-9673-6F9B7A498E51}" type="presParOf" srcId="{76754AEF-A971-4479-910A-4ED0A31195DA}" destId="{FE4ED8DA-1D68-45AF-88B8-E63B214FC67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F8A41-3C72-401B-ACEB-CE5A9F500559}">
      <dsp:nvSpPr>
        <dsp:cNvPr id="0" name=""/>
        <dsp:cNvSpPr/>
      </dsp:nvSpPr>
      <dsp:spPr>
        <a:xfrm>
          <a:off x="720090" y="1230"/>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latin typeface="Times New Roman" panose="02020603050405020304" pitchFamily="18" charset="0"/>
              <a:cs typeface="Times New Roman" panose="02020603050405020304" pitchFamily="18" charset="0"/>
            </a:rPr>
            <a:t>Weak supply chain management</a:t>
          </a:r>
        </a:p>
      </dsp:txBody>
      <dsp:txXfrm>
        <a:off x="720090" y="1230"/>
        <a:ext cx="2550318" cy="1530191"/>
      </dsp:txXfrm>
    </dsp:sp>
    <dsp:sp modelId="{B829D04C-2837-4CE7-B6AB-5A25AA74364A}">
      <dsp:nvSpPr>
        <dsp:cNvPr id="0" name=""/>
        <dsp:cNvSpPr/>
      </dsp:nvSpPr>
      <dsp:spPr>
        <a:xfrm>
          <a:off x="3525440" y="1230"/>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latin typeface="Times New Roman" panose="02020603050405020304" pitchFamily="18" charset="0"/>
              <a:cs typeface="Times New Roman" panose="02020603050405020304" pitchFamily="18" charset="0"/>
            </a:rPr>
            <a:t>Lack of communication</a:t>
          </a:r>
        </a:p>
      </dsp:txBody>
      <dsp:txXfrm>
        <a:off x="3525440" y="1230"/>
        <a:ext cx="2550318" cy="1530191"/>
      </dsp:txXfrm>
    </dsp:sp>
    <dsp:sp modelId="{E449F781-46F2-462D-96E2-8DB439586E1D}">
      <dsp:nvSpPr>
        <dsp:cNvPr id="0" name=""/>
        <dsp:cNvSpPr/>
      </dsp:nvSpPr>
      <dsp:spPr>
        <a:xfrm>
          <a:off x="6330791" y="1230"/>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kern="1200" dirty="0">
              <a:solidFill>
                <a:schemeClr val="tx1"/>
              </a:solidFill>
              <a:effectLst/>
              <a:latin typeface="Times New Roman" panose="02020603050405020304" pitchFamily="18" charset="0"/>
              <a:ea typeface="Calibri" panose="020F0502020204030204" pitchFamily="34" charset="0"/>
            </a:rPr>
            <a:t>Brick and mortars business</a:t>
          </a:r>
        </a:p>
      </dsp:txBody>
      <dsp:txXfrm>
        <a:off x="6330791" y="1230"/>
        <a:ext cx="2550318" cy="1530191"/>
      </dsp:txXfrm>
    </dsp:sp>
    <dsp:sp modelId="{B4CDBC63-519F-4A27-827C-81EA1A875526}">
      <dsp:nvSpPr>
        <dsp:cNvPr id="0" name=""/>
        <dsp:cNvSpPr/>
      </dsp:nvSpPr>
      <dsp:spPr>
        <a:xfrm>
          <a:off x="2122765" y="1786453"/>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kern="1200" dirty="0">
              <a:solidFill>
                <a:srgbClr val="000000"/>
              </a:solidFill>
              <a:effectLst/>
              <a:latin typeface="Times New Roman" panose="02020603050405020304" pitchFamily="18" charset="0"/>
              <a:ea typeface="Calibri" panose="020F0502020204030204" pitchFamily="34" charset="0"/>
            </a:rPr>
            <a:t>Lengthy human resource work</a:t>
          </a:r>
        </a:p>
      </dsp:txBody>
      <dsp:txXfrm>
        <a:off x="2122765" y="1786453"/>
        <a:ext cx="2550318" cy="1530191"/>
      </dsp:txXfrm>
    </dsp:sp>
    <dsp:sp modelId="{88D73F65-4612-49B1-9425-83F38A24A64B}">
      <dsp:nvSpPr>
        <dsp:cNvPr id="0" name=""/>
        <dsp:cNvSpPr/>
      </dsp:nvSpPr>
      <dsp:spPr>
        <a:xfrm>
          <a:off x="4928115" y="1786453"/>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0" kern="1200" dirty="0">
              <a:solidFill>
                <a:srgbClr val="000000"/>
              </a:solidFill>
              <a:effectLst/>
              <a:latin typeface="Times New Roman" panose="02020603050405020304" pitchFamily="18" charset="0"/>
              <a:ea typeface="Calibri" panose="020F0502020204030204" pitchFamily="34" charset="0"/>
            </a:rPr>
            <a:t>Weak Monitoring</a:t>
          </a:r>
        </a:p>
      </dsp:txBody>
      <dsp:txXfrm>
        <a:off x="4928115" y="1786453"/>
        <a:ext cx="2550318" cy="15301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9D0B9-DB14-4D99-8BF8-6F55DA37B324}">
      <dsp:nvSpPr>
        <dsp:cNvPr id="0" name=""/>
        <dsp:cNvSpPr/>
      </dsp:nvSpPr>
      <dsp:spPr>
        <a:xfrm>
          <a:off x="720090" y="1230"/>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Communication</a:t>
          </a:r>
          <a:endParaRPr lang="en-US" sz="2400" kern="1200"/>
        </a:p>
      </dsp:txBody>
      <dsp:txXfrm>
        <a:off x="720090" y="1230"/>
        <a:ext cx="2550318" cy="1530191"/>
      </dsp:txXfrm>
    </dsp:sp>
    <dsp:sp modelId="{B829D04C-2837-4CE7-B6AB-5A25AA74364A}">
      <dsp:nvSpPr>
        <dsp:cNvPr id="0" name=""/>
        <dsp:cNvSpPr/>
      </dsp:nvSpPr>
      <dsp:spPr>
        <a:xfrm>
          <a:off x="3525440" y="0"/>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Employability</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3525440" y="0"/>
        <a:ext cx="2550318" cy="1530191"/>
      </dsp:txXfrm>
    </dsp:sp>
    <dsp:sp modelId="{E449F781-46F2-462D-96E2-8DB439586E1D}">
      <dsp:nvSpPr>
        <dsp:cNvPr id="0" name=""/>
        <dsp:cNvSpPr/>
      </dsp:nvSpPr>
      <dsp:spPr>
        <a:xfrm>
          <a:off x="6330791" y="1230"/>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Employee efficiency</a:t>
          </a:r>
          <a:endParaRPr lang="en-US" sz="2400" b="0" kern="1200" dirty="0">
            <a:solidFill>
              <a:schemeClr val="tx1"/>
            </a:solidFill>
            <a:effectLst/>
            <a:latin typeface="Times New Roman" panose="02020603050405020304" pitchFamily="18" charset="0"/>
            <a:ea typeface="Calibri" panose="020F0502020204030204" pitchFamily="34" charset="0"/>
          </a:endParaRPr>
        </a:p>
      </dsp:txBody>
      <dsp:txXfrm>
        <a:off x="6330791" y="1230"/>
        <a:ext cx="2550318" cy="1530191"/>
      </dsp:txXfrm>
    </dsp:sp>
    <dsp:sp modelId="{B4CDBC63-519F-4A27-827C-81EA1A875526}">
      <dsp:nvSpPr>
        <dsp:cNvPr id="0" name=""/>
        <dsp:cNvSpPr/>
      </dsp:nvSpPr>
      <dsp:spPr>
        <a:xfrm>
          <a:off x="720090" y="1786453"/>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Employee performance</a:t>
          </a:r>
          <a:endParaRPr lang="en-US" sz="2400" b="0" kern="1200" dirty="0">
            <a:solidFill>
              <a:srgbClr val="000000"/>
            </a:solidFill>
            <a:effectLst/>
            <a:latin typeface="Times New Roman" panose="02020603050405020304" pitchFamily="18" charset="0"/>
            <a:ea typeface="Calibri" panose="020F0502020204030204" pitchFamily="34" charset="0"/>
          </a:endParaRPr>
        </a:p>
      </dsp:txBody>
      <dsp:txXfrm>
        <a:off x="720090" y="1786453"/>
        <a:ext cx="2550318" cy="1530191"/>
      </dsp:txXfrm>
    </dsp:sp>
    <dsp:sp modelId="{88D73F65-4612-49B1-9425-83F38A24A64B}">
      <dsp:nvSpPr>
        <dsp:cNvPr id="0" name=""/>
        <dsp:cNvSpPr/>
      </dsp:nvSpPr>
      <dsp:spPr>
        <a:xfrm>
          <a:off x="3525440" y="1786453"/>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t>Increase sale</a:t>
          </a:r>
          <a:endParaRPr lang="en-US" sz="2400" b="0" kern="1200" dirty="0">
            <a:solidFill>
              <a:srgbClr val="000000"/>
            </a:solidFill>
            <a:effectLst/>
            <a:latin typeface="Times New Roman" panose="02020603050405020304" pitchFamily="18" charset="0"/>
            <a:ea typeface="Calibri" panose="020F0502020204030204" pitchFamily="34" charset="0"/>
          </a:endParaRPr>
        </a:p>
      </dsp:txBody>
      <dsp:txXfrm>
        <a:off x="3525440" y="1786453"/>
        <a:ext cx="2550318" cy="1530191"/>
      </dsp:txXfrm>
    </dsp:sp>
    <dsp:sp modelId="{11223200-8B80-4744-BDB0-9121ECA43941}">
      <dsp:nvSpPr>
        <dsp:cNvPr id="0" name=""/>
        <dsp:cNvSpPr/>
      </dsp:nvSpPr>
      <dsp:spPr>
        <a:xfrm>
          <a:off x="6330791" y="1786453"/>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Cost reduce</a:t>
          </a:r>
          <a:endParaRPr lang="en-US" sz="2400" kern="1200"/>
        </a:p>
      </dsp:txBody>
      <dsp:txXfrm>
        <a:off x="6330791" y="1786453"/>
        <a:ext cx="2550318" cy="1530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E512C-53BE-40BB-B1EF-8B844C114AC4}">
      <dsp:nvSpPr>
        <dsp:cNvPr id="0" name=""/>
        <dsp:cNvSpPr/>
      </dsp:nvSpPr>
      <dsp:spPr>
        <a:xfrm>
          <a:off x="344402" y="1465"/>
          <a:ext cx="2244763" cy="1346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latin typeface="Times New Roman" panose="02020603050405020304" pitchFamily="18" charset="0"/>
              <a:ea typeface="Calibri" panose="020F0502020204030204" pitchFamily="34" charset="0"/>
            </a:rPr>
            <a:t>Lack of Technological knowledge</a:t>
          </a:r>
          <a:endParaRPr lang="en-US" sz="2800" kern="1200" dirty="0">
            <a:latin typeface="Times New Roman" panose="02020603050405020304" pitchFamily="18" charset="0"/>
            <a:ea typeface="Calibri" panose="020F0502020204030204" pitchFamily="34" charset="0"/>
          </a:endParaRPr>
        </a:p>
      </dsp:txBody>
      <dsp:txXfrm>
        <a:off x="344402" y="1465"/>
        <a:ext cx="2244763" cy="1346858"/>
      </dsp:txXfrm>
    </dsp:sp>
    <dsp:sp modelId="{17057E92-13AA-43BB-8BCC-2B6409520FD6}">
      <dsp:nvSpPr>
        <dsp:cNvPr id="0" name=""/>
        <dsp:cNvSpPr/>
      </dsp:nvSpPr>
      <dsp:spPr>
        <a:xfrm>
          <a:off x="2813641" y="1465"/>
          <a:ext cx="2244763" cy="1346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Lack of focus </a:t>
          </a:r>
        </a:p>
      </dsp:txBody>
      <dsp:txXfrm>
        <a:off x="2813641" y="1465"/>
        <a:ext cx="2244763" cy="1346858"/>
      </dsp:txXfrm>
    </dsp:sp>
    <dsp:sp modelId="{503B797A-C5C7-4D64-A7A5-BCE327D4BB30}">
      <dsp:nvSpPr>
        <dsp:cNvPr id="0" name=""/>
        <dsp:cNvSpPr/>
      </dsp:nvSpPr>
      <dsp:spPr>
        <a:xfrm>
          <a:off x="5282881" y="1465"/>
          <a:ext cx="2244763" cy="1346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latin typeface="Times New Roman" panose="02020603050405020304" pitchFamily="18" charset="0"/>
              <a:ea typeface="Calibri" panose="020F0502020204030204" pitchFamily="34" charset="0"/>
            </a:rPr>
            <a:t>Time Consuming </a:t>
          </a:r>
          <a:endParaRPr lang="en-US" sz="2800" kern="1200" dirty="0">
            <a:latin typeface="Times New Roman" panose="02020603050405020304" pitchFamily="18" charset="0"/>
            <a:ea typeface="Calibri" panose="020F0502020204030204" pitchFamily="34" charset="0"/>
          </a:endParaRPr>
        </a:p>
      </dsp:txBody>
      <dsp:txXfrm>
        <a:off x="5282881" y="1465"/>
        <a:ext cx="2244763" cy="1346858"/>
      </dsp:txXfrm>
    </dsp:sp>
    <dsp:sp modelId="{FE4ED8DA-1D68-45AF-88B8-E63B214FC677}">
      <dsp:nvSpPr>
        <dsp:cNvPr id="0" name=""/>
        <dsp:cNvSpPr/>
      </dsp:nvSpPr>
      <dsp:spPr>
        <a:xfrm>
          <a:off x="2813641" y="1572799"/>
          <a:ext cx="2244763" cy="1346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Expensive</a:t>
          </a:r>
        </a:p>
      </dsp:txBody>
      <dsp:txXfrm>
        <a:off x="2813641" y="1572799"/>
        <a:ext cx="2244763" cy="13468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0D0A9C-A168-4FE1-ACC0-3D43FE72CC08}" type="datetimeFigureOut">
              <a:rPr lang="en-US" smtClean="0"/>
              <a:t>8/16/2022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A51A30-D5C4-4065-9D46-2C889CC08674}" type="slidenum">
              <a:rPr lang="en-US" smtClean="0"/>
              <a:t>‹#›</a:t>
            </a:fld>
            <a:endParaRPr lang="en-US"/>
          </a:p>
        </p:txBody>
      </p:sp>
    </p:spTree>
    <p:extLst>
      <p:ext uri="{BB962C8B-B14F-4D97-AF65-F5344CB8AC3E}">
        <p14:creationId xmlns:p14="http://schemas.microsoft.com/office/powerpoint/2010/main" val="3328582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51A30-D5C4-4065-9D46-2C889CC08674}" type="slidenum">
              <a:rPr lang="en-US" smtClean="0"/>
              <a:t>2</a:t>
            </a:fld>
            <a:endParaRPr lang="en-US"/>
          </a:p>
        </p:txBody>
      </p:sp>
    </p:spTree>
    <p:extLst>
      <p:ext uri="{BB962C8B-B14F-4D97-AF65-F5344CB8AC3E}">
        <p14:creationId xmlns:p14="http://schemas.microsoft.com/office/powerpoint/2010/main" val="3503897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Introduction </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The challenges that the company faced before introducing modern technology will be presented in this study.  The impact of introducing this technology in the organization will be highlighted in this study. This study will shed light on the lessons that can be drawn from the application of new technology in the organization.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AA51A30-D5C4-4065-9D46-2C889CC08674}" type="slidenum">
              <a:rPr lang="en-US" smtClean="0"/>
              <a:t>4</a:t>
            </a:fld>
            <a:endParaRPr lang="en-US"/>
          </a:p>
        </p:txBody>
      </p:sp>
    </p:spTree>
    <p:extLst>
      <p:ext uri="{BB962C8B-B14F-4D97-AF65-F5344CB8AC3E}">
        <p14:creationId xmlns:p14="http://schemas.microsoft.com/office/powerpoint/2010/main" val="37085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History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headquarter of this company is in Cheshunt, UK. The organization has around 6800 shops over the world. More than 4,50,000 employees. This company has many subsidiaries such as Tesco Bank, Tesco Mobile, etc. (Tesco, 2022).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is the only British-based supermarket chain and multinational grocery and general merchandise retailer that operates globally.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organization is acknowledged as the ninth-largest retailer of the glove according to revenue generation. T</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he firm operates electronically and in numerous stores. It runs shops in multiple formats, which are distinguished by size and the variety of items sold, comprising large, small, startup, and one-stop. </a:t>
            </a:r>
          </a:p>
        </p:txBody>
      </p:sp>
      <p:sp>
        <p:nvSpPr>
          <p:cNvPr id="4" name="Slide Number Placeholder 3"/>
          <p:cNvSpPr>
            <a:spLocks noGrp="1"/>
          </p:cNvSpPr>
          <p:nvPr>
            <p:ph type="sldNum" sz="quarter" idx="10"/>
          </p:nvPr>
        </p:nvSpPr>
        <p:spPr/>
        <p:txBody>
          <a:bodyPr/>
          <a:lstStyle/>
          <a:p>
            <a:fld id="{7AA51A30-D5C4-4065-9D46-2C889CC08674}" type="slidenum">
              <a:rPr lang="en-US" smtClean="0"/>
              <a:t>5</a:t>
            </a:fld>
            <a:endParaRPr lang="en-US"/>
          </a:p>
        </p:txBody>
      </p:sp>
    </p:spTree>
    <p:extLst>
      <p:ext uri="{BB962C8B-B14F-4D97-AF65-F5344CB8AC3E}">
        <p14:creationId xmlns:p14="http://schemas.microsoft.com/office/powerpoint/2010/main" val="2951943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Status &amp; Services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This organization has introduced diverse modern technology for enhancing the efficiency of the workplace and employability.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Tesco had digitalized itself by incorporating scan &amp; shop applications, artificial intelligence, etc. Tesco also applies location-tracking sensors for monitoring its home delivery (Heller, 2017).</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6</a:t>
            </a:fld>
            <a:endParaRPr lang="en-US"/>
          </a:p>
        </p:txBody>
      </p:sp>
    </p:spTree>
    <p:extLst>
      <p:ext uri="{BB962C8B-B14F-4D97-AF65-F5344CB8AC3E}">
        <p14:creationId xmlns:p14="http://schemas.microsoft.com/office/powerpoint/2010/main" val="2238616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1" kern="0" dirty="0">
                <a:solidFill>
                  <a:srgbClr val="2F5496"/>
                </a:solidFill>
                <a:latin typeface="Times New Roman" panose="02020603050405020304" pitchFamily="18" charset="0"/>
                <a:ea typeface="Times New Roman" panose="02020603050405020304" pitchFamily="18" charset="0"/>
              </a:rPr>
              <a:t>Challenges before</a:t>
            </a:r>
            <a:r>
              <a:rPr lang="en-US" b="1" kern="0" baseline="0" dirty="0">
                <a:solidFill>
                  <a:srgbClr val="2F5496"/>
                </a:solidFill>
                <a:latin typeface="Times New Roman" panose="02020603050405020304" pitchFamily="18" charset="0"/>
                <a:ea typeface="Times New Roman" panose="02020603050405020304" pitchFamily="18" charset="0"/>
              </a:rPr>
              <a:t> M</a:t>
            </a:r>
            <a:r>
              <a:rPr lang="en-US" b="1" kern="0" dirty="0">
                <a:solidFill>
                  <a:srgbClr val="2F5496"/>
                </a:solidFill>
                <a:latin typeface="Times New Roman" panose="02020603050405020304" pitchFamily="18" charset="0"/>
                <a:ea typeface="Times New Roman" panose="02020603050405020304" pitchFamily="18" charset="0"/>
              </a:rPr>
              <a:t>odern Technology</a:t>
            </a:r>
            <a:br>
              <a:rPr lang="en-US" b="1" kern="0" dirty="0">
                <a:solidFill>
                  <a:srgbClr val="2F5496"/>
                </a:solidFill>
                <a:latin typeface="Times New Roman" panose="02020603050405020304" pitchFamily="18" charset="0"/>
                <a:ea typeface="Times New Roman" panose="02020603050405020304" pitchFamily="18" charset="0"/>
              </a:rPr>
            </a:br>
            <a:r>
              <a:rPr lang="en-US" sz="1200" kern="1200" dirty="0">
                <a:solidFill>
                  <a:schemeClr val="tx1"/>
                </a:solidFill>
                <a:effectLst/>
                <a:latin typeface="+mn-lt"/>
                <a:ea typeface="+mn-ea"/>
                <a:cs typeface="+mn-cs"/>
              </a:rPr>
              <a:t>Tesco faced numerous challenges before introducing modern technology in their business operations. These problems significantly reduce the speed and productivity of the organization which ultimately leads to a loss in profit making.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a:solidFill>
                  <a:schemeClr val="tx1"/>
                </a:solidFill>
                <a:effectLst/>
                <a:latin typeface="+mn-lt"/>
                <a:ea typeface="+mn-ea"/>
                <a:cs typeface="+mn-cs"/>
              </a:rPr>
              <a:t>The major difficulties that the organization faced before introducing modern technology are listed below.</a:t>
            </a:r>
          </a:p>
        </p:txBody>
      </p:sp>
      <p:sp>
        <p:nvSpPr>
          <p:cNvPr id="4" name="Slide Number Placeholder 3"/>
          <p:cNvSpPr>
            <a:spLocks noGrp="1"/>
          </p:cNvSpPr>
          <p:nvPr>
            <p:ph type="sldNum" sz="quarter" idx="10"/>
          </p:nvPr>
        </p:nvSpPr>
        <p:spPr/>
        <p:txBody>
          <a:bodyPr/>
          <a:lstStyle/>
          <a:p>
            <a:fld id="{7AA51A30-D5C4-4065-9D46-2C889CC08674}" type="slidenum">
              <a:rPr lang="en-US" smtClean="0"/>
              <a:t>7</a:t>
            </a:fld>
            <a:endParaRPr lang="en-US"/>
          </a:p>
        </p:txBody>
      </p:sp>
    </p:spTree>
    <p:extLst>
      <p:ext uri="{BB962C8B-B14F-4D97-AF65-F5344CB8AC3E}">
        <p14:creationId xmlns:p14="http://schemas.microsoft.com/office/powerpoint/2010/main" val="2767727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Weak supply chain management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Since everything was formerly offline, TESCO must follow  excessively expensive and requires more personnel to operate the chain (Bin </a:t>
            </a:r>
            <a:r>
              <a:rPr lang="en-US" sz="1200" kern="1200" dirty="0" err="1">
                <a:solidFill>
                  <a:schemeClr val="tx1"/>
                </a:solidFill>
                <a:effectLst/>
                <a:latin typeface="+mn-lt"/>
                <a:ea typeface="+mn-ea"/>
                <a:cs typeface="+mn-cs"/>
              </a:rPr>
              <a:t>Rosnizam</a:t>
            </a:r>
            <a:r>
              <a:rPr lang="en-US" sz="1200" kern="1200" dirty="0">
                <a:solidFill>
                  <a:schemeClr val="tx1"/>
                </a:solidFill>
                <a:effectLst/>
                <a:latin typeface="+mn-lt"/>
                <a:ea typeface="+mn-ea"/>
                <a:cs typeface="+mn-cs"/>
              </a:rPr>
              <a:t> et al., 2020).</a:t>
            </a:r>
          </a:p>
          <a:p>
            <a:r>
              <a:rPr lang="en-US" sz="1200" b="1" kern="1200" dirty="0">
                <a:solidFill>
                  <a:schemeClr val="tx1"/>
                </a:solidFill>
                <a:effectLst/>
                <a:latin typeface="+mn-lt"/>
                <a:ea typeface="+mn-ea"/>
                <a:cs typeface="+mn-cs"/>
              </a:rPr>
              <a:t>Lack of communication</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old communication process used letters, applications, and the telephone. This requires huge time and the process of operating was also lengthy (Krummel, 2022). The organization had problems due to a lack of communication.</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8</a:t>
            </a:fld>
            <a:endParaRPr lang="en-US"/>
          </a:p>
        </p:txBody>
      </p:sp>
    </p:spTree>
    <p:extLst>
      <p:ext uri="{BB962C8B-B14F-4D97-AF65-F5344CB8AC3E}">
        <p14:creationId xmlns:p14="http://schemas.microsoft.com/office/powerpoint/2010/main" val="1157603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Brick and mortars business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too costly and requires huge money and time which ultimately reduces the net revenue of the company.</a:t>
            </a:r>
          </a:p>
          <a:p>
            <a:r>
              <a:rPr lang="en-US" sz="1200" b="1" kern="1200" dirty="0">
                <a:solidFill>
                  <a:schemeClr val="tx1"/>
                </a:solidFill>
                <a:effectLst/>
                <a:latin typeface="+mn-lt"/>
                <a:ea typeface="+mn-ea"/>
                <a:cs typeface="+mn-cs"/>
              </a:rPr>
              <a:t>Lengthy human resource work</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operation and function of HRM require a significant amount of time and money before utilizing the technology in the firm.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Without the use of any technology or instruments, all HRM tasks are performed manually, including staff selection.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As there was no modern structure in place for hiring and training.</a:t>
            </a:r>
          </a:p>
          <a:p>
            <a:r>
              <a:rPr lang="en-US" sz="1200" b="1" kern="1200" dirty="0">
                <a:solidFill>
                  <a:schemeClr val="tx1"/>
                </a:solidFill>
                <a:effectLst/>
                <a:latin typeface="+mn-lt"/>
                <a:ea typeface="+mn-ea"/>
                <a:cs typeface="+mn-cs"/>
              </a:rPr>
              <a:t>Weak Monitoring</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Without the application of modern technology, the monitoring of the business faced difficulties and challenges in the shop (Heller, 2017).</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Approximately one million people visit the shop of Tesco which results in lengthy procedures at the counter. </a:t>
            </a:r>
          </a:p>
          <a:p>
            <a:endParaRPr lang="en-US" dirty="0"/>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9</a:t>
            </a:fld>
            <a:endParaRPr lang="en-US"/>
          </a:p>
        </p:txBody>
      </p:sp>
    </p:spTree>
    <p:extLst>
      <p:ext uri="{BB962C8B-B14F-4D97-AF65-F5344CB8AC3E}">
        <p14:creationId xmlns:p14="http://schemas.microsoft.com/office/powerpoint/2010/main" val="1904971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Mobile Payment Technology</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Though there is a diverse mobile app available in the UK marketplace, Tesco had developed its own online payment platform PayQwig in 2015.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Consumers can download this app and pay. After downloading the app, consumers can register their debit or credit card on the app through scanning which enables them to pay for their shopping with just a single scan of their phone and can instantly accumulate </a:t>
            </a:r>
            <a:r>
              <a:rPr lang="en-US" sz="1200" kern="1200" dirty="0" err="1">
                <a:solidFill>
                  <a:schemeClr val="tx1"/>
                </a:solidFill>
                <a:effectLst/>
                <a:latin typeface="+mn-lt"/>
                <a:ea typeface="+mn-ea"/>
                <a:cs typeface="+mn-cs"/>
              </a:rPr>
              <a:t>Clubcard</a:t>
            </a:r>
            <a:r>
              <a:rPr lang="en-US" sz="1200" kern="1200" dirty="0">
                <a:solidFill>
                  <a:schemeClr val="tx1"/>
                </a:solidFill>
                <a:effectLst/>
                <a:latin typeface="+mn-lt"/>
                <a:ea typeface="+mn-ea"/>
                <a:cs typeface="+mn-cs"/>
              </a:rPr>
              <a:t> points.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procedure is so easy as the consumers just have to scan their phones.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consumers can use this app for their weekly shopping.</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Tesco has expanded the use of this mobile payment app to every Tesco store in the UK for making it quicker and simpler for people to pay for their purchases (</a:t>
            </a:r>
            <a:r>
              <a:rPr lang="en-US" sz="1200" kern="1200" dirty="0" err="1">
                <a:solidFill>
                  <a:schemeClr val="tx1"/>
                </a:solidFill>
                <a:effectLst/>
                <a:latin typeface="+mn-lt"/>
                <a:ea typeface="+mn-ea"/>
                <a:cs typeface="+mn-cs"/>
              </a:rPr>
              <a:t>PayQwiq</a:t>
            </a:r>
            <a:r>
              <a:rPr lang="en-US" sz="1200" kern="1200" dirty="0">
                <a:solidFill>
                  <a:schemeClr val="tx1"/>
                </a:solidFill>
                <a:effectLst/>
                <a:latin typeface="+mn-lt"/>
                <a:ea typeface="+mn-ea"/>
                <a:cs typeface="+mn-cs"/>
              </a:rPr>
              <a:t> mobile payments available in all Tesco stores across the UK - Internet Retailing, 2022).</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In this app, there is a facility for checking the payment history of the consumers. The consumer can see how many </a:t>
            </a:r>
            <a:r>
              <a:rPr lang="en-US" sz="1200" kern="1200" dirty="0" err="1">
                <a:solidFill>
                  <a:schemeClr val="tx1"/>
                </a:solidFill>
                <a:effectLst/>
                <a:latin typeface="+mn-lt"/>
                <a:ea typeface="+mn-ea"/>
                <a:cs typeface="+mn-cs"/>
              </a:rPr>
              <a:t>Clubcard</a:t>
            </a:r>
            <a:r>
              <a:rPr lang="en-US" sz="1200" kern="1200" dirty="0">
                <a:solidFill>
                  <a:schemeClr val="tx1"/>
                </a:solidFill>
                <a:effectLst/>
                <a:latin typeface="+mn-lt"/>
                <a:ea typeface="+mn-ea"/>
                <a:cs typeface="+mn-cs"/>
              </a:rPr>
              <a:t> points they have available on the app.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technological advancement offers consumers an easy, appropriate, and safe method of paying which also helps the consumers to save time at the checkout.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Tesco has given the new name “Tesco pay+” to this app. This technological advance ultimately enhances the efficiency of the company by operating the business conveniently. </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10</a:t>
            </a:fld>
            <a:endParaRPr lang="en-US"/>
          </a:p>
        </p:txBody>
      </p:sp>
    </p:spTree>
    <p:extLst>
      <p:ext uri="{BB962C8B-B14F-4D97-AF65-F5344CB8AC3E}">
        <p14:creationId xmlns:p14="http://schemas.microsoft.com/office/powerpoint/2010/main" val="1278398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1" kern="0" dirty="0">
                <a:solidFill>
                  <a:srgbClr val="2F5496"/>
                </a:solidFill>
                <a:effectLst/>
                <a:latin typeface="Times New Roman" panose="02020603050405020304" pitchFamily="18" charset="0"/>
                <a:ea typeface="Times New Roman" panose="02020603050405020304" pitchFamily="18" charset="0"/>
              </a:rPr>
              <a:t>Impact of the technology introduced</a:t>
            </a:r>
            <a:br>
              <a:rPr lang="en-US" sz="1400" b="1" kern="0" dirty="0">
                <a:solidFill>
                  <a:srgbClr val="2F5496"/>
                </a:solidFill>
                <a:effectLst/>
                <a:latin typeface="Times New Roman" panose="02020603050405020304" pitchFamily="18" charset="0"/>
                <a:ea typeface="Times New Roman" panose="02020603050405020304" pitchFamily="18" charset="0"/>
              </a:rPr>
            </a:br>
            <a:r>
              <a:rPr lang="en-US" sz="1200" kern="1200" dirty="0">
                <a:solidFill>
                  <a:schemeClr val="tx1"/>
                </a:solidFill>
                <a:effectLst/>
                <a:latin typeface="+mn-lt"/>
                <a:ea typeface="+mn-ea"/>
                <a:cs typeface="+mn-cs"/>
              </a:rPr>
              <a:t>Tesco is significantly impacted by the introduction of technology.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Today's organizations employ technology daily.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Technology must be used, irrespective of the size of the organization. </a:t>
            </a:r>
          </a:p>
        </p:txBody>
      </p:sp>
      <p:sp>
        <p:nvSpPr>
          <p:cNvPr id="4" name="Slide Number Placeholder 3"/>
          <p:cNvSpPr>
            <a:spLocks noGrp="1"/>
          </p:cNvSpPr>
          <p:nvPr>
            <p:ph type="sldNum" sz="quarter" idx="10"/>
          </p:nvPr>
        </p:nvSpPr>
        <p:spPr/>
        <p:txBody>
          <a:bodyPr/>
          <a:lstStyle/>
          <a:p>
            <a:fld id="{7AA51A30-D5C4-4065-9D46-2C889CC08674}" type="slidenum">
              <a:rPr lang="en-US" smtClean="0"/>
              <a:t>11</a:t>
            </a:fld>
            <a:endParaRPr lang="en-US"/>
          </a:p>
        </p:txBody>
      </p:sp>
    </p:spTree>
    <p:extLst>
      <p:ext uri="{BB962C8B-B14F-4D97-AF65-F5344CB8AC3E}">
        <p14:creationId xmlns:p14="http://schemas.microsoft.com/office/powerpoint/2010/main" val="2661366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Tesco has many outlets in diverse countries. Tesco now uses Facebook, email, video calls, Zoom meetings, and other methods of communication. With the use of this technology, they can make swift decisions and communicate corporate policies to store managers promptly (Moon, 2016). Through Skype or Zoom, meetings may be scheduled with ease.</a:t>
            </a:r>
          </a:p>
          <a:p>
            <a:r>
              <a:rPr lang="en-US" sz="1200" b="1" kern="1200" dirty="0">
                <a:solidFill>
                  <a:schemeClr val="tx1"/>
                </a:solidFill>
                <a:effectLst/>
                <a:latin typeface="+mn-lt"/>
                <a:ea typeface="+mn-ea"/>
                <a:cs typeface="+mn-cs"/>
              </a:rPr>
              <a:t>Employability</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Diverse online recruitment tools assist in recruiting personnel online.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online procedure of selecting employees reduces both time and money.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Bias-free recruitment is possible because of this modern technology implementation (Tesco, </a:t>
            </a:r>
            <a:r>
              <a:rPr lang="en-US" sz="1200" kern="1200" dirty="0" err="1">
                <a:solidFill>
                  <a:schemeClr val="tx1"/>
                </a:solidFill>
                <a:effectLst/>
                <a:latin typeface="+mn-lt"/>
                <a:ea typeface="+mn-ea"/>
                <a:cs typeface="+mn-cs"/>
              </a:rPr>
              <a:t>Nasscom</a:t>
            </a:r>
            <a:r>
              <a:rPr lang="en-US" sz="1200" kern="1200" dirty="0">
                <a:solidFill>
                  <a:schemeClr val="tx1"/>
                </a:solidFill>
                <a:effectLst/>
                <a:latin typeface="+mn-lt"/>
                <a:ea typeface="+mn-ea"/>
                <a:cs typeface="+mn-cs"/>
              </a:rPr>
              <a:t> to improve employability - Tesco, 2019).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Digital job advertising technology is used by technology that assists in finding the best employee for the company at a low cost. </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12</a:t>
            </a:fld>
            <a:endParaRPr lang="en-US"/>
          </a:p>
        </p:txBody>
      </p:sp>
    </p:spTree>
    <p:extLst>
      <p:ext uri="{BB962C8B-B14F-4D97-AF65-F5344CB8AC3E}">
        <p14:creationId xmlns:p14="http://schemas.microsoft.com/office/powerpoint/2010/main" val="1135195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Employee efficiency</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productivity of the employees has grown since technology has been introduced.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Before the implementation of mobile payment technology cash counter errors frequently happens.</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Millions of people go shopping at Tesco shops.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enhances the efficiency of the employee operating the business properly.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Technology lowers the scope of making mistakes in costing, production, inventory control, and other areas.</a:t>
            </a:r>
          </a:p>
          <a:p>
            <a:r>
              <a:rPr lang="en-US" sz="1200" b="1" kern="1200" dirty="0">
                <a:solidFill>
                  <a:schemeClr val="tx1"/>
                </a:solidFill>
                <a:effectLst/>
                <a:latin typeface="+mn-lt"/>
                <a:ea typeface="+mn-ea"/>
                <a:cs typeface="+mn-cs"/>
              </a:rPr>
              <a:t>Employee performance</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introduction of new technology assists in finding the best employee or personnel for the organization's overall development.</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In this technological era, maximum people are attached to social media.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People communicate with each other all time and it has become very easy to identify the best candidate or employee for a specific position through the application of technology.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because of the introduction of modern technology, Through the application of modern technology, any firm can engage its employees in distance learning if they desire.</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13</a:t>
            </a:fld>
            <a:endParaRPr lang="en-US"/>
          </a:p>
        </p:txBody>
      </p:sp>
    </p:spTree>
    <p:extLst>
      <p:ext uri="{BB962C8B-B14F-4D97-AF65-F5344CB8AC3E}">
        <p14:creationId xmlns:p14="http://schemas.microsoft.com/office/powerpoint/2010/main" val="4055013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Increase in sale</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discovered that its sales are increasing after adding an online purchasing option.</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latest tech to keep up with the speed of technological advancement.</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They bring services including online delivery, e-payment, and customer reviews.</a:t>
            </a:r>
          </a:p>
        </p:txBody>
      </p:sp>
      <p:sp>
        <p:nvSpPr>
          <p:cNvPr id="4" name="Slide Number Placeholder 3"/>
          <p:cNvSpPr>
            <a:spLocks noGrp="1"/>
          </p:cNvSpPr>
          <p:nvPr>
            <p:ph type="sldNum" sz="quarter" idx="10"/>
          </p:nvPr>
        </p:nvSpPr>
        <p:spPr/>
        <p:txBody>
          <a:bodyPr/>
          <a:lstStyle/>
          <a:p>
            <a:fld id="{7AA51A30-D5C4-4065-9D46-2C889CC08674}" type="slidenum">
              <a:rPr lang="en-US" smtClean="0"/>
              <a:t>14</a:t>
            </a:fld>
            <a:endParaRPr lang="en-US"/>
          </a:p>
        </p:txBody>
      </p:sp>
    </p:spTree>
    <p:extLst>
      <p:ext uri="{BB962C8B-B14F-4D97-AF65-F5344CB8AC3E}">
        <p14:creationId xmlns:p14="http://schemas.microsoft.com/office/powerpoint/2010/main" val="3738594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Reduction in cost</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because of the application of modern technology (Tesco boosts investment in leadership development, 2010).</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Online hiring, e-payments, stock management software, and technology networking reduce business expenses. </a:t>
            </a:r>
          </a:p>
          <a:p>
            <a:pPr marL="0" indent="0">
              <a:buFont typeface="Arial" panose="020B0604020202020204" pitchFamily="34" charset="0"/>
              <a:buNone/>
            </a:pP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15</a:t>
            </a:fld>
            <a:endParaRPr lang="en-US"/>
          </a:p>
        </p:txBody>
      </p:sp>
    </p:spTree>
    <p:extLst>
      <p:ext uri="{BB962C8B-B14F-4D97-AF65-F5344CB8AC3E}">
        <p14:creationId xmlns:p14="http://schemas.microsoft.com/office/powerpoint/2010/main" val="2352419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1" kern="0" dirty="0">
                <a:solidFill>
                  <a:srgbClr val="2F5496"/>
                </a:solidFill>
                <a:latin typeface="Times New Roman" panose="02020603050405020304" pitchFamily="18" charset="0"/>
                <a:ea typeface="Times New Roman" panose="02020603050405020304" pitchFamily="18" charset="0"/>
              </a:rPr>
              <a:t>Impact of the technology introduced</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Every department uses technology to improve productivity. Technology was applied in the fields of communication, manufacturing, administration, and accounting. </a:t>
            </a:r>
          </a:p>
          <a:p>
            <a:pPr marL="0" indent="0">
              <a:buFont typeface="Arial" panose="020B0604020202020204" pitchFamily="34" charset="0"/>
              <a:buNone/>
            </a:pPr>
            <a:r>
              <a:rPr lang="en-US" sz="1200" kern="1200" dirty="0">
                <a:solidFill>
                  <a:schemeClr val="tx1"/>
                </a:solidFill>
                <a:effectLst/>
                <a:latin typeface="+mn-lt"/>
                <a:ea typeface="+mn-ea"/>
                <a:cs typeface="+mn-cs"/>
              </a:rPr>
              <a:t>The following list outlines the effects of the technology adopted by Tesco.</a:t>
            </a:r>
            <a:endParaRPr lang="en-US" dirty="0"/>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16</a:t>
            </a:fld>
            <a:endParaRPr lang="en-US"/>
          </a:p>
        </p:txBody>
      </p:sp>
    </p:spTree>
    <p:extLst>
      <p:ext uri="{BB962C8B-B14F-4D97-AF65-F5344CB8AC3E}">
        <p14:creationId xmlns:p14="http://schemas.microsoft.com/office/powerpoint/2010/main" val="3755677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latin typeface="Times New Roman" panose="02020603050405020304" pitchFamily="18" charset="0"/>
                <a:cs typeface="Times New Roman" panose="02020603050405020304" pitchFamily="18" charset="0"/>
              </a:rPr>
              <a:t>Lack of Technological knowledge</a:t>
            </a:r>
            <a:endParaRPr lang="en-US" dirty="0">
              <a:latin typeface="Times New Roman" panose="02020603050405020304" pitchFamily="18" charset="0"/>
              <a:cs typeface="Times New Roman" panose="02020603050405020304" pitchFamily="18" charset="0"/>
            </a:endParaRPr>
          </a:p>
          <a:p>
            <a:pPr marL="171450" lvl="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Need training program to increase knowledge.</a:t>
            </a:r>
          </a:p>
          <a:p>
            <a:pPr marL="171450" lvl="0" indent="-1714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Increase senior employee turnover.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b="1" dirty="0">
                <a:latin typeface="Times New Roman" panose="02020603050405020304" pitchFamily="18" charset="0"/>
                <a:cs typeface="Times New Roman" panose="02020603050405020304" pitchFamily="18" charset="0"/>
              </a:rPr>
              <a:t>Lack of focus </a:t>
            </a:r>
            <a:endParaRPr lang="en-US" dirty="0">
              <a:latin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Times New Roman" panose="02020603050405020304" pitchFamily="18" charset="0"/>
                <a:cs typeface="Times New Roman" panose="02020603050405020304" pitchFamily="18" charset="0"/>
              </a:rPr>
              <a:t>Technology provides more information that decreases the employee’s focus.</a:t>
            </a:r>
          </a:p>
          <a:p>
            <a:pPr marL="171450" lvl="0" indent="-17145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17</a:t>
            </a:fld>
            <a:endParaRPr lang="en-US"/>
          </a:p>
        </p:txBody>
      </p:sp>
    </p:spTree>
    <p:extLst>
      <p:ext uri="{BB962C8B-B14F-4D97-AF65-F5344CB8AC3E}">
        <p14:creationId xmlns:p14="http://schemas.microsoft.com/office/powerpoint/2010/main" val="1747409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Lessons that can be drawn from the case study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Technological development and advancement are significant for any business organization to survive in this modern era.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Implementation of new technology in a company had a significant impact on the overall</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(Mohammed, 2019).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In this case study of Tesco, the challenges that the company faced before technological advancement and the impact the company had because of adaptation to new technology are dictated.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Before the invention and adaptation of technology, the company faced diverse challenges in different fields of operation.</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Before technological adaptation, the monitoring of the business faced difficulties and challenges in the shop, all HRM tasks are performed manually which takes huge time, the decision-making process was prolonged because of old manual communication methods and all of these decrease the efficiency of the company.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Tesco had adopted diverse technology with time for making sustainable growth and development of the company.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This technological advancement had enhanced the efficiency and employability of the company.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The technological development allows the managers to find out the lost products, misplaced objects, restocking and replenishment requirements, and information about products that are selling faster (Kamal and Chen, 2016).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Technological advancement enhances the overall performance and efficiency of the employee, reduction in business operations and increases overall revenue. </a:t>
            </a:r>
          </a:p>
        </p:txBody>
      </p:sp>
      <p:sp>
        <p:nvSpPr>
          <p:cNvPr id="4" name="Slide Number Placeholder 3"/>
          <p:cNvSpPr>
            <a:spLocks noGrp="1"/>
          </p:cNvSpPr>
          <p:nvPr>
            <p:ph type="sldNum" sz="quarter" idx="10"/>
          </p:nvPr>
        </p:nvSpPr>
        <p:spPr/>
        <p:txBody>
          <a:bodyPr/>
          <a:lstStyle/>
          <a:p>
            <a:fld id="{7AA51A30-D5C4-4065-9D46-2C889CC08674}" type="slidenum">
              <a:rPr lang="en-US" smtClean="0"/>
              <a:t>18</a:t>
            </a:fld>
            <a:endParaRPr lang="en-US"/>
          </a:p>
        </p:txBody>
      </p:sp>
    </p:spTree>
    <p:extLst>
      <p:ext uri="{BB962C8B-B14F-4D97-AF65-F5344CB8AC3E}">
        <p14:creationId xmlns:p14="http://schemas.microsoft.com/office/powerpoint/2010/main" val="445120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Future Prospect</a:t>
            </a:r>
          </a:p>
          <a:p>
            <a:r>
              <a:rPr lang="en-US" sz="1200" kern="1200" dirty="0">
                <a:solidFill>
                  <a:schemeClr val="tx1"/>
                </a:solidFill>
                <a:effectLst/>
                <a:latin typeface="+mn-lt"/>
                <a:ea typeface="+mn-ea"/>
                <a:cs typeface="+mn-cs"/>
              </a:rPr>
              <a:t>The future plan is to implement sustainability by</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reducing plastics. </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19</a:t>
            </a:fld>
            <a:endParaRPr lang="en-US"/>
          </a:p>
        </p:txBody>
      </p:sp>
    </p:spTree>
    <p:extLst>
      <p:ext uri="{BB962C8B-B14F-4D97-AF65-F5344CB8AC3E}">
        <p14:creationId xmlns:p14="http://schemas.microsoft.com/office/powerpoint/2010/main" val="12547678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The essential tool for the success of an organization nowadays is technology and digital proficiency.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 Tesco has a history of being adept at staying up to date with innovation.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implementing digital technology across the company,</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In this modern era, separating technology from the workplace is almost an impossible task.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Every firm replaces its outdated management system with one that is based on technology.</a:t>
            </a:r>
          </a:p>
          <a:p>
            <a:endParaRPr lang="en-US" dirty="0"/>
          </a:p>
        </p:txBody>
      </p:sp>
      <p:sp>
        <p:nvSpPr>
          <p:cNvPr id="4" name="Slide Number Placeholder 3"/>
          <p:cNvSpPr>
            <a:spLocks noGrp="1"/>
          </p:cNvSpPr>
          <p:nvPr>
            <p:ph type="sldNum" sz="quarter" idx="10"/>
          </p:nvPr>
        </p:nvSpPr>
        <p:spPr/>
        <p:txBody>
          <a:bodyPr/>
          <a:lstStyle/>
          <a:p>
            <a:fld id="{7AA51A30-D5C4-4065-9D46-2C889CC08674}" type="slidenum">
              <a:rPr lang="en-US" smtClean="0"/>
              <a:t>20</a:t>
            </a:fld>
            <a:endParaRPr lang="en-US"/>
          </a:p>
        </p:txBody>
      </p:sp>
    </p:spTree>
    <p:extLst>
      <p:ext uri="{BB962C8B-B14F-4D97-AF65-F5344CB8AC3E}">
        <p14:creationId xmlns:p14="http://schemas.microsoft.com/office/powerpoint/2010/main" val="3790639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8/16/2022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8/16/2022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8/16/2022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8/16/2022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8/16/2022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8/16/2022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8/16/2022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8/16/2022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8/16/2022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8/16/2022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8/16/2022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8/16/2022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8691" y="1507654"/>
            <a:ext cx="8991600" cy="1645920"/>
          </a:xfrm>
        </p:spPr>
        <p:txBody>
          <a:bodyPr>
            <a:normAutofit fontScale="90000"/>
          </a:bodyPr>
          <a:lstStyle/>
          <a:p>
            <a:br>
              <a:rPr lang="en-US" b="1" dirty="0"/>
            </a:br>
            <a:r>
              <a:rPr lang="en-US" b="1" dirty="0"/>
              <a:t>BMSW4003</a:t>
            </a:r>
            <a:br>
              <a:rPr lang="en-US" dirty="0"/>
            </a:br>
            <a:r>
              <a:rPr lang="en-US" b="1" dirty="0"/>
              <a:t>Digital Skills and Research Methods</a:t>
            </a:r>
            <a:br>
              <a:rPr lang="en-US" dirty="0"/>
            </a:br>
            <a:endParaRPr lang="en-US" dirty="0"/>
          </a:p>
        </p:txBody>
      </p:sp>
      <p:sp>
        <p:nvSpPr>
          <p:cNvPr id="3" name="Subtitle 2"/>
          <p:cNvSpPr>
            <a:spLocks noGrp="1"/>
          </p:cNvSpPr>
          <p:nvPr>
            <p:ph type="subTitle" idx="1"/>
          </p:nvPr>
        </p:nvSpPr>
        <p:spPr>
          <a:xfrm>
            <a:off x="2535425" y="3704426"/>
            <a:ext cx="6801612" cy="1239894"/>
          </a:xfrm>
        </p:spPr>
        <p:txBody>
          <a:bodyPr>
            <a:noAutofit/>
          </a:bodyPr>
          <a:lstStyle/>
          <a:p>
            <a:r>
              <a:rPr lang="en-US" sz="2400" b="1" u="sng" dirty="0">
                <a:solidFill>
                  <a:schemeClr val="bg1"/>
                </a:solidFill>
                <a:latin typeface="Times New Roman" panose="02020603050405020304" pitchFamily="18" charset="0"/>
                <a:cs typeface="Times New Roman" panose="02020603050405020304" pitchFamily="18" charset="0"/>
              </a:rPr>
              <a:t>                                                                              IMPACT OF   PAYQWIG   TECHNOLOGY       AT TESCO PLC                                                          DSR Assessment 1</a:t>
            </a:r>
            <a:br>
              <a:rPr lang="en-US" sz="2400" u="sng" dirty="0">
                <a:solidFill>
                  <a:schemeClr val="bg1"/>
                </a:solidFill>
                <a:latin typeface="Times New Roman" panose="02020603050405020304" pitchFamily="18" charset="0"/>
                <a:cs typeface="Times New Roman" panose="02020603050405020304" pitchFamily="18" charset="0"/>
              </a:rPr>
            </a:br>
            <a:r>
              <a:rPr lang="en-US" sz="2400" b="1" u="sng" dirty="0">
                <a:solidFill>
                  <a:schemeClr val="bg1"/>
                </a:solidFill>
                <a:latin typeface="Times New Roman" panose="02020603050405020304" pitchFamily="18" charset="0"/>
                <a:cs typeface="Times New Roman" panose="02020603050405020304" pitchFamily="18" charset="0"/>
              </a:rPr>
              <a:t>Group Presentation</a:t>
            </a:r>
            <a:br>
              <a:rPr lang="en-US" sz="2400" b="1" u="sng" dirty="0">
                <a:solidFill>
                  <a:schemeClr val="bg1"/>
                </a:solidFill>
                <a:latin typeface="Times New Roman" panose="02020603050405020304" pitchFamily="18" charset="0"/>
                <a:cs typeface="Times New Roman" panose="02020603050405020304" pitchFamily="18" charset="0"/>
              </a:rPr>
            </a:br>
            <a:r>
              <a:rPr lang="en-US" sz="2400" b="1" u="sng" dirty="0">
                <a:solidFill>
                  <a:schemeClr val="bg1"/>
                </a:solidFill>
                <a:latin typeface="Times New Roman" panose="02020603050405020304" pitchFamily="18" charset="0"/>
                <a:cs typeface="Times New Roman" panose="02020603050405020304" pitchFamily="18" charset="0"/>
              </a:rPr>
              <a:t>Content</a:t>
            </a:r>
            <a:br>
              <a:rPr lang="en-US" sz="2400" u="sng" dirty="0">
                <a:solidFill>
                  <a:schemeClr val="bg1"/>
                </a:solidFill>
                <a:latin typeface="Times New Roman" panose="02020603050405020304" pitchFamily="18" charset="0"/>
                <a:cs typeface="Times New Roman" panose="02020603050405020304" pitchFamily="18" charset="0"/>
              </a:rPr>
            </a:br>
            <a:endParaRPr lang="en-US" sz="2400" u="sng"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0622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878574998"/>
              </p:ext>
            </p:extLst>
          </p:nvPr>
        </p:nvGraphicFramePr>
        <p:xfrm>
          <a:off x="1645919" y="1937853"/>
          <a:ext cx="8691936" cy="3847492"/>
        </p:xfrm>
        <a:graphic>
          <a:graphicData uri="http://schemas.openxmlformats.org/drawingml/2006/table">
            <a:tbl>
              <a:tblPr firstRow="1" bandRow="1">
                <a:tableStyleId>{68D230F3-CF80-4859-8CE7-A43EE81993B5}</a:tableStyleId>
              </a:tblPr>
              <a:tblGrid>
                <a:gridCol w="4150447">
                  <a:extLst>
                    <a:ext uri="{9D8B030D-6E8A-4147-A177-3AD203B41FA5}">
                      <a16:colId xmlns:a16="http://schemas.microsoft.com/office/drawing/2014/main" val="4114918017"/>
                    </a:ext>
                  </a:extLst>
                </a:gridCol>
                <a:gridCol w="4541489">
                  <a:extLst>
                    <a:ext uri="{9D8B030D-6E8A-4147-A177-3AD203B41FA5}">
                      <a16:colId xmlns:a16="http://schemas.microsoft.com/office/drawing/2014/main" val="3049097223"/>
                    </a:ext>
                  </a:extLst>
                </a:gridCol>
              </a:tblGrid>
              <a:tr h="664693">
                <a:tc>
                  <a:txBody>
                    <a:bodyPr/>
                    <a:lstStyle/>
                    <a:p>
                      <a:pPr algn="ctr"/>
                      <a:r>
                        <a:rPr lang="en-US" dirty="0">
                          <a:solidFill>
                            <a:schemeClr val="tx1"/>
                          </a:solidFill>
                          <a:latin typeface="Times New Roman" panose="02020603050405020304" pitchFamily="18" charset="0"/>
                          <a:cs typeface="Times New Roman" panose="02020603050405020304" pitchFamily="18" charset="0"/>
                        </a:rPr>
                        <a:t>Student Name</a:t>
                      </a:r>
                    </a:p>
                  </a:txBody>
                  <a:tcPr/>
                </a:tc>
                <a:tc>
                  <a:txBody>
                    <a:bodyPr/>
                    <a:lstStyle/>
                    <a:p>
                      <a:pPr algn="ctr"/>
                      <a:r>
                        <a:rPr lang="en-US" dirty="0">
                          <a:solidFill>
                            <a:schemeClr val="tx1"/>
                          </a:solidFill>
                          <a:latin typeface="Times New Roman" panose="02020603050405020304" pitchFamily="18" charset="0"/>
                          <a:cs typeface="Times New Roman" panose="02020603050405020304" pitchFamily="18" charset="0"/>
                        </a:rPr>
                        <a:t>Student ID</a:t>
                      </a:r>
                    </a:p>
                  </a:txBody>
                  <a:tcPr/>
                </a:tc>
                <a:extLst>
                  <a:ext uri="{0D108BD9-81ED-4DB2-BD59-A6C34878D82A}">
                    <a16:rowId xmlns:a16="http://schemas.microsoft.com/office/drawing/2014/main" val="3729510266"/>
                  </a:ext>
                </a:extLst>
              </a:tr>
              <a:tr h="664693">
                <a:tc>
                  <a:txBody>
                    <a:bodyPr/>
                    <a:lstStyle/>
                    <a:p>
                      <a:r>
                        <a:rPr lang="en-US" dirty="0">
                          <a:solidFill>
                            <a:schemeClr val="tx1"/>
                          </a:solidFill>
                          <a:latin typeface="Times New Roman" panose="02020603050405020304" pitchFamily="18" charset="0"/>
                          <a:cs typeface="Times New Roman" panose="02020603050405020304" pitchFamily="18" charset="0"/>
                        </a:rPr>
                        <a:t>1)Ciprian-Nicolae Jalba             </a:t>
                      </a:r>
                    </a:p>
                  </a:txBody>
                  <a:tcPr/>
                </a:tc>
                <a:tc>
                  <a:txBody>
                    <a:bodyPr/>
                    <a:lstStyle/>
                    <a:p>
                      <a:pPr marL="0" indent="0">
                        <a:buFont typeface="Wingdings" panose="05000000000000000000" pitchFamily="2" charset="2"/>
                        <a:buNone/>
                      </a:pPr>
                      <a:r>
                        <a:rPr lang="en-US" dirty="0">
                          <a:solidFill>
                            <a:schemeClr val="tx1"/>
                          </a:solidFill>
                          <a:latin typeface="Times New Roman" panose="02020603050405020304" pitchFamily="18" charset="0"/>
                          <a:cs typeface="Times New Roman" panose="02020603050405020304" pitchFamily="18" charset="0"/>
                        </a:rPr>
                        <a:t>                                2130487</a:t>
                      </a:r>
                    </a:p>
                  </a:txBody>
                  <a:tcPr/>
                </a:tc>
                <a:extLst>
                  <a:ext uri="{0D108BD9-81ED-4DB2-BD59-A6C34878D82A}">
                    <a16:rowId xmlns:a16="http://schemas.microsoft.com/office/drawing/2014/main" val="1897152238"/>
                  </a:ext>
                </a:extLst>
              </a:tr>
              <a:tr h="664693">
                <a:tc>
                  <a:txBody>
                    <a:bodyPr/>
                    <a:lstStyle/>
                    <a:p>
                      <a:r>
                        <a:rPr lang="en-US" dirty="0">
                          <a:solidFill>
                            <a:schemeClr val="tx1"/>
                          </a:solidFill>
                          <a:latin typeface="Times New Roman" panose="02020603050405020304" pitchFamily="18" charset="0"/>
                          <a:cs typeface="Times New Roman" panose="02020603050405020304" pitchFamily="18" charset="0"/>
                        </a:rPr>
                        <a:t>2)Marius Catalin Buica</a:t>
                      </a:r>
                    </a:p>
                  </a:txBody>
                  <a:tcPr/>
                </a:tc>
                <a:tc>
                  <a:txBody>
                    <a:bodyPr/>
                    <a:lstStyle/>
                    <a:p>
                      <a:r>
                        <a:rPr lang="en-US" dirty="0">
                          <a:solidFill>
                            <a:schemeClr val="tx1"/>
                          </a:solidFill>
                          <a:latin typeface="Times New Roman" panose="02020603050405020304" pitchFamily="18" charset="0"/>
                          <a:cs typeface="Times New Roman" panose="02020603050405020304" pitchFamily="18" charset="0"/>
                        </a:rPr>
                        <a:t>                               2133741</a:t>
                      </a:r>
                    </a:p>
                  </a:txBody>
                  <a:tcPr/>
                </a:tc>
                <a:extLst>
                  <a:ext uri="{0D108BD9-81ED-4DB2-BD59-A6C34878D82A}">
                    <a16:rowId xmlns:a16="http://schemas.microsoft.com/office/drawing/2014/main" val="2849600389"/>
                  </a:ext>
                </a:extLst>
              </a:tr>
              <a:tr h="664693">
                <a:tc>
                  <a:txBody>
                    <a:bodyPr/>
                    <a:lstStyle/>
                    <a:p>
                      <a:r>
                        <a:rPr lang="en-US" dirty="0">
                          <a:solidFill>
                            <a:schemeClr val="tx1"/>
                          </a:solidFill>
                          <a:latin typeface="Times New Roman" panose="02020603050405020304" pitchFamily="18" charset="0"/>
                          <a:cs typeface="Times New Roman" panose="02020603050405020304" pitchFamily="18" charset="0"/>
                        </a:rPr>
                        <a:t>3)Irina Bungianu</a:t>
                      </a:r>
                    </a:p>
                  </a:txBody>
                  <a:tcPr/>
                </a:tc>
                <a:tc>
                  <a:txBody>
                    <a:bodyPr/>
                    <a:lstStyle/>
                    <a:p>
                      <a:r>
                        <a:rPr lang="en-US" dirty="0">
                          <a:solidFill>
                            <a:schemeClr val="tx1"/>
                          </a:solidFill>
                          <a:latin typeface="Times New Roman" panose="02020603050405020304" pitchFamily="18" charset="0"/>
                          <a:cs typeface="Times New Roman" panose="02020603050405020304" pitchFamily="18" charset="0"/>
                        </a:rPr>
                        <a:t>                               2134139</a:t>
                      </a:r>
                    </a:p>
                  </a:txBody>
                  <a:tcPr/>
                </a:tc>
                <a:extLst>
                  <a:ext uri="{0D108BD9-81ED-4DB2-BD59-A6C34878D82A}">
                    <a16:rowId xmlns:a16="http://schemas.microsoft.com/office/drawing/2014/main" val="1672827631"/>
                  </a:ext>
                </a:extLst>
              </a:tr>
              <a:tr h="664693">
                <a:tc>
                  <a:txBody>
                    <a:bodyPr/>
                    <a:lstStyle/>
                    <a:p>
                      <a:r>
                        <a:rPr lang="en-US" dirty="0">
                          <a:solidFill>
                            <a:schemeClr val="tx1"/>
                          </a:solidFill>
                          <a:latin typeface="Times New Roman" panose="02020603050405020304" pitchFamily="18" charset="0"/>
                          <a:cs typeface="Times New Roman" panose="02020603050405020304" pitchFamily="18" charset="0"/>
                        </a:rPr>
                        <a:t>4)Inna Zabulica</a:t>
                      </a:r>
                    </a:p>
                    <a:p>
                      <a:endParaRPr lang="en-US" dirty="0">
                        <a:solidFill>
                          <a:schemeClr val="tx1"/>
                        </a:solidFill>
                        <a:latin typeface="Times New Roman" panose="02020603050405020304" pitchFamily="18" charset="0"/>
                        <a:cs typeface="Times New Roman" panose="02020603050405020304" pitchFamily="18" charset="0"/>
                      </a:endParaRPr>
                    </a:p>
                    <a:p>
                      <a:r>
                        <a:rPr lang="en-US" dirty="0">
                          <a:solidFill>
                            <a:schemeClr val="tx1"/>
                          </a:solidFill>
                          <a:latin typeface="Times New Roman" panose="02020603050405020304" pitchFamily="18" charset="0"/>
                          <a:cs typeface="Times New Roman" panose="02020603050405020304" pitchFamily="18" charset="0"/>
                        </a:rPr>
                        <a:t>5)Constantin Galusca</a:t>
                      </a:r>
                    </a:p>
                  </a:txBody>
                  <a:tcPr/>
                </a:tc>
                <a:tc>
                  <a:txBody>
                    <a:bodyPr/>
                    <a:lstStyle/>
                    <a:p>
                      <a:r>
                        <a:rPr lang="en-US" dirty="0">
                          <a:solidFill>
                            <a:schemeClr val="tx1"/>
                          </a:solidFill>
                          <a:latin typeface="Times New Roman" panose="02020603050405020304" pitchFamily="18" charset="0"/>
                          <a:cs typeface="Times New Roman" panose="02020603050405020304" pitchFamily="18" charset="0"/>
                        </a:rPr>
                        <a:t>                               2134089</a:t>
                      </a:r>
                    </a:p>
                    <a:p>
                      <a:endParaRPr lang="en-US" dirty="0">
                        <a:solidFill>
                          <a:schemeClr val="tx1"/>
                        </a:solidFill>
                        <a:latin typeface="Times New Roman" panose="02020603050405020304" pitchFamily="18" charset="0"/>
                        <a:cs typeface="Times New Roman" panose="02020603050405020304" pitchFamily="18" charset="0"/>
                      </a:endParaRPr>
                    </a:p>
                    <a:p>
                      <a:r>
                        <a:rPr lang="en-US" dirty="0">
                          <a:solidFill>
                            <a:schemeClr val="tx1"/>
                          </a:solidFill>
                          <a:latin typeface="Times New Roman" panose="02020603050405020304" pitchFamily="18" charset="0"/>
                          <a:cs typeface="Times New Roman" panose="02020603050405020304" pitchFamily="18" charset="0"/>
                        </a:rPr>
                        <a:t>                               2133075</a:t>
                      </a:r>
                    </a:p>
                    <a:p>
                      <a:endParaRPr lang="en-US"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29200716"/>
                  </a:ext>
                </a:extLst>
              </a:tr>
            </a:tbl>
          </a:graphicData>
        </a:graphic>
      </p:graphicFrame>
      <p:sp>
        <p:nvSpPr>
          <p:cNvPr id="3" name="Rectangle 2"/>
          <p:cNvSpPr/>
          <p:nvPr/>
        </p:nvSpPr>
        <p:spPr>
          <a:xfrm>
            <a:off x="3512234" y="475176"/>
            <a:ext cx="6096000" cy="830997"/>
          </a:xfrm>
          <a:prstGeom prst="rect">
            <a:avLst/>
          </a:prstGeom>
        </p:spPr>
        <p:txBody>
          <a:bodyPr>
            <a:spAutoFit/>
          </a:bodyPr>
          <a:lstStyle/>
          <a:p>
            <a:r>
              <a:rPr lang="en-US" sz="2400" b="1" u="sng" dirty="0">
                <a:latin typeface="Times New Roman" panose="02020603050405020304" pitchFamily="18" charset="0"/>
                <a:cs typeface="Times New Roman" panose="02020603050405020304" pitchFamily="18" charset="0"/>
              </a:rPr>
              <a:t>Digital Skills and Research Methods</a:t>
            </a:r>
            <a:br>
              <a:rPr lang="en-US" sz="2400" u="sng" dirty="0">
                <a:latin typeface="Times New Roman" panose="02020603050405020304" pitchFamily="18" charset="0"/>
                <a:cs typeface="Times New Roman" panose="02020603050405020304" pitchFamily="18" charset="0"/>
              </a:rPr>
            </a:br>
            <a:endParaRPr lang="en-US" sz="2400"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000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2324" y="275375"/>
            <a:ext cx="7729728" cy="1188720"/>
          </a:xfrm>
        </p:spPr>
        <p:txBody>
          <a:bodyPr/>
          <a:lstStyle/>
          <a:p>
            <a:r>
              <a:rPr lang="en-US" dirty="0">
                <a:latin typeface="Times New Roman" panose="02020603050405020304" pitchFamily="18" charset="0"/>
                <a:cs typeface="Times New Roman" panose="02020603050405020304" pitchFamily="18" charset="0"/>
              </a:rPr>
              <a:t>Table of Content </a:t>
            </a:r>
          </a:p>
        </p:txBody>
      </p:sp>
      <p:sp>
        <p:nvSpPr>
          <p:cNvPr id="3" name="Rectangle 2"/>
          <p:cNvSpPr/>
          <p:nvPr/>
        </p:nvSpPr>
        <p:spPr>
          <a:xfrm>
            <a:off x="2062324" y="1900540"/>
            <a:ext cx="8291498" cy="3416320"/>
          </a:xfrm>
          <a:prstGeom prst="rect">
            <a:avLst/>
          </a:prstGeom>
        </p:spPr>
        <p:txBody>
          <a:bodyPr wrap="square">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Introduction</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Background of the organization</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Challenges before introducing Modern Technology</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Insights of Modern Technology Introduced</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Impacts of Modern Technology</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Lessons are drawn from the case study</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Conclusion</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References</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Q&amp;A</a:t>
            </a:r>
          </a:p>
        </p:txBody>
      </p:sp>
    </p:spTree>
    <p:extLst>
      <p:ext uri="{BB962C8B-B14F-4D97-AF65-F5344CB8AC3E}">
        <p14:creationId xmlns:p14="http://schemas.microsoft.com/office/powerpoint/2010/main" val="1765175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7757865" y="2556932"/>
            <a:ext cx="3834716" cy="2621507"/>
          </a:xfrm>
          <a:prstGeom prst="rect">
            <a:avLst/>
          </a:prstGeom>
        </p:spPr>
      </p:pic>
      <p:sp>
        <p:nvSpPr>
          <p:cNvPr id="3" name="Content Placeholder 2">
            <a:extLst>
              <a:ext uri="{FF2B5EF4-FFF2-40B4-BE49-F238E27FC236}">
                <a16:creationId xmlns:a16="http://schemas.microsoft.com/office/drawing/2014/main" id="{AD21B20C-24A7-C5F4-6530-E5CE1F78843E}"/>
              </a:ext>
            </a:extLst>
          </p:cNvPr>
          <p:cNvSpPr txBox="1">
            <a:spLocks/>
          </p:cNvSpPr>
          <p:nvPr/>
        </p:nvSpPr>
        <p:spPr>
          <a:xfrm>
            <a:off x="828675" y="1859503"/>
            <a:ext cx="6043613" cy="3822840"/>
          </a:xfrm>
          <a:prstGeom prst="rect">
            <a:avLst/>
          </a:prstGeom>
        </p:spPr>
        <p:txBody>
          <a:bodyPr>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modern Workplace has become dominated by technology. </a:t>
            </a:r>
          </a:p>
          <a:p>
            <a:pPr marL="5715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Operating a business without technology is a Challenging task. </a:t>
            </a:r>
          </a:p>
          <a:p>
            <a:pPr marL="5715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study is about analyzing the organization's application of modern technology. </a:t>
            </a:r>
          </a:p>
          <a:p>
            <a:pPr marL="57150" indent="-342900" algn="just">
              <a:lnSpc>
                <a:spcPct val="150000"/>
              </a:lnSpc>
              <a:spcBef>
                <a:spcPts val="0"/>
              </a:spcBef>
              <a:spcAft>
                <a:spcPts val="800"/>
              </a:spcAft>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 chosen organization for this study is Tesco. </a:t>
            </a:r>
          </a:p>
        </p:txBody>
      </p:sp>
      <p:sp>
        <p:nvSpPr>
          <p:cNvPr id="4" name="Rectangle 3"/>
          <p:cNvSpPr/>
          <p:nvPr/>
        </p:nvSpPr>
        <p:spPr>
          <a:xfrm>
            <a:off x="828675" y="801580"/>
            <a:ext cx="2520242" cy="584775"/>
          </a:xfrm>
          <a:prstGeom prst="rect">
            <a:avLst/>
          </a:prstGeom>
        </p:spPr>
        <p:txBody>
          <a:bodyPr wrap="none">
            <a:spAutoFit/>
          </a:bodyPr>
          <a:lstStyle/>
          <a:p>
            <a:r>
              <a:rPr lang="en-US" sz="3200" b="1" kern="0" dirty="0">
                <a:solidFill>
                  <a:srgbClr val="2F5496"/>
                </a:solidFill>
                <a:latin typeface="Times New Roman" panose="02020603050405020304" pitchFamily="18" charset="0"/>
                <a:ea typeface="Times New Roman" panose="02020603050405020304" pitchFamily="18" charset="0"/>
              </a:rPr>
              <a:t>Introduction </a:t>
            </a:r>
            <a:endParaRPr lang="en-US" sz="3200" dirty="0"/>
          </a:p>
        </p:txBody>
      </p:sp>
    </p:spTree>
    <p:extLst>
      <p:ext uri="{BB962C8B-B14F-4D97-AF65-F5344CB8AC3E}">
        <p14:creationId xmlns:p14="http://schemas.microsoft.com/office/powerpoint/2010/main" val="224515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16291" y="1579418"/>
            <a:ext cx="4815840" cy="3286065"/>
          </a:xfrm>
        </p:spPr>
        <p:txBody>
          <a:bodyPr/>
          <a:lstStyle/>
          <a:p>
            <a:pPr marL="0" indent="0">
              <a:buNone/>
            </a:pPr>
            <a:r>
              <a:rPr lang="en-US" sz="2400" dirty="0"/>
              <a:t>History</a:t>
            </a:r>
          </a:p>
          <a:p>
            <a:r>
              <a:rPr lang="en-US" sz="2000" dirty="0">
                <a:solidFill>
                  <a:srgbClr val="000000"/>
                </a:solidFill>
                <a:latin typeface="Times New Roman" panose="02020603050405020304" pitchFamily="18" charset="0"/>
                <a:ea typeface="Calibri" panose="020F0502020204030204" pitchFamily="34" charset="0"/>
              </a:rPr>
              <a:t>International retail business</a:t>
            </a:r>
          </a:p>
          <a:p>
            <a:r>
              <a:rPr lang="en-US" sz="2000" dirty="0">
                <a:solidFill>
                  <a:srgbClr val="000000"/>
                </a:solidFill>
                <a:latin typeface="Times New Roman" panose="02020603050405020304" pitchFamily="18" charset="0"/>
                <a:ea typeface="Calibri" panose="020F0502020204030204" pitchFamily="34" charset="0"/>
              </a:rPr>
              <a:t>Supply for groceries and miscellaneous merchandise.</a:t>
            </a:r>
          </a:p>
          <a:p>
            <a:r>
              <a:rPr lang="en-US" sz="2000" dirty="0">
                <a:solidFill>
                  <a:srgbClr val="000000"/>
                </a:solidFill>
                <a:latin typeface="Times New Roman" panose="02020603050405020304" pitchFamily="18" charset="0"/>
                <a:ea typeface="Calibri" panose="020F0502020204030204" pitchFamily="34" charset="0"/>
              </a:rPr>
              <a:t>Founded by Jack Cohen in the year 1919. </a:t>
            </a:r>
          </a:p>
          <a:p>
            <a:r>
              <a:rPr lang="en-US" dirty="0"/>
              <a:t>headquarter of this company is in Cheshunt, UK.</a:t>
            </a:r>
          </a:p>
        </p:txBody>
      </p:sp>
      <p:pic>
        <p:nvPicPr>
          <p:cNvPr id="6" name="Picture 5"/>
          <p:cNvPicPr>
            <a:picLocks noChangeAspect="1"/>
          </p:cNvPicPr>
          <p:nvPr/>
        </p:nvPicPr>
        <p:blipFill>
          <a:blip r:embed="rId3"/>
          <a:stretch>
            <a:fillRect/>
          </a:stretch>
        </p:blipFill>
        <p:spPr>
          <a:xfrm>
            <a:off x="1180376" y="3549918"/>
            <a:ext cx="3729952" cy="2194036"/>
          </a:xfrm>
          <a:prstGeom prst="rect">
            <a:avLst/>
          </a:prstGeom>
        </p:spPr>
      </p:pic>
      <p:sp>
        <p:nvSpPr>
          <p:cNvPr id="4" name="Text Placeholder 3"/>
          <p:cNvSpPr>
            <a:spLocks noGrp="1"/>
          </p:cNvSpPr>
          <p:nvPr>
            <p:ph type="body" sz="half" idx="2"/>
          </p:nvPr>
        </p:nvSpPr>
        <p:spPr/>
        <p:txBody>
          <a:bodyPr/>
          <a:lstStyle/>
          <a:p>
            <a:endParaRPr lang="en-US" dirty="0"/>
          </a:p>
        </p:txBody>
      </p:sp>
      <p:sp>
        <p:nvSpPr>
          <p:cNvPr id="5" name="Title 1">
            <a:extLst>
              <a:ext uri="{FF2B5EF4-FFF2-40B4-BE49-F238E27FC236}">
                <a16:creationId xmlns:a16="http://schemas.microsoft.com/office/drawing/2014/main" id="{F2603FDD-4CF2-9F62-CE51-5984F91F86A5}"/>
              </a:ext>
            </a:extLst>
          </p:cNvPr>
          <p:cNvSpPr>
            <a:spLocks noGrp="1"/>
          </p:cNvSpPr>
          <p:nvPr>
            <p:ph type="title"/>
          </p:nvPr>
        </p:nvSpPr>
        <p:spPr>
          <a:xfrm>
            <a:off x="678873" y="1579418"/>
            <a:ext cx="4612455" cy="1805907"/>
          </a:xfrm>
        </p:spPr>
        <p:txBody>
          <a:bodyPr>
            <a:normAutofit fontScale="90000"/>
          </a:bodyPr>
          <a:lstStyle/>
          <a:p>
            <a:r>
              <a:rPr lang="en-US" sz="4000" b="1" kern="0" dirty="0">
                <a:solidFill>
                  <a:srgbClr val="2F5496"/>
                </a:solidFill>
                <a:effectLst/>
                <a:latin typeface="Times New Roman" panose="02020603050405020304" pitchFamily="18" charset="0"/>
                <a:ea typeface="Times New Roman" panose="02020603050405020304" pitchFamily="18" charset="0"/>
              </a:rPr>
              <a:t>Background of the organization</a:t>
            </a:r>
            <a:br>
              <a:rPr lang="en-US" sz="4400" b="1" kern="0" dirty="0">
                <a:solidFill>
                  <a:srgbClr val="2F5496"/>
                </a:solidFill>
                <a:effectLst/>
                <a:latin typeface="Times New Roman" panose="02020603050405020304" pitchFamily="18" charset="0"/>
                <a:ea typeface="Times New Roman" panose="02020603050405020304" pitchFamily="18" charset="0"/>
              </a:rPr>
            </a:br>
            <a:endParaRPr lang="en-US" dirty="0"/>
          </a:p>
        </p:txBody>
      </p:sp>
    </p:spTree>
    <p:extLst>
      <p:ext uri="{BB962C8B-B14F-4D97-AF65-F5344CB8AC3E}">
        <p14:creationId xmlns:p14="http://schemas.microsoft.com/office/powerpoint/2010/main" val="332436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9620" y="270977"/>
            <a:ext cx="4486656" cy="1141497"/>
          </a:xfrm>
        </p:spPr>
        <p:txBody>
          <a:bodyPr/>
          <a:lstStyle/>
          <a:p>
            <a:r>
              <a:rPr lang="en-US" sz="2000" b="1" kern="0" dirty="0">
                <a:solidFill>
                  <a:srgbClr val="2F5496"/>
                </a:solidFill>
                <a:latin typeface="Times New Roman" panose="02020603050405020304" pitchFamily="18" charset="0"/>
                <a:ea typeface="Times New Roman" panose="02020603050405020304" pitchFamily="18" charset="0"/>
              </a:rPr>
              <a:t>Background of the organization</a:t>
            </a:r>
            <a:endParaRPr lang="en-US" dirty="0"/>
          </a:p>
        </p:txBody>
      </p:sp>
      <p:sp>
        <p:nvSpPr>
          <p:cNvPr id="3" name="Content Placeholder 2"/>
          <p:cNvSpPr>
            <a:spLocks noGrp="1"/>
          </p:cNvSpPr>
          <p:nvPr>
            <p:ph idx="1"/>
          </p:nvPr>
        </p:nvSpPr>
        <p:spPr>
          <a:xfrm>
            <a:off x="6619592" y="20254"/>
            <a:ext cx="4815840" cy="3236386"/>
          </a:xfrm>
        </p:spPr>
        <p:txBody>
          <a:bodyPr/>
          <a:lstStyle/>
          <a:p>
            <a:pPr marL="0" indent="0">
              <a:buNone/>
            </a:pPr>
            <a:r>
              <a:rPr lang="en-US" sz="2000" b="1" dirty="0"/>
              <a:t>Mission</a:t>
            </a:r>
            <a:r>
              <a:rPr lang="en-US" dirty="0"/>
              <a:t> </a:t>
            </a:r>
          </a:p>
          <a:p>
            <a:r>
              <a:rPr lang="en-US" dirty="0"/>
              <a:t>To be the Campion and create value.</a:t>
            </a:r>
          </a:p>
          <a:p>
            <a:r>
              <a:rPr lang="en-US" dirty="0"/>
              <a:t>Earn more loyalty. </a:t>
            </a:r>
          </a:p>
          <a:p>
            <a:pPr marL="0" indent="0">
              <a:buNone/>
            </a:pPr>
            <a:r>
              <a:rPr lang="en-US" sz="2000" b="1" dirty="0"/>
              <a:t>Vision</a:t>
            </a:r>
          </a:p>
          <a:p>
            <a:r>
              <a:rPr lang="en-US" dirty="0"/>
              <a:t>Sustainable and strong delivery</a:t>
            </a:r>
          </a:p>
          <a:p>
            <a:r>
              <a:rPr lang="en-US" dirty="0"/>
              <a:t>Long-term growth </a:t>
            </a:r>
          </a:p>
          <a:p>
            <a:r>
              <a:rPr lang="en-US" dirty="0"/>
              <a:t>Expanding market in the home and abroad. </a:t>
            </a:r>
          </a:p>
          <a:p>
            <a:endParaRPr lang="en-US" dirty="0"/>
          </a:p>
        </p:txBody>
      </p:sp>
      <p:sp>
        <p:nvSpPr>
          <p:cNvPr id="5" name="Text Placeholder 3"/>
          <p:cNvSpPr txBox="1">
            <a:spLocks/>
          </p:cNvSpPr>
          <p:nvPr/>
        </p:nvSpPr>
        <p:spPr>
          <a:xfrm>
            <a:off x="6094322" y="3020781"/>
            <a:ext cx="5553726" cy="3837219"/>
          </a:xfrm>
          <a:prstGeom prst="rect">
            <a:avLst/>
          </a:prstGeom>
        </p:spPr>
        <p:txBody>
          <a:bodyPr vert="horz" lIns="91440" tIns="45720" rIns="91440" bIns="45720" rtlCol="0" anchor="t" anchorCtr="1">
            <a:no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1500" kern="1200">
                <a:solidFill>
                  <a:srgbClr val="FFFFFF"/>
                </a:solidFill>
                <a:latin typeface="+mn-lt"/>
                <a:ea typeface="+mn-ea"/>
                <a:cs typeface="+mn-cs"/>
              </a:defRPr>
            </a:lvl1pPr>
            <a:lvl2pPr marL="457200" indent="0" algn="l" defTabSz="914400" rtl="0" eaLnBrk="1" latinLnBrk="0" hangingPunct="1">
              <a:lnSpc>
                <a:spcPct val="100000"/>
              </a:lnSpc>
              <a:spcBef>
                <a:spcPts val="1000"/>
              </a:spcBef>
              <a:buClr>
                <a:schemeClr val="accent2"/>
              </a:buClr>
              <a:buFont typeface="Arial" panose="020B0604020202020204" pitchFamily="34" charset="0"/>
              <a:buNone/>
              <a:defRPr sz="1400" kern="1200">
                <a:solidFill>
                  <a:schemeClr val="tx1">
                    <a:lumMod val="85000"/>
                    <a:lumOff val="15000"/>
                  </a:schemeClr>
                </a:solidFill>
                <a:latin typeface="+mn-lt"/>
                <a:ea typeface="+mn-ea"/>
                <a:cs typeface="+mn-cs"/>
              </a:defRPr>
            </a:lvl2pPr>
            <a:lvl3pPr marL="914400" indent="0" algn="l" defTabSz="914400" rtl="0" eaLnBrk="1" latinLnBrk="0" hangingPunct="1">
              <a:lnSpc>
                <a:spcPct val="100000"/>
              </a:lnSpc>
              <a:spcBef>
                <a:spcPts val="1000"/>
              </a:spcBef>
              <a:buClr>
                <a:schemeClr val="accent2"/>
              </a:buClr>
              <a:buFont typeface="Arial" panose="020B0604020202020204" pitchFamily="34" charset="0"/>
              <a:buNone/>
              <a:defRPr sz="1200" kern="1200">
                <a:solidFill>
                  <a:schemeClr val="tx1">
                    <a:lumMod val="85000"/>
                    <a:lumOff val="15000"/>
                  </a:schemeClr>
                </a:solidFill>
                <a:latin typeface="+mn-lt"/>
                <a:ea typeface="+mn-ea"/>
                <a:cs typeface="+mn-cs"/>
              </a:defRPr>
            </a:lvl3pPr>
            <a:lvl4pPr marL="1371600" indent="0" algn="l" defTabSz="914400" rtl="0" eaLnBrk="1" latinLnBrk="0" hangingPunct="1">
              <a:lnSpc>
                <a:spcPct val="100000"/>
              </a:lnSpc>
              <a:spcBef>
                <a:spcPts val="1000"/>
              </a:spcBef>
              <a:buClr>
                <a:schemeClr val="accent2"/>
              </a:buClr>
              <a:buFont typeface="Arial" panose="020B0604020202020204" pitchFamily="34" charset="0"/>
              <a:buNone/>
              <a:defRPr sz="1000" kern="1200">
                <a:solidFill>
                  <a:schemeClr val="tx1">
                    <a:lumMod val="85000"/>
                    <a:lumOff val="15000"/>
                  </a:schemeClr>
                </a:solidFill>
                <a:latin typeface="+mn-lt"/>
                <a:ea typeface="+mn-ea"/>
                <a:cs typeface="+mn-cs"/>
              </a:defRPr>
            </a:lvl4pPr>
            <a:lvl5pPr marL="1828800" indent="0" algn="l" defTabSz="914400" rtl="0" eaLnBrk="1" latinLnBrk="0" hangingPunct="1">
              <a:lnSpc>
                <a:spcPct val="100000"/>
              </a:lnSpc>
              <a:spcBef>
                <a:spcPts val="1000"/>
              </a:spcBef>
              <a:buClr>
                <a:schemeClr val="accent2"/>
              </a:buClr>
              <a:buFont typeface="Arial" panose="020B0604020202020204" pitchFamily="34" charset="0"/>
              <a:buNone/>
              <a:defRPr sz="1000" kern="1200">
                <a:solidFill>
                  <a:schemeClr val="tx1">
                    <a:lumMod val="85000"/>
                    <a:lumOff val="15000"/>
                  </a:schemeClr>
                </a:solidFill>
                <a:latin typeface="+mn-lt"/>
                <a:ea typeface="+mn-ea"/>
                <a:cs typeface="+mn-cs"/>
              </a:defRPr>
            </a:lvl5pPr>
            <a:lvl6pPr marL="2286000" indent="0" algn="l" defTabSz="914400" rtl="0" eaLnBrk="1" latinLnBrk="0" hangingPunct="1">
              <a:lnSpc>
                <a:spcPct val="100000"/>
              </a:lnSpc>
              <a:spcBef>
                <a:spcPts val="1000"/>
              </a:spcBef>
              <a:buClr>
                <a:schemeClr val="accent2"/>
              </a:buClr>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100000"/>
              </a:lnSpc>
              <a:spcBef>
                <a:spcPts val="1000"/>
              </a:spcBef>
              <a:buClr>
                <a:schemeClr val="accent2"/>
              </a:buClr>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100000"/>
              </a:lnSpc>
              <a:spcBef>
                <a:spcPts val="1000"/>
              </a:spcBef>
              <a:buClr>
                <a:schemeClr val="accent2"/>
              </a:buClr>
              <a:buFont typeface="Arial" panose="020B0604020202020204" pitchFamily="34" charset="0"/>
              <a:buNone/>
              <a:defRPr sz="1000" kern="1200" baseline="0">
                <a:solidFill>
                  <a:schemeClr val="tx1"/>
                </a:solidFill>
                <a:latin typeface="+mn-lt"/>
                <a:ea typeface="+mn-ea"/>
                <a:cs typeface="+mn-cs"/>
              </a:defRPr>
            </a:lvl8pPr>
            <a:lvl9pPr marL="3657600" indent="0" algn="l" defTabSz="914400" rtl="0" eaLnBrk="1" latinLnBrk="0" hangingPunct="1">
              <a:lnSpc>
                <a:spcPct val="100000"/>
              </a:lnSpc>
              <a:spcBef>
                <a:spcPts val="1000"/>
              </a:spcBef>
              <a:buClr>
                <a:schemeClr val="accent2"/>
              </a:buClr>
              <a:buFont typeface="Arial" panose="020B0604020202020204" pitchFamily="34" charset="0"/>
              <a:buNone/>
              <a:defRPr sz="1000" kern="1200" baseline="0">
                <a:solidFill>
                  <a:schemeClr val="tx1"/>
                </a:solidFill>
                <a:latin typeface="+mn-lt"/>
                <a:ea typeface="+mn-ea"/>
                <a:cs typeface="+mn-cs"/>
              </a:defRPr>
            </a:lvl9pPr>
          </a:lstStyle>
          <a:p>
            <a:pPr algn="just">
              <a:lnSpc>
                <a:spcPct val="150000"/>
              </a:lnSpc>
              <a:spcBef>
                <a:spcPts val="0"/>
              </a:spcBef>
              <a:spcAft>
                <a:spcPts val="800"/>
              </a:spcAft>
            </a:pPr>
            <a:r>
              <a:rPr lang="en-US" sz="2000" b="1" dirty="0">
                <a:solidFill>
                  <a:srgbClr val="000000"/>
                </a:solidFill>
                <a:latin typeface="Times New Roman" panose="02020603050405020304" pitchFamily="18" charset="0"/>
                <a:ea typeface="Calibri" panose="020F0502020204030204" pitchFamily="34" charset="0"/>
              </a:rPr>
              <a:t>Current Status &amp; Services</a:t>
            </a:r>
          </a:p>
          <a:p>
            <a:pPr algn="just">
              <a:lnSpc>
                <a:spcPct val="150000"/>
              </a:lnSpc>
              <a:spcBef>
                <a:spcPts val="0"/>
              </a:spcBef>
              <a:spcAft>
                <a:spcPts val="800"/>
              </a:spcAft>
            </a:pPr>
            <a:r>
              <a:rPr lang="en-US" sz="2000" dirty="0">
                <a:solidFill>
                  <a:srgbClr val="000000"/>
                </a:solidFill>
                <a:latin typeface="Times New Roman" panose="02020603050405020304" pitchFamily="18" charset="0"/>
                <a:ea typeface="Calibri" panose="020F0502020204030204" pitchFamily="34" charset="0"/>
              </a:rPr>
              <a:t>-Digitalized itself like (RFID)</a:t>
            </a:r>
          </a:p>
          <a:p>
            <a:pPr algn="just">
              <a:lnSpc>
                <a:spcPct val="150000"/>
              </a:lnSpc>
              <a:spcBef>
                <a:spcPts val="0"/>
              </a:spcBef>
              <a:spcAft>
                <a:spcPts val="800"/>
              </a:spcAft>
            </a:pPr>
            <a:r>
              <a:rPr lang="en-US" sz="2000" dirty="0">
                <a:solidFill>
                  <a:srgbClr val="000000"/>
                </a:solidFill>
                <a:latin typeface="Times New Roman" panose="02020603050405020304" pitchFamily="18" charset="0"/>
                <a:ea typeface="Calibri" panose="020F0502020204030204" pitchFamily="34" charset="0"/>
              </a:rPr>
              <a:t>-Online phone payment method "PayQwig“</a:t>
            </a:r>
          </a:p>
          <a:p>
            <a:pPr algn="just">
              <a:lnSpc>
                <a:spcPct val="150000"/>
              </a:lnSpc>
              <a:spcBef>
                <a:spcPts val="0"/>
              </a:spcBef>
              <a:spcAft>
                <a:spcPts val="800"/>
              </a:spcAft>
            </a:pPr>
            <a:r>
              <a:rPr lang="en-US" sz="2000" dirty="0">
                <a:solidFill>
                  <a:srgbClr val="000000"/>
                </a:solidFill>
                <a:latin typeface="Times New Roman" panose="02020603050405020304" pitchFamily="18" charset="0"/>
                <a:ea typeface="Calibri" panose="020F0502020204030204" pitchFamily="34" charset="0"/>
              </a:rPr>
              <a:t>-self-checkout options</a:t>
            </a:r>
          </a:p>
        </p:txBody>
      </p:sp>
      <p:pic>
        <p:nvPicPr>
          <p:cNvPr id="6" name="Picture 5"/>
          <p:cNvPicPr>
            <a:picLocks noChangeAspect="1"/>
          </p:cNvPicPr>
          <p:nvPr/>
        </p:nvPicPr>
        <p:blipFill>
          <a:blip r:embed="rId3"/>
          <a:stretch>
            <a:fillRect/>
          </a:stretch>
        </p:blipFill>
        <p:spPr>
          <a:xfrm>
            <a:off x="280084" y="2020221"/>
            <a:ext cx="5657850" cy="3790950"/>
          </a:xfrm>
          <a:prstGeom prst="rect">
            <a:avLst/>
          </a:prstGeom>
        </p:spPr>
      </p:pic>
    </p:spTree>
    <p:extLst>
      <p:ext uri="{BB962C8B-B14F-4D97-AF65-F5344CB8AC3E}">
        <p14:creationId xmlns:p14="http://schemas.microsoft.com/office/powerpoint/2010/main" val="630045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4964" y="215154"/>
            <a:ext cx="7665899" cy="1667434"/>
          </a:xfrm>
        </p:spPr>
        <p:txBody>
          <a:bodyPr>
            <a:noAutofit/>
          </a:bodyPr>
          <a:lstStyle/>
          <a:p>
            <a:r>
              <a:rPr lang="en-US" b="1" kern="0" dirty="0">
                <a:solidFill>
                  <a:srgbClr val="2F5496"/>
                </a:solidFill>
                <a:latin typeface="Times New Roman" panose="02020603050405020304" pitchFamily="18" charset="0"/>
                <a:ea typeface="Times New Roman" panose="02020603050405020304" pitchFamily="18" charset="0"/>
              </a:rPr>
              <a:t>Challenges before introduction of modern technology</a:t>
            </a:r>
            <a:br>
              <a:rPr lang="en-US" b="1" kern="0" dirty="0">
                <a:solidFill>
                  <a:srgbClr val="2F5496"/>
                </a:solidFill>
                <a:latin typeface="Times New Roman" panose="02020603050405020304" pitchFamily="18" charset="0"/>
                <a:ea typeface="Times New Roman" panose="02020603050405020304" pitchFamily="18" charset="0"/>
              </a:rPr>
            </a:br>
            <a:endParaRPr lang="en-US" dirty="0"/>
          </a:p>
        </p:txBody>
      </p:sp>
      <p:graphicFrame>
        <p:nvGraphicFramePr>
          <p:cNvPr id="3" name="Content Placeholder 9">
            <a:extLst>
              <a:ext uri="{FF2B5EF4-FFF2-40B4-BE49-F238E27FC236}">
                <a16:creationId xmlns:a16="http://schemas.microsoft.com/office/drawing/2014/main" id="{F0B7F8E8-7042-8FEC-919F-DFB680F6DFA2}"/>
              </a:ext>
            </a:extLst>
          </p:cNvPr>
          <p:cNvGraphicFramePr>
            <a:graphicFrameLocks/>
          </p:cNvGraphicFramePr>
          <p:nvPr>
            <p:extLst>
              <p:ext uri="{D42A27DB-BD31-4B8C-83A1-F6EECF244321}">
                <p14:modId xmlns:p14="http://schemas.microsoft.com/office/powerpoint/2010/main" val="2825676681"/>
              </p:ext>
            </p:extLst>
          </p:nvPr>
        </p:nvGraphicFramePr>
        <p:xfrm>
          <a:off x="1295400" y="2557463"/>
          <a:ext cx="9601200" cy="331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1919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209" y="3429000"/>
            <a:ext cx="6096000" cy="2513509"/>
          </a:xfrm>
          <a:prstGeom prst="rect">
            <a:avLst/>
          </a:prstGeom>
        </p:spPr>
        <p:txBody>
          <a:bodyPr>
            <a:spAutoFit/>
          </a:bodyPr>
          <a:lstStyle/>
          <a:p>
            <a:pPr algn="ctr">
              <a:lnSpc>
                <a:spcPct val="150000"/>
              </a:lnSpc>
              <a:spcAft>
                <a:spcPts val="800"/>
              </a:spcAft>
            </a:pPr>
            <a:r>
              <a:rPr lang="en-US" sz="2400" b="1" dirty="0">
                <a:solidFill>
                  <a:srgbClr val="000000"/>
                </a:solidFill>
                <a:latin typeface="Times New Roman" panose="02020603050405020304" pitchFamily="18" charset="0"/>
                <a:ea typeface="Calibri" panose="020F0502020204030204" pitchFamily="34" charset="0"/>
              </a:rPr>
              <a:t>Weak supply chain management</a:t>
            </a:r>
            <a:endParaRPr lang="en-US" sz="2400" dirty="0">
              <a:solidFill>
                <a:srgbClr val="000000"/>
              </a:solidFill>
              <a:latin typeface="Times New Roman" panose="02020603050405020304" pitchFamily="18" charset="0"/>
              <a:ea typeface="Calibri" panose="020F0502020204030204" pitchFamily="34" charset="0"/>
            </a:endParaRPr>
          </a:p>
          <a:p>
            <a:pPr marL="285750" indent="-285750" algn="just">
              <a:lnSpc>
                <a:spcPct val="150000"/>
              </a:lnSpc>
              <a:spcAft>
                <a:spcPts val="800"/>
              </a:spcAft>
              <a:buFont typeface="Wingdings" panose="05000000000000000000" pitchFamily="2" charset="2"/>
              <a:buChar char="v"/>
            </a:pPr>
            <a:r>
              <a:rPr lang="en-US" dirty="0">
                <a:solidFill>
                  <a:srgbClr val="000000"/>
                </a:solidFill>
                <a:latin typeface="Times New Roman" panose="02020603050405020304" pitchFamily="18" charset="0"/>
                <a:ea typeface="Calibri" panose="020F0502020204030204" pitchFamily="34" charset="0"/>
              </a:rPr>
              <a:t>TESCO must follow a strict supply chain to ensure that products are available in the stores. </a:t>
            </a:r>
          </a:p>
          <a:p>
            <a:pPr marL="285750" indent="-285750" algn="just">
              <a:lnSpc>
                <a:spcPct val="150000"/>
              </a:lnSpc>
              <a:spcAft>
                <a:spcPts val="800"/>
              </a:spcAft>
              <a:buFont typeface="Wingdings" panose="05000000000000000000" pitchFamily="2" charset="2"/>
              <a:buChar char="v"/>
            </a:pPr>
            <a:r>
              <a:rPr lang="en-US" dirty="0">
                <a:solidFill>
                  <a:srgbClr val="000000"/>
                </a:solidFill>
                <a:latin typeface="Times New Roman" panose="02020603050405020304" pitchFamily="18" charset="0"/>
                <a:ea typeface="Calibri" panose="020F0502020204030204" pitchFamily="34" charset="0"/>
              </a:rPr>
              <a:t>The supply chain is managed more economically and effectively(Bin </a:t>
            </a:r>
            <a:r>
              <a:rPr lang="en-US" dirty="0" err="1">
                <a:solidFill>
                  <a:srgbClr val="000000"/>
                </a:solidFill>
                <a:latin typeface="Times New Roman" panose="02020603050405020304" pitchFamily="18" charset="0"/>
                <a:ea typeface="Calibri" panose="020F0502020204030204" pitchFamily="34" charset="0"/>
              </a:rPr>
              <a:t>Rosnizam</a:t>
            </a:r>
            <a:r>
              <a:rPr lang="en-US" dirty="0">
                <a:solidFill>
                  <a:srgbClr val="000000"/>
                </a:solidFill>
                <a:latin typeface="Times New Roman" panose="02020603050405020304" pitchFamily="18" charset="0"/>
                <a:ea typeface="Calibri" panose="020F0502020204030204" pitchFamily="34" charset="0"/>
              </a:rPr>
              <a:t> et al., 2020).  </a:t>
            </a:r>
          </a:p>
        </p:txBody>
      </p:sp>
      <p:sp>
        <p:nvSpPr>
          <p:cNvPr id="3" name="TextBox 2"/>
          <p:cNvSpPr txBox="1"/>
          <p:nvPr/>
        </p:nvSpPr>
        <p:spPr>
          <a:xfrm>
            <a:off x="8139953" y="0"/>
            <a:ext cx="4052047" cy="6858000"/>
          </a:xfrm>
          <a:prstGeom prst="rect">
            <a:avLst/>
          </a:prstGeom>
          <a:solidFill>
            <a:schemeClr val="accent4">
              <a:lumMod val="20000"/>
              <a:lumOff val="80000"/>
            </a:schemeClr>
          </a:solidFill>
        </p:spPr>
        <p:txBody>
          <a:bodyPr wrap="square" rtlCol="0">
            <a:spAutoFit/>
          </a:bodyPr>
          <a:lstStyle/>
          <a:p>
            <a:endParaRPr lang="en-US" dirty="0"/>
          </a:p>
        </p:txBody>
      </p:sp>
      <p:sp>
        <p:nvSpPr>
          <p:cNvPr id="4" name="Rectangle 3"/>
          <p:cNvSpPr/>
          <p:nvPr/>
        </p:nvSpPr>
        <p:spPr>
          <a:xfrm>
            <a:off x="6940769" y="2962205"/>
            <a:ext cx="4579645" cy="3447098"/>
          </a:xfrm>
          <a:prstGeom prst="rect">
            <a:avLst/>
          </a:prstGeom>
        </p:spPr>
        <p:txBody>
          <a:bodyPr wrap="square">
            <a:spAutoFit/>
          </a:bodyPr>
          <a:lstStyle/>
          <a:p>
            <a:pPr algn="ctr">
              <a:lnSpc>
                <a:spcPct val="150000"/>
              </a:lnSpc>
              <a:spcAft>
                <a:spcPts val="800"/>
              </a:spcAft>
            </a:pPr>
            <a:r>
              <a:rPr lang="en-US" sz="2400" b="1" dirty="0">
                <a:solidFill>
                  <a:srgbClr val="000000"/>
                </a:solidFill>
                <a:latin typeface="Times New Roman" panose="02020603050405020304" pitchFamily="18" charset="0"/>
                <a:ea typeface="Calibri" panose="020F0502020204030204" pitchFamily="34" charset="0"/>
              </a:rPr>
              <a:t>Lack of communication</a:t>
            </a:r>
            <a:endParaRPr lang="en-US" sz="2400" dirty="0">
              <a:solidFill>
                <a:srgbClr val="000000"/>
              </a:solidFill>
              <a:latin typeface="Times New Roman" panose="02020603050405020304" pitchFamily="18" charset="0"/>
              <a:ea typeface="Calibri" panose="020F0502020204030204" pitchFamily="34" charset="0"/>
            </a:endParaRPr>
          </a:p>
          <a:p>
            <a:pPr marL="285750" indent="-285750" algn="just">
              <a:lnSpc>
                <a:spcPct val="150000"/>
              </a:lnSpc>
              <a:spcAft>
                <a:spcPts val="800"/>
              </a:spcAft>
              <a:buFont typeface="Wingdings" panose="05000000000000000000" pitchFamily="2" charset="2"/>
              <a:buChar char="v"/>
            </a:pPr>
            <a:r>
              <a:rPr lang="en-US" dirty="0">
                <a:solidFill>
                  <a:srgbClr val="000000"/>
                </a:solidFill>
                <a:latin typeface="Times New Roman" panose="02020603050405020304" pitchFamily="18" charset="0"/>
                <a:ea typeface="Calibri" panose="020F0502020204030204" pitchFamily="34" charset="0"/>
              </a:rPr>
              <a:t>Previously, the old communication system was used by Tesco. </a:t>
            </a:r>
          </a:p>
          <a:p>
            <a:pPr marL="285750" indent="-285750" algn="just">
              <a:lnSpc>
                <a:spcPct val="150000"/>
              </a:lnSpc>
              <a:spcAft>
                <a:spcPts val="800"/>
              </a:spcAft>
              <a:buFont typeface="Wingdings" panose="05000000000000000000" pitchFamily="2" charset="2"/>
              <a:buChar char="v"/>
            </a:pPr>
            <a:r>
              <a:rPr lang="en-US" dirty="0">
                <a:solidFill>
                  <a:srgbClr val="000000"/>
                </a:solidFill>
                <a:latin typeface="Times New Roman" panose="02020603050405020304" pitchFamily="18" charset="0"/>
                <a:ea typeface="Calibri" panose="020F0502020204030204" pitchFamily="34" charset="0"/>
              </a:rPr>
              <a:t>Tesco’s decision-making process was prolonged </a:t>
            </a:r>
          </a:p>
          <a:p>
            <a:pPr marL="285750" indent="-285750" algn="just">
              <a:lnSpc>
                <a:spcPct val="150000"/>
              </a:lnSpc>
              <a:spcAft>
                <a:spcPts val="800"/>
              </a:spcAft>
              <a:buFont typeface="Wingdings" panose="05000000000000000000" pitchFamily="2" charset="2"/>
              <a:buChar char="v"/>
            </a:pPr>
            <a:r>
              <a:rPr lang="en-US" dirty="0">
                <a:solidFill>
                  <a:srgbClr val="000000"/>
                </a:solidFill>
                <a:latin typeface="Times New Roman" panose="02020603050405020304" pitchFamily="18" charset="0"/>
                <a:ea typeface="Calibri" panose="020F0502020204030204" pitchFamily="34" charset="0"/>
              </a:rPr>
              <a:t>Ultimately, Decreased the performance, effectiveness, and services.</a:t>
            </a:r>
          </a:p>
        </p:txBody>
      </p:sp>
      <p:pic>
        <p:nvPicPr>
          <p:cNvPr id="5" name="Picture 4"/>
          <p:cNvPicPr>
            <a:picLocks noChangeAspect="1"/>
          </p:cNvPicPr>
          <p:nvPr/>
        </p:nvPicPr>
        <p:blipFill>
          <a:blip r:embed="rId3"/>
          <a:stretch>
            <a:fillRect/>
          </a:stretch>
        </p:blipFill>
        <p:spPr>
          <a:xfrm>
            <a:off x="3923318" y="142849"/>
            <a:ext cx="4216635" cy="2676508"/>
          </a:xfrm>
          <a:prstGeom prst="rect">
            <a:avLst/>
          </a:prstGeom>
        </p:spPr>
      </p:pic>
    </p:spTree>
    <p:extLst>
      <p:ext uri="{BB962C8B-B14F-4D97-AF65-F5344CB8AC3E}">
        <p14:creationId xmlns:p14="http://schemas.microsoft.com/office/powerpoint/2010/main" val="3068668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8166" y="502114"/>
            <a:ext cx="4494998" cy="1134640"/>
          </a:xfrm>
        </p:spPr>
        <p:txBody>
          <a:bodyPr/>
          <a:lstStyle/>
          <a:p>
            <a:r>
              <a:rPr lang="en-US" sz="2400" b="1" kern="0" cap="none" spc="0" dirty="0">
                <a:ln w="3175" cmpd="sng">
                  <a:noFill/>
                </a:ln>
                <a:solidFill>
                  <a:srgbClr val="2F5496"/>
                </a:solidFill>
                <a:latin typeface="Times New Roman" panose="02020603050405020304" pitchFamily="18" charset="0"/>
                <a:ea typeface="Times New Roman" panose="02020603050405020304" pitchFamily="18" charset="0"/>
              </a:rPr>
              <a:t>Challenges before introduction of modern technology</a:t>
            </a:r>
            <a:endParaRPr lang="en-US" dirty="0"/>
          </a:p>
        </p:txBody>
      </p:sp>
      <p:sp>
        <p:nvSpPr>
          <p:cNvPr id="3" name="Picture Placeholder 2"/>
          <p:cNvSpPr>
            <a:spLocks noGrp="1"/>
          </p:cNvSpPr>
          <p:nvPr>
            <p:ph type="pic" idx="1"/>
          </p:nvPr>
        </p:nvSpPr>
        <p:spPr/>
      </p:sp>
      <p:sp>
        <p:nvSpPr>
          <p:cNvPr id="5" name="Rectangle 4"/>
          <p:cNvSpPr/>
          <p:nvPr/>
        </p:nvSpPr>
        <p:spPr>
          <a:xfrm>
            <a:off x="6102096" y="1069434"/>
            <a:ext cx="6096000" cy="3616375"/>
          </a:xfrm>
          <a:prstGeom prst="rect">
            <a:avLst/>
          </a:prstGeom>
        </p:spPr>
        <p:txBody>
          <a:bodyPr>
            <a:spAutoFit/>
          </a:bodyPr>
          <a:lstStyle/>
          <a:p>
            <a:pPr algn="just">
              <a:lnSpc>
                <a:spcPct val="120000"/>
              </a:lnSpc>
              <a:spcAft>
                <a:spcPts val="800"/>
              </a:spcAft>
            </a:pPr>
            <a:r>
              <a:rPr lang="en-US" b="1" dirty="0">
                <a:solidFill>
                  <a:srgbClr val="000000"/>
                </a:solidFill>
                <a:latin typeface="Times New Roman" panose="02020603050405020304" pitchFamily="18" charset="0"/>
                <a:ea typeface="Calibri" panose="020F0502020204030204" pitchFamily="34" charset="0"/>
              </a:rPr>
              <a:t>Brick and mortars business</a:t>
            </a:r>
            <a:endParaRPr lang="en-US" dirty="0">
              <a:solidFill>
                <a:srgbClr val="000000"/>
              </a:solidFill>
              <a:latin typeface="Times New Roman" panose="02020603050405020304" pitchFamily="18" charset="0"/>
              <a:ea typeface="Calibri" panose="020F0502020204030204" pitchFamily="34" charset="0"/>
            </a:endParaRPr>
          </a:p>
          <a:p>
            <a:pPr marL="57150" marR="0" indent="-342900" algn="just">
              <a:lnSpc>
                <a:spcPct val="120000"/>
              </a:lnSpc>
              <a:spcBef>
                <a:spcPts val="0"/>
              </a:spcBef>
              <a:spcAft>
                <a:spcPts val="8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rPr>
              <a:t>The company had to install brick and mortar.</a:t>
            </a:r>
          </a:p>
          <a:p>
            <a:pPr algn="just">
              <a:lnSpc>
                <a:spcPct val="120000"/>
              </a:lnSpc>
              <a:spcAft>
                <a:spcPts val="800"/>
              </a:spcAft>
            </a:pPr>
            <a:r>
              <a:rPr lang="en-US" b="1" dirty="0">
                <a:solidFill>
                  <a:srgbClr val="000000"/>
                </a:solidFill>
                <a:latin typeface="Times New Roman" panose="02020603050405020304" pitchFamily="18" charset="0"/>
                <a:ea typeface="Calibri" panose="020F0502020204030204" pitchFamily="34" charset="0"/>
              </a:rPr>
              <a:t>Lengthy human resource work</a:t>
            </a:r>
            <a:endParaRPr lang="en-US" dirty="0">
              <a:solidFill>
                <a:srgbClr val="000000"/>
              </a:solidFill>
              <a:latin typeface="Times New Roman" panose="02020603050405020304" pitchFamily="18" charset="0"/>
              <a:ea typeface="Calibri" panose="020F0502020204030204" pitchFamily="34" charset="0"/>
            </a:endParaRPr>
          </a:p>
          <a:p>
            <a:pPr marL="57150" marR="0" indent="-342900" algn="just">
              <a:lnSpc>
                <a:spcPct val="120000"/>
              </a:lnSpc>
              <a:spcBef>
                <a:spcPts val="0"/>
              </a:spcBef>
              <a:spcAft>
                <a:spcPts val="8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rPr>
              <a:t>HRM tasks are performed manually.</a:t>
            </a:r>
          </a:p>
          <a:p>
            <a:pPr marL="57150" marR="0" indent="-342900" algn="just">
              <a:lnSpc>
                <a:spcPct val="120000"/>
              </a:lnSpc>
              <a:spcBef>
                <a:spcPts val="0"/>
              </a:spcBef>
              <a:spcAft>
                <a:spcPts val="8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rPr>
              <a:t>No modern structure for hiring and training</a:t>
            </a:r>
          </a:p>
          <a:p>
            <a:pPr algn="just">
              <a:lnSpc>
                <a:spcPct val="150000"/>
              </a:lnSpc>
              <a:spcBef>
                <a:spcPts val="0"/>
              </a:spcBef>
              <a:spcAft>
                <a:spcPts val="800"/>
              </a:spcAft>
            </a:pPr>
            <a:r>
              <a:rPr lang="en-US" b="1" dirty="0">
                <a:latin typeface="Times New Roman" panose="02020603050405020304" pitchFamily="18" charset="0"/>
                <a:ea typeface="Calibri" panose="020F0502020204030204" pitchFamily="34" charset="0"/>
              </a:rPr>
              <a:t>Weak Monitoring</a:t>
            </a:r>
            <a:endParaRPr lang="en-US" dirty="0">
              <a:latin typeface="Times New Roman" panose="02020603050405020304" pitchFamily="18" charset="0"/>
              <a:ea typeface="Calibri" panose="020F0502020204030204" pitchFamily="34" charset="0"/>
            </a:endParaRPr>
          </a:p>
          <a:p>
            <a:pPr marL="285750" marR="0" indent="-285750" algn="just">
              <a:lnSpc>
                <a:spcPct val="150000"/>
              </a:lnSpc>
              <a:spcBef>
                <a:spcPts val="0"/>
              </a:spcBef>
              <a:spcAft>
                <a:spcPts val="800"/>
              </a:spcAft>
              <a:buFont typeface="Wingdings" panose="05000000000000000000" pitchFamily="2" charset="2"/>
              <a:buChar char="q"/>
            </a:pPr>
            <a:r>
              <a:rPr lang="en-US" dirty="0">
                <a:latin typeface="Times New Roman" panose="02020603050405020304" pitchFamily="18" charset="0"/>
                <a:ea typeface="Calibri" panose="020F0502020204030204" pitchFamily="34" charset="0"/>
              </a:rPr>
              <a:t>The biggest obstacle was the lack of technology and applications. </a:t>
            </a:r>
          </a:p>
        </p:txBody>
      </p:sp>
      <p:pic>
        <p:nvPicPr>
          <p:cNvPr id="6" name="Picture 5"/>
          <p:cNvPicPr>
            <a:picLocks noChangeAspect="1"/>
          </p:cNvPicPr>
          <p:nvPr/>
        </p:nvPicPr>
        <p:blipFill>
          <a:blip r:embed="rId3"/>
          <a:stretch>
            <a:fillRect/>
          </a:stretch>
        </p:blipFill>
        <p:spPr>
          <a:xfrm>
            <a:off x="826644" y="2536723"/>
            <a:ext cx="4972938" cy="2797278"/>
          </a:xfrm>
          <a:prstGeom prst="rect">
            <a:avLst/>
          </a:prstGeom>
        </p:spPr>
      </p:pic>
    </p:spTree>
    <p:extLst>
      <p:ext uri="{BB962C8B-B14F-4D97-AF65-F5344CB8AC3E}">
        <p14:creationId xmlns:p14="http://schemas.microsoft.com/office/powerpoint/2010/main" val="965558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8229" y="1424333"/>
            <a:ext cx="6272980" cy="2677656"/>
          </a:xfrm>
          <a:prstGeom prst="rect">
            <a:avLst/>
          </a:prstGeom>
        </p:spPr>
        <p:txBody>
          <a:bodyPr wrap="square">
            <a:spAutoFit/>
          </a:bodyPr>
          <a:lstStyle/>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Tesco developed an online payment platform.</a:t>
            </a:r>
          </a:p>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PayQwig in 2015. </a:t>
            </a:r>
          </a:p>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Available on both Android and iOS smartphones.</a:t>
            </a:r>
          </a:p>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Easily paid by collecting </a:t>
            </a:r>
            <a:r>
              <a:rPr lang="en-US" sz="24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Clubcard</a:t>
            </a: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points. </a:t>
            </a:r>
          </a:p>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By scanning their phones. </a:t>
            </a:r>
          </a:p>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transaction limit of this app is £250.</a:t>
            </a:r>
          </a:p>
        </p:txBody>
      </p:sp>
      <p:sp>
        <p:nvSpPr>
          <p:cNvPr id="3" name="Rectangle 2"/>
          <p:cNvSpPr/>
          <p:nvPr/>
        </p:nvSpPr>
        <p:spPr>
          <a:xfrm>
            <a:off x="726137" y="279909"/>
            <a:ext cx="4164025" cy="523220"/>
          </a:xfrm>
          <a:prstGeom prst="rect">
            <a:avLst/>
          </a:prstGeom>
        </p:spPr>
        <p:txBody>
          <a:bodyPr wrap="none">
            <a:spAutoFit/>
          </a:bodyPr>
          <a:lstStyle/>
          <a:p>
            <a:r>
              <a:rPr lang="en-US" sz="2400" b="1" dirty="0">
                <a:solidFill>
                  <a:srgbClr val="0070C0"/>
                </a:solidFill>
                <a:latin typeface="Times New Roman" panose="02020603050405020304" pitchFamily="18" charset="0"/>
                <a:ea typeface="Calibri" panose="020F0502020204030204" pitchFamily="34" charset="0"/>
              </a:rPr>
              <a:t>Mobile Payment </a:t>
            </a:r>
            <a:r>
              <a:rPr lang="en-US" sz="2800" b="1" dirty="0">
                <a:solidFill>
                  <a:srgbClr val="0070C0"/>
                </a:solidFill>
                <a:latin typeface="Times New Roman" panose="02020603050405020304" pitchFamily="18" charset="0"/>
                <a:ea typeface="Calibri" panose="020F0502020204030204" pitchFamily="34" charset="0"/>
              </a:rPr>
              <a:t>Technology</a:t>
            </a:r>
            <a:endParaRPr lang="en-US" sz="2800" dirty="0"/>
          </a:p>
        </p:txBody>
      </p:sp>
      <p:pic>
        <p:nvPicPr>
          <p:cNvPr id="4" name="Picture 3"/>
          <p:cNvPicPr>
            <a:picLocks noChangeAspect="1"/>
          </p:cNvPicPr>
          <p:nvPr/>
        </p:nvPicPr>
        <p:blipFill>
          <a:blip r:embed="rId3"/>
          <a:stretch>
            <a:fillRect/>
          </a:stretch>
        </p:blipFill>
        <p:spPr>
          <a:xfrm>
            <a:off x="7184772" y="1257768"/>
            <a:ext cx="4626495" cy="4211114"/>
          </a:xfrm>
          <a:prstGeom prst="rect">
            <a:avLst/>
          </a:prstGeom>
        </p:spPr>
      </p:pic>
    </p:spTree>
    <p:extLst>
      <p:ext uri="{BB962C8B-B14F-4D97-AF65-F5344CB8AC3E}">
        <p14:creationId xmlns:p14="http://schemas.microsoft.com/office/powerpoint/2010/main" val="833822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9">
            <a:extLst>
              <a:ext uri="{FF2B5EF4-FFF2-40B4-BE49-F238E27FC236}">
                <a16:creationId xmlns:a16="http://schemas.microsoft.com/office/drawing/2014/main" id="{49D196DA-8D8C-F605-3166-4349C0EFCE38}"/>
              </a:ext>
            </a:extLst>
          </p:cNvPr>
          <p:cNvGraphicFramePr>
            <a:graphicFrameLocks/>
          </p:cNvGraphicFramePr>
          <p:nvPr>
            <p:extLst>
              <p:ext uri="{D42A27DB-BD31-4B8C-83A1-F6EECF244321}">
                <p14:modId xmlns:p14="http://schemas.microsoft.com/office/powerpoint/2010/main" val="561975109"/>
              </p:ext>
            </p:extLst>
          </p:nvPr>
        </p:nvGraphicFramePr>
        <p:xfrm>
          <a:off x="1295400" y="2557463"/>
          <a:ext cx="9601200" cy="331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048000" y="495370"/>
            <a:ext cx="6096000" cy="1569660"/>
          </a:xfrm>
          <a:prstGeom prst="rect">
            <a:avLst/>
          </a:prstGeom>
        </p:spPr>
        <p:txBody>
          <a:bodyPr>
            <a:spAutoFit/>
          </a:bodyPr>
          <a:lstStyle/>
          <a:p>
            <a:pPr algn="ctr"/>
            <a:r>
              <a:rPr lang="en-US" sz="3200" b="1" kern="0" dirty="0">
                <a:solidFill>
                  <a:srgbClr val="2F5496"/>
                </a:solidFill>
                <a:latin typeface="Times New Roman" panose="02020603050405020304" pitchFamily="18" charset="0"/>
                <a:ea typeface="Times New Roman" panose="02020603050405020304" pitchFamily="18" charset="0"/>
              </a:rPr>
              <a:t>Impact of the technology introduced</a:t>
            </a:r>
            <a:br>
              <a:rPr lang="en-US" sz="3200" b="1" kern="0" dirty="0">
                <a:solidFill>
                  <a:srgbClr val="2F5496"/>
                </a:solidFill>
                <a:latin typeface="Times New Roman" panose="02020603050405020304" pitchFamily="18" charset="0"/>
                <a:ea typeface="Times New Roman" panose="02020603050405020304" pitchFamily="18" charset="0"/>
              </a:rPr>
            </a:br>
            <a:endParaRPr lang="en-US" sz="3200" dirty="0"/>
          </a:p>
        </p:txBody>
      </p:sp>
    </p:spTree>
    <p:extLst>
      <p:ext uri="{BB962C8B-B14F-4D97-AF65-F5344CB8AC3E}">
        <p14:creationId xmlns:p14="http://schemas.microsoft.com/office/powerpoint/2010/main" val="1682495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E175B78-33E3-D096-72DE-0E99BB73CB6A}"/>
              </a:ext>
            </a:extLst>
          </p:cNvPr>
          <p:cNvSpPr txBox="1">
            <a:spLocks/>
          </p:cNvSpPr>
          <p:nvPr/>
        </p:nvSpPr>
        <p:spPr>
          <a:xfrm>
            <a:off x="-2038043" y="333664"/>
            <a:ext cx="9601196" cy="732367"/>
          </a:xfrm>
          <a:prstGeom prst="rect">
            <a:avLst/>
          </a:prstGeom>
        </p:spPr>
        <p:txBody>
          <a:bodyPr>
            <a:normAutofit fontScale="82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sz="4000" b="1" dirty="0">
                <a:solidFill>
                  <a:srgbClr val="0070C0"/>
                </a:solidFill>
                <a:latin typeface="Times New Roman" panose="02020603050405020304" pitchFamily="18" charset="0"/>
                <a:ea typeface="Calibri" panose="020F0502020204030204" pitchFamily="34" charset="0"/>
              </a:rPr>
              <a:t>Communication</a:t>
            </a:r>
            <a:br>
              <a:rPr lang="en-US" sz="4400" dirty="0">
                <a:solidFill>
                  <a:srgbClr val="000000"/>
                </a:solidFill>
                <a:latin typeface="Times New Roman" panose="02020603050405020304" pitchFamily="18" charset="0"/>
                <a:ea typeface="Calibri" panose="020F0502020204030204" pitchFamily="34" charset="0"/>
              </a:rPr>
            </a:br>
            <a:endParaRPr lang="en-US" dirty="0"/>
          </a:p>
        </p:txBody>
      </p:sp>
      <p:sp>
        <p:nvSpPr>
          <p:cNvPr id="4" name="Content Placeholder 2">
            <a:extLst>
              <a:ext uri="{FF2B5EF4-FFF2-40B4-BE49-F238E27FC236}">
                <a16:creationId xmlns:a16="http://schemas.microsoft.com/office/drawing/2014/main" id="{0E9F60D0-18CE-5CFC-FF12-4F347F3C1CDC}"/>
              </a:ext>
            </a:extLst>
          </p:cNvPr>
          <p:cNvSpPr txBox="1">
            <a:spLocks/>
          </p:cNvSpPr>
          <p:nvPr/>
        </p:nvSpPr>
        <p:spPr>
          <a:xfrm>
            <a:off x="315616" y="1535108"/>
            <a:ext cx="5657850" cy="1540009"/>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Headquarters operates all outlets.</a:t>
            </a:r>
          </a:p>
          <a:p>
            <a:pPr algn="jus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Developed cost-effective communication.</a:t>
            </a:r>
          </a:p>
        </p:txBody>
      </p:sp>
      <p:pic>
        <p:nvPicPr>
          <p:cNvPr id="5" name="Picture 4">
            <a:extLst>
              <a:ext uri="{FF2B5EF4-FFF2-40B4-BE49-F238E27FC236}">
                <a16:creationId xmlns:a16="http://schemas.microsoft.com/office/drawing/2014/main" id="{93BA82BD-3365-C8F3-C6B4-5478C4A293CC}"/>
              </a:ext>
            </a:extLst>
          </p:cNvPr>
          <p:cNvPicPr>
            <a:picLocks noChangeAspect="1"/>
          </p:cNvPicPr>
          <p:nvPr/>
        </p:nvPicPr>
        <p:blipFill>
          <a:blip r:embed="rId3"/>
          <a:stretch>
            <a:fillRect/>
          </a:stretch>
        </p:blipFill>
        <p:spPr>
          <a:xfrm>
            <a:off x="3901757" y="4051284"/>
            <a:ext cx="3443969" cy="2610463"/>
          </a:xfrm>
          <a:prstGeom prst="rect">
            <a:avLst/>
          </a:prstGeom>
          <a:ln>
            <a:solidFill>
              <a:schemeClr val="tx1"/>
            </a:solidFill>
          </a:ln>
        </p:spPr>
      </p:pic>
      <p:sp>
        <p:nvSpPr>
          <p:cNvPr id="6" name="Title 1">
            <a:extLst>
              <a:ext uri="{FF2B5EF4-FFF2-40B4-BE49-F238E27FC236}">
                <a16:creationId xmlns:a16="http://schemas.microsoft.com/office/drawing/2014/main" id="{1C0B4B9B-260D-23CD-3CA7-94DC764C6EEE}"/>
              </a:ext>
            </a:extLst>
          </p:cNvPr>
          <p:cNvSpPr txBox="1">
            <a:spLocks/>
          </p:cNvSpPr>
          <p:nvPr/>
        </p:nvSpPr>
        <p:spPr>
          <a:xfrm>
            <a:off x="6555117" y="89863"/>
            <a:ext cx="4510546" cy="1952335"/>
          </a:xfrm>
          <a:prstGeom prst="rect">
            <a:avLst/>
          </a:prstGeom>
        </p:spPr>
        <p:txBody>
          <a:bodyP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indent="-285750" defTabSz="457200">
              <a:lnSpc>
                <a:spcPct val="107000"/>
              </a:lnSpc>
              <a:spcBef>
                <a:spcPts val="0"/>
              </a:spcBef>
              <a:spcAft>
                <a:spcPts val="800"/>
              </a:spcAft>
              <a:defRPr/>
            </a:pPr>
            <a:r>
              <a:rPr lang="en-US" sz="3600" b="1" cap="none" spc="0" dirty="0">
                <a:solidFill>
                  <a:srgbClr val="0070C0"/>
                </a:solidFill>
                <a:latin typeface="Times New Roman" panose="02020603050405020304" pitchFamily="18" charset="0"/>
                <a:ea typeface="Calibri" panose="020F0502020204030204" pitchFamily="34" charset="0"/>
                <a:cs typeface="+mn-cs"/>
              </a:rPr>
              <a:t>Employability</a:t>
            </a:r>
            <a:endParaRPr lang="en-US" sz="3600" dirty="0">
              <a:solidFill>
                <a:srgbClr val="0070C0"/>
              </a:solidFill>
            </a:endParaRPr>
          </a:p>
        </p:txBody>
      </p:sp>
      <p:sp>
        <p:nvSpPr>
          <p:cNvPr id="7" name="Content Placeholder 2">
            <a:extLst>
              <a:ext uri="{FF2B5EF4-FFF2-40B4-BE49-F238E27FC236}">
                <a16:creationId xmlns:a16="http://schemas.microsoft.com/office/drawing/2014/main" id="{24F7179D-43A6-2F6D-3F54-9C3C69C636C7}"/>
              </a:ext>
            </a:extLst>
          </p:cNvPr>
          <p:cNvSpPr txBox="1">
            <a:spLocks/>
          </p:cNvSpPr>
          <p:nvPr/>
        </p:nvSpPr>
        <p:spPr>
          <a:xfrm>
            <a:off x="6555117" y="785563"/>
            <a:ext cx="4846154" cy="2597717"/>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lnSpc>
                <a:spcPct val="110000"/>
              </a:lnSpc>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Recruitment through technology.</a:t>
            </a:r>
          </a:p>
          <a:p>
            <a:pPr marL="57150" indent="-342900" algn="just">
              <a:lnSpc>
                <a:spcPct val="110000"/>
              </a:lnSpc>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The technology guarantees effective and expert employees </a:t>
            </a:r>
          </a:p>
          <a:p>
            <a:pPr marL="57150" indent="-342900" algn="just">
              <a:lnSpc>
                <a:spcPct val="110000"/>
              </a:lnSpc>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assists in finding the best employee at a low cost. </a:t>
            </a:r>
          </a:p>
        </p:txBody>
      </p:sp>
    </p:spTree>
    <p:extLst>
      <p:ext uri="{BB962C8B-B14F-4D97-AF65-F5344CB8AC3E}">
        <p14:creationId xmlns:p14="http://schemas.microsoft.com/office/powerpoint/2010/main" val="1891870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F7179D-43A6-2F6D-3F54-9C3C69C636C7}"/>
              </a:ext>
            </a:extLst>
          </p:cNvPr>
          <p:cNvSpPr txBox="1">
            <a:spLocks/>
          </p:cNvSpPr>
          <p:nvPr/>
        </p:nvSpPr>
        <p:spPr>
          <a:xfrm>
            <a:off x="938213" y="2428344"/>
            <a:ext cx="10315574" cy="4015319"/>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dirty="0"/>
          </a:p>
        </p:txBody>
      </p:sp>
      <p:sp>
        <p:nvSpPr>
          <p:cNvPr id="5" name="Title 1">
            <a:extLst>
              <a:ext uri="{FF2B5EF4-FFF2-40B4-BE49-F238E27FC236}">
                <a16:creationId xmlns:a16="http://schemas.microsoft.com/office/drawing/2014/main" id="{9B641561-3234-7E15-5853-3CE05109F5E2}"/>
              </a:ext>
            </a:extLst>
          </p:cNvPr>
          <p:cNvSpPr txBox="1">
            <a:spLocks/>
          </p:cNvSpPr>
          <p:nvPr/>
        </p:nvSpPr>
        <p:spPr>
          <a:xfrm>
            <a:off x="650696" y="324466"/>
            <a:ext cx="4408002" cy="811160"/>
          </a:xfrm>
          <a:prstGeom prst="rect">
            <a:avLst/>
          </a:prstGeom>
        </p:spPr>
        <p:txBody>
          <a:bodyP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sz="2400" b="1" dirty="0">
                <a:solidFill>
                  <a:srgbClr val="0070C0"/>
                </a:solidFill>
                <a:latin typeface="Times New Roman" panose="02020603050405020304" pitchFamily="18" charset="0"/>
                <a:ea typeface="Calibri" panose="020F0502020204030204" pitchFamily="34" charset="0"/>
              </a:rPr>
              <a:t>Employee efficiency</a:t>
            </a:r>
            <a:br>
              <a:rPr lang="en-US" sz="2400" dirty="0">
                <a:solidFill>
                  <a:srgbClr val="0070C0"/>
                </a:solidFill>
                <a:latin typeface="Times New Roman" panose="02020603050405020304" pitchFamily="18" charset="0"/>
                <a:ea typeface="Calibri" panose="020F0502020204030204" pitchFamily="34" charset="0"/>
              </a:rPr>
            </a:br>
            <a:endParaRPr lang="en-US" sz="2400" dirty="0">
              <a:solidFill>
                <a:srgbClr val="0070C0"/>
              </a:solidFill>
            </a:endParaRPr>
          </a:p>
        </p:txBody>
      </p:sp>
      <p:sp>
        <p:nvSpPr>
          <p:cNvPr id="6" name="Content Placeholder 2">
            <a:extLst>
              <a:ext uri="{FF2B5EF4-FFF2-40B4-BE49-F238E27FC236}">
                <a16:creationId xmlns:a16="http://schemas.microsoft.com/office/drawing/2014/main" id="{17D13DBE-8F2E-9000-C2FE-2A4AC32C610C}"/>
              </a:ext>
            </a:extLst>
          </p:cNvPr>
          <p:cNvSpPr txBox="1">
            <a:spLocks/>
          </p:cNvSpPr>
          <p:nvPr/>
        </p:nvSpPr>
        <p:spPr>
          <a:xfrm>
            <a:off x="650696" y="784366"/>
            <a:ext cx="5052705" cy="2710180"/>
          </a:xfrm>
          <a:prstGeom prst="rect">
            <a:avLst/>
          </a:prstGeom>
        </p:spPr>
        <p:txBody>
          <a:bodyPr>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Cash counter errors solved for mobile payment. </a:t>
            </a:r>
          </a:p>
          <a:p>
            <a:pPr marL="57150" indent="-342900" algn="just">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The task of the cashier is easy and convenient. </a:t>
            </a:r>
          </a:p>
        </p:txBody>
      </p:sp>
      <p:sp>
        <p:nvSpPr>
          <p:cNvPr id="7" name="Title 1">
            <a:extLst>
              <a:ext uri="{FF2B5EF4-FFF2-40B4-BE49-F238E27FC236}">
                <a16:creationId xmlns:a16="http://schemas.microsoft.com/office/drawing/2014/main" id="{1753172A-5E50-E40D-99C3-423378A92E3E}"/>
              </a:ext>
            </a:extLst>
          </p:cNvPr>
          <p:cNvSpPr txBox="1">
            <a:spLocks/>
          </p:cNvSpPr>
          <p:nvPr/>
        </p:nvSpPr>
        <p:spPr>
          <a:xfrm>
            <a:off x="411687" y="3326041"/>
            <a:ext cx="5026588" cy="659367"/>
          </a:xfrm>
          <a:prstGeom prst="rect">
            <a:avLst/>
          </a:prstGeom>
        </p:spPr>
        <p:txBody>
          <a:bodyP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sz="2400" b="1" dirty="0">
                <a:solidFill>
                  <a:srgbClr val="0070C0"/>
                </a:solidFill>
                <a:latin typeface="Times New Roman" panose="02020603050405020304" pitchFamily="18" charset="0"/>
                <a:ea typeface="Calibri" panose="020F0502020204030204" pitchFamily="34" charset="0"/>
              </a:rPr>
              <a:t>Employee performance</a:t>
            </a:r>
            <a:br>
              <a:rPr lang="en-US" sz="2400" dirty="0">
                <a:solidFill>
                  <a:srgbClr val="000000"/>
                </a:solidFill>
                <a:latin typeface="Times New Roman" panose="02020603050405020304" pitchFamily="18" charset="0"/>
                <a:ea typeface="Calibri" panose="020F0502020204030204" pitchFamily="34" charset="0"/>
              </a:rPr>
            </a:br>
            <a:endParaRPr lang="en-US" sz="2400" dirty="0"/>
          </a:p>
        </p:txBody>
      </p:sp>
      <p:sp>
        <p:nvSpPr>
          <p:cNvPr id="8" name="Content Placeholder 2">
            <a:extLst>
              <a:ext uri="{FF2B5EF4-FFF2-40B4-BE49-F238E27FC236}">
                <a16:creationId xmlns:a16="http://schemas.microsoft.com/office/drawing/2014/main" id="{05144E4E-A941-F66F-17FF-D2545BAAB4B2}"/>
              </a:ext>
            </a:extLst>
          </p:cNvPr>
          <p:cNvSpPr txBox="1">
            <a:spLocks/>
          </p:cNvSpPr>
          <p:nvPr/>
        </p:nvSpPr>
        <p:spPr>
          <a:xfrm>
            <a:off x="650696" y="3807944"/>
            <a:ext cx="4548570" cy="2964424"/>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lnSpc>
                <a:spcPct val="120000"/>
              </a:lnSpc>
              <a:spcBef>
                <a:spcPts val="0"/>
              </a:spcBef>
              <a:spcAft>
                <a:spcPts val="800"/>
              </a:spcAf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Easier to identify the best candidate through technology. </a:t>
            </a:r>
          </a:p>
          <a:p>
            <a:pPr marL="57150" indent="-342900" algn="just">
              <a:lnSpc>
                <a:spcPct val="120000"/>
              </a:lnSpc>
              <a:spcBef>
                <a:spcPts val="0"/>
              </a:spcBef>
              <a:spcAft>
                <a:spcPts val="800"/>
              </a:spcAf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Training becomes easy and available </a:t>
            </a:r>
          </a:p>
          <a:p>
            <a:endParaRPr lang="en-US" sz="2400" dirty="0"/>
          </a:p>
        </p:txBody>
      </p:sp>
      <p:pic>
        <p:nvPicPr>
          <p:cNvPr id="9" name="Picture 8"/>
          <p:cNvPicPr>
            <a:picLocks noChangeAspect="1"/>
          </p:cNvPicPr>
          <p:nvPr/>
        </p:nvPicPr>
        <p:blipFill>
          <a:blip r:embed="rId3"/>
          <a:stretch>
            <a:fillRect/>
          </a:stretch>
        </p:blipFill>
        <p:spPr>
          <a:xfrm>
            <a:off x="6400800" y="324465"/>
            <a:ext cx="5501148" cy="6119197"/>
          </a:xfrm>
          <a:prstGeom prst="rect">
            <a:avLst/>
          </a:prstGeom>
        </p:spPr>
      </p:pic>
    </p:spTree>
    <p:extLst>
      <p:ext uri="{BB962C8B-B14F-4D97-AF65-F5344CB8AC3E}">
        <p14:creationId xmlns:p14="http://schemas.microsoft.com/office/powerpoint/2010/main" val="1661143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cap="none" spc="0" dirty="0">
                <a:solidFill>
                  <a:srgbClr val="0070C0"/>
                </a:solidFill>
                <a:latin typeface="Times New Roman" panose="02020603050405020304" pitchFamily="18" charset="0"/>
                <a:ea typeface="Calibri" panose="020F0502020204030204" pitchFamily="34" charset="0"/>
              </a:rPr>
              <a:t>Increase in sale</a:t>
            </a:r>
            <a:endParaRPr lang="en-US" sz="3200" dirty="0"/>
          </a:p>
        </p:txBody>
      </p:sp>
      <p:sp>
        <p:nvSpPr>
          <p:cNvPr id="6" name="Content Placeholder 2">
            <a:extLst>
              <a:ext uri="{FF2B5EF4-FFF2-40B4-BE49-F238E27FC236}">
                <a16:creationId xmlns:a16="http://schemas.microsoft.com/office/drawing/2014/main" id="{E8C4D5F5-23AC-53C4-9663-5EFDC7B027BB}"/>
              </a:ext>
            </a:extLst>
          </p:cNvPr>
          <p:cNvSpPr txBox="1">
            <a:spLocks/>
          </p:cNvSpPr>
          <p:nvPr/>
        </p:nvSpPr>
        <p:spPr>
          <a:xfrm>
            <a:off x="6516919" y="1597251"/>
            <a:ext cx="4840814" cy="4704735"/>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900" kern="1200">
                <a:solidFill>
                  <a:schemeClr val="tx1"/>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lnSpc>
                <a:spcPct val="150000"/>
              </a:lnSpc>
              <a:spcBef>
                <a:spcPts val="0"/>
              </a:spcBef>
              <a:spcAft>
                <a:spcPts val="800"/>
              </a:spcAf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Revenues are rising for technology. </a:t>
            </a:r>
          </a:p>
          <a:p>
            <a:pPr marL="57150" indent="-342900" algn="just">
              <a:lnSpc>
                <a:spcPct val="150000"/>
              </a:lnSpc>
              <a:spcBef>
                <a:spcPts val="0"/>
              </a:spcBef>
              <a:spcAft>
                <a:spcPts val="800"/>
              </a:spcAf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online purchasing increases sales. </a:t>
            </a:r>
          </a:p>
          <a:p>
            <a:pPr marL="57150" indent="-342900" algn="just">
              <a:lnSpc>
                <a:spcPct val="150000"/>
              </a:lnSpc>
              <a:spcBef>
                <a:spcPts val="0"/>
              </a:spcBef>
              <a:spcAft>
                <a:spcPts val="800"/>
              </a:spcAft>
              <a:buFont typeface="Wingdings" panose="05000000000000000000" pitchFamily="2" charset="2"/>
              <a:buChar char="q"/>
            </a:pPr>
            <a:r>
              <a:rPr lang="en-US" sz="2400" dirty="0">
                <a:solidFill>
                  <a:srgbClr val="000000"/>
                </a:solidFill>
                <a:latin typeface="Times New Roman" panose="02020603050405020304" pitchFamily="18" charset="0"/>
                <a:ea typeface="Calibri" panose="020F0502020204030204" pitchFamily="34" charset="0"/>
              </a:rPr>
              <a:t>Tesco consistently introduces the latest </a:t>
            </a:r>
          </a:p>
          <a:p>
            <a:endParaRPr lang="en-US" dirty="0"/>
          </a:p>
        </p:txBody>
      </p:sp>
    </p:spTree>
    <p:extLst>
      <p:ext uri="{BB962C8B-B14F-4D97-AF65-F5344CB8AC3E}">
        <p14:creationId xmlns:p14="http://schemas.microsoft.com/office/powerpoint/2010/main" val="374084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solidFill>
                  <a:srgbClr val="0070C0"/>
                </a:solidFill>
                <a:latin typeface="Times New Roman" panose="02020603050405020304" pitchFamily="18" charset="0"/>
                <a:ea typeface="Calibri" panose="020F0502020204030204" pitchFamily="34" charset="0"/>
              </a:rPr>
              <a:t>Reduction in Cost</a:t>
            </a:r>
            <a:br>
              <a:rPr lang="en-US" dirty="0"/>
            </a:br>
            <a:endParaRPr lang="en-US" dirty="0"/>
          </a:p>
        </p:txBody>
      </p:sp>
      <p:sp>
        <p:nvSpPr>
          <p:cNvPr id="6" name="Content Placeholder 2">
            <a:extLst>
              <a:ext uri="{FF2B5EF4-FFF2-40B4-BE49-F238E27FC236}">
                <a16:creationId xmlns:a16="http://schemas.microsoft.com/office/drawing/2014/main" id="{945BB79B-5995-6486-1129-FD32D9A46D25}"/>
              </a:ext>
            </a:extLst>
          </p:cNvPr>
          <p:cNvSpPr txBox="1">
            <a:spLocks/>
          </p:cNvSpPr>
          <p:nvPr/>
        </p:nvSpPr>
        <p:spPr>
          <a:xfrm>
            <a:off x="6534897" y="1786597"/>
            <a:ext cx="5073445" cy="2786031"/>
          </a:xfrm>
          <a:prstGeom prst="rect">
            <a:avLst/>
          </a:prstGeom>
          <a:solidFill>
            <a:schemeClr val="bg1">
              <a:lumMod val="75000"/>
            </a:schemeClr>
          </a:solidFill>
        </p:spPr>
        <p:txBody>
          <a:bodyPr vert="horz" lIns="91440" tIns="45720" rIns="91440" bIns="45720" rtlCol="0" anchor="t">
            <a:normAutofit/>
          </a:bodyPr>
          <a:lstStyle>
            <a:lvl1pPr marL="0" indent="0" algn="l" defTabSz="914400" rtl="0" eaLnBrk="1" latinLnBrk="0" hangingPunct="1">
              <a:lnSpc>
                <a:spcPct val="100000"/>
              </a:lnSpc>
              <a:spcBef>
                <a:spcPts val="1000"/>
              </a:spcBef>
              <a:buClr>
                <a:schemeClr val="accent2"/>
              </a:buClr>
              <a:buFont typeface="Arial" panose="020B0604020202020204" pitchFamily="34" charset="0"/>
              <a:buNone/>
              <a:defRPr sz="3200" kern="1200">
                <a:solidFill>
                  <a:schemeClr val="bg1">
                    <a:lumMod val="85000"/>
                    <a:lumOff val="15000"/>
                  </a:schemeClr>
                </a:solidFill>
                <a:latin typeface="+mn-lt"/>
                <a:ea typeface="+mn-ea"/>
                <a:cs typeface="+mn-cs"/>
              </a:defRPr>
            </a:lvl1pPr>
            <a:lvl2pPr marL="457200" indent="0" algn="l" defTabSz="914400" rtl="0" eaLnBrk="1" latinLnBrk="0" hangingPunct="1">
              <a:lnSpc>
                <a:spcPct val="100000"/>
              </a:lnSpc>
              <a:spcBef>
                <a:spcPts val="1000"/>
              </a:spcBef>
              <a:buClr>
                <a:schemeClr val="accent2"/>
              </a:buClr>
              <a:buFont typeface="Arial" panose="020B0604020202020204" pitchFamily="34" charset="0"/>
              <a:buNone/>
              <a:defRPr sz="2800" kern="1200">
                <a:solidFill>
                  <a:schemeClr val="tx1">
                    <a:lumMod val="85000"/>
                    <a:lumOff val="15000"/>
                  </a:schemeClr>
                </a:solidFill>
                <a:latin typeface="+mn-lt"/>
                <a:ea typeface="+mn-ea"/>
                <a:cs typeface="+mn-cs"/>
              </a:defRPr>
            </a:lvl2pPr>
            <a:lvl3pPr marL="914400" indent="0" algn="l" defTabSz="914400" rtl="0" eaLnBrk="1" latinLnBrk="0" hangingPunct="1">
              <a:lnSpc>
                <a:spcPct val="100000"/>
              </a:lnSpc>
              <a:spcBef>
                <a:spcPts val="1000"/>
              </a:spcBef>
              <a:buClr>
                <a:schemeClr val="accent2"/>
              </a:buClr>
              <a:buFont typeface="Arial" panose="020B0604020202020204" pitchFamily="34" charset="0"/>
              <a:buNone/>
              <a:defRPr sz="2400" kern="1200">
                <a:solidFill>
                  <a:schemeClr val="tx1">
                    <a:lumMod val="85000"/>
                    <a:lumOff val="15000"/>
                  </a:schemeClr>
                </a:solidFill>
                <a:latin typeface="+mn-lt"/>
                <a:ea typeface="+mn-ea"/>
                <a:cs typeface="+mn-cs"/>
              </a:defRPr>
            </a:lvl3pPr>
            <a:lvl4pPr marL="1371600" indent="0" algn="l"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4pPr>
            <a:lvl5pPr marL="1828800" indent="0" algn="l"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5pPr>
            <a:lvl6pPr marL="2286000" indent="0" algn="l"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100000"/>
              </a:lnSpc>
              <a:spcBef>
                <a:spcPts val="1000"/>
              </a:spcBef>
              <a:buClr>
                <a:schemeClr val="accent2"/>
              </a:buClr>
              <a:buFont typeface="Arial" panose="020B0604020202020204" pitchFamily="34" charset="0"/>
              <a:buNone/>
              <a:defRPr sz="2000" kern="1200" baseline="0">
                <a:solidFill>
                  <a:schemeClr val="tx1"/>
                </a:solidFill>
                <a:latin typeface="+mn-lt"/>
                <a:ea typeface="+mn-ea"/>
                <a:cs typeface="+mn-cs"/>
              </a:defRPr>
            </a:lvl8pPr>
            <a:lvl9pPr marL="3657600" indent="0" algn="l" defTabSz="914400" rtl="0" eaLnBrk="1" latinLnBrk="0" hangingPunct="1">
              <a:lnSpc>
                <a:spcPct val="100000"/>
              </a:lnSpc>
              <a:spcBef>
                <a:spcPts val="1000"/>
              </a:spcBef>
              <a:buClr>
                <a:schemeClr val="accent2"/>
              </a:buClr>
              <a:buFont typeface="Arial" panose="020B0604020202020204" pitchFamily="34" charset="0"/>
              <a:buNone/>
              <a:defRPr sz="2000" kern="1200" baseline="0">
                <a:solidFill>
                  <a:schemeClr val="tx1"/>
                </a:solidFill>
                <a:latin typeface="+mn-lt"/>
                <a:ea typeface="+mn-ea"/>
                <a:cs typeface="+mn-cs"/>
              </a:defRPr>
            </a:lvl9pPr>
          </a:lstStyle>
          <a:p>
            <a:pPr marL="57150" indent="-342900" algn="just">
              <a:lnSpc>
                <a:spcPct val="150000"/>
              </a:lnSpc>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Tesco PLC's production costs are decreased.</a:t>
            </a:r>
          </a:p>
          <a:p>
            <a:pPr marL="57150" indent="-342900" algn="just">
              <a:lnSpc>
                <a:spcPct val="150000"/>
              </a:lnSpc>
              <a:spcBef>
                <a:spcPts val="0"/>
              </a:spcBef>
              <a:spcAft>
                <a:spcPts val="800"/>
              </a:spcAft>
              <a:buFont typeface="Wingdings" panose="05000000000000000000" pitchFamily="2" charset="2"/>
              <a:buChar char="q"/>
            </a:pPr>
            <a:r>
              <a:rPr lang="en-US" sz="2200" dirty="0">
                <a:solidFill>
                  <a:srgbClr val="000000"/>
                </a:solidFill>
                <a:latin typeface="Times New Roman" panose="02020603050405020304" pitchFamily="18" charset="0"/>
                <a:ea typeface="Calibri" panose="020F0502020204030204" pitchFamily="34" charset="0"/>
              </a:rPr>
              <a:t>Resulting in high revenue for business..</a:t>
            </a:r>
          </a:p>
          <a:p>
            <a:endParaRPr lang="en-US" dirty="0"/>
          </a:p>
        </p:txBody>
      </p:sp>
    </p:spTree>
    <p:extLst>
      <p:ext uri="{BB962C8B-B14F-4D97-AF65-F5344CB8AC3E}">
        <p14:creationId xmlns:p14="http://schemas.microsoft.com/office/powerpoint/2010/main" val="3288000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kern="0" dirty="0">
                <a:solidFill>
                  <a:srgbClr val="2F5496"/>
                </a:solidFill>
                <a:latin typeface="Times New Roman" panose="02020603050405020304" pitchFamily="18" charset="0"/>
                <a:ea typeface="Times New Roman" panose="02020603050405020304" pitchFamily="18" charset="0"/>
              </a:rPr>
              <a:t>Impact of the technology introduced</a:t>
            </a:r>
            <a:endParaRPr lang="en-US" dirty="0"/>
          </a:p>
        </p:txBody>
      </p:sp>
      <p:sp>
        <p:nvSpPr>
          <p:cNvPr id="3" name="Rectangle 2"/>
          <p:cNvSpPr/>
          <p:nvPr/>
        </p:nvSpPr>
        <p:spPr>
          <a:xfrm>
            <a:off x="239149" y="2398907"/>
            <a:ext cx="12463975" cy="823752"/>
          </a:xfrm>
          <a:prstGeom prst="rect">
            <a:avLst/>
          </a:prstGeom>
        </p:spPr>
        <p:txBody>
          <a:bodyPr wrap="square">
            <a:spAutoFit/>
          </a:bodyPr>
          <a:lstStyle/>
          <a:p>
            <a:pPr algn="ctr">
              <a:lnSpc>
                <a:spcPct val="150000"/>
              </a:lnSpc>
              <a:spcAft>
                <a:spcPts val="800"/>
              </a:spcAft>
            </a:pPr>
            <a:r>
              <a:rPr lang="en-US" sz="3600" b="1" dirty="0">
                <a:latin typeface="Times New Roman" panose="02020603050405020304" pitchFamily="18" charset="0"/>
                <a:ea typeface="Calibri" panose="020F0502020204030204" pitchFamily="34" charset="0"/>
              </a:rPr>
              <a:t>Negative Impacts</a:t>
            </a:r>
          </a:p>
        </p:txBody>
      </p:sp>
      <p:graphicFrame>
        <p:nvGraphicFramePr>
          <p:cNvPr id="4" name="Content Placeholder 9">
            <a:extLst>
              <a:ext uri="{FF2B5EF4-FFF2-40B4-BE49-F238E27FC236}">
                <a16:creationId xmlns:a16="http://schemas.microsoft.com/office/drawing/2014/main" id="{49D196DA-8D8C-F605-3166-4349C0EFCE38}"/>
              </a:ext>
            </a:extLst>
          </p:cNvPr>
          <p:cNvGraphicFramePr>
            <a:graphicFrameLocks/>
          </p:cNvGraphicFramePr>
          <p:nvPr>
            <p:extLst>
              <p:ext uri="{D42A27DB-BD31-4B8C-83A1-F6EECF244321}">
                <p14:modId xmlns:p14="http://schemas.microsoft.com/office/powerpoint/2010/main" val="2504058146"/>
              </p:ext>
            </p:extLst>
          </p:nvPr>
        </p:nvGraphicFramePr>
        <p:xfrm>
          <a:off x="2231136" y="3699803"/>
          <a:ext cx="7872047" cy="2921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8183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0" y="3470029"/>
            <a:ext cx="6096000" cy="2492990"/>
          </a:xfrm>
          <a:prstGeom prst="rect">
            <a:avLst/>
          </a:prstGeom>
        </p:spPr>
        <p:txBody>
          <a:bodyPr>
            <a:spAutoFit/>
          </a:bodyPr>
          <a:lstStyle/>
          <a:p>
            <a:r>
              <a:rPr lang="en-US" dirty="0">
                <a:latin typeface="Times New Roman" panose="02020603050405020304" pitchFamily="18" charset="0"/>
                <a:cs typeface="Times New Roman" panose="02020603050405020304" pitchFamily="18" charset="0"/>
              </a:rPr>
              <a:t>.</a:t>
            </a:r>
          </a:p>
          <a:p>
            <a:r>
              <a:rPr lang="en-US" sz="2400" b="1" dirty="0">
                <a:latin typeface="Times New Roman" panose="02020603050405020304" pitchFamily="18" charset="0"/>
                <a:cs typeface="Times New Roman" panose="02020603050405020304" pitchFamily="18" charset="0"/>
              </a:rPr>
              <a:t>Lack of focus </a:t>
            </a:r>
          </a:p>
          <a:p>
            <a:pPr lvl="0"/>
            <a:r>
              <a:rPr lang="en-US" dirty="0">
                <a:latin typeface="Times New Roman" panose="02020603050405020304" pitchFamily="18" charset="0"/>
                <a:cs typeface="Times New Roman" panose="02020603050405020304" pitchFamily="18" charset="0"/>
              </a:rPr>
              <a:t>Create an isolation sense.</a:t>
            </a:r>
          </a:p>
          <a:p>
            <a:pPr lvl="0"/>
            <a:r>
              <a:rPr lang="en-US" dirty="0">
                <a:latin typeface="Times New Roman" panose="02020603050405020304" pitchFamily="18" charset="0"/>
                <a:cs typeface="Times New Roman" panose="02020603050405020304" pitchFamily="18" charset="0"/>
              </a:rPr>
              <a:t>Lack of efficiency for poorly management in work.</a:t>
            </a:r>
          </a:p>
          <a:p>
            <a:r>
              <a:rPr lang="en-US" sz="2400" b="1" dirty="0">
                <a:latin typeface="Times New Roman" panose="02020603050405020304" pitchFamily="18" charset="0"/>
                <a:cs typeface="Times New Roman" panose="02020603050405020304" pitchFamily="18" charset="0"/>
              </a:rPr>
              <a:t>Expensive</a:t>
            </a:r>
          </a:p>
          <a:p>
            <a:pPr lvl="0"/>
            <a:r>
              <a:rPr lang="en-US" dirty="0">
                <a:latin typeface="Times New Roman" panose="02020603050405020304" pitchFamily="18" charset="0"/>
                <a:cs typeface="Times New Roman" panose="02020603050405020304" pitchFamily="18" charset="0"/>
              </a:rPr>
              <a:t>Need more investment for training and technological installations. </a:t>
            </a:r>
          </a:p>
          <a:p>
            <a:endParaRPr lang="en-US" dirty="0">
              <a:latin typeface="Times New Roman" panose="02020603050405020304" pitchFamily="18" charset="0"/>
              <a:cs typeface="Times New Roman" panose="02020603050405020304" pitchFamily="18" charset="0"/>
            </a:endParaRPr>
          </a:p>
        </p:txBody>
      </p:sp>
      <p:sp>
        <p:nvSpPr>
          <p:cNvPr id="3" name="Rectangle 2"/>
          <p:cNvSpPr/>
          <p:nvPr/>
        </p:nvSpPr>
        <p:spPr>
          <a:xfrm>
            <a:off x="586154" y="1211835"/>
            <a:ext cx="6096000" cy="1661993"/>
          </a:xfrm>
          <a:prstGeom prst="rect">
            <a:avLst/>
          </a:prstGeom>
        </p:spPr>
        <p:txBody>
          <a:bodyPr>
            <a:spAutoFit/>
          </a:bodyPr>
          <a:lstStyle/>
          <a:p>
            <a:r>
              <a:rPr lang="en-US" sz="2400" b="1" dirty="0">
                <a:latin typeface="Times New Roman" panose="02020603050405020304" pitchFamily="18" charset="0"/>
                <a:cs typeface="Times New Roman" panose="02020603050405020304" pitchFamily="18" charset="0"/>
              </a:rPr>
              <a:t>Lack of Technological knowledge</a:t>
            </a:r>
          </a:p>
          <a:p>
            <a:pPr lvl="0"/>
            <a:r>
              <a:rPr lang="en-US" dirty="0">
                <a:latin typeface="Times New Roman" panose="02020603050405020304" pitchFamily="18" charset="0"/>
                <a:cs typeface="Times New Roman" panose="02020603050405020304" pitchFamily="18" charset="0"/>
              </a:rPr>
              <a:t>- Difficult to run the technology without knowledge.</a:t>
            </a:r>
          </a:p>
          <a:p>
            <a:r>
              <a:rPr lang="en-US" sz="2400" b="1" dirty="0">
                <a:latin typeface="Times New Roman" panose="02020603050405020304" pitchFamily="18" charset="0"/>
                <a:cs typeface="Times New Roman" panose="02020603050405020304" pitchFamily="18" charset="0"/>
              </a:rPr>
              <a:t>Time Consuming </a:t>
            </a:r>
          </a:p>
          <a:p>
            <a:pPr lvl="0"/>
            <a:r>
              <a:rPr lang="en-US" dirty="0">
                <a:latin typeface="Times New Roman" panose="02020603050405020304" pitchFamily="18" charset="0"/>
                <a:cs typeface="Times New Roman" panose="02020603050405020304" pitchFamily="18" charset="0"/>
              </a:rPr>
              <a:t>-New technology required new knowledge to solve difficulties which are very time-consuming</a:t>
            </a:r>
            <a:endParaRPr lang="en-US" dirty="0"/>
          </a:p>
        </p:txBody>
      </p:sp>
      <p:sp>
        <p:nvSpPr>
          <p:cNvPr id="4" name="Rectangle 3"/>
          <p:cNvSpPr/>
          <p:nvPr/>
        </p:nvSpPr>
        <p:spPr>
          <a:xfrm>
            <a:off x="4577079" y="261983"/>
            <a:ext cx="3228769" cy="584775"/>
          </a:xfrm>
          <a:prstGeom prst="rect">
            <a:avLst/>
          </a:prstGeom>
        </p:spPr>
        <p:txBody>
          <a:bodyPr wrap="none">
            <a:spAutoFit/>
          </a:bodyPr>
          <a:lstStyle/>
          <a:p>
            <a:pPr algn="ctr"/>
            <a:r>
              <a:rPr lang="en-US" sz="3200" b="1" dirty="0">
                <a:solidFill>
                  <a:srgbClr val="0070C0"/>
                </a:solidFill>
                <a:latin typeface="Times New Roman" panose="02020603050405020304" pitchFamily="18" charset="0"/>
                <a:cs typeface="Times New Roman" panose="02020603050405020304" pitchFamily="18" charset="0"/>
              </a:rPr>
              <a:t>Negative Impacts</a:t>
            </a:r>
          </a:p>
        </p:txBody>
      </p:sp>
      <p:pic>
        <p:nvPicPr>
          <p:cNvPr id="5" name="Picture 4"/>
          <p:cNvPicPr>
            <a:picLocks noChangeAspect="1"/>
          </p:cNvPicPr>
          <p:nvPr/>
        </p:nvPicPr>
        <p:blipFill>
          <a:blip r:embed="rId3"/>
          <a:stretch>
            <a:fillRect/>
          </a:stretch>
        </p:blipFill>
        <p:spPr>
          <a:xfrm>
            <a:off x="993230" y="3470029"/>
            <a:ext cx="4212701" cy="2676376"/>
          </a:xfrm>
          <a:prstGeom prst="rect">
            <a:avLst/>
          </a:prstGeom>
        </p:spPr>
      </p:pic>
    </p:spTree>
    <p:extLst>
      <p:ext uri="{BB962C8B-B14F-4D97-AF65-F5344CB8AC3E}">
        <p14:creationId xmlns:p14="http://schemas.microsoft.com/office/powerpoint/2010/main" val="609738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0AFA8-557D-310A-7E13-B67FF047978B}"/>
              </a:ext>
            </a:extLst>
          </p:cNvPr>
          <p:cNvSpPr txBox="1">
            <a:spLocks/>
          </p:cNvSpPr>
          <p:nvPr/>
        </p:nvSpPr>
        <p:spPr>
          <a:xfrm>
            <a:off x="1238157" y="0"/>
            <a:ext cx="9574159" cy="1283109"/>
          </a:xfrm>
          <a:prstGeom prst="rect">
            <a:avLst/>
          </a:prstGeom>
        </p:spPr>
        <p:txBody>
          <a:bodyP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indent="-285750" defTabSz="457200">
              <a:lnSpc>
                <a:spcPct val="150000"/>
              </a:lnSpc>
              <a:spcBef>
                <a:spcPts val="1200"/>
              </a:spcBef>
              <a:defRPr/>
            </a:pPr>
            <a:r>
              <a:rPr lang="en-US" sz="3600" b="1" kern="0" cap="none" spc="0" dirty="0">
                <a:solidFill>
                  <a:srgbClr val="2F5496"/>
                </a:solidFill>
                <a:latin typeface="Times New Roman" panose="02020603050405020304" pitchFamily="18" charset="0"/>
                <a:ea typeface="Times New Roman" panose="02020603050405020304" pitchFamily="18" charset="0"/>
                <a:cs typeface="+mn-cs"/>
              </a:rPr>
              <a:t>Lessons that can be drawn from the case study</a:t>
            </a:r>
            <a:br>
              <a:rPr lang="en-US" sz="3600" b="1" kern="0" cap="none" spc="0" dirty="0">
                <a:solidFill>
                  <a:srgbClr val="2F5496"/>
                </a:solidFill>
                <a:latin typeface="Times New Roman" panose="02020603050405020304" pitchFamily="18" charset="0"/>
                <a:ea typeface="Times New Roman" panose="02020603050405020304" pitchFamily="18" charset="0"/>
                <a:cs typeface="+mn-cs"/>
              </a:rPr>
            </a:br>
            <a:endParaRPr lang="en-US" sz="3600" dirty="0"/>
          </a:p>
        </p:txBody>
      </p:sp>
      <p:sp>
        <p:nvSpPr>
          <p:cNvPr id="3" name="Content Placeholder 2">
            <a:extLst>
              <a:ext uri="{FF2B5EF4-FFF2-40B4-BE49-F238E27FC236}">
                <a16:creationId xmlns:a16="http://schemas.microsoft.com/office/drawing/2014/main" id="{0FED372F-EAFA-37D0-7A30-0ADA1935DECA}"/>
              </a:ext>
            </a:extLst>
          </p:cNvPr>
          <p:cNvSpPr txBox="1">
            <a:spLocks/>
          </p:cNvSpPr>
          <p:nvPr/>
        </p:nvSpPr>
        <p:spPr>
          <a:xfrm>
            <a:off x="1125619" y="1179177"/>
            <a:ext cx="10123700" cy="4911907"/>
          </a:xfrm>
          <a:prstGeom prst="rect">
            <a:avLst/>
          </a:prstGeom>
        </p:spPr>
        <p:txBody>
          <a:bodyPr>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Times New Roman" panose="02020603050405020304" pitchFamily="18" charset="0"/>
                <a:ea typeface="Calibri" panose="020F0502020204030204" pitchFamily="34" charset="0"/>
              </a:rPr>
              <a:t>Technological development and advancement are significant to survive. </a:t>
            </a:r>
          </a:p>
          <a:p>
            <a:pPr marL="5715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Times New Roman" panose="02020603050405020304" pitchFamily="18" charset="0"/>
                <a:ea typeface="Calibri" panose="020F0502020204030204" pitchFamily="34" charset="0"/>
              </a:rPr>
              <a:t>Adopted techniques to keep pace with the rapid technological growth.</a:t>
            </a:r>
          </a:p>
          <a:p>
            <a:pPr marL="5715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Times New Roman" panose="02020603050405020304" pitchFamily="18" charset="0"/>
                <a:ea typeface="Calibri" panose="020F0502020204030204" pitchFamily="34" charset="0"/>
              </a:rPr>
              <a:t>New technology had a significant impact on productivity and success.</a:t>
            </a:r>
          </a:p>
          <a:p>
            <a:pPr marL="57150" marR="0" indent="-342900" algn="just">
              <a:lnSpc>
                <a:spcPct val="150000"/>
              </a:lnSpc>
              <a:spcBef>
                <a:spcPts val="0"/>
              </a:spcBef>
              <a:spcAft>
                <a:spcPts val="800"/>
              </a:spcAft>
              <a:buFont typeface="Wingdings" panose="05000000000000000000" pitchFamily="2" charset="2"/>
              <a:buChar char="q"/>
            </a:pPr>
            <a:r>
              <a:rPr lang="en-US" sz="2000" dirty="0">
                <a:solidFill>
                  <a:srgbClr val="000000"/>
                </a:solidFill>
                <a:latin typeface="Open Sans" panose="020B0606030504020204" pitchFamily="34" charset="0"/>
                <a:ea typeface="Calibri" panose="020F0502020204030204" pitchFamily="34" charset="0"/>
              </a:rPr>
              <a:t> </a:t>
            </a:r>
            <a:r>
              <a:rPr lang="en-US" sz="2000" dirty="0">
                <a:solidFill>
                  <a:srgbClr val="000000"/>
                </a:solidFill>
                <a:latin typeface="Times New Roman" panose="02020603050405020304" pitchFamily="18" charset="0"/>
                <a:ea typeface="Calibri" panose="020F0502020204030204" pitchFamily="34" charset="0"/>
              </a:rPr>
              <a:t>enhanced the efficiency and employability</a:t>
            </a:r>
          </a:p>
          <a:p>
            <a:endParaRPr lang="en-US" sz="2000" dirty="0"/>
          </a:p>
          <a:p>
            <a:pPr marL="57150" indent="-342900" algn="just">
              <a:lnSpc>
                <a:spcPct val="150000"/>
              </a:lnSpc>
              <a:spcBef>
                <a:spcPts val="0"/>
              </a:spcBef>
              <a:spcAft>
                <a:spcPts val="800"/>
              </a:spcAft>
              <a:buFont typeface="Wingdings" panose="05000000000000000000" pitchFamily="2" charset="2"/>
              <a:buChar char="q"/>
            </a:pPr>
            <a:endParaRPr lang="en-US" sz="2000" dirty="0">
              <a:solidFill>
                <a:srgbClr val="000000"/>
              </a:solidFill>
              <a:latin typeface="Times New Roman" panose="02020603050405020304" pitchFamily="18" charset="0"/>
              <a:ea typeface="Calibri" panose="020F0502020204030204" pitchFamily="34" charset="0"/>
            </a:endParaRPr>
          </a:p>
          <a:p>
            <a:endParaRPr lang="en-US" sz="2000" dirty="0"/>
          </a:p>
        </p:txBody>
      </p:sp>
    </p:spTree>
    <p:extLst>
      <p:ext uri="{BB962C8B-B14F-4D97-AF65-F5344CB8AC3E}">
        <p14:creationId xmlns:p14="http://schemas.microsoft.com/office/powerpoint/2010/main" val="3559378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kern="0" cap="none" spc="0" dirty="0">
                <a:solidFill>
                  <a:srgbClr val="2F5496"/>
                </a:solidFill>
                <a:latin typeface="Times New Roman" panose="02020603050405020304" pitchFamily="18" charset="0"/>
                <a:ea typeface="Times New Roman" panose="02020603050405020304" pitchFamily="18" charset="0"/>
              </a:rPr>
              <a:t>Lessons that can be drawn from the case study</a:t>
            </a:r>
            <a:endParaRPr lang="en-US" dirty="0"/>
          </a:p>
        </p:txBody>
      </p:sp>
      <p:sp>
        <p:nvSpPr>
          <p:cNvPr id="5" name="Rectangle 4"/>
          <p:cNvSpPr/>
          <p:nvPr/>
        </p:nvSpPr>
        <p:spPr>
          <a:xfrm>
            <a:off x="6736079" y="1692999"/>
            <a:ext cx="4487443" cy="2200602"/>
          </a:xfrm>
          <a:prstGeom prst="rect">
            <a:avLst/>
          </a:prstGeom>
        </p:spPr>
        <p:txBody>
          <a:bodyPr wrap="square">
            <a:spAutoFit/>
          </a:bodyPr>
          <a:lstStyle/>
          <a:p>
            <a:pPr algn="just">
              <a:lnSpc>
                <a:spcPct val="150000"/>
              </a:lnSpc>
              <a:spcAft>
                <a:spcPts val="800"/>
              </a:spcAft>
            </a:pPr>
            <a:r>
              <a:rPr lang="en-US" sz="2400" b="1" dirty="0">
                <a:solidFill>
                  <a:srgbClr val="000000"/>
                </a:solidFill>
                <a:latin typeface="Times New Roman" panose="02020603050405020304" pitchFamily="18" charset="0"/>
                <a:ea typeface="Calibri" panose="020F0502020204030204" pitchFamily="34" charset="0"/>
              </a:rPr>
              <a:t>Future Prospect</a:t>
            </a:r>
          </a:p>
          <a:p>
            <a:pPr algn="just">
              <a:lnSpc>
                <a:spcPct val="150000"/>
              </a:lnSpc>
              <a:spcAft>
                <a:spcPts val="800"/>
              </a:spcAft>
            </a:pPr>
            <a:r>
              <a:rPr lang="en-US" dirty="0">
                <a:solidFill>
                  <a:srgbClr val="000000"/>
                </a:solidFill>
                <a:latin typeface="Times New Roman" panose="02020603050405020304" pitchFamily="18" charset="0"/>
                <a:ea typeface="Calibri" panose="020F0502020204030204" pitchFamily="34" charset="0"/>
              </a:rPr>
              <a:t>-reduce carbon emissions net zero by 2035 </a:t>
            </a:r>
          </a:p>
          <a:p>
            <a:pPr algn="just">
              <a:lnSpc>
                <a:spcPct val="150000"/>
              </a:lnSpc>
              <a:spcAft>
                <a:spcPts val="800"/>
              </a:spcAft>
            </a:pPr>
            <a:r>
              <a:rPr lang="en-US" dirty="0">
                <a:solidFill>
                  <a:srgbClr val="000000"/>
                </a:solidFill>
                <a:latin typeface="Times New Roman" panose="02020603050405020304" pitchFamily="18" charset="0"/>
                <a:ea typeface="Calibri" panose="020F0502020204030204" pitchFamily="34" charset="0"/>
              </a:rPr>
              <a:t>-enhance using renewable energy,</a:t>
            </a:r>
          </a:p>
          <a:p>
            <a:pPr algn="just">
              <a:lnSpc>
                <a:spcPct val="150000"/>
              </a:lnSpc>
              <a:spcAft>
                <a:spcPts val="800"/>
              </a:spcAft>
            </a:pPr>
            <a:r>
              <a:rPr lang="en-US" dirty="0">
                <a:solidFill>
                  <a:srgbClr val="000000"/>
                </a:solidFill>
                <a:latin typeface="Times New Roman" panose="02020603050405020304" pitchFamily="18" charset="0"/>
                <a:ea typeface="Calibri" panose="020F0502020204030204" pitchFamily="34" charset="0"/>
              </a:rPr>
              <a:t>-</a:t>
            </a:r>
          </a:p>
        </p:txBody>
      </p:sp>
      <p:pic>
        <p:nvPicPr>
          <p:cNvPr id="6" name="Picture 5"/>
          <p:cNvPicPr>
            <a:picLocks noChangeAspect="1"/>
          </p:cNvPicPr>
          <p:nvPr/>
        </p:nvPicPr>
        <p:blipFill>
          <a:blip r:embed="rId3"/>
          <a:stretch>
            <a:fillRect/>
          </a:stretch>
        </p:blipFill>
        <p:spPr>
          <a:xfrm>
            <a:off x="1393359" y="3893601"/>
            <a:ext cx="3309281" cy="1863755"/>
          </a:xfrm>
          <a:prstGeom prst="rect">
            <a:avLst/>
          </a:prstGeom>
        </p:spPr>
      </p:pic>
    </p:spTree>
    <p:extLst>
      <p:ext uri="{BB962C8B-B14F-4D97-AF65-F5344CB8AC3E}">
        <p14:creationId xmlns:p14="http://schemas.microsoft.com/office/powerpoint/2010/main" val="2351788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454AFD2-7554-0B76-4B59-C4133DAFC4B6}"/>
              </a:ext>
            </a:extLst>
          </p:cNvPr>
          <p:cNvSpPr txBox="1">
            <a:spLocks/>
          </p:cNvSpPr>
          <p:nvPr/>
        </p:nvSpPr>
        <p:spPr>
          <a:xfrm>
            <a:off x="1295402" y="982132"/>
            <a:ext cx="9601196" cy="1060981"/>
          </a:xfrm>
          <a:prstGeom prst="rect">
            <a:avLst/>
          </a:prstGeom>
        </p:spPr>
        <p:txBody>
          <a:bodyPr>
            <a:no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indent="-285750" defTabSz="457200">
              <a:lnSpc>
                <a:spcPct val="150000"/>
              </a:lnSpc>
              <a:spcBef>
                <a:spcPts val="1200"/>
              </a:spcBef>
              <a:defRPr/>
            </a:pPr>
            <a:r>
              <a:rPr lang="en-US" sz="4000" b="1" kern="0" cap="none" spc="0" dirty="0">
                <a:solidFill>
                  <a:srgbClr val="2F5496"/>
                </a:solidFill>
                <a:latin typeface="Times New Roman" panose="02020603050405020304" pitchFamily="18" charset="0"/>
                <a:ea typeface="Times New Roman" panose="02020603050405020304" pitchFamily="18" charset="0"/>
                <a:cs typeface="+mn-cs"/>
              </a:rPr>
              <a:t>Conclusion</a:t>
            </a:r>
            <a:br>
              <a:rPr lang="en-US" sz="4000" b="1" kern="0" cap="none" spc="0" dirty="0">
                <a:solidFill>
                  <a:srgbClr val="2F5496"/>
                </a:solidFill>
                <a:latin typeface="Times New Roman" panose="02020603050405020304" pitchFamily="18" charset="0"/>
                <a:ea typeface="Times New Roman" panose="02020603050405020304" pitchFamily="18" charset="0"/>
                <a:cs typeface="+mn-cs"/>
              </a:rPr>
            </a:br>
            <a:endParaRPr lang="en-US" sz="4000" dirty="0"/>
          </a:p>
        </p:txBody>
      </p:sp>
      <p:sp>
        <p:nvSpPr>
          <p:cNvPr id="4" name="Content Placeholder 2">
            <a:extLst>
              <a:ext uri="{FF2B5EF4-FFF2-40B4-BE49-F238E27FC236}">
                <a16:creationId xmlns:a16="http://schemas.microsoft.com/office/drawing/2014/main" id="{940DD3F1-253A-55D4-886B-084E2B3E4E2F}"/>
              </a:ext>
            </a:extLst>
          </p:cNvPr>
          <p:cNvSpPr txBox="1">
            <a:spLocks/>
          </p:cNvSpPr>
          <p:nvPr/>
        </p:nvSpPr>
        <p:spPr>
          <a:xfrm>
            <a:off x="742950" y="2556931"/>
            <a:ext cx="10758488" cy="3700994"/>
          </a:xfrm>
          <a:prstGeom prst="rect">
            <a:avLst/>
          </a:prstGeom>
        </p:spPr>
        <p:txBody>
          <a:bodyPr>
            <a:normAutofit fontScale="700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gn="just">
              <a:lnSpc>
                <a:spcPct val="150000"/>
              </a:lnSpc>
              <a:spcBef>
                <a:spcPts val="0"/>
              </a:spcBef>
              <a:spcAft>
                <a:spcPts val="800"/>
              </a:spcAft>
              <a:buFont typeface="Wingdings" panose="05000000000000000000" pitchFamily="2" charset="2"/>
              <a:buChar char="q"/>
            </a:pPr>
            <a:r>
              <a:rPr lang="en-US" sz="4000" dirty="0">
                <a:solidFill>
                  <a:srgbClr val="000000"/>
                </a:solidFill>
                <a:latin typeface="Times New Roman" panose="02020603050405020304" pitchFamily="18" charset="0"/>
                <a:ea typeface="Calibri" panose="020F0502020204030204" pitchFamily="34" charset="0"/>
              </a:rPr>
              <a:t>TESCO changes its business strategy and operations with technology. </a:t>
            </a:r>
          </a:p>
          <a:p>
            <a:pPr algn="just">
              <a:lnSpc>
                <a:spcPct val="150000"/>
              </a:lnSpc>
              <a:spcBef>
                <a:spcPts val="0"/>
              </a:spcBef>
              <a:spcAft>
                <a:spcPts val="800"/>
              </a:spcAft>
              <a:buFont typeface="Wingdings" panose="05000000000000000000" pitchFamily="2" charset="2"/>
              <a:buChar char="q"/>
            </a:pPr>
            <a:r>
              <a:rPr lang="en-US" sz="4000" dirty="0">
                <a:solidFill>
                  <a:srgbClr val="000000"/>
                </a:solidFill>
                <a:latin typeface="Times New Roman" panose="02020603050405020304" pitchFamily="18" charset="0"/>
                <a:ea typeface="Calibri" panose="020F0502020204030204" pitchFamily="34" charset="0"/>
              </a:rPr>
              <a:t>The technology aids in both cost-cutting and profit growth for the company. </a:t>
            </a:r>
          </a:p>
          <a:p>
            <a:pPr algn="just">
              <a:lnSpc>
                <a:spcPct val="150000"/>
              </a:lnSpc>
              <a:spcBef>
                <a:spcPts val="0"/>
              </a:spcBef>
              <a:spcAft>
                <a:spcPts val="800"/>
              </a:spcAft>
              <a:buFont typeface="Wingdings" panose="05000000000000000000" pitchFamily="2" charset="2"/>
              <a:buChar char="q"/>
            </a:pPr>
            <a:r>
              <a:rPr lang="en-US" sz="4000" dirty="0">
                <a:solidFill>
                  <a:srgbClr val="000000"/>
                </a:solidFill>
                <a:latin typeface="Times New Roman" panose="02020603050405020304" pitchFamily="18" charset="0"/>
                <a:ea typeface="Calibri" panose="020F0502020204030204" pitchFamily="34" charset="0"/>
              </a:rPr>
              <a:t>Every firm replaces its outdated management system with technology.</a:t>
            </a:r>
          </a:p>
          <a:p>
            <a:endParaRPr lang="en-US" dirty="0"/>
          </a:p>
        </p:txBody>
      </p:sp>
    </p:spTree>
    <p:extLst>
      <p:ext uri="{BB962C8B-B14F-4D97-AF65-F5344CB8AC3E}">
        <p14:creationId xmlns:p14="http://schemas.microsoft.com/office/powerpoint/2010/main" val="1463388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78224-A704-518B-EE9B-DDEC195B7C59}"/>
              </a:ext>
            </a:extLst>
          </p:cNvPr>
          <p:cNvSpPr txBox="1">
            <a:spLocks/>
          </p:cNvSpPr>
          <p:nvPr/>
        </p:nvSpPr>
        <p:spPr>
          <a:xfrm>
            <a:off x="1295402" y="480687"/>
            <a:ext cx="9601196" cy="1303867"/>
          </a:xfrm>
          <a:prstGeom prst="rect">
            <a:avLst/>
          </a:prstGeom>
        </p:spPr>
        <p:txBody>
          <a:bodyP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sz="4000" b="1" kern="0" dirty="0">
                <a:solidFill>
                  <a:srgbClr val="2F5496"/>
                </a:solidFill>
                <a:latin typeface="Times New Roman" panose="02020603050405020304" pitchFamily="18" charset="0"/>
                <a:ea typeface="Times New Roman" panose="02020603050405020304" pitchFamily="18" charset="0"/>
              </a:rPr>
              <a:t>References</a:t>
            </a:r>
            <a:br>
              <a:rPr lang="en-US" sz="4400" b="1" kern="0" dirty="0">
                <a:solidFill>
                  <a:srgbClr val="2F5496"/>
                </a:solidFill>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1290DBC-B499-466D-FA87-F060F45549DB}"/>
              </a:ext>
            </a:extLst>
          </p:cNvPr>
          <p:cNvSpPr txBox="1">
            <a:spLocks/>
          </p:cNvSpPr>
          <p:nvPr/>
        </p:nvSpPr>
        <p:spPr>
          <a:xfrm>
            <a:off x="1002890" y="1356852"/>
            <a:ext cx="9893708" cy="5353664"/>
          </a:xfrm>
          <a:prstGeom prst="rect">
            <a:avLst/>
          </a:prstGeom>
        </p:spPr>
        <p:txBody>
          <a:bodyPr>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Bin </a:t>
            </a:r>
            <a:r>
              <a:rPr lang="en-US" sz="900" dirty="0" err="1">
                <a:solidFill>
                  <a:srgbClr val="000000"/>
                </a:solidFill>
                <a:latin typeface="Times New Roman" panose="02020603050405020304" pitchFamily="18" charset="0"/>
                <a:ea typeface="Calibri" panose="020F0502020204030204" pitchFamily="34" charset="0"/>
              </a:rPr>
              <a:t>Rosnizam</a:t>
            </a:r>
            <a:r>
              <a:rPr lang="en-US" sz="900" dirty="0">
                <a:solidFill>
                  <a:srgbClr val="000000"/>
                </a:solidFill>
                <a:latin typeface="Times New Roman" panose="02020603050405020304" pitchFamily="18" charset="0"/>
                <a:ea typeface="Calibri" panose="020F0502020204030204" pitchFamily="34" charset="0"/>
              </a:rPr>
              <a:t>, M., </a:t>
            </a:r>
            <a:r>
              <a:rPr lang="en-US" sz="900" dirty="0" err="1">
                <a:solidFill>
                  <a:srgbClr val="000000"/>
                </a:solidFill>
                <a:latin typeface="Times New Roman" panose="02020603050405020304" pitchFamily="18" charset="0"/>
                <a:ea typeface="Calibri" panose="020F0502020204030204" pitchFamily="34" charset="0"/>
              </a:rPr>
              <a:t>Kee</a:t>
            </a:r>
            <a:r>
              <a:rPr lang="en-US" sz="900" dirty="0">
                <a:solidFill>
                  <a:srgbClr val="000000"/>
                </a:solidFill>
                <a:latin typeface="Times New Roman" panose="02020603050405020304" pitchFamily="18" charset="0"/>
                <a:ea typeface="Calibri" panose="020F0502020204030204" pitchFamily="34" charset="0"/>
              </a:rPr>
              <a:t>, D., Bin Mohammad </a:t>
            </a:r>
            <a:r>
              <a:rPr lang="en-US" sz="900" dirty="0" err="1">
                <a:solidFill>
                  <a:srgbClr val="000000"/>
                </a:solidFill>
                <a:latin typeface="Times New Roman" panose="02020603050405020304" pitchFamily="18" charset="0"/>
                <a:ea typeface="Calibri" panose="020F0502020204030204" pitchFamily="34" charset="0"/>
              </a:rPr>
              <a:t>Akhir</a:t>
            </a:r>
            <a:r>
              <a:rPr lang="en-US" sz="900" dirty="0">
                <a:solidFill>
                  <a:srgbClr val="000000"/>
                </a:solidFill>
                <a:latin typeface="Times New Roman" panose="02020603050405020304" pitchFamily="18" charset="0"/>
                <a:ea typeface="Calibri" panose="020F0502020204030204" pitchFamily="34" charset="0"/>
              </a:rPr>
              <a:t>, M., </a:t>
            </a:r>
            <a:r>
              <a:rPr lang="en-US" sz="900" dirty="0" err="1">
                <a:solidFill>
                  <a:srgbClr val="000000"/>
                </a:solidFill>
                <a:latin typeface="Times New Roman" panose="02020603050405020304" pitchFamily="18" charset="0"/>
                <a:ea typeface="Calibri" panose="020F0502020204030204" pitchFamily="34" charset="0"/>
              </a:rPr>
              <a:t>Shahqira</a:t>
            </a:r>
            <a:r>
              <a:rPr lang="en-US" sz="900" dirty="0">
                <a:solidFill>
                  <a:srgbClr val="000000"/>
                </a:solidFill>
                <a:latin typeface="Times New Roman" panose="02020603050405020304" pitchFamily="18" charset="0"/>
                <a:ea typeface="Calibri" panose="020F0502020204030204" pitchFamily="34" charset="0"/>
              </a:rPr>
              <a:t>, M., Bin </a:t>
            </a:r>
            <a:r>
              <a:rPr lang="en-US" sz="900" dirty="0" err="1">
                <a:solidFill>
                  <a:srgbClr val="000000"/>
                </a:solidFill>
                <a:latin typeface="Times New Roman" panose="02020603050405020304" pitchFamily="18" charset="0"/>
                <a:ea typeface="Calibri" panose="020F0502020204030204" pitchFamily="34" charset="0"/>
              </a:rPr>
              <a:t>Mohd</a:t>
            </a:r>
            <a:r>
              <a:rPr lang="en-US" sz="900" dirty="0">
                <a:solidFill>
                  <a:srgbClr val="000000"/>
                </a:solidFill>
                <a:latin typeface="Times New Roman" panose="02020603050405020304" pitchFamily="18" charset="0"/>
                <a:ea typeface="Calibri" panose="020F0502020204030204" pitchFamily="34" charset="0"/>
              </a:rPr>
              <a:t> </a:t>
            </a:r>
            <a:r>
              <a:rPr lang="en-US" sz="900" dirty="0" err="1">
                <a:solidFill>
                  <a:srgbClr val="000000"/>
                </a:solidFill>
                <a:latin typeface="Times New Roman" panose="02020603050405020304" pitchFamily="18" charset="0"/>
                <a:ea typeface="Calibri" panose="020F0502020204030204" pitchFamily="34" charset="0"/>
              </a:rPr>
              <a:t>Yusoff</a:t>
            </a:r>
            <a:r>
              <a:rPr lang="en-US" sz="900" dirty="0">
                <a:solidFill>
                  <a:srgbClr val="000000"/>
                </a:solidFill>
                <a:latin typeface="Times New Roman" panose="02020603050405020304" pitchFamily="18" charset="0"/>
                <a:ea typeface="Calibri" panose="020F0502020204030204" pitchFamily="34" charset="0"/>
              </a:rPr>
              <a:t>, M., </a:t>
            </a:r>
            <a:r>
              <a:rPr lang="en-US" sz="900" dirty="0" err="1">
                <a:solidFill>
                  <a:srgbClr val="000000"/>
                </a:solidFill>
                <a:latin typeface="Times New Roman" panose="02020603050405020304" pitchFamily="18" charset="0"/>
                <a:ea typeface="Calibri" panose="020F0502020204030204" pitchFamily="34" charset="0"/>
              </a:rPr>
              <a:t>Budiman</a:t>
            </a:r>
            <a:r>
              <a:rPr lang="en-US" sz="900" dirty="0">
                <a:solidFill>
                  <a:srgbClr val="000000"/>
                </a:solidFill>
                <a:latin typeface="Times New Roman" panose="02020603050405020304" pitchFamily="18" charset="0"/>
                <a:ea typeface="Calibri" panose="020F0502020204030204" pitchFamily="34" charset="0"/>
              </a:rPr>
              <a:t>, R. and </a:t>
            </a:r>
            <a:r>
              <a:rPr lang="en-US" sz="900" dirty="0" err="1">
                <a:solidFill>
                  <a:srgbClr val="000000"/>
                </a:solidFill>
                <a:latin typeface="Times New Roman" panose="02020603050405020304" pitchFamily="18" charset="0"/>
                <a:ea typeface="Calibri" panose="020F0502020204030204" pitchFamily="34" charset="0"/>
              </a:rPr>
              <a:t>Alajmi</a:t>
            </a:r>
            <a:r>
              <a:rPr lang="en-US" sz="900" dirty="0">
                <a:solidFill>
                  <a:srgbClr val="000000"/>
                </a:solidFill>
                <a:latin typeface="Times New Roman" panose="02020603050405020304" pitchFamily="18" charset="0"/>
                <a:ea typeface="Calibri" panose="020F0502020204030204" pitchFamily="34" charset="0"/>
              </a:rPr>
              <a:t>, A., 2020. Market Opportunities and Challenges: A Case Study of Tesco. </a:t>
            </a:r>
            <a:r>
              <a:rPr lang="en-US" sz="900" i="1" dirty="0">
                <a:solidFill>
                  <a:srgbClr val="000000"/>
                </a:solidFill>
                <a:latin typeface="Times New Roman" panose="02020603050405020304" pitchFamily="18" charset="0"/>
                <a:ea typeface="Calibri" panose="020F0502020204030204" pitchFamily="34" charset="0"/>
              </a:rPr>
              <a:t>Journal of The Community Development in Asia</a:t>
            </a:r>
            <a:r>
              <a:rPr lang="en-US" sz="900" dirty="0">
                <a:solidFill>
                  <a:srgbClr val="000000"/>
                </a:solidFill>
                <a:latin typeface="Times New Roman" panose="02020603050405020304" pitchFamily="18" charset="0"/>
                <a:ea typeface="Calibri" panose="020F0502020204030204" pitchFamily="34" charset="0"/>
              </a:rPr>
              <a:t>, 3(2), pp.18-27.</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CompaniesHistory.com - The largest companies and brands in the world. 2022. </a:t>
            </a:r>
            <a:r>
              <a:rPr lang="en-US" sz="900" i="1" dirty="0">
                <a:solidFill>
                  <a:srgbClr val="000000"/>
                </a:solidFill>
                <a:latin typeface="Times New Roman" panose="02020603050405020304" pitchFamily="18" charset="0"/>
                <a:ea typeface="Calibri" panose="020F0502020204030204" pitchFamily="34" charset="0"/>
              </a:rPr>
              <a:t>Tesco</a:t>
            </a:r>
            <a:r>
              <a:rPr lang="en-US" sz="900" dirty="0">
                <a:solidFill>
                  <a:srgbClr val="000000"/>
                </a:solidFill>
                <a:latin typeface="Times New Roman" panose="02020603050405020304" pitchFamily="18" charset="0"/>
                <a:ea typeface="Calibri" panose="020F0502020204030204" pitchFamily="34" charset="0"/>
              </a:rPr>
              <a:t>. [online] Available at: &lt;https://www.companieshistory.com/tesco/&gt; [Accessed 26 July 2022].</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Heller, F., 2017. Technological Innovation Applied to Walmart and Tesco’s Supply Chain. </a:t>
            </a:r>
            <a:r>
              <a:rPr lang="en-US" sz="900" i="1" dirty="0">
                <a:solidFill>
                  <a:srgbClr val="000000"/>
                </a:solidFill>
                <a:latin typeface="Times New Roman" panose="02020603050405020304" pitchFamily="18" charset="0"/>
                <a:ea typeface="Calibri" panose="020F0502020204030204" pitchFamily="34" charset="0"/>
              </a:rPr>
              <a:t>School of Business and Economics</a:t>
            </a:r>
            <a:r>
              <a:rPr lang="en-US" sz="900" dirty="0">
                <a:solidFill>
                  <a:srgbClr val="000000"/>
                </a:solidFill>
                <a:latin typeface="Times New Roman" panose="02020603050405020304" pitchFamily="18" charset="0"/>
                <a:ea typeface="Calibri" panose="020F0502020204030204" pitchFamily="34" charset="0"/>
              </a:rPr>
              <a:t>,.</a:t>
            </a:r>
          </a:p>
          <a:p>
            <a:pPr marL="57150" indent="-342900" algn="just">
              <a:lnSpc>
                <a:spcPct val="150000"/>
              </a:lnSpc>
              <a:spcBef>
                <a:spcPts val="0"/>
              </a:spcBef>
              <a:spcAft>
                <a:spcPts val="800"/>
              </a:spcAft>
              <a:buFont typeface="Wingdings" panose="05000000000000000000" pitchFamily="2" charset="2"/>
              <a:buChar char="q"/>
            </a:pPr>
            <a:r>
              <a:rPr lang="en-US" sz="900" i="1" dirty="0">
                <a:solidFill>
                  <a:srgbClr val="000000"/>
                </a:solidFill>
                <a:latin typeface="Times New Roman" panose="02020603050405020304" pitchFamily="18" charset="0"/>
                <a:ea typeface="Calibri" panose="020F0502020204030204" pitchFamily="34" charset="0"/>
              </a:rPr>
              <a:t>Industrial and Commercial Training</a:t>
            </a:r>
            <a:r>
              <a:rPr lang="en-US" sz="900" dirty="0">
                <a:solidFill>
                  <a:srgbClr val="000000"/>
                </a:solidFill>
                <a:latin typeface="Times New Roman" panose="02020603050405020304" pitchFamily="18" charset="0"/>
                <a:ea typeface="Calibri" panose="020F0502020204030204" pitchFamily="34" charset="0"/>
              </a:rPr>
              <a:t>, 2010. Tesco boosts investment in leadership development. 42(2).</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Internet Retailing. 2022. </a:t>
            </a:r>
            <a:r>
              <a:rPr lang="en-US" sz="900" i="1" dirty="0" err="1">
                <a:solidFill>
                  <a:srgbClr val="000000"/>
                </a:solidFill>
                <a:latin typeface="Times New Roman" panose="02020603050405020304" pitchFamily="18" charset="0"/>
                <a:ea typeface="Calibri" panose="020F0502020204030204" pitchFamily="34" charset="0"/>
              </a:rPr>
              <a:t>PayQwiq</a:t>
            </a:r>
            <a:r>
              <a:rPr lang="en-US" sz="900" i="1" dirty="0">
                <a:solidFill>
                  <a:srgbClr val="000000"/>
                </a:solidFill>
                <a:latin typeface="Times New Roman" panose="02020603050405020304" pitchFamily="18" charset="0"/>
                <a:ea typeface="Calibri" panose="020F0502020204030204" pitchFamily="34" charset="0"/>
              </a:rPr>
              <a:t> mobile payments available in all Tesco stores across the UK - Internet Retailing</a:t>
            </a:r>
            <a:r>
              <a:rPr lang="en-US" sz="900" dirty="0">
                <a:solidFill>
                  <a:srgbClr val="000000"/>
                </a:solidFill>
                <a:latin typeface="Times New Roman" panose="02020603050405020304" pitchFamily="18" charset="0"/>
                <a:ea typeface="Calibri" panose="020F0502020204030204" pitchFamily="34" charset="0"/>
              </a:rPr>
              <a:t>. [online] Available at: &lt;https://internetretailing.net/mobile/payqwiq-mobile-payments-available-in-all-tesco-stores-across-the-uk-14874/&gt; [Accessed 26 July 2022].</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Kamal, F. and Chen, W., 2016. The Impact of Information and Communication Technology Adoption on Multinational Firm Boundary Decisions. </a:t>
            </a:r>
            <a:r>
              <a:rPr lang="en-US" sz="900" i="1" dirty="0">
                <a:solidFill>
                  <a:srgbClr val="000000"/>
                </a:solidFill>
                <a:latin typeface="Times New Roman" panose="02020603050405020304" pitchFamily="18" charset="0"/>
                <a:ea typeface="Calibri" panose="020F0502020204030204" pitchFamily="34" charset="0"/>
              </a:rPr>
              <a:t>SSRN Electronic Journal</a:t>
            </a:r>
            <a:r>
              <a:rPr lang="en-US" sz="900" dirty="0">
                <a:solidFill>
                  <a:srgbClr val="000000"/>
                </a:solidFill>
                <a:latin typeface="Times New Roman" panose="02020603050405020304" pitchFamily="18" charset="0"/>
                <a:ea typeface="Calibri" panose="020F0502020204030204" pitchFamily="34" charset="0"/>
              </a:rPr>
              <a:t>,.</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Krummel, D., 2022. Expansion in the Retail Sector—Market Entry Strategies in Consideration of Formal and Informal Institutions: A Tesco Case Study. </a:t>
            </a:r>
            <a:r>
              <a:rPr lang="en-US" sz="900" i="1" dirty="0" err="1">
                <a:solidFill>
                  <a:srgbClr val="000000"/>
                </a:solidFill>
                <a:latin typeface="Times New Roman" panose="02020603050405020304" pitchFamily="18" charset="0"/>
                <a:ea typeface="Calibri" panose="020F0502020204030204" pitchFamily="34" charset="0"/>
              </a:rPr>
              <a:t>OALib</a:t>
            </a:r>
            <a:r>
              <a:rPr lang="en-US" sz="900" dirty="0">
                <a:solidFill>
                  <a:srgbClr val="000000"/>
                </a:solidFill>
                <a:latin typeface="Times New Roman" panose="02020603050405020304" pitchFamily="18" charset="0"/>
                <a:ea typeface="Calibri" panose="020F0502020204030204" pitchFamily="34" charset="0"/>
              </a:rPr>
              <a:t>, 09(02), pp.1-19.</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Linkedin.com. 2022. </a:t>
            </a:r>
            <a:r>
              <a:rPr lang="en-US" sz="900" i="1" dirty="0">
                <a:solidFill>
                  <a:srgbClr val="000000"/>
                </a:solidFill>
                <a:latin typeface="Times New Roman" panose="02020603050405020304" pitchFamily="18" charset="0"/>
                <a:ea typeface="Calibri" panose="020F0502020204030204" pitchFamily="34" charset="0"/>
              </a:rPr>
              <a:t>Technology in Tesco – Using Technology To Improve The Shopping Experience</a:t>
            </a:r>
            <a:r>
              <a:rPr lang="en-US" sz="900" dirty="0">
                <a:solidFill>
                  <a:srgbClr val="000000"/>
                </a:solidFill>
                <a:latin typeface="Times New Roman" panose="02020603050405020304" pitchFamily="18" charset="0"/>
                <a:ea typeface="Calibri" panose="020F0502020204030204" pitchFamily="34" charset="0"/>
              </a:rPr>
              <a:t>. [online] Available at: &lt;https://www.linkedin.com/pulse/technology-tesco-using-improve-shopping-experience-jodie-lawlor&gt; [Accessed 26 July 2022].</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Mohammed, T., 2019. The Impact of Technological Advancement On Entrepreneurship in an Organization. </a:t>
            </a:r>
            <a:r>
              <a:rPr lang="en-US" sz="900" i="1" dirty="0">
                <a:solidFill>
                  <a:srgbClr val="000000"/>
                </a:solidFill>
                <a:latin typeface="Times New Roman" panose="02020603050405020304" pitchFamily="18" charset="0"/>
                <a:ea typeface="Calibri" panose="020F0502020204030204" pitchFamily="34" charset="0"/>
              </a:rPr>
              <a:t>International Journal of Scientific and Research Publications (IJSRP)</a:t>
            </a:r>
            <a:r>
              <a:rPr lang="en-US" sz="900" dirty="0">
                <a:solidFill>
                  <a:srgbClr val="000000"/>
                </a:solidFill>
                <a:latin typeface="Times New Roman" panose="02020603050405020304" pitchFamily="18" charset="0"/>
                <a:ea typeface="Calibri" panose="020F0502020204030204" pitchFamily="34" charset="0"/>
              </a:rPr>
              <a:t>, 9(6), p.p90107.</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Moon, C., 2016. The Impact of Technological Innovation Orientation and Technological Innovation Capabilities on Technological Innovation Performance. </a:t>
            </a:r>
            <a:r>
              <a:rPr lang="en-US" sz="900" i="1" dirty="0">
                <a:solidFill>
                  <a:srgbClr val="000000"/>
                </a:solidFill>
                <a:latin typeface="Times New Roman" panose="02020603050405020304" pitchFamily="18" charset="0"/>
                <a:ea typeface="Calibri" panose="020F0502020204030204" pitchFamily="34" charset="0"/>
              </a:rPr>
              <a:t>Korean Corporation Management Review</a:t>
            </a:r>
            <a:r>
              <a:rPr lang="en-US" sz="900" dirty="0">
                <a:solidFill>
                  <a:srgbClr val="000000"/>
                </a:solidFill>
                <a:latin typeface="Times New Roman" panose="02020603050405020304" pitchFamily="18" charset="0"/>
                <a:ea typeface="Calibri" panose="020F0502020204030204" pitchFamily="34" charset="0"/>
              </a:rPr>
              <a:t>, 23(6), pp.47-72.</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Technology and Operations Management. 2016. </a:t>
            </a:r>
            <a:r>
              <a:rPr lang="en-US" sz="900" i="1" dirty="0">
                <a:solidFill>
                  <a:srgbClr val="000000"/>
                </a:solidFill>
                <a:latin typeface="Times New Roman" panose="02020603050405020304" pitchFamily="18" charset="0"/>
                <a:ea typeface="Calibri" panose="020F0502020204030204" pitchFamily="34" charset="0"/>
              </a:rPr>
              <a:t>Tesco: A digital transformation - Technology and Operations Management</a:t>
            </a:r>
            <a:r>
              <a:rPr lang="en-US" sz="900" dirty="0">
                <a:solidFill>
                  <a:srgbClr val="000000"/>
                </a:solidFill>
                <a:latin typeface="Times New Roman" panose="02020603050405020304" pitchFamily="18" charset="0"/>
                <a:ea typeface="Calibri" panose="020F0502020204030204" pitchFamily="34" charset="0"/>
              </a:rPr>
              <a:t>. [online] Available at: &lt;https://digital.hbs.edu/platform-rctom/submission/tesco-a-digital-transformation/&gt; [Accessed 26 July 2022].</a:t>
            </a:r>
          </a:p>
          <a:p>
            <a:pPr marL="57150" indent="-342900" algn="just">
              <a:lnSpc>
                <a:spcPct val="150000"/>
              </a:lnSpc>
              <a:spcBef>
                <a:spcPts val="0"/>
              </a:spcBef>
              <a:spcAft>
                <a:spcPts val="800"/>
              </a:spcAft>
              <a:buFont typeface="Wingdings" panose="05000000000000000000" pitchFamily="2" charset="2"/>
              <a:buChar char="q"/>
            </a:pPr>
            <a:r>
              <a:rPr lang="en-US" sz="900" dirty="0">
                <a:solidFill>
                  <a:srgbClr val="000000"/>
                </a:solidFill>
                <a:latin typeface="Times New Roman" panose="02020603050405020304" pitchFamily="18" charset="0"/>
                <a:ea typeface="Calibri" panose="020F0502020204030204" pitchFamily="34" charset="0"/>
              </a:rPr>
              <a:t>Tesco. 2019. </a:t>
            </a:r>
            <a:r>
              <a:rPr lang="en-US" sz="900" i="1" dirty="0">
                <a:solidFill>
                  <a:srgbClr val="000000"/>
                </a:solidFill>
                <a:latin typeface="Times New Roman" panose="02020603050405020304" pitchFamily="18" charset="0"/>
                <a:ea typeface="Calibri" panose="020F0502020204030204" pitchFamily="34" charset="0"/>
              </a:rPr>
              <a:t>Tesco, </a:t>
            </a:r>
            <a:r>
              <a:rPr lang="en-US" sz="900" i="1" dirty="0" err="1">
                <a:solidFill>
                  <a:srgbClr val="000000"/>
                </a:solidFill>
                <a:latin typeface="Times New Roman" panose="02020603050405020304" pitchFamily="18" charset="0"/>
                <a:ea typeface="Calibri" panose="020F0502020204030204" pitchFamily="34" charset="0"/>
              </a:rPr>
              <a:t>Nasscom</a:t>
            </a:r>
            <a:r>
              <a:rPr lang="en-US" sz="900" i="1" dirty="0">
                <a:solidFill>
                  <a:srgbClr val="000000"/>
                </a:solidFill>
                <a:latin typeface="Times New Roman" panose="02020603050405020304" pitchFamily="18" charset="0"/>
                <a:ea typeface="Calibri" panose="020F0502020204030204" pitchFamily="34" charset="0"/>
              </a:rPr>
              <a:t> to improve employability - Tesco</a:t>
            </a:r>
            <a:r>
              <a:rPr lang="en-US" sz="900" dirty="0">
                <a:solidFill>
                  <a:srgbClr val="000000"/>
                </a:solidFill>
                <a:latin typeface="Times New Roman" panose="02020603050405020304" pitchFamily="18" charset="0"/>
                <a:ea typeface="Calibri" panose="020F0502020204030204" pitchFamily="34" charset="0"/>
              </a:rPr>
              <a:t>. [online] Available at: &lt;https://www.tescobengaluru.com/news/tesco-in-bengaluru-collaborates-with-indian-institute-of-science-for-a-technology-fellowship-programme/&gt; [Accessed 26 July 2022].</a:t>
            </a:r>
          </a:p>
          <a:p>
            <a:pPr marL="0" indent="0" algn="just">
              <a:lnSpc>
                <a:spcPct val="150000"/>
              </a:lnSpc>
              <a:spcBef>
                <a:spcPts val="0"/>
              </a:spcBef>
              <a:spcAft>
                <a:spcPts val="800"/>
              </a:spcAft>
              <a:buFont typeface="Arial" panose="020B0604020202020204" pitchFamily="34" charset="0"/>
              <a:buNone/>
            </a:pPr>
            <a:endParaRPr lang="en-US" sz="900" dirty="0">
              <a:solidFill>
                <a:srgbClr val="000000"/>
              </a:solidFill>
              <a:latin typeface="Times New Roman" panose="02020603050405020304" pitchFamily="18" charset="0"/>
              <a:ea typeface="Calibri" panose="020F0502020204030204" pitchFamily="34" charset="0"/>
            </a:endParaRPr>
          </a:p>
          <a:p>
            <a:pPr marL="57150" indent="-342900" algn="just">
              <a:lnSpc>
                <a:spcPct val="150000"/>
              </a:lnSpc>
              <a:spcBef>
                <a:spcPts val="0"/>
              </a:spcBef>
              <a:spcAft>
                <a:spcPts val="800"/>
              </a:spcAft>
              <a:buFont typeface="Wingdings" panose="05000000000000000000" pitchFamily="2" charset="2"/>
              <a:buChar char="q"/>
            </a:pPr>
            <a:endParaRPr lang="en-US" sz="900" dirty="0">
              <a:solidFill>
                <a:srgbClr val="000000"/>
              </a:solidFill>
              <a:latin typeface="Times New Roman" panose="02020603050405020304" pitchFamily="18" charset="0"/>
              <a:ea typeface="Calibri" panose="020F0502020204030204" pitchFamily="34" charset="0"/>
            </a:endParaRPr>
          </a:p>
          <a:p>
            <a:endParaRPr lang="en-US" sz="900" dirty="0"/>
          </a:p>
        </p:txBody>
      </p:sp>
    </p:spTree>
    <p:extLst>
      <p:ext uri="{BB962C8B-B14F-4D97-AF65-F5344CB8AC3E}">
        <p14:creationId xmlns:p14="http://schemas.microsoft.com/office/powerpoint/2010/main" val="1365163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876550" y="322092"/>
            <a:ext cx="6743700" cy="6231179"/>
          </a:xfrm>
          <a:prstGeom prst="rect">
            <a:avLst/>
          </a:prstGeom>
        </p:spPr>
      </p:pic>
    </p:spTree>
    <p:extLst>
      <p:ext uri="{BB962C8B-B14F-4D97-AF65-F5344CB8AC3E}">
        <p14:creationId xmlns:p14="http://schemas.microsoft.com/office/powerpoint/2010/main" val="50894117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495</TotalTime>
  <Words>2710</Words>
  <Application>Microsoft Office PowerPoint</Application>
  <PresentationFormat>Widescreen</PresentationFormat>
  <Paragraphs>259</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Gill Sans MT</vt:lpstr>
      <vt:lpstr>Open Sans</vt:lpstr>
      <vt:lpstr>Times New Roman</vt:lpstr>
      <vt:lpstr>Wingdings</vt:lpstr>
      <vt:lpstr>Parcel</vt:lpstr>
      <vt:lpstr> BMSW4003 Digital Skills and Research Methods </vt:lpstr>
      <vt:lpstr>PowerPoint Presentation</vt:lpstr>
      <vt:lpstr>Table of Content </vt:lpstr>
      <vt:lpstr>PowerPoint Presentation</vt:lpstr>
      <vt:lpstr>Background of the organization </vt:lpstr>
      <vt:lpstr>Background of the organization</vt:lpstr>
      <vt:lpstr>Challenges before introduction of modern technology </vt:lpstr>
      <vt:lpstr>PowerPoint Presentation</vt:lpstr>
      <vt:lpstr>Challenges before introduction of modern technology</vt:lpstr>
      <vt:lpstr>PowerPoint Presentation</vt:lpstr>
      <vt:lpstr>PowerPoint Presentation</vt:lpstr>
      <vt:lpstr>PowerPoint Presentation</vt:lpstr>
      <vt:lpstr>PowerPoint Presentation</vt:lpstr>
      <vt:lpstr>Increase in sale</vt:lpstr>
      <vt:lpstr>Reduction in Cost </vt:lpstr>
      <vt:lpstr>Impact of the technology introduced</vt:lpstr>
      <vt:lpstr>PowerPoint Presentation</vt:lpstr>
      <vt:lpstr>PowerPoint Presentation</vt:lpstr>
      <vt:lpstr>Lessons that can be drawn from the case study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BMSW4003 Digital Skills and Research Methods </dc:title>
  <cp:lastModifiedBy>marius buica</cp:lastModifiedBy>
  <cp:revision>4</cp:revision>
  <dcterms:created xsi:type="dcterms:W3CDTF">2022-08-09T05:00:55Z</dcterms:created>
  <dcterms:modified xsi:type="dcterms:W3CDTF">2022-08-16T19:23:32Z</dcterms:modified>
</cp:coreProperties>
</file>