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4"/>
  </p:notesMasterIdLst>
  <p:sldIdLst>
    <p:sldId id="256" r:id="rId2"/>
    <p:sldId id="257" r:id="rId3"/>
    <p:sldId id="258" r:id="rId4"/>
    <p:sldId id="275" r:id="rId5"/>
    <p:sldId id="276" r:id="rId6"/>
    <p:sldId id="277" r:id="rId7"/>
    <p:sldId id="278" r:id="rId8"/>
    <p:sldId id="279" r:id="rId9"/>
    <p:sldId id="280" r:id="rId10"/>
    <p:sldId id="281" r:id="rId11"/>
    <p:sldId id="282" r:id="rId12"/>
    <p:sldId id="283"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5034"/>
  </p:normalViewPr>
  <p:slideViewPr>
    <p:cSldViewPr snapToGrid="0" snapToObjects="1">
      <p:cViewPr varScale="1">
        <p:scale>
          <a:sx n="109" d="100"/>
          <a:sy n="109" d="100"/>
        </p:scale>
        <p:origin x="216"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1692C7-DBB2-6E4B-82EA-63A653262B52}" type="datetimeFigureOut">
              <a:rPr lang="en-US" smtClean="0"/>
              <a:t>9/14/26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0CA2DC-4E22-1F4C-AA67-1BF45F4CC414}" type="slidenum">
              <a:rPr lang="en-US" smtClean="0"/>
              <a:t>‹#›</a:t>
            </a:fld>
            <a:endParaRPr lang="en-US"/>
          </a:p>
        </p:txBody>
      </p:sp>
    </p:spTree>
    <p:extLst>
      <p:ext uri="{BB962C8B-B14F-4D97-AF65-F5344CB8AC3E}">
        <p14:creationId xmlns:p14="http://schemas.microsoft.com/office/powerpoint/2010/main" val="1777667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Adrian Frutiger – OCR-A (1968) typeface to be read by robots.</a:t>
            </a:r>
            <a:endParaRPr lang="en-US" dirty="0"/>
          </a:p>
        </p:txBody>
      </p:sp>
      <p:sp>
        <p:nvSpPr>
          <p:cNvPr id="4" name="Slide Number Placeholder 3"/>
          <p:cNvSpPr>
            <a:spLocks noGrp="1"/>
          </p:cNvSpPr>
          <p:nvPr>
            <p:ph type="sldNum" sz="quarter" idx="5"/>
          </p:nvPr>
        </p:nvSpPr>
        <p:spPr/>
        <p:txBody>
          <a:bodyPr/>
          <a:lstStyle/>
          <a:p>
            <a:fld id="{D10CA2DC-4E22-1F4C-AA67-1BF45F4CC414}" type="slidenum">
              <a:rPr lang="en-US" smtClean="0"/>
              <a:t>4</a:t>
            </a:fld>
            <a:endParaRPr lang="en-US"/>
          </a:p>
        </p:txBody>
      </p:sp>
    </p:spTree>
    <p:extLst>
      <p:ext uri="{BB962C8B-B14F-4D97-AF65-F5344CB8AC3E}">
        <p14:creationId xmlns:p14="http://schemas.microsoft.com/office/powerpoint/2010/main" val="1677782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0CA2DC-4E22-1F4C-AA67-1BF45F4CC414}" type="slidenum">
              <a:rPr lang="en-US" smtClean="0"/>
              <a:t>5</a:t>
            </a:fld>
            <a:endParaRPr lang="en-US"/>
          </a:p>
        </p:txBody>
      </p:sp>
    </p:spTree>
    <p:extLst>
      <p:ext uri="{BB962C8B-B14F-4D97-AF65-F5344CB8AC3E}">
        <p14:creationId xmlns:p14="http://schemas.microsoft.com/office/powerpoint/2010/main" val="3983479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0CA2DC-4E22-1F4C-AA67-1BF45F4CC414}" type="slidenum">
              <a:rPr lang="en-US" smtClean="0"/>
              <a:t>6</a:t>
            </a:fld>
            <a:endParaRPr lang="en-US"/>
          </a:p>
        </p:txBody>
      </p:sp>
    </p:spTree>
    <p:extLst>
      <p:ext uri="{BB962C8B-B14F-4D97-AF65-F5344CB8AC3E}">
        <p14:creationId xmlns:p14="http://schemas.microsoft.com/office/powerpoint/2010/main" val="1490531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0CA2DC-4E22-1F4C-AA67-1BF45F4CC414}" type="slidenum">
              <a:rPr lang="en-US" smtClean="0"/>
              <a:t>7</a:t>
            </a:fld>
            <a:endParaRPr lang="en-US"/>
          </a:p>
        </p:txBody>
      </p:sp>
    </p:spTree>
    <p:extLst>
      <p:ext uri="{BB962C8B-B14F-4D97-AF65-F5344CB8AC3E}">
        <p14:creationId xmlns:p14="http://schemas.microsoft.com/office/powerpoint/2010/main" val="2765245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0CA2DC-4E22-1F4C-AA67-1BF45F4CC414}" type="slidenum">
              <a:rPr lang="en-US" smtClean="0"/>
              <a:t>8</a:t>
            </a:fld>
            <a:endParaRPr lang="en-US"/>
          </a:p>
        </p:txBody>
      </p:sp>
    </p:spTree>
    <p:extLst>
      <p:ext uri="{BB962C8B-B14F-4D97-AF65-F5344CB8AC3E}">
        <p14:creationId xmlns:p14="http://schemas.microsoft.com/office/powerpoint/2010/main" val="24304396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0CA2DC-4E22-1F4C-AA67-1BF45F4CC414}" type="slidenum">
              <a:rPr lang="en-US" smtClean="0"/>
              <a:t>9</a:t>
            </a:fld>
            <a:endParaRPr lang="en-US"/>
          </a:p>
        </p:txBody>
      </p:sp>
    </p:spTree>
    <p:extLst>
      <p:ext uri="{BB962C8B-B14F-4D97-AF65-F5344CB8AC3E}">
        <p14:creationId xmlns:p14="http://schemas.microsoft.com/office/powerpoint/2010/main" val="42785507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0CA2DC-4E22-1F4C-AA67-1BF45F4CC414}" type="slidenum">
              <a:rPr lang="en-US" smtClean="0"/>
              <a:t>10</a:t>
            </a:fld>
            <a:endParaRPr lang="en-US"/>
          </a:p>
        </p:txBody>
      </p:sp>
    </p:spTree>
    <p:extLst>
      <p:ext uri="{BB962C8B-B14F-4D97-AF65-F5344CB8AC3E}">
        <p14:creationId xmlns:p14="http://schemas.microsoft.com/office/powerpoint/2010/main" val="4172480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0CA2DC-4E22-1F4C-AA67-1BF45F4CC414}" type="slidenum">
              <a:rPr lang="en-US" smtClean="0"/>
              <a:t>11</a:t>
            </a:fld>
            <a:endParaRPr lang="en-US"/>
          </a:p>
        </p:txBody>
      </p:sp>
    </p:spTree>
    <p:extLst>
      <p:ext uri="{BB962C8B-B14F-4D97-AF65-F5344CB8AC3E}">
        <p14:creationId xmlns:p14="http://schemas.microsoft.com/office/powerpoint/2010/main" val="18757175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endParaRPr lang="en-US" dirty="0"/>
          </a:p>
        </p:txBody>
      </p:sp>
      <p:sp>
        <p:nvSpPr>
          <p:cNvPr id="4" name="Slide Number Placeholder 3"/>
          <p:cNvSpPr>
            <a:spLocks noGrp="1"/>
          </p:cNvSpPr>
          <p:nvPr>
            <p:ph type="sldNum" sz="quarter" idx="5"/>
          </p:nvPr>
        </p:nvSpPr>
        <p:spPr/>
        <p:txBody>
          <a:bodyPr/>
          <a:lstStyle/>
          <a:p>
            <a:fld id="{D10CA2DC-4E22-1F4C-AA67-1BF45F4CC414}" type="slidenum">
              <a:rPr lang="en-US" smtClean="0"/>
              <a:t>12</a:t>
            </a:fld>
            <a:endParaRPr lang="en-US"/>
          </a:p>
        </p:txBody>
      </p:sp>
    </p:spTree>
    <p:extLst>
      <p:ext uri="{BB962C8B-B14F-4D97-AF65-F5344CB8AC3E}">
        <p14:creationId xmlns:p14="http://schemas.microsoft.com/office/powerpoint/2010/main" val="5056149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B3FAB711-4CB1-984F-8C1E-652D6A238F9C}" type="datetimeFigureOut">
              <a:rPr lang="en-US" smtClean="0"/>
              <a:t>9/14/26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1158667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3FAB711-4CB1-984F-8C1E-652D6A238F9C}" type="datetimeFigureOut">
              <a:rPr lang="en-US" smtClean="0"/>
              <a:t>9/14/26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591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B3FAB711-4CB1-984F-8C1E-652D6A238F9C}" type="datetimeFigureOut">
              <a:rPr lang="en-US" smtClean="0"/>
              <a:t>9/14/26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1083273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B3FAB711-4CB1-984F-8C1E-652D6A238F9C}" type="datetimeFigureOut">
              <a:rPr lang="en-US" smtClean="0"/>
              <a:t>9/14/26</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3156116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B3FAB711-4CB1-984F-8C1E-652D6A238F9C}" type="datetimeFigureOut">
              <a:rPr lang="en-US" smtClean="0"/>
              <a:t>9/14/26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56742F-D53A-9A4D-8E18-7AF1926E5ACA}" type="slidenum">
              <a:rPr lang="en-US" smtClean="0"/>
              <a:t>‹#›</a:t>
            </a:fld>
            <a:endParaRPr lang="en-US"/>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187679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3FAB711-4CB1-984F-8C1E-652D6A238F9C}" type="datetimeFigureOut">
              <a:rPr lang="en-US" smtClean="0"/>
              <a:t>9/14/26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2687125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FAB711-4CB1-984F-8C1E-652D6A238F9C}" type="datetimeFigureOut">
              <a:rPr lang="en-US" smtClean="0"/>
              <a:t>9/14/26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4009146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Ref idx="1001">
        <a:schemeClr val="bg2"/>
      </p:bgRef>
    </p:bg>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B3FAB711-4CB1-984F-8C1E-652D6A238F9C}" type="datetimeFigureOut">
              <a:rPr lang="en-US" smtClean="0"/>
              <a:t>9/14/26</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414892235"/>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tx1">
              <a:lumMod val="8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B3FAB711-4CB1-984F-8C1E-652D6A238F9C}" type="datetimeFigureOut">
              <a:rPr lang="en-US" smtClean="0"/>
              <a:t>9/14/26</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199501189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3FAB711-4CB1-984F-8C1E-652D6A238F9C}" type="datetimeFigureOut">
              <a:rPr lang="en-US" smtClean="0"/>
              <a:t>9/14/26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2803636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3FAB711-4CB1-984F-8C1E-652D6A238F9C}" type="datetimeFigureOut">
              <a:rPr lang="en-US" smtClean="0"/>
              <a:t>9/14/26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56742F-D53A-9A4D-8E18-7AF1926E5ACA}" type="slidenum">
              <a:rPr lang="en-US" smtClean="0"/>
              <a:t>‹#›</a:t>
            </a:fld>
            <a:endParaRPr lang="en-US"/>
          </a:p>
        </p:txBody>
      </p:sp>
    </p:spTree>
    <p:extLst>
      <p:ext uri="{BB962C8B-B14F-4D97-AF65-F5344CB8AC3E}">
        <p14:creationId xmlns:p14="http://schemas.microsoft.com/office/powerpoint/2010/main" val="2950027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chemeClr val="bg2">
              <a:lumMod val="60000"/>
              <a:lumOff val="40000"/>
              <a:alpha val="15000"/>
            </a:schemeClr>
          </a:solidFill>
          <a:ln w="31750" cap="sq">
            <a:solidFill>
              <a:schemeClr val="tx1">
                <a:lumMod val="75000"/>
                <a:lumOff val="25000"/>
              </a:schemeClr>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B3FAB711-4CB1-984F-8C1E-652D6A238F9C}" type="datetimeFigureOut">
              <a:rPr lang="en-US" smtClean="0"/>
              <a:t>9/14/26</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D956742F-D53A-9A4D-8E18-7AF1926E5ACA}" type="slidenum">
              <a:rPr lang="en-US" smtClean="0"/>
              <a:t>‹#›</a:t>
            </a:fld>
            <a:endParaRPr lang="en-US"/>
          </a:p>
        </p:txBody>
      </p:sp>
    </p:spTree>
    <p:extLst>
      <p:ext uri="{BB962C8B-B14F-4D97-AF65-F5344CB8AC3E}">
        <p14:creationId xmlns:p14="http://schemas.microsoft.com/office/powerpoint/2010/main" val="1917675490"/>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3CC96-0AEA-FF42-AF9E-EEF571A8253E}"/>
              </a:ext>
            </a:extLst>
          </p:cNvPr>
          <p:cNvSpPr>
            <a:spLocks noGrp="1"/>
          </p:cNvSpPr>
          <p:nvPr>
            <p:ph type="ctrTitle"/>
          </p:nvPr>
        </p:nvSpPr>
        <p:spPr/>
        <p:txBody>
          <a:bodyPr/>
          <a:lstStyle/>
          <a:p>
            <a:pPr algn="l"/>
            <a:r>
              <a:rPr lang="en-US" dirty="0">
                <a:latin typeface="+mn-lt"/>
              </a:rPr>
              <a:t>HOW TO LINK THE PRACTICE</a:t>
            </a:r>
          </a:p>
        </p:txBody>
      </p:sp>
      <p:sp>
        <p:nvSpPr>
          <p:cNvPr id="3" name="Subtitle 2">
            <a:extLst>
              <a:ext uri="{FF2B5EF4-FFF2-40B4-BE49-F238E27FC236}">
                <a16:creationId xmlns:a16="http://schemas.microsoft.com/office/drawing/2014/main" id="{F78AC886-CA22-3B4C-B1A4-1411E57F5760}"/>
              </a:ext>
            </a:extLst>
          </p:cNvPr>
          <p:cNvSpPr>
            <a:spLocks noGrp="1"/>
          </p:cNvSpPr>
          <p:nvPr>
            <p:ph type="subTitle" idx="1"/>
          </p:nvPr>
        </p:nvSpPr>
        <p:spPr/>
        <p:txBody>
          <a:bodyPr/>
          <a:lstStyle/>
          <a:p>
            <a:pPr algn="l"/>
            <a:r>
              <a:rPr lang="en-GB" b="1" dirty="0"/>
              <a:t>PART TWO - 'The Big Idea’ – </a:t>
            </a:r>
          </a:p>
          <a:p>
            <a:pPr algn="l"/>
            <a:r>
              <a:rPr lang="en-GB" b="1" dirty="0"/>
              <a:t>Some examples</a:t>
            </a:r>
            <a:endParaRPr lang="en-US" dirty="0"/>
          </a:p>
        </p:txBody>
      </p:sp>
    </p:spTree>
    <p:extLst>
      <p:ext uri="{BB962C8B-B14F-4D97-AF65-F5344CB8AC3E}">
        <p14:creationId xmlns:p14="http://schemas.microsoft.com/office/powerpoint/2010/main" val="2205371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4C020-F276-C243-B828-B34229790855}"/>
              </a:ext>
            </a:extLst>
          </p:cNvPr>
          <p:cNvSpPr>
            <a:spLocks noGrp="1"/>
          </p:cNvSpPr>
          <p:nvPr>
            <p:ph type="title"/>
          </p:nvPr>
        </p:nvSpPr>
        <p:spPr>
          <a:solidFill>
            <a:schemeClr val="bg1">
              <a:alpha val="30000"/>
            </a:schemeClr>
          </a:solidFill>
          <a:ln>
            <a:solidFill>
              <a:schemeClr val="tx1"/>
            </a:solidFill>
          </a:ln>
        </p:spPr>
        <p:txBody>
          <a:bodyPr>
            <a:normAutofit/>
          </a:bodyPr>
          <a:lstStyle/>
          <a:p>
            <a:r>
              <a:rPr lang="en-GB" b="1" dirty="0"/>
              <a:t>PART TWO </a:t>
            </a:r>
            <a:r>
              <a:rPr lang="en-GB" dirty="0"/>
              <a:t>– </a:t>
            </a:r>
            <a:br>
              <a:rPr lang="en-GB" dirty="0"/>
            </a:br>
            <a:r>
              <a:rPr lang="en-GB" dirty="0"/>
              <a:t>Practice Based Project</a:t>
            </a:r>
          </a:p>
        </p:txBody>
      </p:sp>
      <p:sp>
        <p:nvSpPr>
          <p:cNvPr id="3" name="Content Placeholder 2">
            <a:extLst>
              <a:ext uri="{FF2B5EF4-FFF2-40B4-BE49-F238E27FC236}">
                <a16:creationId xmlns:a16="http://schemas.microsoft.com/office/drawing/2014/main" id="{CA859708-78A3-AE4E-9417-8E641CA71A90}"/>
              </a:ext>
            </a:extLst>
          </p:cNvPr>
          <p:cNvSpPr>
            <a:spLocks noGrp="1"/>
          </p:cNvSpPr>
          <p:nvPr>
            <p:ph idx="1"/>
          </p:nvPr>
        </p:nvSpPr>
        <p:spPr/>
        <p:txBody>
          <a:bodyPr>
            <a:noAutofit/>
          </a:bodyPr>
          <a:lstStyle/>
          <a:p>
            <a:r>
              <a:rPr lang="en-GB" dirty="0"/>
              <a:t>A practice-based project, which has been informed by the research, insights and understandings from Part One, the 5000 word extended essay </a:t>
            </a:r>
            <a:br>
              <a:rPr lang="en-GB" dirty="0"/>
            </a:br>
            <a:br>
              <a:rPr lang="en-GB" dirty="0"/>
            </a:br>
            <a:r>
              <a:rPr lang="en-GB" dirty="0"/>
              <a:t>This practice-based project is considered a major project.</a:t>
            </a:r>
            <a:br>
              <a:rPr lang="en-GB" dirty="0"/>
            </a:br>
            <a:r>
              <a:rPr lang="en-GB" dirty="0"/>
              <a:t>To understand the quantity of final work that is required, it may help to refer to the work produced in a 20 credit module from year two (level 5).  </a:t>
            </a:r>
            <a:br>
              <a:rPr lang="en-GB" dirty="0"/>
            </a:br>
            <a:r>
              <a:rPr lang="en-GB" dirty="0"/>
              <a:t>For Example: Branding project or Design for User Experience or the Changemakers Part Two for Other People’s Shoes. </a:t>
            </a:r>
          </a:p>
          <a:p>
            <a:br>
              <a:rPr lang="en-GB" dirty="0"/>
            </a:br>
            <a:r>
              <a:rPr lang="en-GB" dirty="0"/>
              <a:t>You will have discussions with your supervisor for guidance, quantity and quality of the practice based project. </a:t>
            </a:r>
          </a:p>
        </p:txBody>
      </p:sp>
    </p:spTree>
    <p:extLst>
      <p:ext uri="{BB962C8B-B14F-4D97-AF65-F5344CB8AC3E}">
        <p14:creationId xmlns:p14="http://schemas.microsoft.com/office/powerpoint/2010/main" val="4083300162"/>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4C020-F276-C243-B828-B34229790855}"/>
              </a:ext>
            </a:extLst>
          </p:cNvPr>
          <p:cNvSpPr>
            <a:spLocks noGrp="1"/>
          </p:cNvSpPr>
          <p:nvPr>
            <p:ph type="title"/>
          </p:nvPr>
        </p:nvSpPr>
        <p:spPr>
          <a:solidFill>
            <a:schemeClr val="bg1">
              <a:alpha val="30000"/>
            </a:schemeClr>
          </a:solidFill>
          <a:ln>
            <a:solidFill>
              <a:schemeClr val="tx1"/>
            </a:solidFill>
          </a:ln>
        </p:spPr>
        <p:txBody>
          <a:bodyPr>
            <a:normAutofit/>
          </a:bodyPr>
          <a:lstStyle/>
          <a:p>
            <a:r>
              <a:rPr lang="en-GB" dirty="0"/>
              <a:t>How to link:</a:t>
            </a:r>
          </a:p>
        </p:txBody>
      </p:sp>
      <p:sp>
        <p:nvSpPr>
          <p:cNvPr id="3" name="Content Placeholder 2">
            <a:extLst>
              <a:ext uri="{FF2B5EF4-FFF2-40B4-BE49-F238E27FC236}">
                <a16:creationId xmlns:a16="http://schemas.microsoft.com/office/drawing/2014/main" id="{CA859708-78A3-AE4E-9417-8E641CA71A90}"/>
              </a:ext>
            </a:extLst>
          </p:cNvPr>
          <p:cNvSpPr>
            <a:spLocks noGrp="1"/>
          </p:cNvSpPr>
          <p:nvPr>
            <p:ph idx="1"/>
          </p:nvPr>
        </p:nvSpPr>
        <p:spPr/>
        <p:txBody>
          <a:bodyPr>
            <a:noAutofit/>
          </a:bodyPr>
          <a:lstStyle/>
          <a:p>
            <a:r>
              <a:rPr lang="en-GB" b="1" dirty="0"/>
              <a:t>As you are working on 5000 words dissertation, the research should inform your practice. </a:t>
            </a:r>
          </a:p>
          <a:p>
            <a:r>
              <a:rPr lang="en-GB" dirty="0"/>
              <a:t>Ask yourself: </a:t>
            </a:r>
            <a:br>
              <a:rPr lang="en-GB" dirty="0"/>
            </a:br>
            <a:r>
              <a:rPr lang="en-GB" dirty="0"/>
              <a:t>What practice based project would benefit from all this research?</a:t>
            </a:r>
          </a:p>
          <a:p>
            <a:r>
              <a:rPr lang="en-GB" dirty="0"/>
              <a:t>To be clear, this is not a book that has been made from the 5000 words. Sometimes students create a book from the words, which makes the essay rather smart. This can be done if you wish but this is not what the practice based project is aimed for. You need to look at what research has been completed and how would this create an interesting, maybe meaningful or relevant project.</a:t>
            </a:r>
          </a:p>
        </p:txBody>
      </p:sp>
    </p:spTree>
    <p:extLst>
      <p:ext uri="{BB962C8B-B14F-4D97-AF65-F5344CB8AC3E}">
        <p14:creationId xmlns:p14="http://schemas.microsoft.com/office/powerpoint/2010/main" val="2558012578"/>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D71EF94-A8B4-5A4B-814C-20480FDECC13}"/>
              </a:ext>
            </a:extLst>
          </p:cNvPr>
          <p:cNvSpPr>
            <a:spLocks noGrp="1"/>
          </p:cNvSpPr>
          <p:nvPr>
            <p:ph type="title"/>
          </p:nvPr>
        </p:nvSpPr>
        <p:spPr>
          <a:xfrm>
            <a:off x="804672" y="2404872"/>
            <a:ext cx="3044950" cy="1627792"/>
          </a:xfrm>
        </p:spPr>
        <p:txBody>
          <a:bodyPr vert="horz" lIns="274320" tIns="182880" rIns="274320" bIns="182880" rtlCol="0" anchor="ctr" anchorCtr="1">
            <a:normAutofit/>
          </a:bodyPr>
          <a:lstStyle/>
          <a:p>
            <a:r>
              <a:rPr lang="en-US" sz="1800">
                <a:solidFill>
                  <a:srgbClr val="262626"/>
                </a:solidFill>
              </a:rPr>
              <a:t>Beth Curtis</a:t>
            </a:r>
            <a:br>
              <a:rPr lang="en-US" sz="1800">
                <a:solidFill>
                  <a:srgbClr val="262626"/>
                </a:solidFill>
              </a:rPr>
            </a:br>
            <a:r>
              <a:rPr lang="en-US" sz="1800">
                <a:solidFill>
                  <a:srgbClr val="262626"/>
                </a:solidFill>
              </a:rPr>
              <a:t>Nostalgia and location through graphic design</a:t>
            </a:r>
          </a:p>
        </p:txBody>
      </p:sp>
      <p:sp>
        <p:nvSpPr>
          <p:cNvPr id="19" name="Rectangle 18">
            <a:extLst>
              <a:ext uri="{FF2B5EF4-FFF2-40B4-BE49-F238E27FC236}">
                <a16:creationId xmlns:a16="http://schemas.microsoft.com/office/drawing/2014/main" id="{D5AFB1C8-355E-4D92-B894-A209E2C2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Content Placeholder 13">
            <a:extLst>
              <a:ext uri="{FF2B5EF4-FFF2-40B4-BE49-F238E27FC236}">
                <a16:creationId xmlns:a16="http://schemas.microsoft.com/office/drawing/2014/main" id="{B261C1FB-D95E-C845-B5D3-F325A1604BC4}"/>
              </a:ext>
            </a:extLst>
          </p:cNvPr>
          <p:cNvPicPr>
            <a:picLocks noGrp="1" noChangeAspect="1"/>
          </p:cNvPicPr>
          <p:nvPr>
            <p:ph idx="1"/>
          </p:nvPr>
        </p:nvPicPr>
        <p:blipFill>
          <a:blip r:embed="rId3"/>
          <a:stretch>
            <a:fillRect/>
          </a:stretch>
        </p:blipFill>
        <p:spPr>
          <a:xfrm>
            <a:off x="5294376" y="1058982"/>
            <a:ext cx="6257544" cy="4425329"/>
          </a:xfrm>
          <a:prstGeom prst="rect">
            <a:avLst/>
          </a:prstGeom>
        </p:spPr>
      </p:pic>
      <p:sp>
        <p:nvSpPr>
          <p:cNvPr id="5" name="TextBox 4">
            <a:extLst>
              <a:ext uri="{FF2B5EF4-FFF2-40B4-BE49-F238E27FC236}">
                <a16:creationId xmlns:a16="http://schemas.microsoft.com/office/drawing/2014/main" id="{B7702221-BB2F-1341-A571-3769E0B6EA2C}"/>
              </a:ext>
            </a:extLst>
          </p:cNvPr>
          <p:cNvSpPr txBox="1"/>
          <p:nvPr/>
        </p:nvSpPr>
        <p:spPr>
          <a:xfrm>
            <a:off x="1284790" y="2893671"/>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895896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AFB1C8-355E-4D92-B894-A209E2C2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7702221-BB2F-1341-A571-3769E0B6EA2C}"/>
              </a:ext>
            </a:extLst>
          </p:cNvPr>
          <p:cNvSpPr txBox="1"/>
          <p:nvPr/>
        </p:nvSpPr>
        <p:spPr>
          <a:xfrm>
            <a:off x="1284790" y="2893671"/>
            <a:ext cx="184731" cy="369332"/>
          </a:xfrm>
          <a:prstGeom prst="rect">
            <a:avLst/>
          </a:prstGeom>
          <a:noFill/>
        </p:spPr>
        <p:txBody>
          <a:bodyPr wrap="none" rtlCol="0">
            <a:spAutoFit/>
          </a:bodyPr>
          <a:lstStyle/>
          <a:p>
            <a:endParaRPr lang="en-US" dirty="0"/>
          </a:p>
        </p:txBody>
      </p:sp>
      <p:pic>
        <p:nvPicPr>
          <p:cNvPr id="6" name="Content Placeholder 5" descr="A picture containing text, newspaper, screenshot&#10;&#10;Description automatically generated">
            <a:extLst>
              <a:ext uri="{FF2B5EF4-FFF2-40B4-BE49-F238E27FC236}">
                <a16:creationId xmlns:a16="http://schemas.microsoft.com/office/drawing/2014/main" id="{DAFBF35D-8735-EA43-AEE5-930826A23CBD}"/>
              </a:ext>
            </a:extLst>
          </p:cNvPr>
          <p:cNvPicPr>
            <a:picLocks noGrp="1" noChangeAspect="1"/>
          </p:cNvPicPr>
          <p:nvPr>
            <p:ph idx="1"/>
          </p:nvPr>
        </p:nvPicPr>
        <p:blipFill>
          <a:blip r:embed="rId3"/>
          <a:stretch>
            <a:fillRect/>
          </a:stretch>
        </p:blipFill>
        <p:spPr>
          <a:xfrm>
            <a:off x="679477" y="80418"/>
            <a:ext cx="10227733" cy="6697163"/>
          </a:xfrm>
        </p:spPr>
      </p:pic>
    </p:spTree>
    <p:extLst>
      <p:ext uri="{BB962C8B-B14F-4D97-AF65-F5344CB8AC3E}">
        <p14:creationId xmlns:p14="http://schemas.microsoft.com/office/powerpoint/2010/main" val="3905776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AFB1C8-355E-4D92-B894-A209E2C2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7702221-BB2F-1341-A571-3769E0B6EA2C}"/>
              </a:ext>
            </a:extLst>
          </p:cNvPr>
          <p:cNvSpPr txBox="1"/>
          <p:nvPr/>
        </p:nvSpPr>
        <p:spPr>
          <a:xfrm>
            <a:off x="1284790" y="2893671"/>
            <a:ext cx="184731" cy="369332"/>
          </a:xfrm>
          <a:prstGeom prst="rect">
            <a:avLst/>
          </a:prstGeom>
          <a:noFill/>
        </p:spPr>
        <p:txBody>
          <a:bodyPr wrap="none" rtlCol="0">
            <a:spAutoFit/>
          </a:bodyPr>
          <a:lstStyle/>
          <a:p>
            <a:endParaRPr lang="en-US" dirty="0"/>
          </a:p>
        </p:txBody>
      </p:sp>
      <p:pic>
        <p:nvPicPr>
          <p:cNvPr id="7" name="Content Placeholder 6" descr="A picture containing text, cat, indoor, different&#10;&#10;Description automatically generated">
            <a:extLst>
              <a:ext uri="{FF2B5EF4-FFF2-40B4-BE49-F238E27FC236}">
                <a16:creationId xmlns:a16="http://schemas.microsoft.com/office/drawing/2014/main" id="{D88F0B8E-82F4-5D4C-A2C4-975D834208AD}"/>
              </a:ext>
            </a:extLst>
          </p:cNvPr>
          <p:cNvPicPr>
            <a:picLocks noGrp="1" noChangeAspect="1"/>
          </p:cNvPicPr>
          <p:nvPr>
            <p:ph idx="1"/>
          </p:nvPr>
        </p:nvPicPr>
        <p:blipFill>
          <a:blip r:embed="rId3"/>
          <a:stretch>
            <a:fillRect/>
          </a:stretch>
        </p:blipFill>
        <p:spPr>
          <a:xfrm>
            <a:off x="764370" y="103551"/>
            <a:ext cx="10142840" cy="6650897"/>
          </a:xfrm>
        </p:spPr>
      </p:pic>
    </p:spTree>
    <p:extLst>
      <p:ext uri="{BB962C8B-B14F-4D97-AF65-F5344CB8AC3E}">
        <p14:creationId xmlns:p14="http://schemas.microsoft.com/office/powerpoint/2010/main" val="36129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AFB1C8-355E-4D92-B894-A209E2C2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7702221-BB2F-1341-A571-3769E0B6EA2C}"/>
              </a:ext>
            </a:extLst>
          </p:cNvPr>
          <p:cNvSpPr txBox="1"/>
          <p:nvPr/>
        </p:nvSpPr>
        <p:spPr>
          <a:xfrm>
            <a:off x="1284790" y="2893671"/>
            <a:ext cx="184731" cy="369332"/>
          </a:xfrm>
          <a:prstGeom prst="rect">
            <a:avLst/>
          </a:prstGeom>
          <a:noFill/>
        </p:spPr>
        <p:txBody>
          <a:bodyPr wrap="none" rtlCol="0">
            <a:spAutoFit/>
          </a:bodyPr>
          <a:lstStyle/>
          <a:p>
            <a:endParaRPr lang="en-US" dirty="0"/>
          </a:p>
        </p:txBody>
      </p:sp>
      <p:pic>
        <p:nvPicPr>
          <p:cNvPr id="6" name="Content Placeholder 5" descr="A picture containing text, items, different, cluttered&#10;&#10;Description automatically generated">
            <a:extLst>
              <a:ext uri="{FF2B5EF4-FFF2-40B4-BE49-F238E27FC236}">
                <a16:creationId xmlns:a16="http://schemas.microsoft.com/office/drawing/2014/main" id="{321D652A-7EC6-8D43-A607-0E17AE741754}"/>
              </a:ext>
            </a:extLst>
          </p:cNvPr>
          <p:cNvPicPr>
            <a:picLocks noGrp="1" noChangeAspect="1"/>
          </p:cNvPicPr>
          <p:nvPr>
            <p:ph idx="1"/>
          </p:nvPr>
        </p:nvPicPr>
        <p:blipFill>
          <a:blip r:embed="rId3"/>
          <a:stretch>
            <a:fillRect/>
          </a:stretch>
        </p:blipFill>
        <p:spPr>
          <a:xfrm>
            <a:off x="863600" y="213587"/>
            <a:ext cx="9702800" cy="6430825"/>
          </a:xfrm>
        </p:spPr>
      </p:pic>
    </p:spTree>
    <p:extLst>
      <p:ext uri="{BB962C8B-B14F-4D97-AF65-F5344CB8AC3E}">
        <p14:creationId xmlns:p14="http://schemas.microsoft.com/office/powerpoint/2010/main" val="3618340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AFB1C8-355E-4D92-B894-A209E2C2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7702221-BB2F-1341-A571-3769E0B6EA2C}"/>
              </a:ext>
            </a:extLst>
          </p:cNvPr>
          <p:cNvSpPr txBox="1"/>
          <p:nvPr/>
        </p:nvSpPr>
        <p:spPr>
          <a:xfrm>
            <a:off x="1284790" y="2893671"/>
            <a:ext cx="184731" cy="369332"/>
          </a:xfrm>
          <a:prstGeom prst="rect">
            <a:avLst/>
          </a:prstGeom>
          <a:noFill/>
        </p:spPr>
        <p:txBody>
          <a:bodyPr wrap="none" rtlCol="0">
            <a:spAutoFit/>
          </a:bodyPr>
          <a:lstStyle/>
          <a:p>
            <a:endParaRPr lang="en-US" dirty="0"/>
          </a:p>
        </p:txBody>
      </p:sp>
      <p:pic>
        <p:nvPicPr>
          <p:cNvPr id="7" name="Content Placeholder 6" descr="Graphical user interface, website&#10;&#10;Description automatically generated">
            <a:extLst>
              <a:ext uri="{FF2B5EF4-FFF2-40B4-BE49-F238E27FC236}">
                <a16:creationId xmlns:a16="http://schemas.microsoft.com/office/drawing/2014/main" id="{1C7DE1ED-92E0-1842-96E6-99E3433FDC84}"/>
              </a:ext>
            </a:extLst>
          </p:cNvPr>
          <p:cNvPicPr>
            <a:picLocks noGrp="1" noChangeAspect="1"/>
          </p:cNvPicPr>
          <p:nvPr>
            <p:ph idx="1"/>
          </p:nvPr>
        </p:nvPicPr>
        <p:blipFill>
          <a:blip r:embed="rId3"/>
          <a:stretch>
            <a:fillRect/>
          </a:stretch>
        </p:blipFill>
        <p:spPr>
          <a:xfrm>
            <a:off x="1168400" y="170425"/>
            <a:ext cx="9855200" cy="6517149"/>
          </a:xfrm>
        </p:spPr>
      </p:pic>
    </p:spTree>
    <p:extLst>
      <p:ext uri="{BB962C8B-B14F-4D97-AF65-F5344CB8AC3E}">
        <p14:creationId xmlns:p14="http://schemas.microsoft.com/office/powerpoint/2010/main" val="16350822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AFB1C8-355E-4D92-B894-A209E2C2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7702221-BB2F-1341-A571-3769E0B6EA2C}"/>
              </a:ext>
            </a:extLst>
          </p:cNvPr>
          <p:cNvSpPr txBox="1"/>
          <p:nvPr/>
        </p:nvSpPr>
        <p:spPr>
          <a:xfrm>
            <a:off x="1284790" y="2893671"/>
            <a:ext cx="184731" cy="369332"/>
          </a:xfrm>
          <a:prstGeom prst="rect">
            <a:avLst/>
          </a:prstGeom>
          <a:noFill/>
        </p:spPr>
        <p:txBody>
          <a:bodyPr wrap="none" rtlCol="0">
            <a:spAutoFit/>
          </a:bodyPr>
          <a:lstStyle/>
          <a:p>
            <a:endParaRPr lang="en-US" dirty="0"/>
          </a:p>
        </p:txBody>
      </p:sp>
      <p:pic>
        <p:nvPicPr>
          <p:cNvPr id="6" name="Content Placeholder 5" descr="Graphical user interface&#10;&#10;Description automatically generated with low confidence">
            <a:extLst>
              <a:ext uri="{FF2B5EF4-FFF2-40B4-BE49-F238E27FC236}">
                <a16:creationId xmlns:a16="http://schemas.microsoft.com/office/drawing/2014/main" id="{9D0AA99A-E46F-BF49-A64E-61D6A964E0C9}"/>
              </a:ext>
            </a:extLst>
          </p:cNvPr>
          <p:cNvPicPr>
            <a:picLocks noGrp="1" noChangeAspect="1"/>
          </p:cNvPicPr>
          <p:nvPr>
            <p:ph idx="1"/>
          </p:nvPr>
        </p:nvPicPr>
        <p:blipFill>
          <a:blip r:embed="rId3"/>
          <a:stretch>
            <a:fillRect/>
          </a:stretch>
        </p:blipFill>
        <p:spPr>
          <a:xfrm>
            <a:off x="1091128" y="125071"/>
            <a:ext cx="10009744" cy="6607857"/>
          </a:xfrm>
        </p:spPr>
      </p:pic>
    </p:spTree>
    <p:extLst>
      <p:ext uri="{BB962C8B-B14F-4D97-AF65-F5344CB8AC3E}">
        <p14:creationId xmlns:p14="http://schemas.microsoft.com/office/powerpoint/2010/main" val="20093211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AFB1C8-355E-4D92-B894-A209E2C2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7702221-BB2F-1341-A571-3769E0B6EA2C}"/>
              </a:ext>
            </a:extLst>
          </p:cNvPr>
          <p:cNvSpPr txBox="1"/>
          <p:nvPr/>
        </p:nvSpPr>
        <p:spPr>
          <a:xfrm>
            <a:off x="1284790" y="2893671"/>
            <a:ext cx="184731" cy="369332"/>
          </a:xfrm>
          <a:prstGeom prst="rect">
            <a:avLst/>
          </a:prstGeom>
          <a:noFill/>
        </p:spPr>
        <p:txBody>
          <a:bodyPr wrap="none" rtlCol="0">
            <a:spAutoFit/>
          </a:bodyPr>
          <a:lstStyle/>
          <a:p>
            <a:endParaRPr lang="en-US" dirty="0"/>
          </a:p>
        </p:txBody>
      </p:sp>
      <p:pic>
        <p:nvPicPr>
          <p:cNvPr id="7" name="Content Placeholder 6" descr="A collage of photos&#10;&#10;Description automatically generated with medium confidence">
            <a:extLst>
              <a:ext uri="{FF2B5EF4-FFF2-40B4-BE49-F238E27FC236}">
                <a16:creationId xmlns:a16="http://schemas.microsoft.com/office/drawing/2014/main" id="{795F905B-9D40-E549-8BEB-9698011196C6}"/>
              </a:ext>
            </a:extLst>
          </p:cNvPr>
          <p:cNvPicPr>
            <a:picLocks noGrp="1" noChangeAspect="1"/>
          </p:cNvPicPr>
          <p:nvPr>
            <p:ph idx="1"/>
          </p:nvPr>
        </p:nvPicPr>
        <p:blipFill>
          <a:blip r:embed="rId3"/>
          <a:stretch>
            <a:fillRect/>
          </a:stretch>
        </p:blipFill>
        <p:spPr>
          <a:xfrm>
            <a:off x="642481" y="1763700"/>
            <a:ext cx="5086404" cy="3330599"/>
          </a:xfrm>
        </p:spPr>
      </p:pic>
      <p:pic>
        <p:nvPicPr>
          <p:cNvPr id="9" name="Picture 8" descr="A collage of photos&#10;&#10;Description automatically generated with low confidence">
            <a:extLst>
              <a:ext uri="{FF2B5EF4-FFF2-40B4-BE49-F238E27FC236}">
                <a16:creationId xmlns:a16="http://schemas.microsoft.com/office/drawing/2014/main" id="{7C4880F3-76EB-2F47-A374-442D396E2166}"/>
              </a:ext>
            </a:extLst>
          </p:cNvPr>
          <p:cNvPicPr>
            <a:picLocks noChangeAspect="1"/>
          </p:cNvPicPr>
          <p:nvPr/>
        </p:nvPicPr>
        <p:blipFill>
          <a:blip r:embed="rId4"/>
          <a:stretch>
            <a:fillRect/>
          </a:stretch>
        </p:blipFill>
        <p:spPr>
          <a:xfrm>
            <a:off x="6054519" y="1763700"/>
            <a:ext cx="4737255" cy="3330599"/>
          </a:xfrm>
          <a:prstGeom prst="rect">
            <a:avLst/>
          </a:prstGeom>
        </p:spPr>
      </p:pic>
    </p:spTree>
    <p:extLst>
      <p:ext uri="{BB962C8B-B14F-4D97-AF65-F5344CB8AC3E}">
        <p14:creationId xmlns:p14="http://schemas.microsoft.com/office/powerpoint/2010/main" val="25415428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AFB1C8-355E-4D92-B894-A209E2C2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7702221-BB2F-1341-A571-3769E0B6EA2C}"/>
              </a:ext>
            </a:extLst>
          </p:cNvPr>
          <p:cNvSpPr txBox="1"/>
          <p:nvPr/>
        </p:nvSpPr>
        <p:spPr>
          <a:xfrm>
            <a:off x="1284790" y="2893671"/>
            <a:ext cx="184731" cy="369332"/>
          </a:xfrm>
          <a:prstGeom prst="rect">
            <a:avLst/>
          </a:prstGeom>
          <a:noFill/>
        </p:spPr>
        <p:txBody>
          <a:bodyPr wrap="none" rtlCol="0">
            <a:spAutoFit/>
          </a:bodyPr>
          <a:lstStyle/>
          <a:p>
            <a:endParaRPr lang="en-US" dirty="0"/>
          </a:p>
        </p:txBody>
      </p:sp>
      <p:pic>
        <p:nvPicPr>
          <p:cNvPr id="3" name="Picture 2" descr="A map of a city&#10;&#10;Description automatically generated with low confidence">
            <a:extLst>
              <a:ext uri="{FF2B5EF4-FFF2-40B4-BE49-F238E27FC236}">
                <a16:creationId xmlns:a16="http://schemas.microsoft.com/office/drawing/2014/main" id="{30CE6A1F-6C54-5847-8851-314646C19651}"/>
              </a:ext>
            </a:extLst>
          </p:cNvPr>
          <p:cNvPicPr>
            <a:picLocks noChangeAspect="1"/>
          </p:cNvPicPr>
          <p:nvPr/>
        </p:nvPicPr>
        <p:blipFill>
          <a:blip r:embed="rId3"/>
          <a:stretch>
            <a:fillRect/>
          </a:stretch>
        </p:blipFill>
        <p:spPr>
          <a:xfrm>
            <a:off x="1284790" y="0"/>
            <a:ext cx="9644063" cy="6858000"/>
          </a:xfrm>
          <a:prstGeom prst="rect">
            <a:avLst/>
          </a:prstGeom>
        </p:spPr>
      </p:pic>
      <p:sp>
        <p:nvSpPr>
          <p:cNvPr id="6" name="Content Placeholder 5">
            <a:extLst>
              <a:ext uri="{FF2B5EF4-FFF2-40B4-BE49-F238E27FC236}">
                <a16:creationId xmlns:a16="http://schemas.microsoft.com/office/drawing/2014/main" id="{13D0FDEB-F6A3-954B-86EF-AE929B8EC637}"/>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1211883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5AFB1C8-355E-4D92-B894-A209E2C2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7702221-BB2F-1341-A571-3769E0B6EA2C}"/>
              </a:ext>
            </a:extLst>
          </p:cNvPr>
          <p:cNvSpPr txBox="1"/>
          <p:nvPr/>
        </p:nvSpPr>
        <p:spPr>
          <a:xfrm>
            <a:off x="1284790" y="2893671"/>
            <a:ext cx="184731" cy="369332"/>
          </a:xfrm>
          <a:prstGeom prst="rect">
            <a:avLst/>
          </a:prstGeom>
          <a:noFill/>
        </p:spPr>
        <p:txBody>
          <a:bodyPr wrap="none" rtlCol="0">
            <a:spAutoFit/>
          </a:bodyPr>
          <a:lstStyle/>
          <a:p>
            <a:endParaRPr lang="en-US" dirty="0"/>
          </a:p>
        </p:txBody>
      </p:sp>
      <p:pic>
        <p:nvPicPr>
          <p:cNvPr id="4" name="Content Placeholder 3">
            <a:extLst>
              <a:ext uri="{FF2B5EF4-FFF2-40B4-BE49-F238E27FC236}">
                <a16:creationId xmlns:a16="http://schemas.microsoft.com/office/drawing/2014/main" id="{84DE6884-CC6F-3049-AC47-7B47AFF6AB1E}"/>
              </a:ext>
            </a:extLst>
          </p:cNvPr>
          <p:cNvPicPr>
            <a:picLocks noGrp="1" noChangeAspect="1"/>
          </p:cNvPicPr>
          <p:nvPr>
            <p:ph idx="1"/>
          </p:nvPr>
        </p:nvPicPr>
        <p:blipFill>
          <a:blip r:embed="rId3"/>
          <a:stretch>
            <a:fillRect/>
          </a:stretch>
        </p:blipFill>
        <p:spPr>
          <a:xfrm>
            <a:off x="1085877" y="0"/>
            <a:ext cx="9821333" cy="6950043"/>
          </a:xfrm>
        </p:spPr>
      </p:pic>
    </p:spTree>
    <p:extLst>
      <p:ext uri="{BB962C8B-B14F-4D97-AF65-F5344CB8AC3E}">
        <p14:creationId xmlns:p14="http://schemas.microsoft.com/office/powerpoint/2010/main" val="97391928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635D4D"/>
      </a:dk2>
      <a:lt2>
        <a:srgbClr val="D8D6BA"/>
      </a:lt2>
      <a:accent1>
        <a:srgbClr val="9CBEBD"/>
      </a:accent1>
      <a:accent2>
        <a:srgbClr val="D2CB6C"/>
      </a:accent2>
      <a:accent3>
        <a:srgbClr val="9D9A93"/>
      </a:accent3>
      <a:accent4>
        <a:srgbClr val="C89F5D"/>
      </a:accent4>
      <a:accent5>
        <a:srgbClr val="A9A57C"/>
      </a:accent5>
      <a:accent6>
        <a:srgbClr val="95A39D"/>
      </a:accent6>
      <a:hlink>
        <a:srgbClr val="D25814"/>
      </a:hlink>
      <a:folHlink>
        <a:srgbClr val="849A0A"/>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0BDC4BB7-8AF9-46FD-8C32-AB93AC9C41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{CBE216E0-CD7D-E146-9CD9-D5BD8E1FCB50}tf10001120</Template>
  <TotalTime>1289</TotalTime>
  <Words>277</Words>
  <Application>Microsoft Macintosh PowerPoint</Application>
  <PresentationFormat>Widescreen</PresentationFormat>
  <Paragraphs>22</Paragraphs>
  <Slides>12</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Gill Sans MT</vt:lpstr>
      <vt:lpstr>Parcel</vt:lpstr>
      <vt:lpstr>HOW TO LINK THE PRACTICE</vt:lpstr>
      <vt:lpstr>PART TWO –  Practice Based Project</vt:lpstr>
      <vt:lpstr>How to link:</vt:lpstr>
      <vt:lpstr>Beth Curtis Nostalgia and location through graphic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Donna Williams</dc:creator>
  <cp:lastModifiedBy>Donna Williams</cp:lastModifiedBy>
  <cp:revision>29</cp:revision>
  <dcterms:created xsi:type="dcterms:W3CDTF">2021-10-08T06:32:04Z</dcterms:created>
  <dcterms:modified xsi:type="dcterms:W3CDTF">2026-09-14T19:47:55Z</dcterms:modified>
</cp:coreProperties>
</file>