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6" r:id="rId5"/>
    <p:sldId id="257" r:id="rId6"/>
    <p:sldId id="258" r:id="rId7"/>
    <p:sldId id="259" r:id="rId8"/>
    <p:sldId id="265" r:id="rId9"/>
    <p:sldId id="273" r:id="rId10"/>
    <p:sldId id="264" r:id="rId11"/>
    <p:sldId id="267" r:id="rId12"/>
    <p:sldId id="276" r:id="rId13"/>
    <p:sldId id="277" r:id="rId14"/>
    <p:sldId id="278" r:id="rId15"/>
    <p:sldId id="266" r:id="rId16"/>
    <p:sldId id="280" r:id="rId17"/>
    <p:sldId id="279" r:id="rId18"/>
    <p:sldId id="275" r:id="rId19"/>
    <p:sldId id="281"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8" autoAdjust="0"/>
    <p:restoredTop sz="94718"/>
  </p:normalViewPr>
  <p:slideViewPr>
    <p:cSldViewPr snapToGrid="0">
      <p:cViewPr varScale="1">
        <p:scale>
          <a:sx n="78" d="100"/>
          <a:sy n="78" d="100"/>
        </p:scale>
        <p:origin x="739" y="67"/>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05/8/layout/hList7" loCatId="list" qsTypeId="urn:microsoft.com/office/officeart/2005/8/quickstyle/simple1" qsCatId="simple" csTypeId="urn:microsoft.com/office/officeart/2005/8/colors/colorful1" csCatId="colorful" phldr="1"/>
      <dgm:spPr/>
      <dgm:t>
        <a:bodyPr rtlCol="0"/>
        <a:lstStyle/>
        <a:p>
          <a:pPr rtl="0"/>
          <a:endParaRPr lang="en-US"/>
        </a:p>
      </dgm:t>
    </dgm:pt>
    <dgm:pt modelId="{73D947E0-108F-4D20-A71E-3CF329F97212}">
      <dgm:prSet phldr="0" custT="1"/>
      <dgm:spPr>
        <a:solidFill>
          <a:schemeClr val="accent1"/>
        </a:solidFill>
        <a:ln>
          <a:noFill/>
        </a:ln>
      </dgm:spPr>
      <dgm:t>
        <a:bodyPr rtlCol="0"/>
        <a:lstStyle/>
        <a:p>
          <a:pPr marL="0" algn="ctr" rtl="0">
            <a:buNone/>
          </a:pPr>
          <a:r>
            <a:rPr lang="en-GB" sz="2000" dirty="0">
              <a:solidFill>
                <a:srgbClr val="000000"/>
              </a:solidFill>
              <a:effectLst/>
              <a:latin typeface="Arial" panose="020B0604020202020204" pitchFamily="34" charset="0"/>
              <a:ea typeface="+mn-ea"/>
              <a:cs typeface="Arial" panose="020B0604020202020204" pitchFamily="34" charset="0"/>
            </a:rPr>
            <a:t>1. Develop manager skills by training all line managers in essential people-management abilities.</a:t>
          </a:r>
          <a:endParaRPr lang="en-GB" sz="2000" noProof="0" dirty="0">
            <a:latin typeface="Arial" panose="020B0604020202020204" pitchFamily="34" charset="0"/>
            <a:cs typeface="Arial" panose="020B0604020202020204" pitchFamily="34" charset="0"/>
          </a:endParaRPr>
        </a:p>
      </dgm:t>
    </dgm:pt>
    <dgm:pt modelId="{9D249532-A24D-4D8F-848A-9F42F2E486C9}" type="parTrans" cxnId="{A0077D09-C12C-46D0-8DF7-194B6911362A}">
      <dgm:prSet/>
      <dgm:spPr/>
      <dgm:t>
        <a:bodyPr rtlCol="0"/>
        <a:lstStyle/>
        <a:p>
          <a:pPr rtl="0"/>
          <a:endParaRPr lang="en-GB" noProof="0" dirty="0">
            <a:latin typeface="Tenorite" pitchFamily="2" charset="0"/>
          </a:endParaRPr>
        </a:p>
      </dgm:t>
    </dgm:pt>
    <dgm:pt modelId="{AE813459-65AB-4FA9-B717-330DDA6DFA4E}" type="sibTrans" cxnId="{A0077D09-C12C-46D0-8DF7-194B6911362A}">
      <dgm:prSet/>
      <dgm:spPr/>
      <dgm:t>
        <a:bodyPr rtlCol="0"/>
        <a:lstStyle/>
        <a:p>
          <a:pPr rtl="0"/>
          <a:endParaRPr lang="en-GB" noProof="0" dirty="0">
            <a:latin typeface="Tenorite" pitchFamily="2" charset="0"/>
          </a:endParaRPr>
        </a:p>
      </dgm:t>
    </dgm:pt>
    <dgm:pt modelId="{B1AFA1AF-0FF8-45B3-A6D0-0E255A2F637D}">
      <dgm:prSet phldr="0" custT="1"/>
      <dgm:spPr>
        <a:solidFill>
          <a:schemeClr val="accent1"/>
        </a:solidFill>
        <a:ln>
          <a:noFill/>
        </a:ln>
      </dgm:spPr>
      <dgm:t>
        <a:bodyPr rtlCol="0"/>
        <a:lstStyle/>
        <a:p>
          <a:pPr marL="0" algn="ctr" rtl="0">
            <a:buNone/>
          </a:pPr>
          <a:r>
            <a:rPr lang="en-GB" sz="2000" dirty="0">
              <a:solidFill>
                <a:srgbClr val="000000"/>
              </a:solidFill>
              <a:effectLst/>
              <a:latin typeface="Arial" panose="020B0604020202020204" pitchFamily="34" charset="0"/>
              <a:ea typeface="+mn-ea"/>
              <a:cs typeface="Arial" panose="020B0604020202020204" pitchFamily="34" charset="0"/>
            </a:rPr>
            <a:t>2. Adopt a straightforward, equitable performance management system.</a:t>
          </a:r>
          <a:endParaRPr lang="en-GB" sz="2000" noProof="0" dirty="0">
            <a:latin typeface="Arial" panose="020B0604020202020204" pitchFamily="34" charset="0"/>
            <a:cs typeface="Arial" panose="020B0604020202020204" pitchFamily="34" charset="0"/>
          </a:endParaRPr>
        </a:p>
      </dgm:t>
    </dgm:pt>
    <dgm:pt modelId="{10C68AF5-481C-45AA-A216-8BBBB04515B9}" type="parTrans" cxnId="{F28D7702-2FC3-49BD-BB13-C989E5EE622A}">
      <dgm:prSet/>
      <dgm:spPr/>
      <dgm:t>
        <a:bodyPr rtlCol="0"/>
        <a:lstStyle/>
        <a:p>
          <a:pPr rtl="0"/>
          <a:endParaRPr lang="en-GB" noProof="0" dirty="0">
            <a:latin typeface="Tenorite" pitchFamily="2" charset="0"/>
          </a:endParaRPr>
        </a:p>
      </dgm:t>
    </dgm:pt>
    <dgm:pt modelId="{88649F7A-400B-4056-965D-C9AC0B3AD942}" type="sibTrans" cxnId="{F28D7702-2FC3-49BD-BB13-C989E5EE622A}">
      <dgm:prSet/>
      <dgm:spPr/>
      <dgm:t>
        <a:bodyPr rtlCol="0"/>
        <a:lstStyle/>
        <a:p>
          <a:pPr rtl="0"/>
          <a:endParaRPr lang="en-GB" noProof="0" dirty="0">
            <a:latin typeface="Tenorite" pitchFamily="2" charset="0"/>
          </a:endParaRPr>
        </a:p>
      </dgm:t>
    </dgm:pt>
    <dgm:pt modelId="{E9682B4F-0217-4B50-923E-C104AA24290F}">
      <dgm:prSet phldr="0" custT="1"/>
      <dgm:spPr>
        <a:solidFill>
          <a:schemeClr val="accent1"/>
        </a:solidFill>
        <a:ln>
          <a:noFill/>
        </a:ln>
      </dgm:spPr>
      <dgm:t>
        <a:bodyPr rtlCol="0"/>
        <a:lstStyle/>
        <a:p>
          <a:pPr marL="0" algn="ctr" rtl="0">
            <a:buNone/>
          </a:pPr>
          <a:r>
            <a:rPr lang="en-GB" sz="1800" dirty="0">
              <a:solidFill>
                <a:srgbClr val="000000"/>
              </a:solidFill>
              <a:effectLst/>
              <a:latin typeface="Arial" panose="020B0604020202020204" pitchFamily="34" charset="0"/>
              <a:ea typeface="+mn-ea"/>
              <a:cs typeface="Arial" panose="020B0604020202020204" pitchFamily="34" charset="0"/>
            </a:rPr>
            <a:t>3. Boost engagement, improve induction processes, and create clear career pathways, particularly for frontline employees.</a:t>
          </a:r>
          <a:endParaRPr lang="en-GB" sz="1800" noProof="0" dirty="0">
            <a:latin typeface="Arial" panose="020B0604020202020204" pitchFamily="34" charset="0"/>
            <a:cs typeface="Arial" panose="020B0604020202020204" pitchFamily="34" charset="0"/>
          </a:endParaRPr>
        </a:p>
      </dgm:t>
    </dgm:pt>
    <dgm:pt modelId="{E0F6C4AF-9BBB-4698-91D7-F9AE3EACBD5D}" type="parTrans" cxnId="{6C23D0C9-74B2-4C8B-AB2F-A03B3B0EBE56}">
      <dgm:prSet/>
      <dgm:spPr/>
      <dgm:t>
        <a:bodyPr rtlCol="0"/>
        <a:lstStyle/>
        <a:p>
          <a:pPr rtl="0"/>
          <a:endParaRPr lang="en-GB" noProof="0" dirty="0">
            <a:latin typeface="Tenorite" pitchFamily="2" charset="0"/>
          </a:endParaRPr>
        </a:p>
      </dgm:t>
    </dgm:pt>
    <dgm:pt modelId="{B8632E42-D7EB-4C31-877E-6F1B2801851A}" type="sibTrans" cxnId="{6C23D0C9-74B2-4C8B-AB2F-A03B3B0EBE56}">
      <dgm:prSet/>
      <dgm:spPr/>
      <dgm:t>
        <a:bodyPr rtlCol="0"/>
        <a:lstStyle/>
        <a:p>
          <a:pPr rtl="0"/>
          <a:endParaRPr lang="en-GB" noProof="0" dirty="0">
            <a:latin typeface="Tenorite" pitchFamily="2" charset="0"/>
          </a:endParaRPr>
        </a:p>
      </dgm:t>
    </dgm:pt>
    <dgm:pt modelId="{4F85505A-81B6-4FDA-A144-900B71DAD946}">
      <dgm:prSet phldr="0" custT="1"/>
      <dgm:spPr>
        <a:solidFill>
          <a:schemeClr val="accent1"/>
        </a:solidFill>
        <a:ln>
          <a:noFill/>
        </a:ln>
      </dgm:spPr>
      <dgm:t>
        <a:bodyPr rtlCol="0"/>
        <a:lstStyle/>
        <a:p>
          <a:pPr marL="0" algn="ctr" rtl="0">
            <a:buNone/>
          </a:pPr>
          <a:r>
            <a:rPr lang="en-GB" sz="2000" dirty="0">
              <a:solidFill>
                <a:srgbClr val="000000"/>
              </a:solidFill>
              <a:effectLst/>
              <a:latin typeface="Arial" panose="020B0604020202020204" pitchFamily="34" charset="0"/>
              <a:ea typeface="+mn-ea"/>
              <a:cs typeface="Arial" panose="020B0604020202020204" pitchFamily="34" charset="0"/>
            </a:rPr>
            <a:t>4. Drive a cultural shift focused on collaboration, well-being, and ongoing improvement.</a:t>
          </a:r>
          <a:endParaRPr lang="en-GB" sz="2000" noProof="0" dirty="0">
            <a:latin typeface="Arial" panose="020B0604020202020204" pitchFamily="34" charset="0"/>
            <a:cs typeface="Arial" panose="020B0604020202020204" pitchFamily="34" charset="0"/>
          </a:endParaRPr>
        </a:p>
      </dgm:t>
    </dgm:pt>
    <dgm:pt modelId="{D9A96E25-7BBE-4DDD-8DDE-B4970D4340A8}" type="parTrans" cxnId="{2D633B56-E147-4EFC-B9EE-6C0413F329B0}">
      <dgm:prSet/>
      <dgm:spPr/>
      <dgm:t>
        <a:bodyPr rtlCol="0"/>
        <a:lstStyle/>
        <a:p>
          <a:pPr rtl="0"/>
          <a:endParaRPr lang="en-GB" noProof="0" dirty="0">
            <a:latin typeface="Tenorite" pitchFamily="2" charset="0"/>
          </a:endParaRPr>
        </a:p>
      </dgm:t>
    </dgm:pt>
    <dgm:pt modelId="{68F74A88-49DC-44B1-BC0D-220A7B97601C}" type="sibTrans" cxnId="{2D633B56-E147-4EFC-B9EE-6C0413F329B0}">
      <dgm:prSet/>
      <dgm:spPr/>
      <dgm:t>
        <a:bodyPr rtlCol="0"/>
        <a:lstStyle/>
        <a:p>
          <a:pPr rtl="0"/>
          <a:endParaRPr lang="en-GB" noProof="0" dirty="0">
            <a:latin typeface="Tenorite" pitchFamily="2" charset="0"/>
          </a:endParaRPr>
        </a:p>
      </dgm:t>
    </dgm:pt>
    <dgm:pt modelId="{A34AE8AA-FDF7-FA40-BADC-6B62C2B1DE88}" type="pres">
      <dgm:prSet presAssocID="{0DD8915E-DC14-41D6-9BB5-F49E1C265163}" presName="Name0" presStyleCnt="0">
        <dgm:presLayoutVars>
          <dgm:dir/>
          <dgm:resizeHandles val="exact"/>
        </dgm:presLayoutVars>
      </dgm:prSet>
      <dgm:spPr/>
    </dgm:pt>
    <dgm:pt modelId="{2107607C-A87A-3347-81F6-106C527DBD58}" type="pres">
      <dgm:prSet presAssocID="{0DD8915E-DC14-41D6-9BB5-F49E1C265163}" presName="fgShape" presStyleLbl="fgShp" presStyleIdx="0" presStyleCnt="1" custLinFactNeighborX="140" custLinFactNeighborY="-19001"/>
      <dgm:spPr>
        <a:solidFill>
          <a:schemeClr val="accent2">
            <a:tint val="40000"/>
            <a:hueOff val="0"/>
            <a:satOff val="0"/>
            <a:lumOff val="0"/>
            <a:alpha val="0"/>
          </a:schemeClr>
        </a:solidFill>
        <a:ln>
          <a:noFill/>
        </a:ln>
      </dgm:spPr>
    </dgm:pt>
    <dgm:pt modelId="{0955960D-7F7D-E54C-8843-B1DBEEBFB364}" type="pres">
      <dgm:prSet presAssocID="{0DD8915E-DC14-41D6-9BB5-F49E1C265163}" presName="linComp" presStyleCnt="0"/>
      <dgm:spPr/>
    </dgm:pt>
    <dgm:pt modelId="{81155D12-3CC8-3D49-B0F3-3C84AC48510A}" type="pres">
      <dgm:prSet presAssocID="{73D947E0-108F-4D20-A71E-3CF329F97212}" presName="compNode" presStyleCnt="0"/>
      <dgm:spPr/>
    </dgm:pt>
    <dgm:pt modelId="{8F8B275D-8553-0846-A316-484B7B291C97}" type="pres">
      <dgm:prSet presAssocID="{73D947E0-108F-4D20-A71E-3CF329F97212}" presName="bkgdShape" presStyleLbl="node1" presStyleIdx="0" presStyleCnt="4" custLinFactNeighborX="-757"/>
      <dgm:spPr>
        <a:prstGeom prst="rect">
          <a:avLst/>
        </a:prstGeom>
      </dgm:spPr>
    </dgm:pt>
    <dgm:pt modelId="{7DA281F5-0265-2048-A63A-727E19796F79}" type="pres">
      <dgm:prSet presAssocID="{73D947E0-108F-4D20-A71E-3CF329F97212}" presName="nodeTx" presStyleLbl="node1" presStyleIdx="0" presStyleCnt="4">
        <dgm:presLayoutVars>
          <dgm:bulletEnabled val="1"/>
        </dgm:presLayoutVars>
      </dgm:prSet>
      <dgm:spPr/>
    </dgm:pt>
    <dgm:pt modelId="{79A13FEB-C61A-0346-824D-E0457CC5B4C9}" type="pres">
      <dgm:prSet presAssocID="{73D947E0-108F-4D20-A71E-3CF329F97212}" presName="invisiNode" presStyleLbl="node1" presStyleIdx="0" presStyleCnt="4"/>
      <dgm:spPr/>
    </dgm:pt>
    <dgm:pt modelId="{A126BA88-D0F9-AF4A-A7BA-0638E32B45F8}" type="pres">
      <dgm:prSet presAssocID="{73D947E0-108F-4D20-A71E-3CF329F97212}" presName="imagNode" presStyleLbl="fgImgPlace1" presStyleIdx="0" presStyleCnt="4" custScaleX="63106" custScaleY="63106"/>
      <dgm:spPr>
        <a:solidFill>
          <a:schemeClr val="accent1">
            <a:lumMod val="60000"/>
            <a:lumOff val="40000"/>
          </a:schemeClr>
        </a:solidFill>
        <a:ln>
          <a:noFill/>
        </a:ln>
      </dgm:spPr>
    </dgm:pt>
    <dgm:pt modelId="{DF3C77F5-32F3-5845-BEE2-529229516397}" type="pres">
      <dgm:prSet presAssocID="{AE813459-65AB-4FA9-B717-330DDA6DFA4E}" presName="sibTrans" presStyleLbl="sibTrans2D1" presStyleIdx="0" presStyleCnt="0"/>
      <dgm:spPr/>
    </dgm:pt>
    <dgm:pt modelId="{16FC6348-B601-E348-A50F-7576C3DDD207}" type="pres">
      <dgm:prSet presAssocID="{B1AFA1AF-0FF8-45B3-A6D0-0E255A2F637D}" presName="compNode" presStyleCnt="0"/>
      <dgm:spPr/>
    </dgm:pt>
    <dgm:pt modelId="{4DFF6703-D32F-9E47-96B8-A304C47CCB78}" type="pres">
      <dgm:prSet presAssocID="{B1AFA1AF-0FF8-45B3-A6D0-0E255A2F637D}" presName="bkgdShape" presStyleLbl="node1" presStyleIdx="1" presStyleCnt="4" custLinFactNeighborX="-129"/>
      <dgm:spPr>
        <a:prstGeom prst="rect">
          <a:avLst/>
        </a:prstGeom>
      </dgm:spPr>
    </dgm:pt>
    <dgm:pt modelId="{BA2077AD-A827-784F-87A6-E8E29A836D84}" type="pres">
      <dgm:prSet presAssocID="{B1AFA1AF-0FF8-45B3-A6D0-0E255A2F637D}" presName="nodeTx" presStyleLbl="node1" presStyleIdx="1" presStyleCnt="4">
        <dgm:presLayoutVars>
          <dgm:bulletEnabled val="1"/>
        </dgm:presLayoutVars>
      </dgm:prSet>
      <dgm:spPr/>
    </dgm:pt>
    <dgm:pt modelId="{47276A48-75DE-FE4F-B4C6-8B77CF2957C3}" type="pres">
      <dgm:prSet presAssocID="{B1AFA1AF-0FF8-45B3-A6D0-0E255A2F637D}" presName="invisiNode" presStyleLbl="node1" presStyleIdx="1" presStyleCnt="4"/>
      <dgm:spPr/>
    </dgm:pt>
    <dgm:pt modelId="{EFEB790C-BD5C-F54D-9993-F81422A8AD8E}" type="pres">
      <dgm:prSet presAssocID="{B1AFA1AF-0FF8-45B3-A6D0-0E255A2F637D}" presName="imagNode" presStyleLbl="fgImgPlace1" presStyleIdx="1" presStyleCnt="4" custScaleX="63106" custScaleY="63106"/>
      <dgm:spPr>
        <a:solidFill>
          <a:schemeClr val="accent1">
            <a:lumMod val="60000"/>
            <a:lumOff val="40000"/>
          </a:schemeClr>
        </a:solidFill>
        <a:ln>
          <a:noFill/>
        </a:ln>
      </dgm:spPr>
    </dgm:pt>
    <dgm:pt modelId="{56C7F139-002F-DF46-BB7F-23A563E7CE98}" type="pres">
      <dgm:prSet presAssocID="{88649F7A-400B-4056-965D-C9AC0B3AD942}" presName="sibTrans" presStyleLbl="sibTrans2D1" presStyleIdx="0" presStyleCnt="0"/>
      <dgm:spPr/>
    </dgm:pt>
    <dgm:pt modelId="{91E3D51E-7AB8-6349-A1D0-02F993052AB3}" type="pres">
      <dgm:prSet presAssocID="{E9682B4F-0217-4B50-923E-C104AA24290F}" presName="compNode" presStyleCnt="0"/>
      <dgm:spPr/>
    </dgm:pt>
    <dgm:pt modelId="{434ABADC-97F5-A547-823D-7594A86D79D3}" type="pres">
      <dgm:prSet presAssocID="{E9682B4F-0217-4B50-923E-C104AA24290F}" presName="bkgdShape" presStyleLbl="node1" presStyleIdx="2" presStyleCnt="4" custLinFactNeighborX="1428" custLinFactNeighborY="-499"/>
      <dgm:spPr>
        <a:prstGeom prst="rect">
          <a:avLst/>
        </a:prstGeom>
      </dgm:spPr>
    </dgm:pt>
    <dgm:pt modelId="{BC636E4B-34B9-8543-A308-00E0D1B0D2F9}" type="pres">
      <dgm:prSet presAssocID="{E9682B4F-0217-4B50-923E-C104AA24290F}" presName="nodeTx" presStyleLbl="node1" presStyleIdx="2" presStyleCnt="4">
        <dgm:presLayoutVars>
          <dgm:bulletEnabled val="1"/>
        </dgm:presLayoutVars>
      </dgm:prSet>
      <dgm:spPr/>
    </dgm:pt>
    <dgm:pt modelId="{073A77BB-E8BD-4B4C-BFA2-7B530A2B3199}" type="pres">
      <dgm:prSet presAssocID="{E9682B4F-0217-4B50-923E-C104AA24290F}" presName="invisiNode" presStyleLbl="node1" presStyleIdx="2" presStyleCnt="4"/>
      <dgm:spPr/>
    </dgm:pt>
    <dgm:pt modelId="{CC076D56-4BB0-7246-9039-788AB439DAF0}" type="pres">
      <dgm:prSet presAssocID="{E9682B4F-0217-4B50-923E-C104AA24290F}" presName="imagNode" presStyleLbl="fgImgPlace1" presStyleIdx="2" presStyleCnt="4" custScaleX="63106" custScaleY="63106"/>
      <dgm:spPr>
        <a:solidFill>
          <a:schemeClr val="accent1">
            <a:lumMod val="60000"/>
            <a:lumOff val="40000"/>
          </a:schemeClr>
        </a:solidFill>
        <a:ln>
          <a:noFill/>
        </a:ln>
      </dgm:spPr>
    </dgm:pt>
    <dgm:pt modelId="{9BFD88E3-0F90-7143-8807-6B030CF54283}" type="pres">
      <dgm:prSet presAssocID="{B8632E42-D7EB-4C31-877E-6F1B2801851A}" presName="sibTrans" presStyleLbl="sibTrans2D1" presStyleIdx="0" presStyleCnt="0"/>
      <dgm:spPr/>
    </dgm:pt>
    <dgm:pt modelId="{900296CF-6A25-E746-A345-792DBE36F92C}" type="pres">
      <dgm:prSet presAssocID="{4F85505A-81B6-4FDA-A144-900B71DAD946}" presName="compNode" presStyleCnt="0"/>
      <dgm:spPr/>
    </dgm:pt>
    <dgm:pt modelId="{028C9BA8-C3B3-F947-915F-EE2FD2FCA9A5}" type="pres">
      <dgm:prSet presAssocID="{4F85505A-81B6-4FDA-A144-900B71DAD946}" presName="bkgdShape" presStyleLbl="node1" presStyleIdx="3" presStyleCnt="4" custLinFactNeighborX="0"/>
      <dgm:spPr>
        <a:prstGeom prst="rect">
          <a:avLst/>
        </a:prstGeom>
      </dgm:spPr>
    </dgm:pt>
    <dgm:pt modelId="{9312E8E2-BBD1-104A-9F74-B0103AF69816}" type="pres">
      <dgm:prSet presAssocID="{4F85505A-81B6-4FDA-A144-900B71DAD946}" presName="nodeTx" presStyleLbl="node1" presStyleIdx="3" presStyleCnt="4">
        <dgm:presLayoutVars>
          <dgm:bulletEnabled val="1"/>
        </dgm:presLayoutVars>
      </dgm:prSet>
      <dgm:spPr/>
    </dgm:pt>
    <dgm:pt modelId="{A0D6F489-540A-D44E-B596-6A182486B777}" type="pres">
      <dgm:prSet presAssocID="{4F85505A-81B6-4FDA-A144-900B71DAD946}" presName="invisiNode" presStyleLbl="node1" presStyleIdx="3" presStyleCnt="4"/>
      <dgm:spPr/>
    </dgm:pt>
    <dgm:pt modelId="{FDF2BC93-305C-D94B-A6C2-ED9CE7F40C2F}" type="pres">
      <dgm:prSet presAssocID="{4F85505A-81B6-4FDA-A144-900B71DAD946}" presName="imagNode" presStyleLbl="fgImgPlace1" presStyleIdx="3" presStyleCnt="4" custScaleX="63106" custScaleY="63106"/>
      <dgm:spPr>
        <a:solidFill>
          <a:schemeClr val="accent1">
            <a:lumMod val="60000"/>
            <a:lumOff val="40000"/>
          </a:schemeClr>
        </a:solidFill>
        <a:ln>
          <a:noFill/>
        </a:ln>
      </dgm:spPr>
    </dgm:pt>
  </dgm:ptLst>
  <dgm:cxnLst>
    <dgm:cxn modelId="{F28D7702-2FC3-49BD-BB13-C989E5EE622A}" srcId="{0DD8915E-DC14-41D6-9BB5-F49E1C265163}" destId="{B1AFA1AF-0FF8-45B3-A6D0-0E255A2F637D}" srcOrd="1" destOrd="0" parTransId="{10C68AF5-481C-45AA-A216-8BBBB04515B9}" sibTransId="{88649F7A-400B-4056-965D-C9AC0B3AD942}"/>
    <dgm:cxn modelId="{A0077D09-C12C-46D0-8DF7-194B6911362A}" srcId="{0DD8915E-DC14-41D6-9BB5-F49E1C265163}" destId="{73D947E0-108F-4D20-A71E-3CF329F97212}" srcOrd="0" destOrd="0" parTransId="{9D249532-A24D-4D8F-848A-9F42F2E486C9}" sibTransId="{AE813459-65AB-4FA9-B717-330DDA6DFA4E}"/>
    <dgm:cxn modelId="{8994D20D-699B-6A45-8026-8CCE203E1BB5}" type="presOf" srcId="{73D947E0-108F-4D20-A71E-3CF329F97212}" destId="{7DA281F5-0265-2048-A63A-727E19796F79}" srcOrd="1" destOrd="0" presId="urn:microsoft.com/office/officeart/2005/8/layout/hList7"/>
    <dgm:cxn modelId="{71549A62-CAF4-BE45-851A-4CCE70CE64C3}" type="presOf" srcId="{4F85505A-81B6-4FDA-A144-900B71DAD946}" destId="{028C9BA8-C3B3-F947-915F-EE2FD2FCA9A5}" srcOrd="0" destOrd="0" presId="urn:microsoft.com/office/officeart/2005/8/layout/hList7"/>
    <dgm:cxn modelId="{5368DE64-FD22-024A-86AC-2607350C890A}" type="presOf" srcId="{AE813459-65AB-4FA9-B717-330DDA6DFA4E}" destId="{DF3C77F5-32F3-5845-BEE2-529229516397}" srcOrd="0" destOrd="0" presId="urn:microsoft.com/office/officeart/2005/8/layout/hList7"/>
    <dgm:cxn modelId="{0CDD0345-B9D9-564F-9C2A-594661BD7D44}" type="presOf" srcId="{73D947E0-108F-4D20-A71E-3CF329F97212}" destId="{8F8B275D-8553-0846-A316-484B7B291C97}" srcOrd="0" destOrd="0" presId="urn:microsoft.com/office/officeart/2005/8/layout/hList7"/>
    <dgm:cxn modelId="{80DC2967-0B8E-9442-A9E2-4F58C113FDCA}" type="presOf" srcId="{B1AFA1AF-0FF8-45B3-A6D0-0E255A2F637D}" destId="{4DFF6703-D32F-9E47-96B8-A304C47CCB78}" srcOrd="0" destOrd="0" presId="urn:microsoft.com/office/officeart/2005/8/layout/hList7"/>
    <dgm:cxn modelId="{D7846C52-051C-7E4A-8666-A7FC857AC117}" type="presOf" srcId="{4F85505A-81B6-4FDA-A144-900B71DAD946}" destId="{9312E8E2-BBD1-104A-9F74-B0103AF69816}" srcOrd="1" destOrd="0" presId="urn:microsoft.com/office/officeart/2005/8/layout/hList7"/>
    <dgm:cxn modelId="{2D633B56-E147-4EFC-B9EE-6C0413F329B0}" srcId="{0DD8915E-DC14-41D6-9BB5-F49E1C265163}" destId="{4F85505A-81B6-4FDA-A144-900B71DAD946}" srcOrd="3" destOrd="0" parTransId="{D9A96E25-7BBE-4DDD-8DDE-B4970D4340A8}" sibTransId="{68F74A88-49DC-44B1-BC0D-220A7B97601C}"/>
    <dgm:cxn modelId="{28690183-A8F8-5D4A-A0A0-F1EAC1F67584}" type="presOf" srcId="{E9682B4F-0217-4B50-923E-C104AA24290F}" destId="{BC636E4B-34B9-8543-A308-00E0D1B0D2F9}" srcOrd="1" destOrd="0" presId="urn:microsoft.com/office/officeart/2005/8/layout/hList7"/>
    <dgm:cxn modelId="{781B6FA0-0F00-0D41-8C2E-EA6A255C6967}" type="presOf" srcId="{0DD8915E-DC14-41D6-9BB5-F49E1C265163}" destId="{A34AE8AA-FDF7-FA40-BADC-6B62C2B1DE88}" srcOrd="0" destOrd="0" presId="urn:microsoft.com/office/officeart/2005/8/layout/hList7"/>
    <dgm:cxn modelId="{956B0EA6-B0CC-A04C-AAC4-2F46E14A46D0}" type="presOf" srcId="{E9682B4F-0217-4B50-923E-C104AA24290F}" destId="{434ABADC-97F5-A547-823D-7594A86D79D3}" srcOrd="0" destOrd="0" presId="urn:microsoft.com/office/officeart/2005/8/layout/hList7"/>
    <dgm:cxn modelId="{161425B1-9CC1-5A46-A6FE-66DDFF22F4E9}" type="presOf" srcId="{B1AFA1AF-0FF8-45B3-A6D0-0E255A2F637D}" destId="{BA2077AD-A827-784F-87A6-E8E29A836D84}" srcOrd="1" destOrd="0" presId="urn:microsoft.com/office/officeart/2005/8/layout/hList7"/>
    <dgm:cxn modelId="{6C23D0C9-74B2-4C8B-AB2F-A03B3B0EBE56}" srcId="{0DD8915E-DC14-41D6-9BB5-F49E1C265163}" destId="{E9682B4F-0217-4B50-923E-C104AA24290F}" srcOrd="2" destOrd="0" parTransId="{E0F6C4AF-9BBB-4698-91D7-F9AE3EACBD5D}" sibTransId="{B8632E42-D7EB-4C31-877E-6F1B2801851A}"/>
    <dgm:cxn modelId="{F1B56DD8-8FEA-344A-B6E7-D10401E3F2E3}" type="presOf" srcId="{B8632E42-D7EB-4C31-877E-6F1B2801851A}" destId="{9BFD88E3-0F90-7143-8807-6B030CF54283}" srcOrd="0" destOrd="0" presId="urn:microsoft.com/office/officeart/2005/8/layout/hList7"/>
    <dgm:cxn modelId="{7B012CF3-9916-9C42-A389-6EC30575190C}" type="presOf" srcId="{88649F7A-400B-4056-965D-C9AC0B3AD942}" destId="{56C7F139-002F-DF46-BB7F-23A563E7CE98}" srcOrd="0" destOrd="0" presId="urn:microsoft.com/office/officeart/2005/8/layout/hList7"/>
    <dgm:cxn modelId="{E225472C-E3EE-2149-B941-7817CA44471E}" type="presParOf" srcId="{A34AE8AA-FDF7-FA40-BADC-6B62C2B1DE88}" destId="{2107607C-A87A-3347-81F6-106C527DBD58}" srcOrd="0" destOrd="0" presId="urn:microsoft.com/office/officeart/2005/8/layout/hList7"/>
    <dgm:cxn modelId="{F943B65C-83A1-794F-8716-82D6E9B90BCD}" type="presParOf" srcId="{A34AE8AA-FDF7-FA40-BADC-6B62C2B1DE88}" destId="{0955960D-7F7D-E54C-8843-B1DBEEBFB364}" srcOrd="1" destOrd="0" presId="urn:microsoft.com/office/officeart/2005/8/layout/hList7"/>
    <dgm:cxn modelId="{001D4585-DEB8-A543-8A40-05E8ABC28C57}" type="presParOf" srcId="{0955960D-7F7D-E54C-8843-B1DBEEBFB364}" destId="{81155D12-3CC8-3D49-B0F3-3C84AC48510A}" srcOrd="0" destOrd="0" presId="urn:microsoft.com/office/officeart/2005/8/layout/hList7"/>
    <dgm:cxn modelId="{1580EBFB-09CE-F344-8C03-5CB3CBE5AC98}" type="presParOf" srcId="{81155D12-3CC8-3D49-B0F3-3C84AC48510A}" destId="{8F8B275D-8553-0846-A316-484B7B291C97}" srcOrd="0" destOrd="0" presId="urn:microsoft.com/office/officeart/2005/8/layout/hList7"/>
    <dgm:cxn modelId="{842F04B3-A619-A54C-B547-B6C38B4FB951}" type="presParOf" srcId="{81155D12-3CC8-3D49-B0F3-3C84AC48510A}" destId="{7DA281F5-0265-2048-A63A-727E19796F79}" srcOrd="1" destOrd="0" presId="urn:microsoft.com/office/officeart/2005/8/layout/hList7"/>
    <dgm:cxn modelId="{08E39789-DE12-C44D-B363-AFAA969CE1E8}" type="presParOf" srcId="{81155D12-3CC8-3D49-B0F3-3C84AC48510A}" destId="{79A13FEB-C61A-0346-824D-E0457CC5B4C9}" srcOrd="2" destOrd="0" presId="urn:microsoft.com/office/officeart/2005/8/layout/hList7"/>
    <dgm:cxn modelId="{B88ECEE4-BA18-F649-9EFE-5FE2A1375A58}" type="presParOf" srcId="{81155D12-3CC8-3D49-B0F3-3C84AC48510A}" destId="{A126BA88-D0F9-AF4A-A7BA-0638E32B45F8}" srcOrd="3" destOrd="0" presId="urn:microsoft.com/office/officeart/2005/8/layout/hList7"/>
    <dgm:cxn modelId="{9B673E09-6E30-B544-9BA9-85CCFB26FC2F}" type="presParOf" srcId="{0955960D-7F7D-E54C-8843-B1DBEEBFB364}" destId="{DF3C77F5-32F3-5845-BEE2-529229516397}" srcOrd="1" destOrd="0" presId="urn:microsoft.com/office/officeart/2005/8/layout/hList7"/>
    <dgm:cxn modelId="{196FFE95-C277-344C-94D6-9114A085054E}" type="presParOf" srcId="{0955960D-7F7D-E54C-8843-B1DBEEBFB364}" destId="{16FC6348-B601-E348-A50F-7576C3DDD207}" srcOrd="2" destOrd="0" presId="urn:microsoft.com/office/officeart/2005/8/layout/hList7"/>
    <dgm:cxn modelId="{2BE2AAA5-6ADF-8C4D-955F-3EB733D7C5EB}" type="presParOf" srcId="{16FC6348-B601-E348-A50F-7576C3DDD207}" destId="{4DFF6703-D32F-9E47-96B8-A304C47CCB78}" srcOrd="0" destOrd="0" presId="urn:microsoft.com/office/officeart/2005/8/layout/hList7"/>
    <dgm:cxn modelId="{17073BDD-1BB2-3E40-B5F3-DB2DD27B70C8}" type="presParOf" srcId="{16FC6348-B601-E348-A50F-7576C3DDD207}" destId="{BA2077AD-A827-784F-87A6-E8E29A836D84}" srcOrd="1" destOrd="0" presId="urn:microsoft.com/office/officeart/2005/8/layout/hList7"/>
    <dgm:cxn modelId="{6756D7D8-C48B-024A-9259-CD45C2E2D6F3}" type="presParOf" srcId="{16FC6348-B601-E348-A50F-7576C3DDD207}" destId="{47276A48-75DE-FE4F-B4C6-8B77CF2957C3}" srcOrd="2" destOrd="0" presId="urn:microsoft.com/office/officeart/2005/8/layout/hList7"/>
    <dgm:cxn modelId="{68916BF1-7696-DF4C-AE9A-90DA1528D867}" type="presParOf" srcId="{16FC6348-B601-E348-A50F-7576C3DDD207}" destId="{EFEB790C-BD5C-F54D-9993-F81422A8AD8E}" srcOrd="3" destOrd="0" presId="urn:microsoft.com/office/officeart/2005/8/layout/hList7"/>
    <dgm:cxn modelId="{68673533-5457-724A-BD79-21053E0C5583}" type="presParOf" srcId="{0955960D-7F7D-E54C-8843-B1DBEEBFB364}" destId="{56C7F139-002F-DF46-BB7F-23A563E7CE98}" srcOrd="3" destOrd="0" presId="urn:microsoft.com/office/officeart/2005/8/layout/hList7"/>
    <dgm:cxn modelId="{EDA12534-DD6F-3D46-A33C-D2D3C096E217}" type="presParOf" srcId="{0955960D-7F7D-E54C-8843-B1DBEEBFB364}" destId="{91E3D51E-7AB8-6349-A1D0-02F993052AB3}" srcOrd="4" destOrd="0" presId="urn:microsoft.com/office/officeart/2005/8/layout/hList7"/>
    <dgm:cxn modelId="{98E12192-EF84-5E4E-8F7C-7D4B0E3B0CFB}" type="presParOf" srcId="{91E3D51E-7AB8-6349-A1D0-02F993052AB3}" destId="{434ABADC-97F5-A547-823D-7594A86D79D3}" srcOrd="0" destOrd="0" presId="urn:microsoft.com/office/officeart/2005/8/layout/hList7"/>
    <dgm:cxn modelId="{35A4D817-35C8-574E-BAE7-28EAD8E80E9E}" type="presParOf" srcId="{91E3D51E-7AB8-6349-A1D0-02F993052AB3}" destId="{BC636E4B-34B9-8543-A308-00E0D1B0D2F9}" srcOrd="1" destOrd="0" presId="urn:microsoft.com/office/officeart/2005/8/layout/hList7"/>
    <dgm:cxn modelId="{3F7650F7-8ADF-1647-ABCA-EDB62D6E6F07}" type="presParOf" srcId="{91E3D51E-7AB8-6349-A1D0-02F993052AB3}" destId="{073A77BB-E8BD-4B4C-BFA2-7B530A2B3199}" srcOrd="2" destOrd="0" presId="urn:microsoft.com/office/officeart/2005/8/layout/hList7"/>
    <dgm:cxn modelId="{A4C178E9-5B35-8046-AEA4-07EA064D48EC}" type="presParOf" srcId="{91E3D51E-7AB8-6349-A1D0-02F993052AB3}" destId="{CC076D56-4BB0-7246-9039-788AB439DAF0}" srcOrd="3" destOrd="0" presId="urn:microsoft.com/office/officeart/2005/8/layout/hList7"/>
    <dgm:cxn modelId="{23300555-E195-7745-8EAA-13C1C3D64096}" type="presParOf" srcId="{0955960D-7F7D-E54C-8843-B1DBEEBFB364}" destId="{9BFD88E3-0F90-7143-8807-6B030CF54283}" srcOrd="5" destOrd="0" presId="urn:microsoft.com/office/officeart/2005/8/layout/hList7"/>
    <dgm:cxn modelId="{67E0177E-2C5D-D84A-B206-DF756AC265E2}" type="presParOf" srcId="{0955960D-7F7D-E54C-8843-B1DBEEBFB364}" destId="{900296CF-6A25-E746-A345-792DBE36F92C}" srcOrd="6" destOrd="0" presId="urn:microsoft.com/office/officeart/2005/8/layout/hList7"/>
    <dgm:cxn modelId="{17F234B6-5CB2-694A-AE40-2EC7B6989025}" type="presParOf" srcId="{900296CF-6A25-E746-A345-792DBE36F92C}" destId="{028C9BA8-C3B3-F947-915F-EE2FD2FCA9A5}" srcOrd="0" destOrd="0" presId="urn:microsoft.com/office/officeart/2005/8/layout/hList7"/>
    <dgm:cxn modelId="{A078F003-3C00-6845-9EBD-2DC195EA7E87}" type="presParOf" srcId="{900296CF-6A25-E746-A345-792DBE36F92C}" destId="{9312E8E2-BBD1-104A-9F74-B0103AF69816}" srcOrd="1" destOrd="0" presId="urn:microsoft.com/office/officeart/2005/8/layout/hList7"/>
    <dgm:cxn modelId="{3E327DED-A1BA-5F40-88C6-420128E7987E}" type="presParOf" srcId="{900296CF-6A25-E746-A345-792DBE36F92C}" destId="{A0D6F489-540A-D44E-B596-6A182486B777}" srcOrd="2" destOrd="0" presId="urn:microsoft.com/office/officeart/2005/8/layout/hList7"/>
    <dgm:cxn modelId="{E331C05D-ABEF-784B-867C-9DAD3D7B0BF6}" type="presParOf" srcId="{900296CF-6A25-E746-A345-792DBE36F92C}" destId="{FDF2BC93-305C-D94B-A6C2-ED9CE7F40C2F}"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B275D-8553-0846-A316-484B7B291C97}">
      <dsp:nvSpPr>
        <dsp:cNvPr id="0" name=""/>
        <dsp:cNvSpPr/>
      </dsp:nvSpPr>
      <dsp:spPr>
        <a:xfrm>
          <a:off x="0" y="0"/>
          <a:ext cx="2367935"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rtlCol="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solidFill>
              <a:effectLst/>
              <a:latin typeface="Arial" panose="020B0604020202020204" pitchFamily="34" charset="0"/>
              <a:ea typeface="+mn-ea"/>
              <a:cs typeface="Arial" panose="020B0604020202020204" pitchFamily="34" charset="0"/>
            </a:rPr>
            <a:t>1. Develop manager skills by training all line managers in essential people-management abilities.</a:t>
          </a:r>
          <a:endParaRPr lang="en-GB" sz="2000" kern="1200" noProof="0" dirty="0">
            <a:latin typeface="Arial" panose="020B0604020202020204" pitchFamily="34" charset="0"/>
            <a:cs typeface="Arial" panose="020B0604020202020204" pitchFamily="34" charset="0"/>
          </a:endParaRPr>
        </a:p>
      </dsp:txBody>
      <dsp:txXfrm>
        <a:off x="0" y="1576348"/>
        <a:ext cx="2367935" cy="1576348"/>
      </dsp:txXfrm>
    </dsp:sp>
    <dsp:sp modelId="{A126BA88-D0F9-AF4A-A7BA-0638E32B45F8}">
      <dsp:nvSpPr>
        <dsp:cNvPr id="0" name=""/>
        <dsp:cNvSpPr/>
      </dsp:nvSpPr>
      <dsp:spPr>
        <a:xfrm>
          <a:off x="772153" y="478533"/>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DFF6703-D32F-9E47-96B8-A304C47CCB78}">
      <dsp:nvSpPr>
        <dsp:cNvPr id="0" name=""/>
        <dsp:cNvSpPr/>
      </dsp:nvSpPr>
      <dsp:spPr>
        <a:xfrm>
          <a:off x="2438178" y="0"/>
          <a:ext cx="2367935"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rtlCol="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solidFill>
              <a:effectLst/>
              <a:latin typeface="Arial" panose="020B0604020202020204" pitchFamily="34" charset="0"/>
              <a:ea typeface="+mn-ea"/>
              <a:cs typeface="Arial" panose="020B0604020202020204" pitchFamily="34" charset="0"/>
            </a:rPr>
            <a:t>2. Adopt a straightforward, equitable performance management system.</a:t>
          </a:r>
          <a:endParaRPr lang="en-GB" sz="2000" kern="1200" noProof="0" dirty="0">
            <a:latin typeface="Arial" panose="020B0604020202020204" pitchFamily="34" charset="0"/>
            <a:cs typeface="Arial" panose="020B0604020202020204" pitchFamily="34" charset="0"/>
          </a:endParaRPr>
        </a:p>
      </dsp:txBody>
      <dsp:txXfrm>
        <a:off x="2438178" y="1576348"/>
        <a:ext cx="2367935" cy="1576348"/>
      </dsp:txXfrm>
    </dsp:sp>
    <dsp:sp modelId="{EFEB790C-BD5C-F54D-9993-F81422A8AD8E}">
      <dsp:nvSpPr>
        <dsp:cNvPr id="0" name=""/>
        <dsp:cNvSpPr/>
      </dsp:nvSpPr>
      <dsp:spPr>
        <a:xfrm>
          <a:off x="3211127" y="478533"/>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34ABADC-97F5-A547-823D-7594A86D79D3}">
      <dsp:nvSpPr>
        <dsp:cNvPr id="0" name=""/>
        <dsp:cNvSpPr/>
      </dsp:nvSpPr>
      <dsp:spPr>
        <a:xfrm>
          <a:off x="4914020" y="0"/>
          <a:ext cx="2367935"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rtlCol="0" anchor="ctr" anchorCtr="0">
          <a:noAutofit/>
        </a:bodyPr>
        <a:lstStyle/>
        <a:p>
          <a:pPr marL="0" lvl="0" indent="0" algn="ctr" defTabSz="800100" rtl="0">
            <a:lnSpc>
              <a:spcPct val="90000"/>
            </a:lnSpc>
            <a:spcBef>
              <a:spcPct val="0"/>
            </a:spcBef>
            <a:spcAft>
              <a:spcPct val="35000"/>
            </a:spcAft>
            <a:buNone/>
          </a:pPr>
          <a:r>
            <a:rPr lang="en-GB" sz="1800" kern="1200" dirty="0">
              <a:solidFill>
                <a:srgbClr val="000000"/>
              </a:solidFill>
              <a:effectLst/>
              <a:latin typeface="Arial" panose="020B0604020202020204" pitchFamily="34" charset="0"/>
              <a:ea typeface="+mn-ea"/>
              <a:cs typeface="Arial" panose="020B0604020202020204" pitchFamily="34" charset="0"/>
            </a:rPr>
            <a:t>3. Boost engagement, improve induction processes, and create clear career pathways, particularly for frontline employees.</a:t>
          </a:r>
          <a:endParaRPr lang="en-GB" sz="1800" kern="1200" noProof="0" dirty="0">
            <a:latin typeface="Arial" panose="020B0604020202020204" pitchFamily="34" charset="0"/>
            <a:cs typeface="Arial" panose="020B0604020202020204" pitchFamily="34" charset="0"/>
          </a:endParaRPr>
        </a:p>
      </dsp:txBody>
      <dsp:txXfrm>
        <a:off x="4914020" y="1576348"/>
        <a:ext cx="2367935" cy="1576348"/>
      </dsp:txXfrm>
    </dsp:sp>
    <dsp:sp modelId="{CC076D56-4BB0-7246-9039-788AB439DAF0}">
      <dsp:nvSpPr>
        <dsp:cNvPr id="0" name=""/>
        <dsp:cNvSpPr/>
      </dsp:nvSpPr>
      <dsp:spPr>
        <a:xfrm>
          <a:off x="5650101" y="478533"/>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28C9BA8-C3B3-F947-915F-EE2FD2FCA9A5}">
      <dsp:nvSpPr>
        <dsp:cNvPr id="0" name=""/>
        <dsp:cNvSpPr/>
      </dsp:nvSpPr>
      <dsp:spPr>
        <a:xfrm>
          <a:off x="7319180" y="0"/>
          <a:ext cx="2367935" cy="3940870"/>
        </a:xfrm>
        <a:prstGeom prst="rect">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rtlCol="0" anchor="ctr" anchorCtr="0">
          <a:noAutofit/>
        </a:bodyPr>
        <a:lstStyle/>
        <a:p>
          <a:pPr marL="0" lvl="0" indent="0" algn="ctr" defTabSz="889000" rtl="0">
            <a:lnSpc>
              <a:spcPct val="90000"/>
            </a:lnSpc>
            <a:spcBef>
              <a:spcPct val="0"/>
            </a:spcBef>
            <a:spcAft>
              <a:spcPct val="35000"/>
            </a:spcAft>
            <a:buNone/>
          </a:pPr>
          <a:r>
            <a:rPr lang="en-GB" sz="2000" kern="1200" dirty="0">
              <a:solidFill>
                <a:srgbClr val="000000"/>
              </a:solidFill>
              <a:effectLst/>
              <a:latin typeface="Arial" panose="020B0604020202020204" pitchFamily="34" charset="0"/>
              <a:ea typeface="+mn-ea"/>
              <a:cs typeface="Arial" panose="020B0604020202020204" pitchFamily="34" charset="0"/>
            </a:rPr>
            <a:t>4. Drive a cultural shift focused on collaboration, well-being, and ongoing improvement.</a:t>
          </a:r>
          <a:endParaRPr lang="en-GB" sz="2000" kern="1200" noProof="0" dirty="0">
            <a:latin typeface="Arial" panose="020B0604020202020204" pitchFamily="34" charset="0"/>
            <a:cs typeface="Arial" panose="020B0604020202020204" pitchFamily="34" charset="0"/>
          </a:endParaRPr>
        </a:p>
      </dsp:txBody>
      <dsp:txXfrm>
        <a:off x="7319180" y="1576348"/>
        <a:ext cx="2367935" cy="1576348"/>
      </dsp:txXfrm>
    </dsp:sp>
    <dsp:sp modelId="{FDF2BC93-305C-D94B-A6C2-ED9CE7F40C2F}">
      <dsp:nvSpPr>
        <dsp:cNvPr id="0" name=""/>
        <dsp:cNvSpPr/>
      </dsp:nvSpPr>
      <dsp:spPr>
        <a:xfrm>
          <a:off x="8089074" y="478533"/>
          <a:ext cx="828146" cy="828146"/>
        </a:xfrm>
        <a:prstGeom prst="ellipse">
          <a:avLst/>
        </a:prstGeom>
        <a:solidFill>
          <a:schemeClr val="accent1">
            <a:lumMod val="60000"/>
            <a:lumOff val="4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107607C-A87A-3347-81F6-106C527DBD58}">
      <dsp:nvSpPr>
        <dsp:cNvPr id="0" name=""/>
        <dsp:cNvSpPr/>
      </dsp:nvSpPr>
      <dsp:spPr>
        <a:xfrm>
          <a:off x="400054" y="3040375"/>
          <a:ext cx="8914225" cy="591130"/>
        </a:xfrm>
        <a:prstGeom prst="leftRightArrow">
          <a:avLst/>
        </a:prstGeom>
        <a:solidFill>
          <a:schemeClr val="accent2">
            <a:tint val="40000"/>
            <a:hueOff val="0"/>
            <a:satOff val="0"/>
            <a:lumOff val="0"/>
            <a:alpha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29/11/2025</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29/11/2025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3382398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45824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3737749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15</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pPr algn="ctr" rtl="0"/>
            <a:r>
              <a:rPr lang="en-GB" sz="4000" dirty="0">
                <a:latin typeface="Arial" panose="020B0604020202020204" pitchFamily="34" charset="0"/>
                <a:cs typeface="Arial" panose="020B0604020202020204" pitchFamily="34" charset="0"/>
              </a:rPr>
              <a:t>Future People Management Strategy for </a:t>
            </a:r>
            <a:r>
              <a:rPr lang="en-GB" sz="4000" dirty="0" err="1">
                <a:latin typeface="Arial" panose="020B0604020202020204" pitchFamily="34" charset="0"/>
                <a:cs typeface="Arial" panose="020B0604020202020204" pitchFamily="34" charset="0"/>
              </a:rPr>
              <a:t>BrightWave</a:t>
            </a:r>
            <a:r>
              <a:rPr lang="en-GB" sz="4000" dirty="0">
                <a:latin typeface="Arial" panose="020B0604020202020204" pitchFamily="34" charset="0"/>
                <a:cs typeface="Arial" panose="020B0604020202020204" pitchFamily="34" charset="0"/>
              </a:rPr>
              <a:t> Services Ltd</a:t>
            </a:r>
            <a:br>
              <a:rPr lang="en-GB" sz="4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15 Minutes Presentation Board- HR Consultant</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956619" y="3509963"/>
            <a:ext cx="5545393" cy="806675"/>
          </a:xfrm>
        </p:spPr>
        <p:txBody>
          <a:bodyPr rtlCol="0"/>
          <a:lstStyle/>
          <a:p>
            <a:pPr algn="ctr" rtl="0"/>
            <a:r>
              <a:rPr lang="en-GB" sz="2400" b="1" dirty="0">
                <a:latin typeface="Arial" panose="020B0604020202020204" pitchFamily="34" charset="0"/>
                <a:cs typeface="Arial" panose="020B0604020202020204" pitchFamily="34" charset="0"/>
              </a:rPr>
              <a:t>Mari Barbu (2332258)</a:t>
            </a:r>
          </a:p>
          <a:p>
            <a:pPr algn="ctr" rtl="0"/>
            <a:r>
              <a:rPr lang="en-GB" sz="2400" b="1" dirty="0">
                <a:latin typeface="Arial" panose="020B0604020202020204" pitchFamily="34" charset="0"/>
                <a:cs typeface="Arial" panose="020B0604020202020204" pitchFamily="34" charset="0"/>
              </a:rPr>
              <a:t>01.12.2025</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sz="4000" dirty="0">
                <a:latin typeface="Arial" panose="020B0604020202020204" pitchFamily="34" charset="0"/>
                <a:cs typeface="Arial" panose="020B0604020202020204" pitchFamily="34" charset="0"/>
              </a:rPr>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pPr>
              <a:lnSpc>
                <a:spcPct val="115000"/>
              </a:lnSpc>
              <a:spcAft>
                <a:spcPts val="800"/>
              </a:spcAft>
              <a:buNone/>
            </a:pPr>
            <a:r>
              <a:rPr lang="en-GB" sz="2000" kern="1200" dirty="0">
                <a:solidFill>
                  <a:srgbClr val="000000"/>
                </a:solidFill>
                <a:effectLst/>
                <a:latin typeface="Arial" panose="020B0604020202020204" pitchFamily="34" charset="0"/>
                <a:cs typeface="Arial" panose="020B0604020202020204" pitchFamily="34" charset="0"/>
              </a:rPr>
              <a:t>1. Current challenges in managing people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200" dirty="0">
                <a:solidFill>
                  <a:srgbClr val="000000"/>
                </a:solidFill>
                <a:effectLst/>
                <a:latin typeface="Arial" panose="020B0604020202020204" pitchFamily="34" charset="0"/>
                <a:cs typeface="Arial" panose="020B0604020202020204" pitchFamily="34" charset="0"/>
              </a:rPr>
              <a:t>2. The influence of organisational culture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200" dirty="0">
                <a:solidFill>
                  <a:srgbClr val="000000"/>
                </a:solidFill>
                <a:effectLst/>
                <a:latin typeface="Arial" panose="020B0604020202020204" pitchFamily="34" charset="0"/>
                <a:cs typeface="Arial" panose="020B0604020202020204" pitchFamily="34" charset="0"/>
              </a:rPr>
              <a:t>3. A 3-year HR strategy with recommendations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kern="1200" dirty="0">
                <a:solidFill>
                  <a:srgbClr val="000000"/>
                </a:solidFill>
                <a:effectLst/>
                <a:latin typeface="Arial" panose="020B0604020202020204" pitchFamily="34" charset="0"/>
                <a:cs typeface="Arial" panose="020B0604020202020204" pitchFamily="34" charset="0"/>
              </a:rPr>
              <a:t>4. Roadmap for implementation, KPIs, and potential risks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rtl="0"/>
            <a:endParaRPr lang="en-GB"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dirty="0"/>
              <a:t>01.12.2025</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dirty="0"/>
              <a:t>Future People Management</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algn="ctr" rtl="0"/>
            <a:r>
              <a:rPr lang="en-GB" sz="4000" dirty="0" err="1">
                <a:latin typeface="Arial" panose="020B0604020202020204" pitchFamily="34" charset="0"/>
                <a:cs typeface="Arial" panose="020B0604020202020204" pitchFamily="34" charset="0"/>
              </a:rPr>
              <a:t>BrightWave</a:t>
            </a:r>
            <a:r>
              <a:rPr lang="en-GB" sz="4000" dirty="0">
                <a:latin typeface="Arial" panose="020B0604020202020204" pitchFamily="34" charset="0"/>
                <a:cs typeface="Arial" panose="020B0604020202020204" pitchFamily="34" charset="0"/>
              </a:rPr>
              <a:t> Context and external pressures</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fontScale="92500" lnSpcReduction="20000"/>
          </a:bodyPr>
          <a:lstStyle/>
          <a:p>
            <a:pPr>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A medium-sized FM provider with approximately 350 staff, covering maintenance, cleaning, and workplace support.</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Experiencing rapid growth through public-sector contracts, but people systems have not kept up.</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Staff perceive the culture as 'task-driven, focused on numbers, and lacking recognition.'</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Clients now demand fair work practices, wellbeing initiatives, and social value from their suppliers (CIPD Good Work Index, 2023)</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rtl="0"/>
            <a:endParaRPr lang="en-GB" dirty="0"/>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r>
              <a:rPr lang="en-GB" dirty="0"/>
              <a:t>01.12.2025</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r>
              <a:rPr lang="en-GB" dirty="0"/>
              <a:t>Future People Management</a:t>
            </a:r>
          </a:p>
          <a:p>
            <a:pPr rtl="0"/>
            <a:endParaRPr lang="en-GB" dirty="0"/>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3</a:t>
            </a:fld>
            <a:endParaRPr lang="en-GB"/>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393290"/>
            <a:ext cx="5528274" cy="1140542"/>
          </a:xfrm>
        </p:spPr>
        <p:txBody>
          <a:bodyPr rtlCol="0"/>
          <a:lstStyle/>
          <a:p>
            <a:pPr algn="ctr" rtl="0"/>
            <a:r>
              <a:rPr lang="en-GB" sz="4000" dirty="0">
                <a:latin typeface="Arial" panose="020B0604020202020204" pitchFamily="34" charset="0"/>
                <a:cs typeface="Arial" panose="020B0604020202020204" pitchFamily="34" charset="0"/>
              </a:rPr>
              <a:t>Current </a:t>
            </a:r>
            <a:r>
              <a:rPr kumimoji="0" lang="en-GB" sz="4000" b="1"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Challenges in</a:t>
            </a:r>
            <a:r>
              <a:rPr lang="en-GB" sz="4000" dirty="0">
                <a:latin typeface="Arial" panose="020B0604020202020204" pitchFamily="34" charset="0"/>
                <a:cs typeface="Arial" panose="020B0604020202020204" pitchFamily="34" charset="0"/>
              </a:rPr>
              <a:t> Managing People</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167493" y="2074606"/>
            <a:ext cx="6875293" cy="4621161"/>
          </a:xfrm>
        </p:spPr>
        <p:txBody>
          <a:bodyPr vert="horz" lIns="91440" tIns="45720" rIns="91440" bIns="45720" rtlCol="0" anchor="t">
            <a:normAutofit fontScale="47500" lnSpcReduction="20000"/>
          </a:bodyPr>
          <a:lstStyle/>
          <a:p>
            <a:pPr>
              <a:lnSpc>
                <a:spcPct val="115000"/>
              </a:lnSpc>
              <a:spcAft>
                <a:spcPts val="800"/>
              </a:spcAft>
            </a:pPr>
            <a:r>
              <a:rPr lang="en-GB" sz="4200" kern="1200" dirty="0">
                <a:solidFill>
                  <a:srgbClr val="000000"/>
                </a:solidFill>
                <a:effectLst/>
                <a:latin typeface="Arial" panose="020B0604020202020204" pitchFamily="34" charset="0"/>
                <a:cs typeface="Arial" panose="020B0604020202020204" pitchFamily="34" charset="0"/>
              </a:rPr>
              <a:t>Gaps in performance management – managers tend to avoid giving feedback and tolerate underperformance </a:t>
            </a:r>
            <a:endParaRPr lang="en-GB" sz="4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4200" kern="1200" dirty="0">
                <a:solidFill>
                  <a:srgbClr val="000000"/>
                </a:solidFill>
                <a:effectLst/>
                <a:latin typeface="Arial" panose="020B0604020202020204" pitchFamily="34" charset="0"/>
                <a:cs typeface="Arial" panose="020B0604020202020204" pitchFamily="34" charset="0"/>
              </a:rPr>
              <a:t>Skills gap among managers – emphasis on scheduling and compliance rather than coaching or motivating</a:t>
            </a:r>
            <a:r>
              <a:rPr lang="en-GB" sz="4200" kern="100" dirty="0">
                <a:solidFill>
                  <a:srgbClr val="000000"/>
                </a:solidFill>
                <a:latin typeface="Arial" panose="020B0604020202020204" pitchFamily="34" charset="0"/>
                <a:cs typeface="Arial" panose="020B0604020202020204" pitchFamily="34" charset="0"/>
              </a:rPr>
              <a:t> the staff</a:t>
            </a:r>
            <a:endParaRPr lang="en-GB" sz="4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4200" kern="1200" dirty="0">
                <a:solidFill>
                  <a:srgbClr val="000000"/>
                </a:solidFill>
                <a:effectLst/>
                <a:latin typeface="Arial" panose="020B0604020202020204" pitchFamily="34" charset="0"/>
                <a:cs typeface="Arial" panose="020B0604020202020204" pitchFamily="34" charset="0"/>
              </a:rPr>
              <a:t>Engagement and retention issues – with an annual turnover rate of 28%, especially in low-paid roles, staff feel undervalued</a:t>
            </a:r>
            <a:endParaRPr lang="en-GB" sz="4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4200" kern="1200" dirty="0">
                <a:solidFill>
                  <a:srgbClr val="000000"/>
                </a:solidFill>
                <a:effectLst/>
                <a:latin typeface="Arial" panose="020B0604020202020204" pitchFamily="34" charset="0"/>
                <a:cs typeface="Arial" panose="020B0604020202020204" pitchFamily="34" charset="0"/>
              </a:rPr>
              <a:t>Organisational culture – characterised by rigidity, conservatism, weak collaboration, and scepticism towards wellbeing initiatives</a:t>
            </a:r>
            <a:endParaRPr lang="en-GB" sz="4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4200" kern="1200" dirty="0">
                <a:solidFill>
                  <a:srgbClr val="000000"/>
                </a:solidFill>
                <a:effectLst/>
                <a:latin typeface="Arial" panose="020B0604020202020204" pitchFamily="34" charset="0"/>
                <a:cs typeface="Arial" panose="020B0604020202020204" pitchFamily="34" charset="0"/>
              </a:rPr>
              <a:t>Client risk – inconsistent service quality and increasing complaints threaten contract renewal</a:t>
            </a:r>
            <a:endParaRPr lang="en-GB" sz="4200" kern="100" dirty="0">
              <a:effectLst/>
              <a:latin typeface="Arial" panose="020B0604020202020204" pitchFamily="34" charset="0"/>
              <a:ea typeface="Aptos" panose="020B0004020202020204" pitchFamily="34" charset="0"/>
              <a:cs typeface="Arial" panose="020B0604020202020204" pitchFamily="34" charset="0"/>
            </a:endParaRPr>
          </a:p>
          <a:p>
            <a:pPr rtl="0"/>
            <a:endParaRPr lang="en-GB" dirty="0"/>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167492" y="381000"/>
            <a:ext cx="9779183" cy="1325563"/>
          </a:xfrm>
        </p:spPr>
        <p:txBody>
          <a:bodyPr rtlCol="0"/>
          <a:lstStyle/>
          <a:p>
            <a:pPr algn="ctr" rtl="0"/>
            <a:r>
              <a:rPr lang="en-GB" sz="4000" dirty="0">
                <a:latin typeface="Arial" panose="020B0604020202020204" pitchFamily="34" charset="0"/>
                <a:cs typeface="Arial" panose="020B0604020202020204" pitchFamily="34" charset="0"/>
              </a:rPr>
              <a:t>Culture significantly influences people management</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idx="11"/>
          </p:nvPr>
        </p:nvSpPr>
        <p:spPr>
          <a:xfrm>
            <a:off x="1167493" y="2005689"/>
            <a:ext cx="4663440" cy="45719"/>
          </a:xfrm>
        </p:spPr>
        <p:txBody>
          <a:bodyPr rtlCol="0"/>
          <a:lstStyle/>
          <a:p>
            <a:pPr rtl="0"/>
            <a:endParaRPr lang="en-GB" dirty="0"/>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idx="1"/>
          </p:nvPr>
        </p:nvSpPr>
        <p:spPr>
          <a:xfrm>
            <a:off x="1167493" y="2051409"/>
            <a:ext cx="4663440" cy="3305408"/>
          </a:xfrm>
        </p:spPr>
        <p:txBody>
          <a:bodyPr vert="horz" lIns="91440" tIns="45720" rIns="91440" bIns="45720" rtlCol="0" anchor="t">
            <a:normAutofit/>
          </a:bodyPr>
          <a:lstStyle/>
          <a:p>
            <a:pPr algn="just">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 dominant culture tends to focus on tasks and control, with minimal emphasis on employee development (Mullins &amp; McLean, 2019).</a:t>
            </a:r>
          </a:p>
          <a:p>
            <a:pPr algn="just">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There is limited employee voice and involvement, with staff typically sticking to their specific duties (CIPD, 2023, Employee Voice).</a:t>
            </a:r>
          </a:p>
          <a:p>
            <a:pPr rtl="0"/>
            <a:endParaRPr lang="en-GB" dirty="0"/>
          </a:p>
        </p:txBody>
      </p:sp>
      <p:sp>
        <p:nvSpPr>
          <p:cNvPr id="6" name="Text Placeholder 5">
            <a:extLst>
              <a:ext uri="{FF2B5EF4-FFF2-40B4-BE49-F238E27FC236}">
                <a16:creationId xmlns:a16="http://schemas.microsoft.com/office/drawing/2014/main" id="{F5018B6D-E395-49AD-92AD-AD69E3AB40C3}"/>
              </a:ext>
            </a:extLst>
          </p:cNvPr>
          <p:cNvSpPr>
            <a:spLocks noGrp="1"/>
          </p:cNvSpPr>
          <p:nvPr>
            <p:ph idx="12"/>
          </p:nvPr>
        </p:nvSpPr>
        <p:spPr>
          <a:xfrm>
            <a:off x="6283235" y="2005689"/>
            <a:ext cx="4663440" cy="45719"/>
          </a:xfrm>
        </p:spPr>
        <p:txBody>
          <a:bodyPr rtlCol="0"/>
          <a:lstStyle/>
          <a:p>
            <a:pPr rtl="0"/>
            <a:endParaRPr lang="en-GB" dirty="0"/>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idx="10"/>
          </p:nvPr>
        </p:nvSpPr>
        <p:spPr>
          <a:xfrm>
            <a:off x="6283235" y="2189153"/>
            <a:ext cx="4663440" cy="3167664"/>
          </a:xfrm>
        </p:spPr>
        <p:txBody>
          <a:bodyPr vert="horz" lIns="91440" tIns="45720" rIns="91440" bIns="45720" rtlCol="0" anchor="t">
            <a:normAutofit lnSpcReduction="10000"/>
          </a:bodyPr>
          <a:lstStyle/>
          <a:p>
            <a:pPr algn="just">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Psychological safety is weak, leading managers and staff to avoid honest performance discussions (Kahn, 1990).</a:t>
            </a:r>
          </a:p>
          <a:p>
            <a:pPr algn="just">
              <a:lnSpc>
                <a:spcPct val="115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Hygiene factors like pay and job security are prioritised, while intrinsic motivators such as recognition and opportunities for growth are often lacking (Herzberg, 1959).</a:t>
            </a:r>
          </a:p>
          <a:p>
            <a:pPr rtl="0"/>
            <a:endParaRPr lang="en-GB" dirty="0"/>
          </a:p>
        </p:txBody>
      </p:sp>
      <p:sp>
        <p:nvSpPr>
          <p:cNvPr id="7" name="Date Placeholder 6">
            <a:extLst>
              <a:ext uri="{FF2B5EF4-FFF2-40B4-BE49-F238E27FC236}">
                <a16:creationId xmlns:a16="http://schemas.microsoft.com/office/drawing/2014/main" id="{1EB64BEF-8367-144A-9F53-7A1282A32569}"/>
              </a:ext>
            </a:extLst>
          </p:cNvPr>
          <p:cNvSpPr>
            <a:spLocks noGrp="1"/>
          </p:cNvSpPr>
          <p:nvPr>
            <p:ph type="dt" sz="half" idx="2"/>
          </p:nvPr>
        </p:nvSpPr>
        <p:spPr>
          <a:xfrm>
            <a:off x="381000" y="6356350"/>
            <a:ext cx="2743200" cy="365125"/>
          </a:xfrm>
        </p:spPr>
        <p:txBody>
          <a:bodyPr rtlCol="0"/>
          <a:lstStyle/>
          <a:p>
            <a:pPr rtl="0"/>
            <a:r>
              <a:rPr lang="en-GB" dirty="0"/>
              <a:t>01.12.2025</a:t>
            </a:r>
          </a:p>
        </p:txBody>
      </p:sp>
      <p:sp>
        <p:nvSpPr>
          <p:cNvPr id="8" name="Footer Placeholder 7">
            <a:extLst>
              <a:ext uri="{FF2B5EF4-FFF2-40B4-BE49-F238E27FC236}">
                <a16:creationId xmlns:a16="http://schemas.microsoft.com/office/drawing/2014/main" id="{0DD1986A-9AF9-5C45-BE85-20D5AA267AE1}"/>
              </a:ext>
            </a:extLst>
          </p:cNvPr>
          <p:cNvSpPr>
            <a:spLocks noGrp="1"/>
          </p:cNvSpPr>
          <p:nvPr>
            <p:ph type="ftr" sz="quarter" idx="3"/>
          </p:nvPr>
        </p:nvSpPr>
        <p:spPr>
          <a:xfrm>
            <a:off x="4038600" y="6356350"/>
            <a:ext cx="4114800" cy="365125"/>
          </a:xfrm>
        </p:spPr>
        <p:txBody>
          <a:bodyPr rtlCol="0"/>
          <a:lstStyle/>
          <a:p>
            <a:r>
              <a:rPr lang="en-GB" dirty="0"/>
              <a:t>Future People Management</a:t>
            </a:r>
          </a:p>
          <a:p>
            <a:pPr rtl="0"/>
            <a:endParaRPr lang="en-GB" dirty="0"/>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5</a:t>
            </a:fld>
            <a:endParaRPr lang="en-GB"/>
          </a:p>
        </p:txBody>
      </p:sp>
    </p:spTree>
    <p:extLst>
      <p:ext uri="{BB962C8B-B14F-4D97-AF65-F5344CB8AC3E}">
        <p14:creationId xmlns:p14="http://schemas.microsoft.com/office/powerpoint/2010/main" val="2563119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2027321" y="2123768"/>
            <a:ext cx="8412079" cy="3096356"/>
          </a:xfrm>
        </p:spPr>
        <p:txBody>
          <a:bodyPr rtlCol="0">
            <a:normAutofit fontScale="90000"/>
          </a:bodyPr>
          <a:lstStyle/>
          <a:p>
            <a:pPr algn="just">
              <a:lnSpc>
                <a:spcPct val="115000"/>
              </a:lnSpc>
              <a:spcAft>
                <a:spcPts val="800"/>
              </a:spcAft>
              <a:buNone/>
            </a:pPr>
            <a:br>
              <a:rPr lang="en-GB" sz="4400" dirty="0"/>
            </a:br>
            <a:r>
              <a:rPr lang="en-GB" sz="2200" kern="1200" dirty="0">
                <a:solidFill>
                  <a:srgbClr val="000000"/>
                </a:solidFill>
                <a:effectLst/>
                <a:latin typeface="Arial" panose="020B0604020202020204" pitchFamily="34" charset="0"/>
                <a:ea typeface="+mn-ea"/>
                <a:cs typeface="Arial" panose="020B0604020202020204" pitchFamily="34" charset="0"/>
              </a:rPr>
              <a:t>A people-driven, high-performance culture where managers focus on managing individuals rather than only overseeing schedules and compliance.</a:t>
            </a:r>
            <a:r>
              <a:rPr lang="en-GB" sz="2200" dirty="0">
                <a:solidFill>
                  <a:srgbClr val="000000"/>
                </a:solidFill>
                <a:latin typeface="Arial" panose="020B0604020202020204" pitchFamily="34" charset="0"/>
                <a:ea typeface="+mn-ea"/>
                <a:cs typeface="Arial" panose="020B0604020202020204" pitchFamily="34" charset="0"/>
              </a:rPr>
              <a:t> </a:t>
            </a:r>
            <a:r>
              <a:rPr lang="en-GB" sz="2200" kern="1200" dirty="0">
                <a:solidFill>
                  <a:srgbClr val="000000"/>
                </a:solidFill>
                <a:effectLst/>
                <a:latin typeface="Arial" panose="020B0604020202020204" pitchFamily="34" charset="0"/>
                <a:ea typeface="+mn-ea"/>
                <a:cs typeface="Arial" panose="020B0604020202020204" pitchFamily="34" charset="0"/>
              </a:rPr>
              <a:t>This includes setting clear, fair performance expectations and having regular, constructive discussions. Staff are engaged, viewing </a:t>
            </a:r>
            <a:r>
              <a:rPr lang="en-GB" sz="2200" kern="1200" dirty="0" err="1">
                <a:solidFill>
                  <a:srgbClr val="000000"/>
                </a:solidFill>
                <a:effectLst/>
                <a:latin typeface="Arial" panose="020B0604020202020204" pitchFamily="34" charset="0"/>
                <a:ea typeface="+mn-ea"/>
                <a:cs typeface="Arial" panose="020B0604020202020204" pitchFamily="34" charset="0"/>
              </a:rPr>
              <a:t>BrightWave</a:t>
            </a:r>
            <a:r>
              <a:rPr lang="en-GB" sz="2200" kern="1200" dirty="0">
                <a:solidFill>
                  <a:srgbClr val="000000"/>
                </a:solidFill>
                <a:effectLst/>
                <a:latin typeface="Arial" panose="020B0604020202020204" pitchFamily="34" charset="0"/>
                <a:ea typeface="+mn-ea"/>
                <a:cs typeface="Arial" panose="020B0604020202020204" pitchFamily="34" charset="0"/>
              </a:rPr>
              <a:t> as a place to develop their skills and careers rather than merely a job. The company also maintains a reputation with clients for fairness, low turnover, and consistently high-quality service.</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4400" dirty="0"/>
          </a:p>
        </p:txBody>
      </p:sp>
      <p:sp>
        <p:nvSpPr>
          <p:cNvPr id="13" name="Text Placeholder 5">
            <a:extLst>
              <a:ext uri="{FF2B5EF4-FFF2-40B4-BE49-F238E27FC236}">
                <a16:creationId xmlns:a16="http://schemas.microsoft.com/office/drawing/2014/main" id="{6118A1B7-08BA-6B43-BBA8-952377DF944D}"/>
              </a:ext>
            </a:extLst>
          </p:cNvPr>
          <p:cNvSpPr>
            <a:spLocks noGrp="1"/>
          </p:cNvSpPr>
          <p:nvPr>
            <p:ph type="body" sz="quarter" idx="13"/>
          </p:nvPr>
        </p:nvSpPr>
        <p:spPr>
          <a:xfrm>
            <a:off x="1502619" y="560439"/>
            <a:ext cx="1397897" cy="1632155"/>
          </a:xfrm>
        </p:spPr>
        <p:txBody>
          <a:bodyPr rtlCol="0"/>
          <a:lstStyle/>
          <a:p>
            <a:pPr rtl="0"/>
            <a:r>
              <a:rPr lang="en-GB" dirty="0"/>
              <a:t>“</a:t>
            </a:r>
          </a:p>
        </p:txBody>
      </p:sp>
      <p:sp>
        <p:nvSpPr>
          <p:cNvPr id="14" name="Text Placeholder 7">
            <a:extLst>
              <a:ext uri="{FF2B5EF4-FFF2-40B4-BE49-F238E27FC236}">
                <a16:creationId xmlns:a16="http://schemas.microsoft.com/office/drawing/2014/main" id="{A1F17760-D90A-AB46-A4E0-31B2684E3F5E}"/>
              </a:ext>
            </a:extLst>
          </p:cNvPr>
          <p:cNvSpPr>
            <a:spLocks noGrp="1"/>
          </p:cNvSpPr>
          <p:nvPr>
            <p:ph type="body" sz="quarter" idx="15"/>
          </p:nvPr>
        </p:nvSpPr>
        <p:spPr>
          <a:xfrm flipV="1">
            <a:off x="9420876" y="5220124"/>
            <a:ext cx="1364297" cy="1637876"/>
          </a:xfrm>
        </p:spPr>
        <p:txBody>
          <a:bodyPr rtlCol="0"/>
          <a:lstStyle/>
          <a:p>
            <a:pPr rtl="0"/>
            <a:r>
              <a:rPr lang="en-GB" dirty="0"/>
              <a:t>”</a:t>
            </a:r>
          </a:p>
        </p:txBody>
      </p:sp>
      <p:sp>
        <p:nvSpPr>
          <p:cNvPr id="3" name="Date Placeholder 2">
            <a:extLst>
              <a:ext uri="{FF2B5EF4-FFF2-40B4-BE49-F238E27FC236}">
                <a16:creationId xmlns:a16="http://schemas.microsoft.com/office/drawing/2014/main" id="{8D3F7063-A64B-CB42-8BBF-BF52424269A8}"/>
              </a:ext>
            </a:extLst>
          </p:cNvPr>
          <p:cNvSpPr>
            <a:spLocks noGrp="1"/>
          </p:cNvSpPr>
          <p:nvPr>
            <p:ph type="dt" sz="half" idx="10"/>
          </p:nvPr>
        </p:nvSpPr>
        <p:spPr/>
        <p:txBody>
          <a:bodyPr rtlCol="0"/>
          <a:lstStyle/>
          <a:p>
            <a:pPr rtl="0"/>
            <a:r>
              <a:rPr lang="en-GB" dirty="0"/>
              <a:t>01.12.2025</a:t>
            </a:r>
          </a:p>
        </p:txBody>
      </p:sp>
      <p:sp>
        <p:nvSpPr>
          <p:cNvPr id="4" name="Footer Placeholder 3">
            <a:extLst>
              <a:ext uri="{FF2B5EF4-FFF2-40B4-BE49-F238E27FC236}">
                <a16:creationId xmlns:a16="http://schemas.microsoft.com/office/drawing/2014/main" id="{6E4EA976-8646-0143-BA18-8675E6FA5EB7}"/>
              </a:ext>
            </a:extLst>
          </p:cNvPr>
          <p:cNvSpPr>
            <a:spLocks noGrp="1"/>
          </p:cNvSpPr>
          <p:nvPr>
            <p:ph type="ftr" sz="quarter" idx="11"/>
          </p:nvPr>
        </p:nvSpPr>
        <p:spPr>
          <a:xfrm>
            <a:off x="4038600" y="6356349"/>
            <a:ext cx="4114800" cy="365125"/>
          </a:xfrm>
        </p:spPr>
        <p:txBody>
          <a:bodyPr rtlCol="0"/>
          <a:lstStyle/>
          <a:p>
            <a:r>
              <a:rPr lang="en-GB" dirty="0"/>
              <a:t>Future People Management</a:t>
            </a:r>
          </a:p>
          <a:p>
            <a:pPr rtl="0"/>
            <a:endParaRPr lang="en-GB" dirty="0"/>
          </a:p>
        </p:txBody>
      </p:sp>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rtlCol="0"/>
          <a:lstStyle/>
          <a:p>
            <a:pPr rtl="0"/>
            <a:fld id="{294A09A9-5501-47C1-A89A-A340965A2BE2}" type="slidenum">
              <a:rPr lang="en-GB" smtClean="0"/>
              <a:pPr rtl="0"/>
              <a:t>6</a:t>
            </a:fld>
            <a:endParaRPr lang="en-GB"/>
          </a:p>
        </p:txBody>
      </p:sp>
      <p:sp>
        <p:nvSpPr>
          <p:cNvPr id="8" name="Text Placeholder 7">
            <a:extLst>
              <a:ext uri="{FF2B5EF4-FFF2-40B4-BE49-F238E27FC236}">
                <a16:creationId xmlns:a16="http://schemas.microsoft.com/office/drawing/2014/main" id="{0307390C-E5AC-D461-142A-BC972F48F22A}"/>
              </a:ext>
            </a:extLst>
          </p:cNvPr>
          <p:cNvSpPr>
            <a:spLocks noGrp="1"/>
          </p:cNvSpPr>
          <p:nvPr>
            <p:ph type="body" sz="quarter" idx="14"/>
          </p:nvPr>
        </p:nvSpPr>
        <p:spPr>
          <a:xfrm>
            <a:off x="4477585" y="958424"/>
            <a:ext cx="3511550" cy="1165343"/>
          </a:xfrm>
        </p:spPr>
        <p:txBody>
          <a:bodyPr/>
          <a:lstStyle/>
          <a:p>
            <a:pPr algn="ctr"/>
            <a:r>
              <a:rPr kumimoji="0" lang="en-GB" sz="40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Future Vision (3 Years)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9983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1167492" y="381000"/>
            <a:ext cx="9779183" cy="1025013"/>
          </a:xfrm>
        </p:spPr>
        <p:txBody>
          <a:bodyPr rtlCol="0">
            <a:normAutofit/>
          </a:bodyPr>
          <a:lstStyle/>
          <a:p>
            <a:pPr algn="ctr" rtl="0"/>
            <a:r>
              <a:rPr kumimoji="0" lang="en-GB" sz="4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3-year HR strategy – four cores</a:t>
            </a:r>
            <a:endParaRPr lang="en-GB" sz="4000" dirty="0">
              <a:latin typeface="Arial" panose="020B0604020202020204" pitchFamily="34" charset="0"/>
              <a:cs typeface="Arial" panose="020B0604020202020204" pitchFamily="34" charset="0"/>
            </a:endParaRPr>
          </a:p>
        </p:txBody>
      </p:sp>
      <p:graphicFrame>
        <p:nvGraphicFramePr>
          <p:cNvPr id="6" name="Content Placeholder 3" descr="Timeline Placeholder ">
            <a:extLst>
              <a:ext uri="{FF2B5EF4-FFF2-40B4-BE49-F238E27FC236}">
                <a16:creationId xmlns:a16="http://schemas.microsoft.com/office/drawing/2014/main" id="{85168BDF-A0D9-4916-A9F9-41D8175A703C}"/>
              </a:ext>
            </a:extLst>
          </p:cNvPr>
          <p:cNvGraphicFramePr>
            <a:graphicFrameLocks noGrp="1" noChangeAspect="1"/>
          </p:cNvGraphicFramePr>
          <p:nvPr>
            <p:extLst>
              <p:ext uri="{D42A27DB-BD31-4B8C-83A1-F6EECF244321}">
                <p14:modId xmlns:p14="http://schemas.microsoft.com/office/powerpoint/2010/main" val="3861446412"/>
              </p:ext>
            </p:extLst>
          </p:nvPr>
        </p:nvGraphicFramePr>
        <p:xfrm>
          <a:off x="1251312" y="2082555"/>
          <a:ext cx="9689375" cy="3940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3FE88D32-0135-7B4F-AD5F-EA1673D46765}"/>
              </a:ext>
            </a:extLst>
          </p:cNvPr>
          <p:cNvSpPr>
            <a:spLocks noGrp="1"/>
          </p:cNvSpPr>
          <p:nvPr>
            <p:ph type="dt" sz="half" idx="2"/>
          </p:nvPr>
        </p:nvSpPr>
        <p:spPr>
          <a:xfrm>
            <a:off x="381000" y="6356350"/>
            <a:ext cx="1701018" cy="365125"/>
          </a:xfrm>
        </p:spPr>
        <p:txBody>
          <a:bodyPr rtlCol="0"/>
          <a:lstStyle/>
          <a:p>
            <a:pPr rtl="0"/>
            <a:r>
              <a:rPr lang="en-GB" dirty="0"/>
              <a:t>1.12.2025</a:t>
            </a:r>
          </a:p>
        </p:txBody>
      </p:sp>
      <p:sp>
        <p:nvSpPr>
          <p:cNvPr id="11" name="Footer Placeholder 10">
            <a:extLst>
              <a:ext uri="{FF2B5EF4-FFF2-40B4-BE49-F238E27FC236}">
                <a16:creationId xmlns:a16="http://schemas.microsoft.com/office/drawing/2014/main" id="{EBF4ECF3-F211-3447-AF95-22487182EEF2}"/>
              </a:ext>
            </a:extLst>
          </p:cNvPr>
          <p:cNvSpPr>
            <a:spLocks noGrp="1"/>
          </p:cNvSpPr>
          <p:nvPr>
            <p:ph type="ftr" sz="quarter" idx="3"/>
          </p:nvPr>
        </p:nvSpPr>
        <p:spPr>
          <a:xfrm>
            <a:off x="4038600" y="6356350"/>
            <a:ext cx="4114800" cy="365125"/>
          </a:xfrm>
        </p:spPr>
        <p:txBody>
          <a:bodyPr rtlCol="0"/>
          <a:lstStyle/>
          <a:p>
            <a:r>
              <a:rPr lang="en-GB" dirty="0"/>
              <a:t>Future People Management</a:t>
            </a:r>
          </a:p>
          <a:p>
            <a:pPr rtl="0"/>
            <a:endParaRPr lang="en-GB" dirty="0"/>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rtlCol="0"/>
          <a:lstStyle/>
          <a:p>
            <a:pPr rtl="0"/>
            <a:r>
              <a:rPr lang="en-GB" dirty="0"/>
              <a:t>6</a:t>
            </a:r>
          </a:p>
        </p:txBody>
      </p:sp>
    </p:spTree>
    <p:extLst>
      <p:ext uri="{BB962C8B-B14F-4D97-AF65-F5344CB8AC3E}">
        <p14:creationId xmlns:p14="http://schemas.microsoft.com/office/powerpoint/2010/main" val="700209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1"/>
            <a:ext cx="9779183" cy="700548"/>
          </a:xfrm>
        </p:spPr>
        <p:txBody>
          <a:bodyPr rtlCol="0"/>
          <a:lstStyle/>
          <a:p>
            <a:pPr algn="ctr" rtl="0"/>
            <a:r>
              <a:rPr lang="en-GB" sz="4000" dirty="0">
                <a:latin typeface="Arial" panose="020B0604020202020204" pitchFamily="34" charset="0"/>
                <a:cs typeface="Arial" panose="020B0604020202020204" pitchFamily="34" charset="0"/>
              </a:rPr>
              <a:t>Core 1: Manager Skills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1170039"/>
            <a:ext cx="9779183" cy="5186311"/>
          </a:xfrm>
        </p:spPr>
        <p:txBody>
          <a:bodyPr vert="horz" lIns="91440" tIns="45720" rIns="91440" bIns="45720" rtlCol="0" anchor="t">
            <a:normAutofit fontScale="92500" lnSpcReduction="10000"/>
          </a:bodyPr>
          <a:lstStyle/>
          <a:p>
            <a:pPr algn="just">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Develop a management program for frontline and middle managers: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gn="just">
              <a:lnSpc>
                <a:spcPct val="115000"/>
              </a:lnSpc>
              <a:spcAft>
                <a:spcPts val="800"/>
              </a:spcAft>
              <a:buFont typeface="Wingdings" panose="05000000000000000000" pitchFamily="2" charset="2"/>
              <a:buChar char="Ø"/>
            </a:pPr>
            <a:r>
              <a:rPr lang="en-GB" sz="2200" dirty="0">
                <a:solidFill>
                  <a:srgbClr val="000000"/>
                </a:solidFill>
                <a:latin typeface="Arial" panose="020B0604020202020204" pitchFamily="34" charset="0"/>
                <a:cs typeface="Arial" panose="020B0604020202020204" pitchFamily="34" charset="0"/>
              </a:rPr>
              <a:t>m</a:t>
            </a:r>
            <a:r>
              <a:rPr lang="en-GB" sz="2200" kern="1200" dirty="0">
                <a:solidFill>
                  <a:srgbClr val="000000"/>
                </a:solidFill>
                <a:effectLst/>
                <a:latin typeface="Arial" panose="020B0604020202020204" pitchFamily="34" charset="0"/>
                <a:cs typeface="Arial" panose="020B0604020202020204" pitchFamily="34" charset="0"/>
              </a:rPr>
              <a:t>odules: giving feedback, coaching, addressing underperformance, well-being discussions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indent="-342900" algn="just">
              <a:lnSpc>
                <a:spcPct val="115000"/>
              </a:lnSpc>
              <a:spcAft>
                <a:spcPts val="800"/>
              </a:spcAft>
              <a:buFont typeface="Wingdings" panose="05000000000000000000" pitchFamily="2" charset="2"/>
              <a:buChar char="Ø"/>
            </a:pPr>
            <a:r>
              <a:rPr lang="en-GB" sz="2200" dirty="0">
                <a:solidFill>
                  <a:srgbClr val="000000"/>
                </a:solidFill>
                <a:latin typeface="Arial" panose="020B0604020202020204" pitchFamily="34" charset="0"/>
                <a:cs typeface="Arial" panose="020B0604020202020204" pitchFamily="34" charset="0"/>
              </a:rPr>
              <a:t>b</a:t>
            </a:r>
            <a:r>
              <a:rPr lang="en-GB" sz="2200" kern="1200" dirty="0">
                <a:solidFill>
                  <a:srgbClr val="000000"/>
                </a:solidFill>
                <a:effectLst/>
                <a:latin typeface="Arial" panose="020B0604020202020204" pitchFamily="34" charset="0"/>
                <a:cs typeface="Arial" panose="020B0604020202020204" pitchFamily="34" charset="0"/>
              </a:rPr>
              <a:t>ased on the 'managerial escalator' concept – supporting technical specialists to become effective managers (Rees &amp; Porter, 2015)</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Revise the selection for supervisory roles to assess interpersonal skills, not just technical expertise.</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Provide toolkits: templates for meetings, conversation guides, checklists for HR issues. </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2200" kern="1200" dirty="0">
                <a:solidFill>
                  <a:srgbClr val="000000"/>
                </a:solidFill>
                <a:effectLst/>
                <a:latin typeface="Arial" panose="020B0604020202020204" pitchFamily="34" charset="0"/>
                <a:cs typeface="Arial" panose="020B0604020202020204" pitchFamily="34" charset="0"/>
              </a:rPr>
              <a:t>Aim: Train all managers in 18 months; reach 80% staff rating as 'effective' or higher in engagement surveys by Year 3. </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rtl="0"/>
            <a:endParaRPr lang="en-GB" dirty="0"/>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rtlCol="0"/>
          <a:lstStyle/>
          <a:p>
            <a:pPr rtl="0"/>
            <a:r>
              <a:rPr lang="en-GB" dirty="0"/>
              <a:t>1.12.2025</a:t>
            </a:r>
          </a:p>
        </p:txBody>
      </p:sp>
      <p:sp>
        <p:nvSpPr>
          <p:cNvPr id="5" name="Footer Placeholder 4">
            <a:extLst>
              <a:ext uri="{FF2B5EF4-FFF2-40B4-BE49-F238E27FC236}">
                <a16:creationId xmlns:a16="http://schemas.microsoft.com/office/drawing/2014/main" id="{03FD8152-D9C3-204A-9444-45CD4F180EB4}"/>
              </a:ext>
            </a:extLst>
          </p:cNvPr>
          <p:cNvSpPr>
            <a:spLocks noGrp="1"/>
          </p:cNvSpPr>
          <p:nvPr>
            <p:ph type="ftr" sz="quarter" idx="11"/>
          </p:nvPr>
        </p:nvSpPr>
        <p:spPr>
          <a:xfrm>
            <a:off x="4038600" y="6356350"/>
            <a:ext cx="4114800" cy="365125"/>
          </a:xfrm>
        </p:spPr>
        <p:txBody>
          <a:bodyPr rtlCol="0"/>
          <a:lstStyle/>
          <a:p>
            <a:r>
              <a:rPr lang="en-GB" dirty="0"/>
              <a:t>Future People Management</a:t>
            </a:r>
          </a:p>
          <a:p>
            <a:pPr rtl="0"/>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8</a:t>
            </a:fld>
            <a:endParaRPr lang="en-GB"/>
          </a:p>
        </p:txBody>
      </p:sp>
    </p:spTree>
    <p:extLst>
      <p:ext uri="{BB962C8B-B14F-4D97-AF65-F5344CB8AC3E}">
        <p14:creationId xmlns:p14="http://schemas.microsoft.com/office/powerpoint/2010/main" val="445070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2D2A3-D13B-4B96-37DE-1F9861A08C03}"/>
              </a:ext>
            </a:extLst>
          </p:cNvPr>
          <p:cNvSpPr>
            <a:spLocks noGrp="1"/>
          </p:cNvSpPr>
          <p:nvPr>
            <p:ph type="title"/>
          </p:nvPr>
        </p:nvSpPr>
        <p:spPr>
          <a:xfrm>
            <a:off x="1167492" y="381001"/>
            <a:ext cx="9779183" cy="1133168"/>
          </a:xfrm>
        </p:spPr>
        <p:txBody>
          <a:bodyPr/>
          <a:lstStyle/>
          <a:p>
            <a:pPr algn="ctr"/>
            <a:r>
              <a:rPr lang="en-GB" sz="4000" dirty="0">
                <a:latin typeface="Arial" panose="020B0604020202020204" pitchFamily="34" charset="0"/>
                <a:cs typeface="Arial" panose="020B0604020202020204" pitchFamily="34" charset="0"/>
              </a:rPr>
              <a:t>Core 2: Performance Management System</a:t>
            </a:r>
          </a:p>
        </p:txBody>
      </p:sp>
      <p:sp>
        <p:nvSpPr>
          <p:cNvPr id="3" name="Text Placeholder 2">
            <a:extLst>
              <a:ext uri="{FF2B5EF4-FFF2-40B4-BE49-F238E27FC236}">
                <a16:creationId xmlns:a16="http://schemas.microsoft.com/office/drawing/2014/main" id="{B5E69198-13E1-CBC9-FA6B-258DFBF46183}"/>
              </a:ext>
            </a:extLst>
          </p:cNvPr>
          <p:cNvSpPr>
            <a:spLocks noGrp="1"/>
          </p:cNvSpPr>
          <p:nvPr>
            <p:ph type="body" idx="1"/>
          </p:nvPr>
        </p:nvSpPr>
        <p:spPr>
          <a:xfrm>
            <a:off x="1167492" y="1706563"/>
            <a:ext cx="9779183" cy="4546753"/>
          </a:xfrm>
        </p:spPr>
        <p:txBody>
          <a:bodyPr/>
          <a:lstStyle/>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Adopt a simple performance cycle (Armstrong, 2022):</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 Set 12-month SMART objectives aligned with contract KPIs and </a:t>
            </a:r>
            <a:r>
              <a:rPr lang="en-GB" sz="2000" kern="1200" dirty="0" err="1">
                <a:solidFill>
                  <a:srgbClr val="000000"/>
                </a:solidFill>
                <a:effectLst/>
                <a:latin typeface="Arial" panose="020B0604020202020204" pitchFamily="34" charset="0"/>
                <a:cs typeface="Arial" panose="020B0604020202020204" pitchFamily="34" charset="0"/>
              </a:rPr>
              <a:t>BrightWave</a:t>
            </a:r>
            <a:r>
              <a:rPr lang="en-GB" sz="2000" kern="1200" dirty="0">
                <a:solidFill>
                  <a:srgbClr val="000000"/>
                </a:solidFill>
                <a:effectLst/>
                <a:latin typeface="Arial" panose="020B0604020202020204" pitchFamily="34" charset="0"/>
                <a:cs typeface="Arial" panose="020B0604020202020204" pitchFamily="34" charset="0"/>
              </a:rPr>
              <a:t> values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 Quarterly check-ins focus on feedback and development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 Annual review summarises performance and plans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Standardise documentation across divisions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Transparent process for managing underperformance: informal coaching, formal plans, sanctions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SMART goal: 90% have documented objectives and two check-ins annually by Year 2.</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364C9CD4-BB69-1C33-3EC6-A23BF5068832}"/>
              </a:ext>
            </a:extLst>
          </p:cNvPr>
          <p:cNvSpPr>
            <a:spLocks noGrp="1"/>
          </p:cNvSpPr>
          <p:nvPr>
            <p:ph type="dt" sz="half" idx="10"/>
          </p:nvPr>
        </p:nvSpPr>
        <p:spPr/>
        <p:txBody>
          <a:bodyPr/>
          <a:lstStyle/>
          <a:p>
            <a:pPr rtl="0"/>
            <a:r>
              <a:rPr lang="en-GB" noProof="0" dirty="0"/>
              <a:t>01.12.2025</a:t>
            </a:r>
          </a:p>
        </p:txBody>
      </p:sp>
      <p:sp>
        <p:nvSpPr>
          <p:cNvPr id="5" name="Footer Placeholder 4">
            <a:extLst>
              <a:ext uri="{FF2B5EF4-FFF2-40B4-BE49-F238E27FC236}">
                <a16:creationId xmlns:a16="http://schemas.microsoft.com/office/drawing/2014/main" id="{66DB33F0-BDD3-68E2-FC37-FFBC61CF6988}"/>
              </a:ext>
            </a:extLst>
          </p:cNvPr>
          <p:cNvSpPr>
            <a:spLocks noGrp="1"/>
          </p:cNvSpPr>
          <p:nvPr>
            <p:ph type="ftr" sz="quarter" idx="11"/>
          </p:nvPr>
        </p:nvSpPr>
        <p:spPr/>
        <p:txBody>
          <a:bodyPr/>
          <a:lstStyle/>
          <a:p>
            <a:r>
              <a:rPr lang="en-GB" dirty="0"/>
              <a:t>Future People Management</a:t>
            </a:r>
          </a:p>
          <a:p>
            <a:pPr rtl="0"/>
            <a:endParaRPr lang="en-GB" noProof="0" dirty="0"/>
          </a:p>
        </p:txBody>
      </p:sp>
      <p:sp>
        <p:nvSpPr>
          <p:cNvPr id="6" name="Slide Number Placeholder 5">
            <a:extLst>
              <a:ext uri="{FF2B5EF4-FFF2-40B4-BE49-F238E27FC236}">
                <a16:creationId xmlns:a16="http://schemas.microsoft.com/office/drawing/2014/main" id="{D0B5B420-B561-D91E-9595-5164095D15E6}"/>
              </a:ext>
            </a:extLst>
          </p:cNvPr>
          <p:cNvSpPr>
            <a:spLocks noGrp="1"/>
          </p:cNvSpPr>
          <p:nvPr>
            <p:ph type="sldNum" sz="quarter" idx="12"/>
          </p:nvPr>
        </p:nvSpPr>
        <p:spPr/>
        <p:txBody>
          <a:bodyPr/>
          <a:lstStyle/>
          <a:p>
            <a:pPr rtl="0"/>
            <a:fld id="{294A09A9-5501-47C1-A89A-A340965A2BE2}" type="slidenum">
              <a:rPr lang="en-GB" noProof="0" smtClean="0"/>
              <a:pPr rtl="0"/>
              <a:t>9</a:t>
            </a:fld>
            <a:endParaRPr lang="en-GB" noProof="0"/>
          </a:p>
        </p:txBody>
      </p:sp>
    </p:spTree>
    <p:extLst>
      <p:ext uri="{BB962C8B-B14F-4D97-AF65-F5344CB8AC3E}">
        <p14:creationId xmlns:p14="http://schemas.microsoft.com/office/powerpoint/2010/main" val="2820587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351CC-5F31-8734-CCFF-CDDC7D248D70}"/>
              </a:ext>
            </a:extLst>
          </p:cNvPr>
          <p:cNvSpPr>
            <a:spLocks noGrp="1"/>
          </p:cNvSpPr>
          <p:nvPr>
            <p:ph type="title"/>
          </p:nvPr>
        </p:nvSpPr>
        <p:spPr/>
        <p:txBody>
          <a:bodyPr/>
          <a:lstStyle/>
          <a:p>
            <a:pPr algn="ctr"/>
            <a:r>
              <a:rPr lang="en-GB" sz="4000" dirty="0">
                <a:latin typeface="Arial" panose="020B0604020202020204" pitchFamily="34" charset="0"/>
                <a:cs typeface="Arial" panose="020B0604020202020204" pitchFamily="34" charset="0"/>
              </a:rPr>
              <a:t>Core 3: Engagement, induction, retention</a:t>
            </a:r>
          </a:p>
        </p:txBody>
      </p:sp>
      <p:sp>
        <p:nvSpPr>
          <p:cNvPr id="3" name="Text Placeholder 2">
            <a:extLst>
              <a:ext uri="{FF2B5EF4-FFF2-40B4-BE49-F238E27FC236}">
                <a16:creationId xmlns:a16="http://schemas.microsoft.com/office/drawing/2014/main" id="{38B5E941-AB87-27FF-8F77-7B8BDC6320BA}"/>
              </a:ext>
            </a:extLst>
          </p:cNvPr>
          <p:cNvSpPr>
            <a:spLocks noGrp="1"/>
          </p:cNvSpPr>
          <p:nvPr>
            <p:ph type="body" idx="1"/>
          </p:nvPr>
        </p:nvSpPr>
        <p:spPr>
          <a:xfrm>
            <a:off x="1167492" y="1706564"/>
            <a:ext cx="9779183" cy="4649786"/>
          </a:xfrm>
        </p:spPr>
        <p:txBody>
          <a:bodyPr/>
          <a:lstStyle/>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Design induction for new starters, especially cleaners and support staff:</a:t>
            </a:r>
          </a:p>
          <a:p>
            <a:pPr marL="285750" lvl="0" indent="-285750" algn="just">
              <a:lnSpc>
                <a:spcPct val="115000"/>
              </a:lnSpc>
              <a:spcAft>
                <a:spcPts val="800"/>
              </a:spcAft>
              <a:buFont typeface="Arial" panose="020B0604020202020204" pitchFamily="34" charset="0"/>
              <a:buChar char="•"/>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 welcome, role clarity, policies, values, client </a:t>
            </a:r>
          </a:p>
          <a:p>
            <a:pPr marL="285750" lvl="0" indent="-285750" algn="just">
              <a:lnSpc>
                <a:spcPct val="115000"/>
              </a:lnSpc>
              <a:spcAft>
                <a:spcPts val="800"/>
              </a:spcAft>
              <a:buFont typeface="Arial" panose="020B0604020202020204" pitchFamily="34" charset="0"/>
              <a:buChar char="•"/>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buddy system for 3 months</a:t>
            </a:r>
          </a:p>
          <a:p>
            <a:pPr lvl="0" algn="just">
              <a:lnSpc>
                <a:spcPct val="115000"/>
              </a:lnSpc>
              <a:spcAft>
                <a:spcPts val="800"/>
              </a:spcAft>
              <a:tabLst>
                <a:tab pos="457200" algn="l"/>
              </a:tabLst>
            </a:pPr>
            <a:r>
              <a:rPr lang="en-GB" sz="2000" dirty="0">
                <a:solidFill>
                  <a:srgbClr val="000000"/>
                </a:solidFill>
                <a:latin typeface="Arial" panose="020B0604020202020204" pitchFamily="34" charset="0"/>
                <a:cs typeface="Arial" panose="020B0604020202020204" pitchFamily="34" charset="0"/>
              </a:rPr>
              <a:t>C</a:t>
            </a:r>
            <a:r>
              <a:rPr lang="en-GB" sz="2000" kern="1200" dirty="0">
                <a:solidFill>
                  <a:srgbClr val="000000"/>
                </a:solidFill>
                <a:effectLst/>
                <a:latin typeface="Arial" panose="020B0604020202020204" pitchFamily="34" charset="0"/>
                <a:cs typeface="Arial" panose="020B0604020202020204" pitchFamily="34" charset="0"/>
              </a:rPr>
              <a:t>reate clear career paths and skills ladders</a:t>
            </a:r>
          </a:p>
          <a:p>
            <a:pPr lvl="0" algn="just">
              <a:lnSpc>
                <a:spcPct val="115000"/>
              </a:lnSpc>
              <a:spcAft>
                <a:spcPts val="800"/>
              </a:spcAft>
              <a:tabLst>
                <a:tab pos="457200" algn="l"/>
              </a:tabLst>
            </a:pPr>
            <a:r>
              <a:rPr lang="en-GB" sz="2000" dirty="0">
                <a:solidFill>
                  <a:srgbClr val="000000"/>
                </a:solidFill>
                <a:latin typeface="Arial" panose="020B0604020202020204" pitchFamily="34" charset="0"/>
                <a:cs typeface="Arial" panose="020B0604020202020204" pitchFamily="34" charset="0"/>
              </a:rPr>
              <a:t>I</a:t>
            </a:r>
            <a:r>
              <a:rPr lang="en-GB" sz="2000" kern="1200" dirty="0">
                <a:solidFill>
                  <a:srgbClr val="000000"/>
                </a:solidFill>
                <a:effectLst/>
                <a:latin typeface="Arial" panose="020B0604020202020204" pitchFamily="34" charset="0"/>
                <a:cs typeface="Arial" panose="020B0604020202020204" pitchFamily="34" charset="0"/>
              </a:rPr>
              <a:t>ntroduce low-cost recognition like 'service champion' and peer nominations</a:t>
            </a:r>
          </a:p>
          <a:p>
            <a:pPr lvl="0" algn="just">
              <a:lnSpc>
                <a:spcPct val="115000"/>
              </a:lnSpc>
              <a:spcAft>
                <a:spcPts val="800"/>
              </a:spcAft>
              <a:tabLst>
                <a:tab pos="457200" algn="l"/>
              </a:tabLst>
            </a:pPr>
            <a:r>
              <a:rPr lang="en-GB" sz="2000" dirty="0">
                <a:solidFill>
                  <a:srgbClr val="000000"/>
                </a:solidFill>
                <a:latin typeface="Arial" panose="020B0604020202020204" pitchFamily="34" charset="0"/>
                <a:cs typeface="Arial" panose="020B0604020202020204" pitchFamily="34" charset="0"/>
              </a:rPr>
              <a:t>C</a:t>
            </a:r>
            <a:r>
              <a:rPr lang="en-GB" sz="2000" kern="1200" dirty="0">
                <a:solidFill>
                  <a:srgbClr val="000000"/>
                </a:solidFill>
                <a:effectLst/>
                <a:latin typeface="Arial" panose="020B0604020202020204" pitchFamily="34" charset="0"/>
                <a:cs typeface="Arial" panose="020B0604020202020204" pitchFamily="34" charset="0"/>
              </a:rPr>
              <a:t>o-develop wellbeing actions like flexible shifts, breaks, and support aligned with CIPD standards </a:t>
            </a:r>
          </a:p>
          <a:p>
            <a:pPr lvl="0" algn="just">
              <a:lnSpc>
                <a:spcPct val="115000"/>
              </a:lnSpc>
              <a:spcAft>
                <a:spcPts val="800"/>
              </a:spcAft>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SMART goal: reduce turnover from 28% to 22% by Year 2 and 18% by Year 3, and improve 'I feel valued' score by 15 points.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971EC919-DC56-C0A4-C094-042D65382F29}"/>
              </a:ext>
            </a:extLst>
          </p:cNvPr>
          <p:cNvSpPr>
            <a:spLocks noGrp="1"/>
          </p:cNvSpPr>
          <p:nvPr>
            <p:ph type="dt" sz="half" idx="10"/>
          </p:nvPr>
        </p:nvSpPr>
        <p:spPr/>
        <p:txBody>
          <a:bodyPr/>
          <a:lstStyle/>
          <a:p>
            <a:pPr rtl="0"/>
            <a:r>
              <a:rPr lang="en-GB" noProof="0" dirty="0"/>
              <a:t>1.12.2025</a:t>
            </a:r>
          </a:p>
        </p:txBody>
      </p:sp>
      <p:sp>
        <p:nvSpPr>
          <p:cNvPr id="5" name="Footer Placeholder 4">
            <a:extLst>
              <a:ext uri="{FF2B5EF4-FFF2-40B4-BE49-F238E27FC236}">
                <a16:creationId xmlns:a16="http://schemas.microsoft.com/office/drawing/2014/main" id="{B1048577-5E89-323C-9286-97C5B4B8BC01}"/>
              </a:ext>
            </a:extLst>
          </p:cNvPr>
          <p:cNvSpPr>
            <a:spLocks noGrp="1"/>
          </p:cNvSpPr>
          <p:nvPr>
            <p:ph type="ftr" sz="quarter" idx="11"/>
          </p:nvPr>
        </p:nvSpPr>
        <p:spPr/>
        <p:txBody>
          <a:bodyPr/>
          <a:lstStyle/>
          <a:p>
            <a:r>
              <a:rPr lang="en-GB" dirty="0"/>
              <a:t>Future People Management</a:t>
            </a:r>
          </a:p>
          <a:p>
            <a:pPr rtl="0"/>
            <a:endParaRPr lang="en-GB" noProof="0" dirty="0"/>
          </a:p>
        </p:txBody>
      </p:sp>
      <p:sp>
        <p:nvSpPr>
          <p:cNvPr id="6" name="Slide Number Placeholder 5">
            <a:extLst>
              <a:ext uri="{FF2B5EF4-FFF2-40B4-BE49-F238E27FC236}">
                <a16:creationId xmlns:a16="http://schemas.microsoft.com/office/drawing/2014/main" id="{770C542B-74C8-630E-4AFB-3429094F59BE}"/>
              </a:ext>
            </a:extLst>
          </p:cNvPr>
          <p:cNvSpPr>
            <a:spLocks noGrp="1"/>
          </p:cNvSpPr>
          <p:nvPr>
            <p:ph type="sldNum" sz="quarter" idx="12"/>
          </p:nvPr>
        </p:nvSpPr>
        <p:spPr/>
        <p:txBody>
          <a:bodyPr/>
          <a:lstStyle/>
          <a:p>
            <a:pPr rtl="0"/>
            <a:fld id="{294A09A9-5501-47C1-A89A-A340965A2BE2}" type="slidenum">
              <a:rPr lang="en-GB" noProof="0" smtClean="0"/>
              <a:pPr rtl="0"/>
              <a:t>10</a:t>
            </a:fld>
            <a:endParaRPr lang="en-GB" noProof="0"/>
          </a:p>
        </p:txBody>
      </p:sp>
    </p:spTree>
    <p:extLst>
      <p:ext uri="{BB962C8B-B14F-4D97-AF65-F5344CB8AC3E}">
        <p14:creationId xmlns:p14="http://schemas.microsoft.com/office/powerpoint/2010/main" val="699500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5EA7-A045-2DF1-6E0E-0A7F60584F5C}"/>
              </a:ext>
            </a:extLst>
          </p:cNvPr>
          <p:cNvSpPr>
            <a:spLocks noGrp="1"/>
          </p:cNvSpPr>
          <p:nvPr>
            <p:ph type="title"/>
          </p:nvPr>
        </p:nvSpPr>
        <p:spPr>
          <a:xfrm>
            <a:off x="1167492" y="381001"/>
            <a:ext cx="9779183" cy="769374"/>
          </a:xfrm>
        </p:spPr>
        <p:txBody>
          <a:bodyPr/>
          <a:lstStyle/>
          <a:p>
            <a:pPr algn="ctr"/>
            <a:r>
              <a:rPr lang="en-GB" sz="4000" dirty="0">
                <a:latin typeface="Arial" panose="020B0604020202020204" pitchFamily="34" charset="0"/>
                <a:cs typeface="Arial" panose="020B0604020202020204" pitchFamily="34" charset="0"/>
              </a:rPr>
              <a:t>Core 4: Cultural Shift Programme</a:t>
            </a:r>
          </a:p>
        </p:txBody>
      </p:sp>
      <p:sp>
        <p:nvSpPr>
          <p:cNvPr id="3" name="Text Placeholder 2">
            <a:extLst>
              <a:ext uri="{FF2B5EF4-FFF2-40B4-BE49-F238E27FC236}">
                <a16:creationId xmlns:a16="http://schemas.microsoft.com/office/drawing/2014/main" id="{5F3CB116-7F7E-AAFA-95E9-4E214B91E53B}"/>
              </a:ext>
            </a:extLst>
          </p:cNvPr>
          <p:cNvSpPr>
            <a:spLocks noGrp="1"/>
          </p:cNvSpPr>
          <p:nvPr>
            <p:ph type="body" idx="1"/>
          </p:nvPr>
        </p:nvSpPr>
        <p:spPr>
          <a:xfrm>
            <a:off x="1167492" y="1150375"/>
            <a:ext cx="9779183" cy="5043948"/>
          </a:xfrm>
        </p:spPr>
        <p:txBody>
          <a:bodyPr/>
          <a:lstStyle/>
          <a:p>
            <a:r>
              <a:rPr lang="en-GB" sz="2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Use Kotter’s (1996) eight-step model to guide change: generate urgency, assemble a guiding coalition, communicate the vision, and enable quick wins. </a:t>
            </a:r>
          </a:p>
          <a:p>
            <a:r>
              <a:rPr lang="en-GB" sz="2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Collaborate with staff to agree on 3–4 core values or behaviours (like 'We listen', 'We own quality', 'We support each other’)</a:t>
            </a:r>
          </a:p>
          <a:p>
            <a:r>
              <a:rPr lang="en-GB" sz="2000" dirty="0">
                <a:solidFill>
                  <a:srgbClr val="000000"/>
                </a:solidFill>
                <a:latin typeface="Arial" panose="020B0604020202020204" pitchFamily="34" charset="0"/>
                <a:ea typeface="Times New Roman" panose="02020603050405020304" pitchFamily="18" charset="0"/>
                <a:cs typeface="Arial" panose="020B0604020202020204" pitchFamily="34" charset="0"/>
              </a:rPr>
              <a:t>P</a:t>
            </a:r>
            <a:r>
              <a:rPr lang="en-GB" sz="2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ilot cross-site projects, such as flexible scheduling or cleaning innovations, to foster collaboration. </a:t>
            </a:r>
          </a:p>
          <a:p>
            <a:r>
              <a:rPr lang="en-GB" sz="2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 HR processes align with these values and a people-first approach, inspired by Sainsbury’s caring employment practices that bolster brand and trust. </a:t>
            </a:r>
          </a:p>
          <a:p>
            <a:r>
              <a:rPr lang="en-GB" sz="20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Set SMART goals: complete values co-design in 9 months and reach 75% staff recognition by Year 2.</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3BA633F-7E24-B81C-3FED-3665F5729096}"/>
              </a:ext>
            </a:extLst>
          </p:cNvPr>
          <p:cNvSpPr>
            <a:spLocks noGrp="1"/>
          </p:cNvSpPr>
          <p:nvPr>
            <p:ph type="dt" sz="half" idx="10"/>
          </p:nvPr>
        </p:nvSpPr>
        <p:spPr/>
        <p:txBody>
          <a:bodyPr/>
          <a:lstStyle/>
          <a:p>
            <a:pPr rtl="0"/>
            <a:r>
              <a:rPr lang="en-GB" noProof="0" dirty="0"/>
              <a:t>1.12.2025</a:t>
            </a:r>
          </a:p>
        </p:txBody>
      </p:sp>
      <p:sp>
        <p:nvSpPr>
          <p:cNvPr id="5" name="Footer Placeholder 4">
            <a:extLst>
              <a:ext uri="{FF2B5EF4-FFF2-40B4-BE49-F238E27FC236}">
                <a16:creationId xmlns:a16="http://schemas.microsoft.com/office/drawing/2014/main" id="{CE5096E3-F708-8BE5-F230-B882DCDA5E36}"/>
              </a:ext>
            </a:extLst>
          </p:cNvPr>
          <p:cNvSpPr>
            <a:spLocks noGrp="1"/>
          </p:cNvSpPr>
          <p:nvPr>
            <p:ph type="ftr" sz="quarter" idx="11"/>
          </p:nvPr>
        </p:nvSpPr>
        <p:spPr/>
        <p:txBody>
          <a:bodyPr/>
          <a:lstStyle/>
          <a:p>
            <a:r>
              <a:rPr lang="en-GB" dirty="0"/>
              <a:t>Future People Management</a:t>
            </a:r>
          </a:p>
          <a:p>
            <a:pPr rtl="0"/>
            <a:endParaRPr lang="en-GB" noProof="0" dirty="0"/>
          </a:p>
        </p:txBody>
      </p:sp>
      <p:sp>
        <p:nvSpPr>
          <p:cNvPr id="6" name="Slide Number Placeholder 5">
            <a:extLst>
              <a:ext uri="{FF2B5EF4-FFF2-40B4-BE49-F238E27FC236}">
                <a16:creationId xmlns:a16="http://schemas.microsoft.com/office/drawing/2014/main" id="{9DDAD212-9160-14BD-D6BA-A964CD20667C}"/>
              </a:ext>
            </a:extLst>
          </p:cNvPr>
          <p:cNvSpPr>
            <a:spLocks noGrp="1"/>
          </p:cNvSpPr>
          <p:nvPr>
            <p:ph type="sldNum" sz="quarter" idx="12"/>
          </p:nvPr>
        </p:nvSpPr>
        <p:spPr/>
        <p:txBody>
          <a:bodyPr/>
          <a:lstStyle/>
          <a:p>
            <a:pPr rtl="0"/>
            <a:fld id="{294A09A9-5501-47C1-A89A-A340965A2BE2}" type="slidenum">
              <a:rPr lang="en-GB" noProof="0" smtClean="0"/>
              <a:pPr rtl="0"/>
              <a:t>11</a:t>
            </a:fld>
            <a:endParaRPr lang="en-GB" noProof="0"/>
          </a:p>
        </p:txBody>
      </p:sp>
    </p:spTree>
    <p:extLst>
      <p:ext uri="{BB962C8B-B14F-4D97-AF65-F5344CB8AC3E}">
        <p14:creationId xmlns:p14="http://schemas.microsoft.com/office/powerpoint/2010/main" val="1226221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1167492" y="381001"/>
            <a:ext cx="9779183" cy="660142"/>
          </a:xfrm>
        </p:spPr>
        <p:txBody>
          <a:bodyPr rtlCol="0"/>
          <a:lstStyle/>
          <a:p>
            <a:pPr algn="ctr" rtl="0"/>
            <a:r>
              <a:rPr lang="en-GB" sz="4000" dirty="0">
                <a:latin typeface="Arial" panose="020B0604020202020204" pitchFamily="34" charset="0"/>
                <a:cs typeface="Arial" panose="020B0604020202020204" pitchFamily="34" charset="0"/>
              </a:rPr>
              <a:t>Implementation Roadmap (3 Years)</a:t>
            </a:r>
          </a:p>
        </p:txBody>
      </p:sp>
      <p:sp>
        <p:nvSpPr>
          <p:cNvPr id="9" name="Content Placeholder 8">
            <a:extLst>
              <a:ext uri="{FF2B5EF4-FFF2-40B4-BE49-F238E27FC236}">
                <a16:creationId xmlns:a16="http://schemas.microsoft.com/office/drawing/2014/main" id="{472FA7B1-CD7F-3646-B44C-91A107A0CBEE}"/>
              </a:ext>
            </a:extLst>
          </p:cNvPr>
          <p:cNvSpPr>
            <a:spLocks noGrp="1"/>
          </p:cNvSpPr>
          <p:nvPr>
            <p:ph idx="11"/>
          </p:nvPr>
        </p:nvSpPr>
        <p:spPr>
          <a:xfrm>
            <a:off x="1167493" y="2003804"/>
            <a:ext cx="3173278" cy="522514"/>
          </a:xfrm>
        </p:spPr>
        <p:txBody>
          <a:bodyPr rtlCol="0"/>
          <a:lstStyle/>
          <a:p>
            <a:pPr algn="ctr" rtl="0"/>
            <a:r>
              <a:rPr lang="en-GB" sz="1800" dirty="0">
                <a:latin typeface="Arial" panose="020B0604020202020204" pitchFamily="34" charset="0"/>
                <a:cs typeface="Arial" panose="020B0604020202020204" pitchFamily="34" charset="0"/>
              </a:rPr>
              <a:t>Phase 1 </a:t>
            </a:r>
            <a:r>
              <a:rPr lang="en-GB" sz="1800" dirty="0">
                <a:effectLst/>
                <a:latin typeface="Arial" panose="020B0604020202020204" pitchFamily="34" charset="0"/>
                <a:ea typeface="Aptos" panose="020B0004020202020204" pitchFamily="34" charset="0"/>
                <a:cs typeface="Arial" panose="020B0604020202020204" pitchFamily="34" charset="0"/>
              </a:rPr>
              <a:t>Diagnose &amp; design (0–6 months)</a:t>
            </a:r>
            <a:endParaRPr lang="en-GB"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
          </p:nvPr>
        </p:nvSpPr>
        <p:spPr>
          <a:xfrm>
            <a:off x="1167491" y="2526318"/>
            <a:ext cx="3218688" cy="2828613"/>
          </a:xfrm>
        </p:spPr>
        <p:txBody>
          <a:bodyPr vert="horz" lIns="91440" tIns="45720" rIns="91440" bIns="45720" rtlCol="0" anchor="t">
            <a:noAutofit/>
          </a:bodyPr>
          <a:lstStyle/>
          <a:p>
            <a:pPr lvl="1"/>
            <a:r>
              <a:rPr lang="en-GB" dirty="0">
                <a:latin typeface="Arial" panose="020B0604020202020204" pitchFamily="34" charset="0"/>
                <a:cs typeface="Arial" panose="020B0604020202020204" pitchFamily="34" charset="0"/>
              </a:rPr>
              <a:t>Conduct baseline engagement and culture surveys; review existing HR policies</a:t>
            </a:r>
          </a:p>
          <a:p>
            <a:pPr lvl="1"/>
            <a:r>
              <a:rPr lang="en-GB" dirty="0">
                <a:latin typeface="Arial" panose="020B0604020202020204" pitchFamily="34" charset="0"/>
                <a:cs typeface="Arial" panose="020B0604020202020204" pitchFamily="34" charset="0"/>
              </a:rPr>
              <a:t>Co-develop manager training programs, performance frameworks, and induction materials.</a:t>
            </a:r>
          </a:p>
          <a:p>
            <a:pPr rtl="0"/>
            <a:endParaRPr lang="en-GB" dirty="0"/>
          </a:p>
          <a:p>
            <a:pPr rtl="0"/>
            <a:endParaRPr lang="en-GB" dirty="0"/>
          </a:p>
        </p:txBody>
      </p:sp>
      <p:sp>
        <p:nvSpPr>
          <p:cNvPr id="10" name="Content Placeholder 9">
            <a:extLst>
              <a:ext uri="{FF2B5EF4-FFF2-40B4-BE49-F238E27FC236}">
                <a16:creationId xmlns:a16="http://schemas.microsoft.com/office/drawing/2014/main" id="{585697B7-EBBB-0E4B-AA02-0D3F94821C6E}"/>
              </a:ext>
            </a:extLst>
          </p:cNvPr>
          <p:cNvSpPr>
            <a:spLocks noGrp="1"/>
          </p:cNvSpPr>
          <p:nvPr>
            <p:ph idx="12"/>
          </p:nvPr>
        </p:nvSpPr>
        <p:spPr>
          <a:xfrm>
            <a:off x="4677953" y="2003804"/>
            <a:ext cx="3173278" cy="522514"/>
          </a:xfrm>
        </p:spPr>
        <p:txBody>
          <a:bodyPr rtlCol="0"/>
          <a:lstStyle/>
          <a:p>
            <a:pPr algn="ctr" rtl="0"/>
            <a:r>
              <a:rPr lang="en-GB" sz="1800" dirty="0">
                <a:effectLst/>
                <a:latin typeface="Arial" panose="020B0604020202020204" pitchFamily="34" charset="0"/>
                <a:ea typeface="Aptos" panose="020B0004020202020204" pitchFamily="34" charset="0"/>
                <a:cs typeface="Arial" panose="020B0604020202020204" pitchFamily="34" charset="0"/>
              </a:rPr>
              <a:t>Phase 2 – Build &amp; pilot    (6–18 months)</a:t>
            </a:r>
            <a:endParaRPr lang="en-GB" sz="18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idx="10"/>
          </p:nvPr>
        </p:nvSpPr>
        <p:spPr>
          <a:xfrm>
            <a:off x="4683787" y="2526318"/>
            <a:ext cx="3173279" cy="2828613"/>
          </a:xfrm>
        </p:spPr>
        <p:txBody>
          <a:bodyPr vert="horz" lIns="91440" tIns="45720" rIns="91440" bIns="45720" rtlCol="0" anchor="t">
            <a:normAutofit/>
          </a:bodyPr>
          <a:lstStyle/>
          <a:p>
            <a:r>
              <a:rPr lang="en-GB" sz="1800" dirty="0">
                <a:latin typeface="Arial" panose="020B0604020202020204" pitchFamily="34" charset="0"/>
                <a:cs typeface="Arial" panose="020B0604020202020204" pitchFamily="34" charset="0"/>
              </a:rPr>
              <a:t>Train the initial group of managers; pilot the performance process and induction in 2–3 key contracts</a:t>
            </a:r>
          </a:p>
          <a:p>
            <a:r>
              <a:rPr lang="en-GB" sz="1800" dirty="0">
                <a:latin typeface="Arial" panose="020B0604020202020204" pitchFamily="34" charset="0"/>
                <a:cs typeface="Arial" panose="020B0604020202020204" pitchFamily="34" charset="0"/>
              </a:rPr>
              <a:t>Collaboratively create values and behaviours; implement a recognition scheme.</a:t>
            </a:r>
          </a:p>
          <a:p>
            <a:pPr rtl="0"/>
            <a:endParaRPr lang="en-GB" dirty="0"/>
          </a:p>
          <a:p>
            <a:pPr rtl="0"/>
            <a:endParaRPr lang="en-GB" dirty="0"/>
          </a:p>
        </p:txBody>
      </p:sp>
      <p:sp>
        <p:nvSpPr>
          <p:cNvPr id="13" name="Content Placeholder 12">
            <a:extLst>
              <a:ext uri="{FF2B5EF4-FFF2-40B4-BE49-F238E27FC236}">
                <a16:creationId xmlns:a16="http://schemas.microsoft.com/office/drawing/2014/main" id="{EB1FFBC5-1733-5E4A-BF11-2C157D9917CC}"/>
              </a:ext>
            </a:extLst>
          </p:cNvPr>
          <p:cNvSpPr>
            <a:spLocks noGrp="1"/>
          </p:cNvSpPr>
          <p:nvPr>
            <p:ph idx="14"/>
          </p:nvPr>
        </p:nvSpPr>
        <p:spPr>
          <a:xfrm>
            <a:off x="8062430" y="2003804"/>
            <a:ext cx="3310931" cy="522514"/>
          </a:xfrm>
        </p:spPr>
        <p:txBody>
          <a:bodyPr rtlCol="0"/>
          <a:lstStyle/>
          <a:p>
            <a:pPr algn="ctr"/>
            <a:r>
              <a:rPr lang="en-GB" sz="1800" dirty="0">
                <a:latin typeface="Arial" panose="020B0604020202020204" pitchFamily="34" charset="0"/>
                <a:cs typeface="Arial" panose="020B0604020202020204" pitchFamily="34" charset="0"/>
              </a:rPr>
              <a:t>Phase 3 – Embed &amp; optimise (18–36 months)</a:t>
            </a:r>
          </a:p>
          <a:p>
            <a:pPr rtl="0"/>
            <a:endParaRPr lang="en-GB" dirty="0"/>
          </a:p>
        </p:txBody>
      </p:sp>
      <p:sp>
        <p:nvSpPr>
          <p:cNvPr id="11" name="Content Placeholder 10">
            <a:extLst>
              <a:ext uri="{FF2B5EF4-FFF2-40B4-BE49-F238E27FC236}">
                <a16:creationId xmlns:a16="http://schemas.microsoft.com/office/drawing/2014/main" id="{48A12450-9474-8A49-BAEB-20C6F51540D5}"/>
              </a:ext>
            </a:extLst>
          </p:cNvPr>
          <p:cNvSpPr>
            <a:spLocks noGrp="1"/>
          </p:cNvSpPr>
          <p:nvPr>
            <p:ph idx="13"/>
          </p:nvPr>
        </p:nvSpPr>
        <p:spPr>
          <a:xfrm>
            <a:off x="8062430" y="2565075"/>
            <a:ext cx="3173279" cy="2828613"/>
          </a:xfrm>
        </p:spPr>
        <p:txBody>
          <a:bodyPr rtlCol="0"/>
          <a:lstStyle/>
          <a:p>
            <a:r>
              <a:rPr lang="en-GB" sz="1800" dirty="0">
                <a:latin typeface="Arial" panose="020B0604020202020204" pitchFamily="34" charset="0"/>
                <a:cs typeface="Arial" panose="020B0604020202020204" pitchFamily="34" charset="0"/>
              </a:rPr>
              <a:t>Expand to all sites; incorporate into tenders, client reports, and HR systems.</a:t>
            </a:r>
          </a:p>
          <a:p>
            <a:r>
              <a:rPr lang="en-GB" sz="1800" dirty="0">
                <a:latin typeface="Arial" panose="020B0604020202020204" pitchFamily="34" charset="0"/>
                <a:cs typeface="Arial" panose="020B0604020202020204" pitchFamily="34" charset="0"/>
              </a:rPr>
              <a:t>Perform annual reviews of KPIs, learning opportunities, and resource requirements.</a:t>
            </a:r>
          </a:p>
          <a:p>
            <a:pPr rtl="0"/>
            <a:endParaRPr lang="en-GB" dirty="0"/>
          </a:p>
        </p:txBody>
      </p:sp>
      <p:sp>
        <p:nvSpPr>
          <p:cNvPr id="3" name="Date Placeholder 2">
            <a:extLst>
              <a:ext uri="{FF2B5EF4-FFF2-40B4-BE49-F238E27FC236}">
                <a16:creationId xmlns:a16="http://schemas.microsoft.com/office/drawing/2014/main" id="{75202033-17DD-3E4F-BB90-ADC6A1F0C66F}"/>
              </a:ext>
            </a:extLst>
          </p:cNvPr>
          <p:cNvSpPr>
            <a:spLocks noGrp="1"/>
          </p:cNvSpPr>
          <p:nvPr>
            <p:ph type="dt" sz="half" idx="2"/>
          </p:nvPr>
        </p:nvSpPr>
        <p:spPr>
          <a:xfrm>
            <a:off x="381000" y="6356350"/>
            <a:ext cx="1767114" cy="365125"/>
          </a:xfrm>
        </p:spPr>
        <p:txBody>
          <a:bodyPr rtlCol="0"/>
          <a:lstStyle/>
          <a:p>
            <a:pPr rtl="0"/>
            <a:r>
              <a:rPr lang="en-GB" dirty="0"/>
              <a:t>1.12.2025</a:t>
            </a:r>
          </a:p>
        </p:txBody>
      </p:sp>
      <p:sp>
        <p:nvSpPr>
          <p:cNvPr id="7" name="Footer Placeholder 6">
            <a:extLst>
              <a:ext uri="{FF2B5EF4-FFF2-40B4-BE49-F238E27FC236}">
                <a16:creationId xmlns:a16="http://schemas.microsoft.com/office/drawing/2014/main" id="{B42ACFC2-B54A-8244-B5D9-4B1EC2EED59D}"/>
              </a:ext>
            </a:extLst>
          </p:cNvPr>
          <p:cNvSpPr>
            <a:spLocks noGrp="1"/>
          </p:cNvSpPr>
          <p:nvPr>
            <p:ph type="ftr" sz="quarter" idx="3"/>
          </p:nvPr>
        </p:nvSpPr>
        <p:spPr>
          <a:xfrm>
            <a:off x="4038600" y="6356350"/>
            <a:ext cx="4114800" cy="365125"/>
          </a:xfrm>
        </p:spPr>
        <p:txBody>
          <a:bodyPr rtlCol="0"/>
          <a:lstStyle/>
          <a:p>
            <a:r>
              <a:rPr lang="en-GB" dirty="0"/>
              <a:t>Future People Management</a:t>
            </a:r>
          </a:p>
          <a:p>
            <a:pPr rtl="0"/>
            <a:endParaRPr lang="en-GB" dirty="0"/>
          </a:p>
        </p:txBody>
      </p:sp>
      <p:sp>
        <p:nvSpPr>
          <p:cNvPr id="8" name="Slide Number Placeholder 7">
            <a:extLst>
              <a:ext uri="{FF2B5EF4-FFF2-40B4-BE49-F238E27FC236}">
                <a16:creationId xmlns:a16="http://schemas.microsoft.com/office/drawing/2014/main" id="{B609FC03-B5BE-D846-993A-8E351C9509F3}"/>
              </a:ext>
            </a:extLst>
          </p:cNvPr>
          <p:cNvSpPr>
            <a:spLocks noGrp="1"/>
          </p:cNvSpPr>
          <p:nvPr>
            <p:ph type="sldNum" sz="quarter" idx="4"/>
          </p:nvPr>
        </p:nvSpPr>
        <p:spPr>
          <a:xfrm>
            <a:off x="10153276" y="6356350"/>
            <a:ext cx="1657723" cy="365125"/>
          </a:xfrm>
        </p:spPr>
        <p:txBody>
          <a:bodyPr rtlCol="0"/>
          <a:lstStyle/>
          <a:p>
            <a:pPr rtl="0"/>
            <a:r>
              <a:rPr lang="en-GB" dirty="0"/>
              <a:t>12</a:t>
            </a:r>
          </a:p>
        </p:txBody>
      </p:sp>
    </p:spTree>
    <p:extLst>
      <p:ext uri="{BB962C8B-B14F-4D97-AF65-F5344CB8AC3E}">
        <p14:creationId xmlns:p14="http://schemas.microsoft.com/office/powerpoint/2010/main" val="2721508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2328-F724-0FBF-6EE8-D4A089EEBEF2}"/>
              </a:ext>
            </a:extLst>
          </p:cNvPr>
          <p:cNvSpPr>
            <a:spLocks noGrp="1"/>
          </p:cNvSpPr>
          <p:nvPr>
            <p:ph type="ctrTitle"/>
          </p:nvPr>
        </p:nvSpPr>
        <p:spPr>
          <a:xfrm>
            <a:off x="1167493" y="1122362"/>
            <a:ext cx="4181255" cy="806675"/>
          </a:xfrm>
        </p:spPr>
        <p:txBody>
          <a:bodyPr/>
          <a:lstStyle/>
          <a:p>
            <a:r>
              <a:rPr lang="en-GB" sz="4000" dirty="0">
                <a:latin typeface="Arial" panose="020B0604020202020204" pitchFamily="34" charset="0"/>
                <a:cs typeface="Arial" panose="020B0604020202020204" pitchFamily="34" charset="0"/>
              </a:rPr>
              <a:t>KPIs</a:t>
            </a:r>
          </a:p>
        </p:txBody>
      </p:sp>
      <p:sp>
        <p:nvSpPr>
          <p:cNvPr id="3" name="Subtitle 2">
            <a:extLst>
              <a:ext uri="{FF2B5EF4-FFF2-40B4-BE49-F238E27FC236}">
                <a16:creationId xmlns:a16="http://schemas.microsoft.com/office/drawing/2014/main" id="{D376379D-ECD7-5214-4E23-1B37656FCB17}"/>
              </a:ext>
            </a:extLst>
          </p:cNvPr>
          <p:cNvSpPr>
            <a:spLocks noGrp="1"/>
          </p:cNvSpPr>
          <p:nvPr>
            <p:ph type="subTitle" idx="1"/>
          </p:nvPr>
        </p:nvSpPr>
        <p:spPr>
          <a:xfrm>
            <a:off x="1167493" y="2074606"/>
            <a:ext cx="9048223" cy="4395020"/>
          </a:xfrm>
        </p:spPr>
        <p:txBody>
          <a:bodyPr/>
          <a:lstStyle/>
          <a:p>
            <a:pPr marL="342900" lvl="0" indent="-342900">
              <a:lnSpc>
                <a:spcPct val="115000"/>
              </a:lnSpc>
              <a:spcAft>
                <a:spcPts val="800"/>
              </a:spcAft>
              <a:buFont typeface="Arial" panose="020B0604020202020204" pitchFamily="34" charset="0"/>
              <a:buChar char="•"/>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People outcomes include turnover, absence, engagement, feelings of being valued, and perceptions of line manager support. </a:t>
            </a:r>
          </a:p>
          <a:p>
            <a:pPr marL="342900" lvl="0" indent="-342900">
              <a:lnSpc>
                <a:spcPct val="115000"/>
              </a:lnSpc>
              <a:spcAft>
                <a:spcPts val="800"/>
              </a:spcAft>
              <a:buFont typeface="Arial" panose="020B0604020202020204" pitchFamily="34" charset="0"/>
              <a:buChar char="•"/>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Client outcomes measure service quality scores, complaints, contract renewals, and feedback on 'social value' during tenders. </a:t>
            </a:r>
          </a:p>
          <a:p>
            <a:pPr marL="342900" lvl="0" indent="-342900">
              <a:lnSpc>
                <a:spcPct val="115000"/>
              </a:lnSpc>
              <a:spcAft>
                <a:spcPts val="800"/>
              </a:spcAft>
              <a:buFont typeface="Arial" panose="020B0604020202020204" pitchFamily="34" charset="0"/>
              <a:buChar char="•"/>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Process metrics track manager training completion, the percentage of staff with set objectives, and the number of 1:1 meetings and reviews completed. </a:t>
            </a:r>
          </a:p>
          <a:p>
            <a:pPr marL="342900" lvl="0" indent="-342900">
              <a:lnSpc>
                <a:spcPct val="115000"/>
              </a:lnSpc>
              <a:spcAft>
                <a:spcPts val="800"/>
              </a:spcAft>
              <a:buFont typeface="Arial" panose="020B0604020202020204" pitchFamily="34" charset="0"/>
              <a:buChar char="•"/>
              <a:tabLst>
                <a:tab pos="457200" algn="l"/>
              </a:tabLst>
            </a:pPr>
            <a:r>
              <a:rPr lang="en-GB" sz="2000" kern="1200" dirty="0">
                <a:solidFill>
                  <a:srgbClr val="000000"/>
                </a:solidFill>
                <a:effectLst/>
                <a:latin typeface="Arial" panose="020B0604020202020204" pitchFamily="34" charset="0"/>
                <a:cs typeface="Arial" panose="020B0604020202020204" pitchFamily="34" charset="0"/>
              </a:rPr>
              <a:t>Culture indicators are based on staff surveys assessing collaboration, wellbeing, voice, and participation in cross-site projects.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85389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D581F-D2E3-DB2F-67D9-6F48B97E4096}"/>
              </a:ext>
            </a:extLst>
          </p:cNvPr>
          <p:cNvSpPr>
            <a:spLocks noGrp="1"/>
          </p:cNvSpPr>
          <p:nvPr>
            <p:ph type="ctrTitle"/>
          </p:nvPr>
        </p:nvSpPr>
        <p:spPr>
          <a:xfrm>
            <a:off x="560439" y="486697"/>
            <a:ext cx="6400800" cy="1243780"/>
          </a:xfrm>
        </p:spPr>
        <p:txBody>
          <a:bodyPr/>
          <a:lstStyle/>
          <a:p>
            <a:pPr algn="ctr"/>
            <a:r>
              <a:rPr lang="en-GB" sz="4000" dirty="0">
                <a:latin typeface="Arial" panose="020B0604020202020204" pitchFamily="34" charset="0"/>
                <a:cs typeface="Arial" panose="020B0604020202020204" pitchFamily="34" charset="0"/>
              </a:rPr>
              <a:t>Board decision and next steps</a:t>
            </a:r>
          </a:p>
        </p:txBody>
      </p:sp>
      <p:sp>
        <p:nvSpPr>
          <p:cNvPr id="3" name="Subtitle 2">
            <a:extLst>
              <a:ext uri="{FF2B5EF4-FFF2-40B4-BE49-F238E27FC236}">
                <a16:creationId xmlns:a16="http://schemas.microsoft.com/office/drawing/2014/main" id="{22274770-85BC-52D2-4EB3-E93F870FBB2F}"/>
              </a:ext>
            </a:extLst>
          </p:cNvPr>
          <p:cNvSpPr>
            <a:spLocks noGrp="1"/>
          </p:cNvSpPr>
          <p:nvPr>
            <p:ph type="subTitle" idx="1"/>
          </p:nvPr>
        </p:nvSpPr>
        <p:spPr>
          <a:xfrm>
            <a:off x="462116" y="1927123"/>
            <a:ext cx="6951290" cy="3913238"/>
          </a:xfrm>
        </p:spPr>
        <p:txBody>
          <a:bodyPr/>
          <a:lstStyle/>
          <a:p>
            <a:pPr algn="just"/>
            <a:r>
              <a:rPr lang="en-GB" sz="2000" dirty="0">
                <a:latin typeface="Arial" panose="020B0604020202020204" pitchFamily="34" charset="0"/>
                <a:cs typeface="Arial" panose="020B0604020202020204" pitchFamily="34" charset="0"/>
              </a:rPr>
              <a:t>Endorse the three-year people management strategy along with its four cores.</a:t>
            </a:r>
          </a:p>
          <a:p>
            <a:pPr algn="just"/>
            <a:r>
              <a:rPr lang="en-GB" sz="2000" dirty="0">
                <a:latin typeface="Arial" panose="020B0604020202020204" pitchFamily="34" charset="0"/>
                <a:cs typeface="Arial" panose="020B0604020202020204" pitchFamily="34" charset="0"/>
              </a:rPr>
              <a:t>Confirm initial investments such as management development, HR resources, and time allocated for pilots.</a:t>
            </a:r>
          </a:p>
          <a:p>
            <a:pPr algn="just"/>
            <a:r>
              <a:rPr lang="en-GB" sz="2000" dirty="0">
                <a:latin typeface="Arial" panose="020B0604020202020204" pitchFamily="34" charset="0"/>
                <a:cs typeface="Arial" panose="020B0604020202020204" pitchFamily="34" charset="0"/>
              </a:rPr>
              <a:t>Appoint an executive sponsor and establish a cross-functional steering group including HR, operations, and finance.</a:t>
            </a:r>
          </a:p>
          <a:p>
            <a:pPr algn="just"/>
            <a:r>
              <a:rPr lang="en-GB" sz="2000" dirty="0">
                <a:latin typeface="Arial" panose="020B0604020202020204" pitchFamily="34" charset="0"/>
                <a:cs typeface="Arial" panose="020B0604020202020204" pitchFamily="34" charset="0"/>
              </a:rPr>
              <a:t>Pledge to demonstrate visible leadership for the new culture by role-modelling core values and people-first behaviours.</a:t>
            </a:r>
          </a:p>
          <a:p>
            <a:pPr algn="just"/>
            <a:r>
              <a:rPr lang="en-GB" sz="2000" dirty="0">
                <a:latin typeface="Arial" panose="020B0604020202020204" pitchFamily="34" charset="0"/>
                <a:cs typeface="Arial" panose="020B0604020202020204" pitchFamily="34" charset="0"/>
              </a:rPr>
              <a:t>The next step is to develop a detailed implementation plan and budget within eight weeks.</a:t>
            </a:r>
          </a:p>
          <a:p>
            <a:endParaRPr lang="en-GB" dirty="0"/>
          </a:p>
        </p:txBody>
      </p:sp>
    </p:spTree>
    <p:extLst>
      <p:ext uri="{BB962C8B-B14F-4D97-AF65-F5344CB8AC3E}">
        <p14:creationId xmlns:p14="http://schemas.microsoft.com/office/powerpoint/2010/main" val="2503824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rtlCol="0"/>
          <a:lstStyle/>
          <a:p>
            <a:pPr rtl="0"/>
            <a:r>
              <a:rPr lang="en-GB"/>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3602038"/>
            <a:ext cx="6220277" cy="2247219"/>
          </a:xfrm>
        </p:spPr>
        <p:txBody>
          <a:bodyPr rtlCol="0">
            <a:normAutofit/>
          </a:bodyPr>
          <a:lstStyle/>
          <a:p>
            <a:pPr rtl="0"/>
            <a:r>
              <a:rPr lang="en-GB" dirty="0"/>
              <a:t>Mari Barbu (2332258)</a:t>
            </a:r>
          </a:p>
        </p:txBody>
      </p:sp>
    </p:spTree>
    <p:extLst>
      <p:ext uri="{BB962C8B-B14F-4D97-AF65-F5344CB8AC3E}">
        <p14:creationId xmlns:p14="http://schemas.microsoft.com/office/powerpoint/2010/main" val="926184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2A101-94A6-8689-B9B9-D432D5E45267}"/>
              </a:ext>
            </a:extLst>
          </p:cNvPr>
          <p:cNvSpPr>
            <a:spLocks noGrp="1"/>
          </p:cNvSpPr>
          <p:nvPr>
            <p:ph type="title"/>
          </p:nvPr>
        </p:nvSpPr>
        <p:spPr>
          <a:xfrm>
            <a:off x="1167492" y="381000"/>
            <a:ext cx="3453669" cy="664399"/>
          </a:xfrm>
        </p:spPr>
        <p:txBody>
          <a:bodyPr/>
          <a:lstStyle/>
          <a:p>
            <a:r>
              <a:rPr lang="en-GB" sz="4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BBA5A48-4549-200F-E8AD-C71AF9591D69}"/>
              </a:ext>
            </a:extLst>
          </p:cNvPr>
          <p:cNvSpPr>
            <a:spLocks noGrp="1"/>
          </p:cNvSpPr>
          <p:nvPr>
            <p:ph idx="1"/>
          </p:nvPr>
        </p:nvSpPr>
        <p:spPr>
          <a:xfrm>
            <a:off x="1167493" y="934065"/>
            <a:ext cx="9779182" cy="5542935"/>
          </a:xfrm>
        </p:spPr>
        <p:txBody>
          <a:bodyPr/>
          <a:lstStyle/>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Armstrong, M. and Taylor, S. (2023)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Armstrong’s Handbook of Human Resource Management Practice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Kogan Page.</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Armstrong, M. (2022)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Armstrong’s Handbook of Performance Management</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Kogan Page.</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Brooks, I. (2006)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Organisational Behaviour: Individuals, Groups and Organisation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Harlow: Pearson.</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CIPD (2023)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Good Work Index</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CIPD.</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Herzberg, F. (1959)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Motivation to Work</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New York: Wiley.</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Kahn, W.A. (1990)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'Psychological conditions of personal engagement and disengagement at work</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Academy of Management Journal, 33(4), pp. 692–724.</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Marchington, M. et al. (2020)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Human Resource Management at Work: The Definitive Guide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CIPD/Kogan Page.</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Mullins, L.J. and McLean, J. (2019)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Organisational Behaviour in the Workplace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12th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edn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Harlow: Pearson.</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Rees, W.D. and Porter, C. (2015)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Skills of Management and Leadership: Managing People in Organisations</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Palgrave.</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Taylor, S. and Woodhams, C. (2022) </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Human Resource Management: People and Organisations</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London: Kogan Page.</a:t>
            </a:r>
          </a:p>
          <a:p>
            <a:pPr marR="0" lvl="0" algn="l" defTabSz="457200" rtl="0" eaLnBrk="1" fontAlgn="auto" latinLnBrk="0" hangingPunct="1">
              <a:lnSpc>
                <a:spcPct val="150000"/>
              </a:lnSpc>
              <a:spcBef>
                <a:spcPct val="20000"/>
              </a:spcBef>
              <a:spcAft>
                <a:spcPts val="0"/>
              </a:spcAft>
              <a:buClrTx/>
              <a:buSzTx/>
              <a:tabLst/>
              <a:defRPr sz="2000"/>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Sainsbury’s Case Study: M</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aintaining a Caring Image in Food Retail </a:t>
            </a:r>
            <a:r>
              <a:rPr kumimoji="0" lang="en-GB" sz="14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(2008)</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Case study.</a:t>
            </a:r>
          </a:p>
          <a:p>
            <a:endParaRPr lang="en-GB" dirty="0"/>
          </a:p>
        </p:txBody>
      </p:sp>
      <p:sp>
        <p:nvSpPr>
          <p:cNvPr id="4" name="Date Placeholder 3">
            <a:extLst>
              <a:ext uri="{FF2B5EF4-FFF2-40B4-BE49-F238E27FC236}">
                <a16:creationId xmlns:a16="http://schemas.microsoft.com/office/drawing/2014/main" id="{589CC535-21C4-1E02-C70B-B88130ADF975}"/>
              </a:ext>
            </a:extLst>
          </p:cNvPr>
          <p:cNvSpPr>
            <a:spLocks noGrp="1"/>
          </p:cNvSpPr>
          <p:nvPr>
            <p:ph type="dt" sz="half" idx="2"/>
          </p:nvPr>
        </p:nvSpPr>
        <p:spPr/>
        <p:txBody>
          <a:bodyPr/>
          <a:lstStyle/>
          <a:p>
            <a:pPr rtl="0"/>
            <a:r>
              <a:rPr lang="en-GB" noProof="0" dirty="0"/>
              <a:t>1.12.2025</a:t>
            </a:r>
          </a:p>
        </p:txBody>
      </p:sp>
      <p:sp>
        <p:nvSpPr>
          <p:cNvPr id="5" name="Footer Placeholder 4">
            <a:extLst>
              <a:ext uri="{FF2B5EF4-FFF2-40B4-BE49-F238E27FC236}">
                <a16:creationId xmlns:a16="http://schemas.microsoft.com/office/drawing/2014/main" id="{3A407B68-A324-38E0-19D0-B7D1025D409B}"/>
              </a:ext>
            </a:extLst>
          </p:cNvPr>
          <p:cNvSpPr>
            <a:spLocks noGrp="1"/>
          </p:cNvSpPr>
          <p:nvPr>
            <p:ph type="ftr" sz="quarter" idx="3"/>
          </p:nvPr>
        </p:nvSpPr>
        <p:spPr/>
        <p:txBody>
          <a:bodyPr/>
          <a:lstStyle/>
          <a:p>
            <a:pPr rtl="0"/>
            <a:r>
              <a:rPr lang="en-GB" noProof="0" dirty="0"/>
              <a:t>Future People Management</a:t>
            </a:r>
          </a:p>
        </p:txBody>
      </p:sp>
      <p:sp>
        <p:nvSpPr>
          <p:cNvPr id="6" name="Slide Number Placeholder 5">
            <a:extLst>
              <a:ext uri="{FF2B5EF4-FFF2-40B4-BE49-F238E27FC236}">
                <a16:creationId xmlns:a16="http://schemas.microsoft.com/office/drawing/2014/main" id="{5467743A-36F3-2B4F-46F2-AB17DE52C8A4}"/>
              </a:ext>
            </a:extLst>
          </p:cNvPr>
          <p:cNvSpPr>
            <a:spLocks noGrp="1"/>
          </p:cNvSpPr>
          <p:nvPr>
            <p:ph type="sldNum" sz="quarter" idx="4"/>
          </p:nvPr>
        </p:nvSpPr>
        <p:spPr/>
        <p:txBody>
          <a:bodyPr/>
          <a:lstStyle/>
          <a:p>
            <a:pPr rtl="0"/>
            <a:fld id="{294A09A9-5501-47C1-A89A-A340965A2BE2}" type="slidenum">
              <a:rPr lang="en-GB" noProof="0" smtClean="0"/>
              <a:pPr rtl="0"/>
              <a:t>16</a:t>
            </a:fld>
            <a:endParaRPr lang="en-GB" noProof="0"/>
          </a:p>
        </p:txBody>
      </p:sp>
    </p:spTree>
    <p:extLst>
      <p:ext uri="{BB962C8B-B14F-4D97-AF65-F5344CB8AC3E}">
        <p14:creationId xmlns:p14="http://schemas.microsoft.com/office/powerpoint/2010/main" val="42825060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{FB6CAFEF-99DC-4725-BE03-7708F0BF7C9C}tf45331398_win32</Template>
  <TotalTime>183</TotalTime>
  <Words>1480</Words>
  <Application>Microsoft Office PowerPoint</Application>
  <PresentationFormat>Widescreen</PresentationFormat>
  <Paragraphs>140</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Tenorite</vt:lpstr>
      <vt:lpstr>Wingdings</vt:lpstr>
      <vt:lpstr>Office Theme</vt:lpstr>
      <vt:lpstr>Future People Management Strategy for BrightWave Services Ltd 15 Minutes Presentation Board- HR Consultant</vt:lpstr>
      <vt:lpstr>Agenda</vt:lpstr>
      <vt:lpstr>BrightWave Context and external pressures</vt:lpstr>
      <vt:lpstr>Current Challenges in Managing People</vt:lpstr>
      <vt:lpstr>Culture significantly influences people management</vt:lpstr>
      <vt:lpstr> A people-driven, high-performance culture where managers focus on managing individuals rather than only overseeing schedules and compliance. This includes setting clear, fair performance expectations and having regular, constructive discussions. Staff are engaged, viewing BrightWave as a place to develop their skills and careers rather than merely a job. The company also maintains a reputation with clients for fairness, low turnover, and consistently high-quality service. </vt:lpstr>
      <vt:lpstr>3-year HR strategy – four cores</vt:lpstr>
      <vt:lpstr>Core 1: Manager Skills </vt:lpstr>
      <vt:lpstr>Core 2: Performance Management System</vt:lpstr>
      <vt:lpstr>Core 3: Engagement, induction, retention</vt:lpstr>
      <vt:lpstr>Core 4: Cultural Shift Programme</vt:lpstr>
      <vt:lpstr>Implementation Roadmap (3 Years)</vt:lpstr>
      <vt:lpstr>KPIs</vt:lpstr>
      <vt:lpstr>Board decision and next steps</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 Barbu (2332258)</dc:creator>
  <cp:lastModifiedBy>Mari Barbu (2332258)</cp:lastModifiedBy>
  <cp:revision>1</cp:revision>
  <dcterms:created xsi:type="dcterms:W3CDTF">2025-11-29T16:09:53Z</dcterms:created>
  <dcterms:modified xsi:type="dcterms:W3CDTF">2025-11-29T19:13:17Z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