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70" r:id="rId9"/>
    <p:sldId id="267" r:id="rId10"/>
    <p:sldId id="271" r:id="rId11"/>
    <p:sldId id="264" r:id="rId12"/>
    <p:sldId id="272" r:id="rId13"/>
    <p:sldId id="268" r:id="rId14"/>
    <p:sldId id="269" r:id="rId15"/>
    <p:sldId id="266" r:id="rId16"/>
    <p:sldId id="265" r:id="rId17"/>
    <p:sldId id="257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C16263A-3A71-A84C-52BE-8F4B09E8C9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FD4466FE-5DE6-5E96-43F4-81DCA2C0E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E6FE26EF-2602-2BCD-1FEE-F110F6045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8CD3F58-1DF8-984C-2F4E-164A5BB9C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88942D0F-EE75-672F-EE7E-CEE2BF19E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619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7B90623-B3D6-D829-49C4-7284CDE71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D2BC4DB-5AF9-777F-5571-0733951684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E6F5005-B8CB-4FFD-CAF6-88D8AFF1E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BEA54F43-7BED-3CF1-62B0-F2EE7A7DC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1A4272A-4103-DAFC-F0A7-FF1B82224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1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51F33D4-BC71-4FC8-DF6B-1796A6FD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C9A3D519-6A58-19C1-E0A1-01EC82A1A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A5433D9-9CE8-5D0F-24FE-CEBE494E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419B61C-2EDB-0D7D-5B03-ACB4A953F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16FE9BF-90B8-564F-904D-AE74D2F4E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914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8A6F77E-1D07-7FA5-391D-69290BBB4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6C867D2-4DFB-C4F8-4020-8A2DA3980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B573969D-5B51-5D0A-4786-53FA783B4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0440BF32-6280-9AC5-080A-4242A8942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4065F098-3184-FD0C-DD6A-E3567DFDF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184F79EE-B5FC-1640-A71B-3CE9DD5EA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0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FD3881E-BBCD-5140-1592-435E58A61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31A8E2F-EDDA-DE2C-E522-E68814952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0A9670C-6A5A-C347-BBEA-66C33C2C7E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31CF8553-A0CA-4210-3AEB-BB2CF4C8C1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82E542AC-58C9-D6FF-7A45-146F0CC6EB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8746864B-975A-32DE-D734-D3EC0C69D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3C31B892-F866-FC37-87A7-680874B19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98BAD663-F998-6C45-7ECD-837975526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80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D01918D-BEB9-AF01-D28A-06CEC5FF4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641F0B39-8D39-C589-3985-818FD3948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F53FA365-9CCE-FBAD-6E88-C1583DF33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7A1F9E4B-CC20-9820-C91B-05CC7DBC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84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7CE42380-AC2C-6F61-50B3-C6584B036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893C74FC-895B-2F23-BF28-DFA8C503B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CE8CD914-022A-8325-E645-4CC072772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0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61A3C43-4B99-1868-3C90-B9B735463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445D643-756B-B9CA-86A7-C424E0122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14551C8A-69C5-B4CD-3B4F-9F7B850617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143BF4CB-1CCE-6955-9810-1249648CC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250AE17C-86BE-C34D-58DD-86B8A4C29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11F1BA7B-AB45-8C43-FC5C-CA92ECA31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727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F532A69-B1BE-B61D-1E99-5EEFBDB9D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D12200FB-0D2A-16A4-FDAB-363669015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AA8A1A9-F08A-2656-CDED-694BC5144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0C54BB7-DA42-AA46-B852-14EAD1579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BD2CCC1A-3D24-4C8C-AD36-AF6D9CC6D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43B50B04-60CE-CD9D-2B82-E56EED0AD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571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D449BC7-3CAF-D77E-32F9-8CE3B036F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1ADEF596-39C1-1A3C-4AA9-924BA8A8AA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BA5C679-3E38-1E40-EC3A-D92584007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7D6BC2A-4B87-76A6-45AB-77AF33972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69FF3A03-ADB9-303D-BCE3-18C8F4B3F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55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9A519AFD-2AF1-4B04-BC9A-B149C44A27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308F1DBF-A914-B256-FB02-94950E9240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57CBED7-7E7E-6F65-1494-B4FAF225E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7B282834-9C4F-B8AB-2CC5-69AC328C3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15E48712-7DA3-3CA5-1D0D-93CF8ACBE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13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EA333F58-5E89-F70E-525D-D05F37AA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91735EA-AD42-E1DF-A9FF-40A8EFD9C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B006C6DD-102F-B898-60EC-35F67C4788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7BE42D-E2D3-42EA-941B-E4ABCFEBAD09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CAD300D-8887-AD5A-BDEC-6F3B4A158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678A094-F37E-0880-EE17-7EA5F95DA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E0059E-8A02-46F3-8360-B5DA3E088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2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help-button-red-emergency-support-153094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E83EF231-125A-E911-582F-7AE9F50DA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cy-GB" sz="4000">
                <a:solidFill>
                  <a:schemeClr val="bg1"/>
                </a:solidFill>
              </a:rPr>
              <a:t>Llyfr newydd – ble i ddechrau arni?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1E401E9-6CCB-A571-24B5-93A9D4BD8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146400"/>
            <a:ext cx="4394200" cy="2454300"/>
          </a:xfrm>
        </p:spPr>
        <p:txBody>
          <a:bodyPr>
            <a:normAutofit/>
          </a:bodyPr>
          <a:lstStyle/>
          <a:p>
            <a:r>
              <a:rPr lang="cy-GB" sz="2000">
                <a:solidFill>
                  <a:schemeClr val="bg1">
                    <a:alpha val="80000"/>
                  </a:schemeClr>
                </a:solidFill>
              </a:rPr>
              <a:t>Meddwl am eich thema – pa lyfr sy’n addas i’r </a:t>
            </a:r>
            <a:r>
              <a:rPr lang="cy-GB" sz="2000" b="1">
                <a:solidFill>
                  <a:schemeClr val="bg1">
                    <a:alpha val="80000"/>
                  </a:schemeClr>
                </a:solidFill>
              </a:rPr>
              <a:t>mwyafrif</a:t>
            </a:r>
            <a:r>
              <a:rPr lang="cy-GB" sz="2000">
                <a:solidFill>
                  <a:schemeClr val="bg1">
                    <a:alpha val="80000"/>
                  </a:schemeClr>
                </a:solidFill>
              </a:rPr>
              <a:t> o ddisgyblion eich dosbarth?</a:t>
            </a:r>
          </a:p>
          <a:p>
            <a:r>
              <a:rPr lang="cy-GB" sz="2000">
                <a:solidFill>
                  <a:schemeClr val="bg1">
                    <a:alpha val="80000"/>
                  </a:schemeClr>
                </a:solidFill>
              </a:rPr>
              <a:t>Darllen y llyfr eich hun!!</a:t>
            </a:r>
          </a:p>
          <a:p>
            <a:r>
              <a:rPr lang="cy-GB" sz="2000">
                <a:solidFill>
                  <a:schemeClr val="bg1">
                    <a:alpha val="80000"/>
                  </a:schemeClr>
                </a:solidFill>
              </a:rPr>
              <a:t>Meddwl am weithgareddau posib (map meddwl) – trawsgwricwlaidd yn bonws!</a:t>
            </a:r>
          </a:p>
          <a:p>
            <a:pPr marL="0" indent="0">
              <a:buNone/>
            </a:pPr>
            <a:endParaRPr lang="cy-GB" sz="2000">
              <a:solidFill>
                <a:schemeClr val="bg1">
                  <a:alpha val="80000"/>
                </a:schemeClr>
              </a:solidFill>
            </a:endParaRPr>
          </a:p>
          <a:p>
            <a:endParaRPr lang="en-GB" sz="20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5" name="Llun 4" descr="Llun yn cynnwys cylch, logo, coch, crwn&#10;&#10;Wedi cynhyrchu’r disgrifiad yn awtomatig">
            <a:extLst>
              <a:ext uri="{FF2B5EF4-FFF2-40B4-BE49-F238E27FC236}">
                <a16:creationId xmlns:a16="http://schemas.microsoft.com/office/drawing/2014/main" id="{FC9478FE-300C-552C-6539-E319A6B69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806" r="11317" b="2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65136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8F9BA7EE-357C-0A4C-D6F6-0C22975EF5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74819"/>
            <a:ext cx="4375151" cy="2858363"/>
          </a:xfrm>
        </p:spPr>
        <p:txBody>
          <a:bodyPr>
            <a:normAutofit/>
          </a:bodyPr>
          <a:lstStyle/>
          <a:p>
            <a:pPr algn="l"/>
            <a:r>
              <a:rPr lang="cy-GB" sz="6100">
                <a:solidFill>
                  <a:schemeClr val="bg1"/>
                </a:solidFill>
              </a:rPr>
              <a:t>Dewis llyfr sy’n cyd-fynd a’r thema</a:t>
            </a:r>
            <a:endParaRPr lang="en-GB" sz="6100">
              <a:solidFill>
                <a:schemeClr val="bg1"/>
              </a:solidFill>
            </a:endParaRPr>
          </a:p>
        </p:txBody>
      </p:sp>
      <p:pic>
        <p:nvPicPr>
          <p:cNvPr id="1026" name="Picture 2" descr="Cyfres Llyffantod: Sglod ar y Môr: Amazon.co.uk: Morgan, Ruth, Carpenter,  Suzanne: 9781859029688: Books">
            <a:extLst>
              <a:ext uri="{FF2B5EF4-FFF2-40B4-BE49-F238E27FC236}">
                <a16:creationId xmlns:a16="http://schemas.microsoft.com/office/drawing/2014/main" id="{7D431D30-8A5B-E32E-D31C-180D59E87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517"/>
          <a:stretch/>
        </p:blipFill>
        <p:spPr bwMode="auto"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noFill/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" name="Freeform: Shape 1041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1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Dalfan Cynnwys 5" descr="Llun yn cynnwys testun, llyfr, tynnu llun, cartŵn&#10;&#10;Wedi cynhyrchu’r disgrifiad yn awtomatig">
            <a:extLst>
              <a:ext uri="{FF2B5EF4-FFF2-40B4-BE49-F238E27FC236}">
                <a16:creationId xmlns:a16="http://schemas.microsoft.com/office/drawing/2014/main" id="{95C53AA8-65FD-C743-BB31-DDF2F65244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14"/>
          <a:stretch/>
        </p:blipFill>
        <p:spPr>
          <a:xfrm rot="16200000">
            <a:off x="2667641" y="-2666359"/>
            <a:ext cx="6856718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70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Dalfan Cynnwys 4" descr="Llun yn cynnwys testun, celf plant, llyfr, cartŵn&#10;&#10;Wedi cynhyrchu’r disgrifiad yn awtomatig">
            <a:extLst>
              <a:ext uri="{FF2B5EF4-FFF2-40B4-BE49-F238E27FC236}">
                <a16:creationId xmlns:a16="http://schemas.microsoft.com/office/drawing/2014/main" id="{5A3AE397-1351-24DF-CB97-291C32CD23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02" r="4312"/>
          <a:stretch/>
        </p:blipFill>
        <p:spPr>
          <a:xfrm rot="16200000">
            <a:off x="2667641" y="-2666359"/>
            <a:ext cx="6856718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149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celf plant, papur, cynnyrch papur&#10;&#10;Wedi cynhyrchu’r disgrifiad yn awtomatig">
            <a:extLst>
              <a:ext uri="{FF2B5EF4-FFF2-40B4-BE49-F238E27FC236}">
                <a16:creationId xmlns:a16="http://schemas.microsoft.com/office/drawing/2014/main" id="{76EF6547-4B31-8D70-CE2C-0E90AFE1D0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9251" y="-1149251"/>
            <a:ext cx="6895503" cy="9194005"/>
          </a:xfrm>
        </p:spPr>
      </p:pic>
    </p:spTree>
    <p:extLst>
      <p:ext uri="{BB962C8B-B14F-4D97-AF65-F5344CB8AC3E}">
        <p14:creationId xmlns:p14="http://schemas.microsoft.com/office/powerpoint/2010/main" val="1409752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Dalfan Cynnwys 4" descr="Llun yn cynnwys testun, tynnu llun, cartŵn, llyfr&#10;&#10;Wedi cynhyrchu’r disgrifiad yn awtomatig">
            <a:extLst>
              <a:ext uri="{FF2B5EF4-FFF2-40B4-BE49-F238E27FC236}">
                <a16:creationId xmlns:a16="http://schemas.microsoft.com/office/drawing/2014/main" id="{4CEAC057-063E-563B-69D6-85B9A4C77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9" r="75"/>
          <a:stretch/>
        </p:blipFill>
        <p:spPr>
          <a:xfrm rot="16200000">
            <a:off x="2667641" y="-2666359"/>
            <a:ext cx="6856718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74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cartŵn, celf plant, llyfr&#10;&#10;Wedi cynhyrchu’r disgrifiad yn awtomatig">
            <a:extLst>
              <a:ext uri="{FF2B5EF4-FFF2-40B4-BE49-F238E27FC236}">
                <a16:creationId xmlns:a16="http://schemas.microsoft.com/office/drawing/2014/main" id="{E08018C7-BE2E-0122-833D-338AEFC543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894" y="-1143894"/>
            <a:ext cx="6863356" cy="9151143"/>
          </a:xfrm>
        </p:spPr>
      </p:pic>
    </p:spTree>
    <p:extLst>
      <p:ext uri="{BB962C8B-B14F-4D97-AF65-F5344CB8AC3E}">
        <p14:creationId xmlns:p14="http://schemas.microsoft.com/office/powerpoint/2010/main" val="1910639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tynnu llun, celf plant, cartŵn&#10;&#10;Wedi cynhyrchu’r disgrifiad yn awtomatig">
            <a:extLst>
              <a:ext uri="{FF2B5EF4-FFF2-40B4-BE49-F238E27FC236}">
                <a16:creationId xmlns:a16="http://schemas.microsoft.com/office/drawing/2014/main" id="{505D0B2F-4298-7FF8-0398-9643E3B52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6571" y="-1146572"/>
            <a:ext cx="6879431" cy="9172576"/>
          </a:xfrm>
        </p:spPr>
      </p:pic>
    </p:spTree>
    <p:extLst>
      <p:ext uri="{BB962C8B-B14F-4D97-AF65-F5344CB8AC3E}">
        <p14:creationId xmlns:p14="http://schemas.microsoft.com/office/powerpoint/2010/main" val="73299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pysgodyn, llyfr, tynnu llun&#10;&#10;Wedi cynhyrchu’r disgrifiad yn awtomatig">
            <a:extLst>
              <a:ext uri="{FF2B5EF4-FFF2-40B4-BE49-F238E27FC236}">
                <a16:creationId xmlns:a16="http://schemas.microsoft.com/office/drawing/2014/main" id="{3E450526-989A-F6B0-243A-FBB84B649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894" y="-1143894"/>
            <a:ext cx="6863356" cy="9151143"/>
          </a:xfrm>
        </p:spPr>
      </p:pic>
    </p:spTree>
    <p:extLst>
      <p:ext uri="{BB962C8B-B14F-4D97-AF65-F5344CB8AC3E}">
        <p14:creationId xmlns:p14="http://schemas.microsoft.com/office/powerpoint/2010/main" val="718643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tynnu llun, celf plant, enghraifft&#10;&#10;Wedi cynhyrchu’r disgrifiad yn awtomatig">
            <a:extLst>
              <a:ext uri="{FF2B5EF4-FFF2-40B4-BE49-F238E27FC236}">
                <a16:creationId xmlns:a16="http://schemas.microsoft.com/office/drawing/2014/main" id="{7BF08554-E036-E031-9DDA-72F048EA72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1215" y="-1141214"/>
            <a:ext cx="6847283" cy="9129712"/>
          </a:xfrm>
        </p:spPr>
      </p:pic>
    </p:spTree>
    <p:extLst>
      <p:ext uri="{BB962C8B-B14F-4D97-AF65-F5344CB8AC3E}">
        <p14:creationId xmlns:p14="http://schemas.microsoft.com/office/powerpoint/2010/main" val="559511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llyfr, papur, celf&#10;&#10;Wedi cynhyrchu’r disgrifiad yn awtomatig">
            <a:extLst>
              <a:ext uri="{FF2B5EF4-FFF2-40B4-BE49-F238E27FC236}">
                <a16:creationId xmlns:a16="http://schemas.microsoft.com/office/drawing/2014/main" id="{F50913F4-A9D4-4C82-FFD3-612B6EFE13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0322" y="-1140321"/>
            <a:ext cx="6841925" cy="9122568"/>
          </a:xfrm>
        </p:spPr>
      </p:pic>
    </p:spTree>
    <p:extLst>
      <p:ext uri="{BB962C8B-B14F-4D97-AF65-F5344CB8AC3E}">
        <p14:creationId xmlns:p14="http://schemas.microsoft.com/office/powerpoint/2010/main" val="2590000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llyfr, cartŵn, tynnu llun&#10;&#10;Wedi cynhyrchu’r disgrifiad yn awtomatig">
            <a:extLst>
              <a:ext uri="{FF2B5EF4-FFF2-40B4-BE49-F238E27FC236}">
                <a16:creationId xmlns:a16="http://schemas.microsoft.com/office/drawing/2014/main" id="{04A0FD03-6AD2-3B3F-157D-899E098F40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894" y="-1143894"/>
            <a:ext cx="6863356" cy="9151143"/>
          </a:xfrm>
        </p:spPr>
      </p:pic>
    </p:spTree>
    <p:extLst>
      <p:ext uri="{BB962C8B-B14F-4D97-AF65-F5344CB8AC3E}">
        <p14:creationId xmlns:p14="http://schemas.microsoft.com/office/powerpoint/2010/main" val="26987422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celf plant, cartŵn, papur&#10;&#10;Wedi cynhyrchu’r disgrifiad yn awtomatig">
            <a:extLst>
              <a:ext uri="{FF2B5EF4-FFF2-40B4-BE49-F238E27FC236}">
                <a16:creationId xmlns:a16="http://schemas.microsoft.com/office/drawing/2014/main" id="{D2622573-AD8A-885F-7F4C-8AD358981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001" y="-1143001"/>
            <a:ext cx="6857998" cy="9143999"/>
          </a:xfrm>
        </p:spPr>
      </p:pic>
    </p:spTree>
    <p:extLst>
      <p:ext uri="{BB962C8B-B14F-4D97-AF65-F5344CB8AC3E}">
        <p14:creationId xmlns:p14="http://schemas.microsoft.com/office/powerpoint/2010/main" val="1385331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llyfr, papur, celf&#10;&#10;Wedi cynhyrchu’r disgrifiad yn awtomatig">
            <a:extLst>
              <a:ext uri="{FF2B5EF4-FFF2-40B4-BE49-F238E27FC236}">
                <a16:creationId xmlns:a16="http://schemas.microsoft.com/office/drawing/2014/main" id="{73A5B9DC-7EFA-5747-1144-0C58E18F7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2108" y="-1142108"/>
            <a:ext cx="6852640" cy="9136855"/>
          </a:xfrm>
        </p:spPr>
      </p:pic>
    </p:spTree>
    <p:extLst>
      <p:ext uri="{BB962C8B-B14F-4D97-AF65-F5344CB8AC3E}">
        <p14:creationId xmlns:p14="http://schemas.microsoft.com/office/powerpoint/2010/main" val="287463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argraffu, cyhoeddiad&#10;&#10;Wedi cynhyrchu’r disgrifiad yn awtomatig">
            <a:extLst>
              <a:ext uri="{FF2B5EF4-FFF2-40B4-BE49-F238E27FC236}">
                <a16:creationId xmlns:a16="http://schemas.microsoft.com/office/drawing/2014/main" id="{41CB31F7-EC46-4133-F56C-FE3ABC6092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001" y="-1143001"/>
            <a:ext cx="6857998" cy="9143999"/>
          </a:xfrm>
        </p:spPr>
      </p:pic>
    </p:spTree>
    <p:extLst>
      <p:ext uri="{BB962C8B-B14F-4D97-AF65-F5344CB8AC3E}">
        <p14:creationId xmlns:p14="http://schemas.microsoft.com/office/powerpoint/2010/main" val="1684806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Dalfan Cynnwys 4" descr="Llun yn cynnwys testun, llyfr, cartŵn, celf plant&#10;&#10;Wedi cynhyrchu’r disgrifiad yn awtomatig">
            <a:extLst>
              <a:ext uri="{FF2B5EF4-FFF2-40B4-BE49-F238E27FC236}">
                <a16:creationId xmlns:a16="http://schemas.microsoft.com/office/drawing/2014/main" id="{6C9CF6D7-057C-1D3B-3778-440925322E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150" y="643467"/>
            <a:ext cx="4178299" cy="5571066"/>
          </a:xfrm>
          <a:prstGeom prst="rect">
            <a:avLst/>
          </a:prstGeom>
        </p:spPr>
      </p:pic>
      <p:pic>
        <p:nvPicPr>
          <p:cNvPr id="7" name="Llun 6" descr="Llun yn cynnwys testun, llyfr, papur, dylunio graffig&#10;&#10;Wedi cynhyrchu’r disgrifiad yn awtomatig">
            <a:extLst>
              <a:ext uri="{FF2B5EF4-FFF2-40B4-BE49-F238E27FC236}">
                <a16:creationId xmlns:a16="http://schemas.microsoft.com/office/drawing/2014/main" id="{05A957E4-6094-B3A2-3101-4E2EDEDD93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549" y="643467"/>
            <a:ext cx="417829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4556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B9F2204-AC4B-732C-512F-098406BC9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4" y="1367673"/>
            <a:ext cx="4375151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Map meddwl </a:t>
            </a:r>
          </a:p>
        </p:txBody>
      </p:sp>
      <p:pic>
        <p:nvPicPr>
          <p:cNvPr id="2050" name="Picture 2" descr="Cyfres Llyffantod: Sglod ar y Môr: Amazon.co.uk: Morgan, Ruth, Carpenter,  Suzanne: 9781859029688: Books">
            <a:extLst>
              <a:ext uri="{FF2B5EF4-FFF2-40B4-BE49-F238E27FC236}">
                <a16:creationId xmlns:a16="http://schemas.microsoft.com/office/drawing/2014/main" id="{7DDAADF5-2B9A-7825-9432-60EC46D2D3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56"/>
          <a:stretch/>
        </p:blipFill>
        <p:spPr bwMode="auto"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noFill/>
          <a:effectLst>
            <a:outerShdw blurRad="381000" dist="152400" algn="tl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39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CF0A331-C8D5-587B-7C38-220593C0E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Syniadau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4B8BC05-6E69-D5C3-CCEA-3FEC40DC0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30873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</Words>
  <Application>Microsoft Office PowerPoint</Application>
  <PresentationFormat>Sgrin Lydan</PresentationFormat>
  <Paragraphs>7</Paragraphs>
  <Slides>18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Thema Office</vt:lpstr>
      <vt:lpstr>Llyfr newydd – ble i ddechrau arni?</vt:lpstr>
      <vt:lpstr>Dewis llyfr sy’n cyd-fynd a’r thema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Map meddwl </vt:lpstr>
      <vt:lpstr>Syniadau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Menna Davies</dc:creator>
  <cp:lastModifiedBy>Menna Davies</cp:lastModifiedBy>
  <cp:revision>1</cp:revision>
  <dcterms:created xsi:type="dcterms:W3CDTF">2024-09-26T12:12:25Z</dcterms:created>
  <dcterms:modified xsi:type="dcterms:W3CDTF">2024-09-26T12:56:56Z</dcterms:modified>
</cp:coreProperties>
</file>