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85"/>
  </p:notesMasterIdLst>
  <p:handoutMasterIdLst>
    <p:handoutMasterId r:id="rId86"/>
  </p:handoutMasterIdLst>
  <p:sldIdLst>
    <p:sldId id="256" r:id="rId2"/>
    <p:sldId id="261" r:id="rId3"/>
    <p:sldId id="262" r:id="rId4"/>
    <p:sldId id="285" r:id="rId5"/>
    <p:sldId id="295" r:id="rId6"/>
    <p:sldId id="289" r:id="rId7"/>
    <p:sldId id="297" r:id="rId8"/>
    <p:sldId id="315" r:id="rId9"/>
    <p:sldId id="269" r:id="rId10"/>
    <p:sldId id="317" r:id="rId11"/>
    <p:sldId id="265" r:id="rId12"/>
    <p:sldId id="273" r:id="rId13"/>
    <p:sldId id="274" r:id="rId14"/>
    <p:sldId id="318" r:id="rId15"/>
    <p:sldId id="329" r:id="rId16"/>
    <p:sldId id="319" r:id="rId17"/>
    <p:sldId id="331" r:id="rId18"/>
    <p:sldId id="333" r:id="rId19"/>
    <p:sldId id="365" r:id="rId20"/>
    <p:sldId id="366" r:id="rId21"/>
    <p:sldId id="367" r:id="rId22"/>
    <p:sldId id="359" r:id="rId23"/>
    <p:sldId id="360" r:id="rId24"/>
    <p:sldId id="358" r:id="rId25"/>
    <p:sldId id="356" r:id="rId26"/>
    <p:sldId id="362" r:id="rId27"/>
    <p:sldId id="363" r:id="rId28"/>
    <p:sldId id="393" r:id="rId29"/>
    <p:sldId id="364" r:id="rId30"/>
    <p:sldId id="370" r:id="rId31"/>
    <p:sldId id="372" r:id="rId32"/>
    <p:sldId id="371" r:id="rId33"/>
    <p:sldId id="373" r:id="rId34"/>
    <p:sldId id="374" r:id="rId35"/>
    <p:sldId id="375" r:id="rId36"/>
    <p:sldId id="376" r:id="rId37"/>
    <p:sldId id="377" r:id="rId38"/>
    <p:sldId id="378" r:id="rId39"/>
    <p:sldId id="379" r:id="rId40"/>
    <p:sldId id="380" r:id="rId41"/>
    <p:sldId id="381" r:id="rId42"/>
    <p:sldId id="382" r:id="rId43"/>
    <p:sldId id="383" r:id="rId44"/>
    <p:sldId id="384" r:id="rId45"/>
    <p:sldId id="391" r:id="rId46"/>
    <p:sldId id="390" r:id="rId47"/>
    <p:sldId id="434" r:id="rId48"/>
    <p:sldId id="385" r:id="rId49"/>
    <p:sldId id="424" r:id="rId50"/>
    <p:sldId id="425" r:id="rId51"/>
    <p:sldId id="426" r:id="rId52"/>
    <p:sldId id="427" r:id="rId53"/>
    <p:sldId id="428" r:id="rId54"/>
    <p:sldId id="429" r:id="rId55"/>
    <p:sldId id="430" r:id="rId56"/>
    <p:sldId id="396" r:id="rId57"/>
    <p:sldId id="397" r:id="rId58"/>
    <p:sldId id="398" r:id="rId59"/>
    <p:sldId id="394" r:id="rId60"/>
    <p:sldId id="386" r:id="rId61"/>
    <p:sldId id="422" r:id="rId62"/>
    <p:sldId id="399" r:id="rId63"/>
    <p:sldId id="400" r:id="rId64"/>
    <p:sldId id="401" r:id="rId65"/>
    <p:sldId id="402" r:id="rId66"/>
    <p:sldId id="403" r:id="rId67"/>
    <p:sldId id="404" r:id="rId68"/>
    <p:sldId id="405" r:id="rId69"/>
    <p:sldId id="414" r:id="rId70"/>
    <p:sldId id="406" r:id="rId71"/>
    <p:sldId id="407" r:id="rId72"/>
    <p:sldId id="417" r:id="rId73"/>
    <p:sldId id="418" r:id="rId74"/>
    <p:sldId id="415" r:id="rId75"/>
    <p:sldId id="432" r:id="rId76"/>
    <p:sldId id="433" r:id="rId77"/>
    <p:sldId id="423" r:id="rId78"/>
    <p:sldId id="421" r:id="rId79"/>
    <p:sldId id="411" r:id="rId80"/>
    <p:sldId id="412" r:id="rId81"/>
    <p:sldId id="413" r:id="rId82"/>
    <p:sldId id="288" r:id="rId83"/>
    <p:sldId id="387" r:id="rId8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35" autoAdjust="0"/>
    <p:restoredTop sz="94660"/>
  </p:normalViewPr>
  <p:slideViewPr>
    <p:cSldViewPr snapToGrid="0">
      <p:cViewPr varScale="1">
        <p:scale>
          <a:sx n="87" d="100"/>
          <a:sy n="87" d="100"/>
        </p:scale>
        <p:origin x="51"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tableStyles" Target="tableStyle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74" tIns="44887" rIns="89774" bIns="44887" rtlCol="0"/>
          <a:lstStyle>
            <a:lvl1pPr algn="r">
              <a:defRPr sz="1200"/>
            </a:lvl1pPr>
          </a:lstStyle>
          <a:p>
            <a:fld id="{909DCC2A-D1EE-4577-B3C0-A9C9F83F8EE2}" type="datetimeFigureOut">
              <a:rPr lang="en-GB" smtClean="0"/>
              <a:t>26/04/2019</a:t>
            </a:fld>
            <a:endParaRPr lang="en-GB"/>
          </a:p>
        </p:txBody>
      </p:sp>
      <p:sp>
        <p:nvSpPr>
          <p:cNvPr id="4" name="Footer Placeholder 3"/>
          <p:cNvSpPr>
            <a:spLocks noGrp="1"/>
          </p:cNvSpPr>
          <p:nvPr>
            <p:ph type="ftr" sz="quarter" idx="2"/>
          </p:nvPr>
        </p:nvSpPr>
        <p:spPr>
          <a:xfrm>
            <a:off x="1" y="9264228"/>
            <a:ext cx="2889938" cy="489373"/>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74" tIns="44887" rIns="89774" bIns="44887" rtlCol="0" anchor="b"/>
          <a:lstStyle>
            <a:lvl1pPr algn="r">
              <a:defRPr sz="1200"/>
            </a:lvl1pPr>
          </a:lstStyle>
          <a:p>
            <a:fld id="{F6F8C469-8B99-43EE-914E-C8D80474DE3E}" type="slidenum">
              <a:rPr lang="en-GB" smtClean="0"/>
              <a:t>‹#›</a:t>
            </a:fld>
            <a:endParaRPr lang="en-GB"/>
          </a:p>
        </p:txBody>
      </p:sp>
    </p:spTree>
    <p:extLst>
      <p:ext uri="{BB962C8B-B14F-4D97-AF65-F5344CB8AC3E}">
        <p14:creationId xmlns:p14="http://schemas.microsoft.com/office/powerpoint/2010/main" val="38708429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6946" y="0"/>
            <a:ext cx="2890568" cy="489502"/>
          </a:xfrm>
          <a:prstGeom prst="rect">
            <a:avLst/>
          </a:prstGeom>
        </p:spPr>
        <p:txBody>
          <a:bodyPr vert="horz" lIns="91010" tIns="45505" rIns="91010" bIns="45505" rtlCol="0"/>
          <a:lstStyle>
            <a:lvl1pPr algn="r">
              <a:defRPr sz="1200"/>
            </a:lvl1pPr>
          </a:lstStyle>
          <a:p>
            <a:fld id="{362E61FF-3273-49B7-B745-DFE4E4356CA5}" type="datetimeFigureOut">
              <a:rPr lang="en-GB" smtClean="0"/>
              <a:t>26/04/2019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7539" y="4693831"/>
            <a:ext cx="5334011" cy="3839975"/>
          </a:xfrm>
          <a:prstGeom prst="rect">
            <a:avLst/>
          </a:prstGeom>
        </p:spPr>
        <p:txBody>
          <a:bodyPr vert="horz" lIns="91010" tIns="45505" rIns="91010" bIns="45505"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6946" y="9264098"/>
            <a:ext cx="2890568" cy="489502"/>
          </a:xfrm>
          <a:prstGeom prst="rect">
            <a:avLst/>
          </a:prstGeom>
        </p:spPr>
        <p:txBody>
          <a:bodyPr vert="horz" lIns="91010" tIns="45505" rIns="91010" bIns="45505" rtlCol="0" anchor="b"/>
          <a:lstStyle>
            <a:lvl1pPr algn="r">
              <a:defRPr sz="1200"/>
            </a:lvl1pPr>
          </a:lstStyle>
          <a:p>
            <a:fld id="{2C6D58CF-32EB-4CCB-BAFE-B135C8E4873F}" type="slidenum">
              <a:rPr lang="en-GB" smtClean="0"/>
              <a:t>‹#›</a:t>
            </a:fld>
            <a:endParaRPr lang="en-GB"/>
          </a:p>
        </p:txBody>
      </p:sp>
    </p:spTree>
    <p:extLst>
      <p:ext uri="{BB962C8B-B14F-4D97-AF65-F5344CB8AC3E}">
        <p14:creationId xmlns:p14="http://schemas.microsoft.com/office/powerpoint/2010/main" val="29649192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a:t>
            </a:fld>
            <a:endParaRPr lang="en-GB"/>
          </a:p>
        </p:txBody>
      </p:sp>
    </p:spTree>
    <p:extLst>
      <p:ext uri="{BB962C8B-B14F-4D97-AF65-F5344CB8AC3E}">
        <p14:creationId xmlns:p14="http://schemas.microsoft.com/office/powerpoint/2010/main" val="746406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2</a:t>
            </a:fld>
            <a:endParaRPr lang="en-GB"/>
          </a:p>
        </p:txBody>
      </p:sp>
    </p:spTree>
    <p:extLst>
      <p:ext uri="{BB962C8B-B14F-4D97-AF65-F5344CB8AC3E}">
        <p14:creationId xmlns:p14="http://schemas.microsoft.com/office/powerpoint/2010/main" val="2949838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3</a:t>
            </a:fld>
            <a:endParaRPr lang="en-GB"/>
          </a:p>
        </p:txBody>
      </p:sp>
    </p:spTree>
    <p:extLst>
      <p:ext uri="{BB962C8B-B14F-4D97-AF65-F5344CB8AC3E}">
        <p14:creationId xmlns:p14="http://schemas.microsoft.com/office/powerpoint/2010/main" val="16249503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4</a:t>
            </a:fld>
            <a:endParaRPr lang="en-GB"/>
          </a:p>
        </p:txBody>
      </p:sp>
    </p:spTree>
    <p:extLst>
      <p:ext uri="{BB962C8B-B14F-4D97-AF65-F5344CB8AC3E}">
        <p14:creationId xmlns:p14="http://schemas.microsoft.com/office/powerpoint/2010/main" val="274271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5</a:t>
            </a:fld>
            <a:endParaRPr lang="en-GB"/>
          </a:p>
        </p:txBody>
      </p:sp>
    </p:spTree>
    <p:extLst>
      <p:ext uri="{BB962C8B-B14F-4D97-AF65-F5344CB8AC3E}">
        <p14:creationId xmlns:p14="http://schemas.microsoft.com/office/powerpoint/2010/main" val="3760243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6</a:t>
            </a:fld>
            <a:endParaRPr lang="en-GB"/>
          </a:p>
        </p:txBody>
      </p:sp>
    </p:spTree>
    <p:extLst>
      <p:ext uri="{BB962C8B-B14F-4D97-AF65-F5344CB8AC3E}">
        <p14:creationId xmlns:p14="http://schemas.microsoft.com/office/powerpoint/2010/main" val="1423049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7</a:t>
            </a:fld>
            <a:endParaRPr lang="en-GB"/>
          </a:p>
        </p:txBody>
      </p:sp>
    </p:spTree>
    <p:extLst>
      <p:ext uri="{BB962C8B-B14F-4D97-AF65-F5344CB8AC3E}">
        <p14:creationId xmlns:p14="http://schemas.microsoft.com/office/powerpoint/2010/main" val="3899306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8</a:t>
            </a:fld>
            <a:endParaRPr lang="en-GB"/>
          </a:p>
        </p:txBody>
      </p:sp>
    </p:spTree>
    <p:extLst>
      <p:ext uri="{BB962C8B-B14F-4D97-AF65-F5344CB8AC3E}">
        <p14:creationId xmlns:p14="http://schemas.microsoft.com/office/powerpoint/2010/main" val="19851739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9</a:t>
            </a:fld>
            <a:endParaRPr lang="en-GB"/>
          </a:p>
        </p:txBody>
      </p:sp>
    </p:spTree>
    <p:extLst>
      <p:ext uri="{BB962C8B-B14F-4D97-AF65-F5344CB8AC3E}">
        <p14:creationId xmlns:p14="http://schemas.microsoft.com/office/powerpoint/2010/main" val="14639187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10</a:t>
            </a:fld>
            <a:endParaRPr lang="en-GB"/>
          </a:p>
        </p:txBody>
      </p:sp>
    </p:spTree>
    <p:extLst>
      <p:ext uri="{BB962C8B-B14F-4D97-AF65-F5344CB8AC3E}">
        <p14:creationId xmlns:p14="http://schemas.microsoft.com/office/powerpoint/2010/main" val="10567014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11</a:t>
            </a:fld>
            <a:endParaRPr lang="en-GB"/>
          </a:p>
        </p:txBody>
      </p:sp>
    </p:spTree>
    <p:extLst>
      <p:ext uri="{BB962C8B-B14F-4D97-AF65-F5344CB8AC3E}">
        <p14:creationId xmlns:p14="http://schemas.microsoft.com/office/powerpoint/2010/main" val="1370265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12</a:t>
            </a:fld>
            <a:endParaRPr lang="en-GB"/>
          </a:p>
        </p:txBody>
      </p:sp>
    </p:spTree>
    <p:extLst>
      <p:ext uri="{BB962C8B-B14F-4D97-AF65-F5344CB8AC3E}">
        <p14:creationId xmlns:p14="http://schemas.microsoft.com/office/powerpoint/2010/main" val="13629033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13</a:t>
            </a:fld>
            <a:endParaRPr lang="en-GB"/>
          </a:p>
        </p:txBody>
      </p:sp>
    </p:spTree>
    <p:extLst>
      <p:ext uri="{BB962C8B-B14F-4D97-AF65-F5344CB8AC3E}">
        <p14:creationId xmlns:p14="http://schemas.microsoft.com/office/powerpoint/2010/main" val="21876000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14</a:t>
            </a:fld>
            <a:endParaRPr lang="en-GB"/>
          </a:p>
        </p:txBody>
      </p:sp>
    </p:spTree>
    <p:extLst>
      <p:ext uri="{BB962C8B-B14F-4D97-AF65-F5344CB8AC3E}">
        <p14:creationId xmlns:p14="http://schemas.microsoft.com/office/powerpoint/2010/main" val="23887087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15</a:t>
            </a:fld>
            <a:endParaRPr lang="en-GB"/>
          </a:p>
        </p:txBody>
      </p:sp>
    </p:spTree>
    <p:extLst>
      <p:ext uri="{BB962C8B-B14F-4D97-AF65-F5344CB8AC3E}">
        <p14:creationId xmlns:p14="http://schemas.microsoft.com/office/powerpoint/2010/main" val="2160052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16</a:t>
            </a:fld>
            <a:endParaRPr lang="en-GB"/>
          </a:p>
        </p:txBody>
      </p:sp>
    </p:spTree>
    <p:extLst>
      <p:ext uri="{BB962C8B-B14F-4D97-AF65-F5344CB8AC3E}">
        <p14:creationId xmlns:p14="http://schemas.microsoft.com/office/powerpoint/2010/main" val="35314784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80</a:t>
            </a:fld>
            <a:endParaRPr lang="en-GB"/>
          </a:p>
        </p:txBody>
      </p:sp>
    </p:spTree>
    <p:extLst>
      <p:ext uri="{BB962C8B-B14F-4D97-AF65-F5344CB8AC3E}">
        <p14:creationId xmlns:p14="http://schemas.microsoft.com/office/powerpoint/2010/main" val="4064790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81</a:t>
            </a:fld>
            <a:endParaRPr lang="en-GB"/>
          </a:p>
        </p:txBody>
      </p:sp>
    </p:spTree>
    <p:extLst>
      <p:ext uri="{BB962C8B-B14F-4D97-AF65-F5344CB8AC3E}">
        <p14:creationId xmlns:p14="http://schemas.microsoft.com/office/powerpoint/2010/main" val="32343325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82</a:t>
            </a:fld>
            <a:endParaRPr lang="en-GB"/>
          </a:p>
        </p:txBody>
      </p:sp>
    </p:spTree>
    <p:extLst>
      <p:ext uri="{BB962C8B-B14F-4D97-AF65-F5344CB8AC3E}">
        <p14:creationId xmlns:p14="http://schemas.microsoft.com/office/powerpoint/2010/main" val="303891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57246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32794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91525A-F4E9-4B9A-858B-6F847294F81B}"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519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F91525A-F4E9-4B9A-858B-6F847294F81B}"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123908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F91525A-F4E9-4B9A-858B-6F847294F81B}" type="datetimeFigureOut">
              <a:rPr lang="en-GB" smtClean="0"/>
              <a:t>26/04/2019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211561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F91525A-F4E9-4B9A-858B-6F847294F81B}" type="datetimeFigureOut">
              <a:rPr lang="en-GB" smtClean="0"/>
              <a:t>26/04/2019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1688478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F91525A-F4E9-4B9A-858B-6F847294F81B}" type="datetimeFigureOut">
              <a:rPr lang="en-GB" smtClean="0"/>
              <a:t>26/04/2019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513958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F91525A-F4E9-4B9A-858B-6F847294F81B}" type="datetimeFigureOut">
              <a:rPr lang="en-GB" smtClean="0"/>
              <a:t>26/04/2019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D70F9E0-5F68-408E-B825-95EED9A6B9A0}" type="slidenum">
              <a:rPr lang="en-GB" smtClean="0"/>
              <a:t>‹#›</a:t>
            </a:fld>
            <a:endParaRPr lang="en-GB"/>
          </a:p>
        </p:txBody>
      </p:sp>
    </p:spTree>
    <p:extLst>
      <p:ext uri="{BB962C8B-B14F-4D97-AF65-F5344CB8AC3E}">
        <p14:creationId xmlns:p14="http://schemas.microsoft.com/office/powerpoint/2010/main" val="3866278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91525A-F4E9-4B9A-858B-6F847294F81B}"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245933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3555667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F91525A-F4E9-4B9A-858B-6F847294F81B}"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70F9E0-5F68-408E-B825-95EED9A6B9A0}" type="slidenum">
              <a:rPr lang="en-GB" smtClean="0"/>
              <a:t>‹#›</a:t>
            </a:fld>
            <a:endParaRPr lang="en-GB"/>
          </a:p>
        </p:txBody>
      </p:sp>
    </p:spTree>
    <p:extLst>
      <p:ext uri="{BB962C8B-B14F-4D97-AF65-F5344CB8AC3E}">
        <p14:creationId xmlns:p14="http://schemas.microsoft.com/office/powerpoint/2010/main" val="28161944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p:txBody>
          <a:bodyPr/>
          <a:lstStyle>
            <a:lvl1pPr>
              <a:defRPr/>
            </a:lvl1pPr>
          </a:lstStyle>
          <a:p>
            <a:pPr>
              <a:defRPr/>
            </a:pPr>
            <a:endParaRPr lang="en-GB" altLang="en-US"/>
          </a:p>
        </p:txBody>
      </p:sp>
      <p:sp>
        <p:nvSpPr>
          <p:cNvPr id="7" name="Rectangle 5"/>
          <p:cNvSpPr>
            <a:spLocks noGrp="1" noChangeArrowheads="1"/>
          </p:cNvSpPr>
          <p:nvPr>
            <p:ph type="ftr" sz="quarter" idx="11"/>
          </p:nvPr>
        </p:nvSpPr>
        <p:spPr/>
        <p:txBody>
          <a:bodyPr/>
          <a:lstStyle>
            <a:lvl1pPr>
              <a:defRPr dirty="0" smtClean="0">
                <a:latin typeface="Comic Sans MS" panose="030F0702030302020204" pitchFamily="66" charset="0"/>
                <a:ea typeface="MS PGothic" panose="020B0600070205080204" pitchFamily="34" charset="-128"/>
              </a:defRPr>
            </a:lvl1pPr>
          </a:lstStyle>
          <a:p>
            <a:pPr>
              <a:defRPr/>
            </a:pPr>
            <a:r>
              <a:rPr lang="en-GB" altLang="en-US"/>
              <a:t>Adapted from It’s not fair- or is it? ASE Turner, Keogh Naylor and Lawrence and Primarily Science Tanya Sheilds</a:t>
            </a:r>
          </a:p>
          <a:p>
            <a:pPr>
              <a:defRPr/>
            </a:pPr>
            <a:r>
              <a:rPr lang="en-GB" altLang="en-US"/>
              <a:t>Mandy Hodgskinson ERYC</a:t>
            </a:r>
          </a:p>
        </p:txBody>
      </p:sp>
      <p:sp>
        <p:nvSpPr>
          <p:cNvPr id="8" name="Rectangle 6"/>
          <p:cNvSpPr>
            <a:spLocks noGrp="1" noChangeArrowheads="1"/>
          </p:cNvSpPr>
          <p:nvPr>
            <p:ph type="sldNum" sz="quarter" idx="12"/>
          </p:nvPr>
        </p:nvSpPr>
        <p:spPr/>
        <p:txBody>
          <a:bodyPr/>
          <a:lstStyle>
            <a:lvl1pPr>
              <a:defRPr/>
            </a:lvl1pPr>
          </a:lstStyle>
          <a:p>
            <a:pPr>
              <a:defRPr/>
            </a:pPr>
            <a:r>
              <a:rPr lang="en-GB" altLang="en-US"/>
              <a:t>DRAFT INITIAL ideas</a:t>
            </a:r>
          </a:p>
          <a:p>
            <a:pPr>
              <a:defRPr/>
            </a:pPr>
            <a:r>
              <a:rPr lang="en-GB" altLang="en-US"/>
              <a:t>March 2012</a:t>
            </a:r>
          </a:p>
        </p:txBody>
      </p:sp>
    </p:spTree>
    <p:extLst>
      <p:ext uri="{BB962C8B-B14F-4D97-AF65-F5344CB8AC3E}">
        <p14:creationId xmlns:p14="http://schemas.microsoft.com/office/powerpoint/2010/main" val="2176276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F91525A-F4E9-4B9A-858B-6F847294F81B}" type="datetimeFigureOut">
              <a:rPr lang="en-GB" smtClean="0"/>
              <a:t>26/04/2019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D70F9E0-5F68-408E-B825-95EED9A6B9A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659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educationendowmentfoundation.org.uk/our-work/projects/thinking-doing-talking-science" TargetMode="External"/><Relationship Id="rId2" Type="http://schemas.openxmlformats.org/officeDocument/2006/relationships/hyperlink" Target="http://enews.pearson.com/rsps/m/mpTHYqT802Zy92SrPzlAxY3qNv741vaqoJbN1vmV1cQ"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stem.org.uk/resources/collection/3059/nuffield-primary-science" TargetMode="External"/><Relationship Id="rId2" Type="http://schemas.openxmlformats.org/officeDocument/2006/relationships/hyperlink" Target="http://www.nuffieldfoundation.org/primary-science-and-spac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enews.pearson.com/rsps/m/mpTHYqT802Zy92SrPzlAxY3qNv741vaqoJbN1vmV1cQ"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youtube.com/watch?v=IQ-yJPnRxOM"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pstt.org.uk/" TargetMode="External"/><Relationship Id="rId2" Type="http://schemas.openxmlformats.org/officeDocument/2006/relationships/hyperlink" Target="https://pstt.org.uk/resources/curriculum-material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pstt.org.uk/resources/cpd-units/bright-ideas-in-primary-scienc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pstt-cpd.org.uk/ext/cpd/bright-ideas/introduction-to-the-bright-ideas-time.html"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educationendowmentfoundation.org.uk/our-work/projects/thinking-doing-talking-science"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file:///\\lv16\Staff\c.j.lewis\A%20Yr2%202018-19%20ECAD5006\Lecture%204\ceri%20lewis.pdf"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s://pstt.org.uk/resources/cpd-units/dramatic-science"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pstt-cpd.org.uk/ext/cpd/dramatic-science/downloads/Dramatic_Science_Exploration_Theme_Support_Booklet_web.pdf" TargetMode="External"/><Relationship Id="rId2" Type="http://schemas.openxmlformats.org/officeDocument/2006/relationships/hyperlink" Target="https://www.pstt-cpd.org.uk/ext/cpd/dramatic-science/on-the-table.html"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pstt-cpd.org.uk/ext/cpd/dramatic-science/downloads/Dramatic_Science_Exploration_Theme_Support_Booklet_web.pdf" TargetMode="External"/><Relationship Id="rId2" Type="http://schemas.openxmlformats.org/officeDocument/2006/relationships/hyperlink" Target="https://www.pstt-cpd.org.uk/ext/cpd/dramatic-science/mind-movies.html"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pstt-cpd.org.uk/ext/cpd/dramatic-science/downloads/DS_Toys_booklet.pdf" TargetMode="External"/><Relationship Id="rId2" Type="http://schemas.openxmlformats.org/officeDocument/2006/relationships/hyperlink" Target="https://www.pstt-cpd.org.uk/ext/cpd/dramatic-science/miming-movement.html"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pstt-cpd.org.uk/ext/cpd/dramatic-science/downloads/Dramatic%20Science_Sports_booklet.pdf" TargetMode="External"/><Relationship Id="rId2" Type="http://schemas.openxmlformats.org/officeDocument/2006/relationships/hyperlink" Target="https://www.pstt-cpd.org.uk/ext/cpd/dramatic-science/spontaneous-role-play.html"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pstt-cpd.org.uk/ext/cpd/dramatic-science/downloads/Dramatic%20Science_Sports_booklet.pdf" TargetMode="External"/><Relationship Id="rId2" Type="http://schemas.openxmlformats.org/officeDocument/2006/relationships/hyperlink" Target="https://www.pstt-cpd.org.uk/ext/cpd/dramatic-science/historical-play-monologue.html"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pstt-cpd.org.uk/ext/cpd/dramatic-science/downloads/Dramatic%20Science_Sports_booklet.pdf" TargetMode="External"/><Relationship Id="rId2" Type="http://schemas.openxmlformats.org/officeDocument/2006/relationships/hyperlink" Target="https://www.pstt-cpd.org.uk/ext/cpd/dramatic-science/hot-seating.html"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www.pstt-cpd.org.uk/ext/cpd/dramatic-science/downloads/Dramatic%20Science_Sports_booklet.pdf" TargetMode="External"/><Relationship Id="rId2" Type="http://schemas.openxmlformats.org/officeDocument/2006/relationships/hyperlink" Target="https://www.pstt-cpd.org.uk/ext/cpd/dramatic-science/modelling.html"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pstt.org.uk/application/files/3515/2389/2980/TAPS_Pyramid_Final_for_Wales.pdf" TargetMode="External"/><Relationship Id="rId2" Type="http://schemas.openxmlformats.org/officeDocument/2006/relationships/hyperlink" Target="https://www.youtube.com/watch?v=1GPKGalhS3U" TargetMode="External"/><Relationship Id="rId1" Type="http://schemas.openxmlformats.org/officeDocument/2006/relationships/slideLayout" Target="../slideLayouts/slideLayout2.xml"/><Relationship Id="rId5" Type="http://schemas.openxmlformats.org/officeDocument/2006/relationships/hyperlink" Target="https://www.youtube.com/watch?v=0k6QG-IsQTE&amp;index=5&amp;list=PLS_VOF2UN3BGy5QiuqKSe3ll5I-xR75SE" TargetMode="External"/><Relationship Id="rId4" Type="http://schemas.openxmlformats.org/officeDocument/2006/relationships/hyperlink" Target="https://pstt.org.uk/resources/curriculum-materials/assessment"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www.creativitycultureeducation.org/wp-content/uploads/learning-creative-approaches-that-raise-standards-250.pdf" TargetMode="External"/><Relationship Id="rId2" Type="http://schemas.openxmlformats.org/officeDocument/2006/relationships/hyperlink" Target="https://www.ase.org.uk/journals/school-science-review/2009/3/332/1957/SSR332Mar2009p91.pdf" TargetMode="External"/><Relationship Id="rId1" Type="http://schemas.openxmlformats.org/officeDocument/2006/relationships/slideLayout" Target="../slideLayouts/slideLayout2.xml"/><Relationship Id="rId5" Type="http://schemas.openxmlformats.org/officeDocument/2006/relationships/hyperlink" Target="http://enquiringminds.org.uk/pdfs/Enquiring_Minds_guide.pdf" TargetMode="External"/><Relationship Id="rId4" Type="http://schemas.openxmlformats.org/officeDocument/2006/relationships/hyperlink" Target="http://www.educationscotland.gov.uk/resources/w/genericresource_tcm4872101.asp?strReferringChannel=learningandteaching&amp;strReferringPageID=tcm:4-612195-64&amp;class=l3+d137245" TargetMode="External"/></Relationships>
</file>

<file path=ppt/slides/_rels/slide6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hyperlink" Target="https://www.wikihow.com/Make-a-Balloon-Car" TargetMode="Externa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hyperlink" Target="https://www.youtube.com/watch?v=IVrfcTPSzyo"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hyperlink" Target="https://www.wikihow.com/Make-a-Rubber-Band-Car" TargetMode="Externa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hyperlink" Target="http://www.rsc.org/learn-chemistry/resource/res00001703/water-absorption-a-global-experiment-with-hydrogels#!cmpid=CMP00006314" TargetMode="External"/><Relationship Id="rId2" Type="http://schemas.openxmlformats.org/officeDocument/2006/relationships/hyperlink" Target="http://www.rsc.org/learn-chemistry/collections/experimentation/collaborative-chemistry/global-experiment-2014"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hyperlink" Target="https://practicalaction.org/plastics-challenge-teachers" TargetMode="External"/><Relationship Id="rId2" Type="http://schemas.openxmlformats.org/officeDocument/2006/relationships/hyperlink" Target="https://practicalaction.org/schools/search/science%20and%20technology/tags:ks1,ks2"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hyperlink" Target="https://www.woodlandtrust.org.uk/mediafile/100146207/Getting-outside-the-classroom-learning-pack.pdf" TargetMode="Externa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8" Type="http://schemas.openxmlformats.org/officeDocument/2006/relationships/hyperlink" Target="https://pstt.org.uk/" TargetMode="External"/><Relationship Id="rId3" Type="http://schemas.openxmlformats.org/officeDocument/2006/relationships/hyperlink" Target="http://www.nuffieldfoundation.org/primary-science-and-space" TargetMode="External"/><Relationship Id="rId7" Type="http://schemas.openxmlformats.org/officeDocument/2006/relationships/hyperlink" Target="https://pstt.org.uk/resources/curriculum-material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www.schoolscience.co.uk/primary/resources" TargetMode="External"/><Relationship Id="rId5" Type="http://schemas.openxmlformats.org/officeDocument/2006/relationships/hyperlink" Target="https://www.stem.org.uk/elibrary/resource/35440" TargetMode="External"/><Relationship Id="rId10" Type="http://schemas.openxmlformats.org/officeDocument/2006/relationships/hyperlink" Target="http://www.ase.org.uk/journals/primary-science/issue-contents/" TargetMode="External"/><Relationship Id="rId4" Type="http://schemas.openxmlformats.org/officeDocument/2006/relationships/hyperlink" Target="https://www.stem.org.uk/primary-science" TargetMode="External"/><Relationship Id="rId9" Type="http://schemas.openxmlformats.org/officeDocument/2006/relationships/hyperlink" Target="https://wellcome.ac.uk/what-we-do/our-work/transforming-primary-science" TargetMode="Externa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hyperlink" Target="https://www.tes.com/member/Teachers%20TV" TargetMode="External"/><Relationship Id="rId7" Type="http://schemas.openxmlformats.org/officeDocument/2006/relationships/hyperlink" Target="http://www.bbc.co.uk/terrificscientific" TargetMode="External"/><Relationship Id="rId2" Type="http://schemas.openxmlformats.org/officeDocument/2006/relationships/hyperlink" Target="https://hwb.wales.gov.uk/search?query=Gwyddoniaeth" TargetMode="External"/><Relationship Id="rId1" Type="http://schemas.openxmlformats.org/officeDocument/2006/relationships/slideLayout" Target="../slideLayouts/slideLayout2.xml"/><Relationship Id="rId6" Type="http://schemas.openxmlformats.org/officeDocument/2006/relationships/hyperlink" Target="http://www.saps.org.uk/" TargetMode="External"/><Relationship Id="rId5" Type="http://schemas.openxmlformats.org/officeDocument/2006/relationships/hyperlink" Target="https://www.hamilton-trust.org.uk/" TargetMode="External"/><Relationship Id="rId4" Type="http://schemas.openxmlformats.org/officeDocument/2006/relationships/hyperlink" Target="https://www.tes.com/primary-teaching-resour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ECAD5006</a:t>
            </a:r>
            <a:endParaRPr lang="en-GB" dirty="0"/>
          </a:p>
        </p:txBody>
      </p:sp>
      <p:sp>
        <p:nvSpPr>
          <p:cNvPr id="5" name="Content Placeholder 4"/>
          <p:cNvSpPr>
            <a:spLocks noGrp="1"/>
          </p:cNvSpPr>
          <p:nvPr>
            <p:ph idx="1"/>
          </p:nvPr>
        </p:nvSpPr>
        <p:spPr/>
        <p:txBody>
          <a:bodyPr/>
          <a:lstStyle/>
          <a:p>
            <a:pPr marL="0" indent="0">
              <a:buNone/>
            </a:pPr>
            <a:endParaRPr lang="en-GB" dirty="0"/>
          </a:p>
          <a:p>
            <a:pPr marL="0" indent="0">
              <a:buNone/>
            </a:pPr>
            <a:r>
              <a:rPr lang="en-GB" sz="4000" dirty="0" smtClean="0"/>
              <a:t>Science and Enquiry Based Learning L4 &amp; 5 &amp;6</a:t>
            </a:r>
            <a:endParaRPr lang="en-GB" sz="4000" dirty="0"/>
          </a:p>
        </p:txBody>
      </p:sp>
    </p:spTree>
    <p:extLst>
      <p:ext uri="{BB962C8B-B14F-4D97-AF65-F5344CB8AC3E}">
        <p14:creationId xmlns:p14="http://schemas.microsoft.com/office/powerpoint/2010/main" val="39739469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dirty="0">
                <a:latin typeface="Arial" pitchFamily="34" charset="0"/>
                <a:cs typeface="Arial" pitchFamily="34" charset="0"/>
              </a:rPr>
              <a:t>This is a way of describing learning in which the science </a:t>
            </a:r>
            <a:r>
              <a:rPr lang="en-GB" sz="2800" dirty="0">
                <a:solidFill>
                  <a:srgbClr val="FF0000"/>
                </a:solidFill>
                <a:latin typeface="Arial" pitchFamily="34" charset="0"/>
                <a:cs typeface="Arial" pitchFamily="34" charset="0"/>
              </a:rPr>
              <a:t>enquiry skills are used to gather evidence to test whether certain ideas can explain phenomena and events in the world around us.</a:t>
            </a:r>
          </a:p>
          <a:p>
            <a:endParaRPr lang="en-GB" sz="2800" dirty="0">
              <a:latin typeface="Arial" pitchFamily="34" charset="0"/>
              <a:cs typeface="Arial" pitchFamily="34" charset="0"/>
            </a:endParaRPr>
          </a:p>
          <a:p>
            <a:r>
              <a:rPr lang="en-GB" sz="2800" dirty="0">
                <a:latin typeface="Arial" pitchFamily="34" charset="0"/>
                <a:cs typeface="Arial" pitchFamily="34" charset="0"/>
              </a:rPr>
              <a:t>Directed reading: </a:t>
            </a:r>
            <a:r>
              <a:rPr lang="en-GB" sz="2800" b="1" dirty="0" err="1">
                <a:latin typeface="Arial" pitchFamily="34" charset="0"/>
                <a:cs typeface="Arial" pitchFamily="34" charset="0"/>
              </a:rPr>
              <a:t>Harlen</a:t>
            </a:r>
            <a:r>
              <a:rPr lang="en-GB" sz="2800" b="1" dirty="0">
                <a:latin typeface="Arial" pitchFamily="34" charset="0"/>
                <a:cs typeface="Arial" pitchFamily="34" charset="0"/>
              </a:rPr>
              <a:t>, W. (2009) “Enquiry and good science teaching”,</a:t>
            </a:r>
            <a:r>
              <a:rPr lang="en-GB" sz="2800" b="1" i="1" dirty="0">
                <a:latin typeface="Arial" pitchFamily="34" charset="0"/>
                <a:cs typeface="Arial" pitchFamily="34" charset="0"/>
              </a:rPr>
              <a:t> Primary Science, </a:t>
            </a:r>
            <a:r>
              <a:rPr lang="en-GB" sz="2800" b="1" dirty="0">
                <a:latin typeface="Arial" pitchFamily="34" charset="0"/>
                <a:cs typeface="Arial" pitchFamily="34" charset="0"/>
              </a:rPr>
              <a:t>106, January, p5-8.</a:t>
            </a:r>
          </a:p>
          <a:p>
            <a:r>
              <a:rPr lang="en-US" dirty="0" smtClean="0"/>
              <a:t>(on Moodle)</a:t>
            </a:r>
            <a:endParaRPr lang="en-US" dirty="0"/>
          </a:p>
        </p:txBody>
      </p:sp>
      <p:sp>
        <p:nvSpPr>
          <p:cNvPr id="3" name="Title 2"/>
          <p:cNvSpPr>
            <a:spLocks noGrp="1"/>
          </p:cNvSpPr>
          <p:nvPr>
            <p:ph type="title"/>
          </p:nvPr>
        </p:nvSpPr>
        <p:spPr/>
        <p:txBody>
          <a:bodyPr>
            <a:normAutofit/>
          </a:bodyPr>
          <a:lstStyle/>
          <a:p>
            <a:r>
              <a:rPr lang="en-GB" dirty="0">
                <a:effectLst/>
                <a:latin typeface="Arial" pitchFamily="34" charset="0"/>
                <a:cs typeface="Arial" pitchFamily="34" charset="0"/>
              </a:rPr>
              <a:t>Learning through scientific enquiry</a:t>
            </a:r>
            <a:endParaRPr lang="en-US" dirty="0">
              <a:effectLst/>
            </a:endParaRPr>
          </a:p>
        </p:txBody>
      </p:sp>
    </p:spTree>
    <p:extLst>
      <p:ext uri="{BB962C8B-B14F-4D97-AF65-F5344CB8AC3E}">
        <p14:creationId xmlns:p14="http://schemas.microsoft.com/office/powerpoint/2010/main" val="11709395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latin typeface="Arial" pitchFamily="34" charset="0"/>
                <a:cs typeface="Arial" pitchFamily="34" charset="0"/>
              </a:rPr>
              <a:t>We want to develop </a:t>
            </a:r>
            <a:r>
              <a:rPr lang="en-GB" i="1" dirty="0">
                <a:latin typeface="Arial" pitchFamily="34" charset="0"/>
                <a:cs typeface="Arial" pitchFamily="34" charset="0"/>
              </a:rPr>
              <a:t>understanding</a:t>
            </a:r>
            <a:r>
              <a:rPr lang="en-GB" dirty="0">
                <a:latin typeface="Arial" pitchFamily="34" charset="0"/>
                <a:cs typeface="Arial" pitchFamily="34" charset="0"/>
              </a:rPr>
              <a:t>, and this depends on the learners working things out for themselves.</a:t>
            </a:r>
          </a:p>
          <a:p>
            <a:endParaRPr lang="en-GB" dirty="0">
              <a:latin typeface="Arial" pitchFamily="34" charset="0"/>
              <a:cs typeface="Arial" pitchFamily="34" charset="0"/>
            </a:endParaRPr>
          </a:p>
          <a:p>
            <a:r>
              <a:rPr lang="en-GB" dirty="0">
                <a:latin typeface="Arial" pitchFamily="34" charset="0"/>
                <a:cs typeface="Arial" pitchFamily="34" charset="0"/>
              </a:rPr>
              <a:t>It reflects the way that scientists work. They use existing ideas, make predictions and then make observations to see whether the predictions fit the facts.</a:t>
            </a:r>
          </a:p>
          <a:p>
            <a:endParaRPr lang="en-GB" dirty="0">
              <a:latin typeface="Arial" pitchFamily="34" charset="0"/>
              <a:cs typeface="Arial" pitchFamily="34" charset="0"/>
            </a:endParaRPr>
          </a:p>
          <a:p>
            <a:r>
              <a:rPr lang="en-GB" dirty="0">
                <a:latin typeface="Arial" pitchFamily="34" charset="0"/>
                <a:cs typeface="Arial" pitchFamily="34" charset="0"/>
              </a:rPr>
              <a:t>It is in tune with the way children learn. At the primary level </a:t>
            </a:r>
            <a:r>
              <a:rPr lang="en-GB" dirty="0">
                <a:solidFill>
                  <a:srgbClr val="FF0000"/>
                </a:solidFill>
                <a:latin typeface="Arial" pitchFamily="34" charset="0"/>
                <a:cs typeface="Arial" pitchFamily="34" charset="0"/>
              </a:rPr>
              <a:t>thinking and doing are closely related and understanding depends on children being able to see and work things out for themselves.</a:t>
            </a:r>
          </a:p>
          <a:p>
            <a:endParaRPr lang="en-US" dirty="0"/>
          </a:p>
        </p:txBody>
      </p:sp>
      <p:sp>
        <p:nvSpPr>
          <p:cNvPr id="3" name="Title 2"/>
          <p:cNvSpPr>
            <a:spLocks noGrp="1"/>
          </p:cNvSpPr>
          <p:nvPr>
            <p:ph type="title"/>
          </p:nvPr>
        </p:nvSpPr>
        <p:spPr/>
        <p:txBody>
          <a:bodyPr>
            <a:normAutofit/>
          </a:bodyPr>
          <a:lstStyle/>
          <a:p>
            <a:r>
              <a:rPr lang="en-GB" dirty="0">
                <a:effectLst/>
                <a:latin typeface="Arial" pitchFamily="34" charset="0"/>
                <a:cs typeface="Arial" pitchFamily="34" charset="0"/>
              </a:rPr>
              <a:t>Why is this type of learning important?</a:t>
            </a:r>
            <a:endParaRPr lang="en-US" dirty="0">
              <a:effectLst/>
            </a:endParaRPr>
          </a:p>
        </p:txBody>
      </p:sp>
    </p:spTree>
    <p:extLst>
      <p:ext uri="{BB962C8B-B14F-4D97-AF65-F5344CB8AC3E}">
        <p14:creationId xmlns:p14="http://schemas.microsoft.com/office/powerpoint/2010/main" val="22163024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Donaldson 2015 looking forwards</a:t>
            </a:r>
            <a:endParaRPr lang="en-GB" dirty="0">
              <a:solidFill>
                <a:schemeClr val="tx1"/>
              </a:solidFill>
            </a:endParaRPr>
          </a:p>
        </p:txBody>
      </p:sp>
      <p:sp>
        <p:nvSpPr>
          <p:cNvPr id="3" name="Content Placeholder 2"/>
          <p:cNvSpPr>
            <a:spLocks noGrp="1"/>
          </p:cNvSpPr>
          <p:nvPr>
            <p:ph idx="1"/>
          </p:nvPr>
        </p:nvSpPr>
        <p:spPr/>
        <p:txBody>
          <a:bodyPr>
            <a:normAutofit/>
          </a:bodyPr>
          <a:lstStyle/>
          <a:p>
            <a:r>
              <a:rPr lang="en-GB" sz="2400" b="1" dirty="0">
                <a:solidFill>
                  <a:schemeClr val="tx1"/>
                </a:solidFill>
              </a:rPr>
              <a:t>Rationale </a:t>
            </a:r>
            <a:endParaRPr lang="en-GB" sz="2400" dirty="0">
              <a:solidFill>
                <a:schemeClr val="tx1"/>
              </a:solidFill>
            </a:endParaRPr>
          </a:p>
          <a:p>
            <a:r>
              <a:rPr lang="en-US" sz="2400" dirty="0">
                <a:solidFill>
                  <a:schemeClr val="tx1"/>
                </a:solidFill>
              </a:rPr>
              <a:t>Science and technology are closely linked, each depending upon the other. Science involves acquiring knowledge through observation and experimentation, and technology applies scientific knowledge in practical ways. </a:t>
            </a:r>
            <a:r>
              <a:rPr lang="en-US" sz="2400" b="1" dirty="0">
                <a:solidFill>
                  <a:srgbClr val="FF0000"/>
                </a:solidFill>
              </a:rPr>
              <a:t>This Area of Learning and Experience </a:t>
            </a:r>
            <a:r>
              <a:rPr lang="en-US" sz="2400" b="1" dirty="0" err="1">
                <a:solidFill>
                  <a:srgbClr val="FF0000"/>
                </a:solidFill>
              </a:rPr>
              <a:t>capitalises</a:t>
            </a:r>
            <a:r>
              <a:rPr lang="en-US" sz="2400" b="1" dirty="0">
                <a:solidFill>
                  <a:srgbClr val="FF0000"/>
                </a:solidFill>
              </a:rPr>
              <a:t> on children and young people’s curiosity about our natural, physical world and universe though investigating, understanding, and explaining. They learn to generate and test ideas, gather evidence, make observations, carry out practical investigations, and communicate with others. </a:t>
            </a:r>
            <a:r>
              <a:rPr lang="en-US" sz="2400" dirty="0">
                <a:solidFill>
                  <a:schemeClr val="tx1"/>
                </a:solidFill>
              </a:rPr>
              <a:t>They also learn how through computer science, the horizons of what is possible can be extended beyond our current imagination. </a:t>
            </a:r>
            <a:endParaRPr lang="en-GB" sz="2400" dirty="0">
              <a:solidFill>
                <a:schemeClr val="tx1"/>
              </a:solidFill>
            </a:endParaRPr>
          </a:p>
        </p:txBody>
      </p:sp>
    </p:spTree>
    <p:extLst>
      <p:ext uri="{BB962C8B-B14F-4D97-AF65-F5344CB8AC3E}">
        <p14:creationId xmlns:p14="http://schemas.microsoft.com/office/powerpoint/2010/main" val="14549399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Generic enquiry model</a:t>
            </a:r>
            <a:endParaRPr lang="en-GB" dirty="0"/>
          </a:p>
        </p:txBody>
      </p:sp>
      <p:sp>
        <p:nvSpPr>
          <p:cNvPr id="3" name="Content Placeholder 2"/>
          <p:cNvSpPr>
            <a:spLocks noGrp="1"/>
          </p:cNvSpPr>
          <p:nvPr>
            <p:ph idx="1"/>
          </p:nvPr>
        </p:nvSpPr>
        <p:spPr/>
        <p:txBody>
          <a:bodyPr>
            <a:normAutofit/>
          </a:bodyPr>
          <a:lstStyle/>
          <a:p>
            <a:endParaRPr lang="en-GB" b="1" dirty="0" smtClean="0"/>
          </a:p>
          <a:p>
            <a:r>
              <a:rPr lang="en-GB" b="1" dirty="0" smtClean="0"/>
              <a:t>Stage </a:t>
            </a:r>
            <a:r>
              <a:rPr lang="en-GB" b="1" dirty="0"/>
              <a:t>1: Formulating questions – the teacher helps the pupils to identify what they want to know about a particular topic </a:t>
            </a:r>
            <a:r>
              <a:rPr lang="en-GB" b="1" dirty="0" smtClean="0"/>
              <a:t>and </a:t>
            </a:r>
            <a:r>
              <a:rPr lang="en-GB" b="1" dirty="0"/>
              <a:t>agree on the enquiry / enquiries to be conducted.</a:t>
            </a:r>
            <a:endParaRPr lang="en-GB" dirty="0"/>
          </a:p>
          <a:p>
            <a:r>
              <a:rPr lang="en-GB" b="1" dirty="0"/>
              <a:t>Stage 2: Planning the </a:t>
            </a:r>
            <a:r>
              <a:rPr lang="en-GB" b="1" dirty="0" smtClean="0"/>
              <a:t>enquiry</a:t>
            </a:r>
          </a:p>
          <a:p>
            <a:r>
              <a:rPr lang="en-GB" b="1" dirty="0" smtClean="0"/>
              <a:t>Stage </a:t>
            </a:r>
            <a:r>
              <a:rPr lang="en-GB" b="1" dirty="0"/>
              <a:t>3: Conducting the enquiry; </a:t>
            </a:r>
            <a:r>
              <a:rPr lang="en-GB" b="1" dirty="0" smtClean="0"/>
              <a:t>collecting, comparing </a:t>
            </a:r>
            <a:r>
              <a:rPr lang="en-GB" b="1" dirty="0"/>
              <a:t>and analysing evidence </a:t>
            </a:r>
            <a:endParaRPr lang="en-GB" dirty="0"/>
          </a:p>
          <a:p>
            <a:r>
              <a:rPr lang="en-GB" b="1" dirty="0"/>
              <a:t>Stage 4: Presenting findings</a:t>
            </a:r>
            <a:r>
              <a:rPr lang="en-GB" dirty="0"/>
              <a:t> </a:t>
            </a:r>
          </a:p>
          <a:p>
            <a:r>
              <a:rPr lang="en-GB" b="1" dirty="0" smtClean="0"/>
              <a:t>Stage </a:t>
            </a:r>
            <a:r>
              <a:rPr lang="en-GB" b="1" dirty="0"/>
              <a:t>5: </a:t>
            </a:r>
            <a:r>
              <a:rPr lang="en-GB" b="1" dirty="0" smtClean="0"/>
              <a:t>Reflecting, evaluating and responding</a:t>
            </a:r>
          </a:p>
          <a:p>
            <a:endParaRPr lang="en-GB" b="1" dirty="0"/>
          </a:p>
          <a:p>
            <a:r>
              <a:rPr lang="en-GB" b="1" dirty="0" smtClean="0">
                <a:solidFill>
                  <a:srgbClr val="FF0000"/>
                </a:solidFill>
              </a:rPr>
              <a:t>PLAN – DEVELOP – REFLECT</a:t>
            </a:r>
            <a:r>
              <a:rPr lang="en-GB" b="1" dirty="0" smtClean="0"/>
              <a:t>: Skills Progression Poster on Moodle (see later)</a:t>
            </a:r>
            <a:endParaRPr lang="en-GB" dirty="0"/>
          </a:p>
        </p:txBody>
      </p:sp>
    </p:spTree>
    <p:extLst>
      <p:ext uri="{BB962C8B-B14F-4D97-AF65-F5344CB8AC3E}">
        <p14:creationId xmlns:p14="http://schemas.microsoft.com/office/powerpoint/2010/main" val="32759715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sz="2800" dirty="0">
                <a:solidFill>
                  <a:srgbClr val="FF0000"/>
                </a:solidFill>
              </a:rPr>
              <a:t>T</a:t>
            </a:r>
            <a:r>
              <a:rPr lang="en-GB" altLang="en-US" sz="2800" dirty="0" smtClean="0">
                <a:solidFill>
                  <a:srgbClr val="FF0000"/>
                </a:solidFill>
              </a:rPr>
              <a:t>ypes </a:t>
            </a:r>
            <a:r>
              <a:rPr lang="en-GB" altLang="en-US" sz="2800" dirty="0">
                <a:solidFill>
                  <a:srgbClr val="FF0000"/>
                </a:solidFill>
              </a:rPr>
              <a:t>of scientific enquiry </a:t>
            </a:r>
            <a:r>
              <a:rPr lang="en-GB" altLang="en-US" sz="2800" dirty="0"/>
              <a:t>identified in </a:t>
            </a:r>
            <a:r>
              <a:rPr lang="en-GB" altLang="en-US" sz="2800" dirty="0" smtClean="0"/>
              <a:t>the current curriculum 2008</a:t>
            </a:r>
            <a:endParaRPr lang="en-GB" altLang="en-US" sz="2800" dirty="0"/>
          </a:p>
        </p:txBody>
      </p:sp>
      <p:sp>
        <p:nvSpPr>
          <p:cNvPr id="3" name="Content Placeholder 2"/>
          <p:cNvSpPr>
            <a:spLocks noGrp="1"/>
          </p:cNvSpPr>
          <p:nvPr>
            <p:ph idx="1"/>
          </p:nvPr>
        </p:nvSpPr>
        <p:spPr/>
        <p:txBody>
          <a:bodyPr>
            <a:normAutofit fontScale="92500" lnSpcReduction="20000"/>
          </a:bodyPr>
          <a:lstStyle/>
          <a:p>
            <a:pPr marL="109728" indent="0">
              <a:spcAft>
                <a:spcPts val="0"/>
              </a:spcAft>
              <a:buNone/>
              <a:defRPr/>
            </a:pPr>
            <a:endParaRPr lang="en-GB" sz="2400" dirty="0" smtClean="0">
              <a:solidFill>
                <a:schemeClr val="tx1"/>
              </a:solidFill>
            </a:endParaRPr>
          </a:p>
          <a:p>
            <a:pPr marL="109728" indent="0">
              <a:spcAft>
                <a:spcPts val="0"/>
              </a:spcAft>
              <a:buNone/>
              <a:defRPr/>
            </a:pPr>
            <a:r>
              <a:rPr lang="en-GB" sz="2400" dirty="0" smtClean="0">
                <a:solidFill>
                  <a:schemeClr val="tx1"/>
                </a:solidFill>
              </a:rPr>
              <a:t>Pattern-seeking; Exploring (including observing over time) ; Classifying </a:t>
            </a:r>
            <a:r>
              <a:rPr lang="en-GB" sz="2400" dirty="0">
                <a:solidFill>
                  <a:schemeClr val="tx1"/>
                </a:solidFill>
              </a:rPr>
              <a:t>and identifying </a:t>
            </a:r>
            <a:r>
              <a:rPr lang="en-GB" sz="2400" dirty="0" smtClean="0">
                <a:solidFill>
                  <a:schemeClr val="tx1"/>
                </a:solidFill>
              </a:rPr>
              <a:t>; Making </a:t>
            </a:r>
            <a:r>
              <a:rPr lang="en-GB" sz="2400" dirty="0">
                <a:solidFill>
                  <a:schemeClr val="tx1"/>
                </a:solidFill>
              </a:rPr>
              <a:t>things (or developing systems) </a:t>
            </a:r>
            <a:r>
              <a:rPr lang="en-GB" sz="2400" dirty="0" smtClean="0">
                <a:solidFill>
                  <a:schemeClr val="tx1"/>
                </a:solidFill>
              </a:rPr>
              <a:t>; Fair </a:t>
            </a:r>
            <a:r>
              <a:rPr lang="en-GB" sz="2400" dirty="0">
                <a:solidFill>
                  <a:schemeClr val="tx1"/>
                </a:solidFill>
              </a:rPr>
              <a:t>testing </a:t>
            </a:r>
            <a:r>
              <a:rPr lang="en-GB" sz="2400" dirty="0" smtClean="0">
                <a:solidFill>
                  <a:schemeClr val="tx1"/>
                </a:solidFill>
              </a:rPr>
              <a:t>; Using </a:t>
            </a:r>
            <a:r>
              <a:rPr lang="en-GB" sz="2400" dirty="0">
                <a:solidFill>
                  <a:schemeClr val="tx1"/>
                </a:solidFill>
              </a:rPr>
              <a:t>and applying </a:t>
            </a:r>
            <a:r>
              <a:rPr lang="en-GB" sz="2400" dirty="0" smtClean="0">
                <a:solidFill>
                  <a:schemeClr val="tx1"/>
                </a:solidFill>
              </a:rPr>
              <a:t>models.</a:t>
            </a:r>
          </a:p>
          <a:p>
            <a:pPr marL="109728" indent="0">
              <a:spcAft>
                <a:spcPts val="0"/>
              </a:spcAft>
              <a:buNone/>
              <a:defRPr/>
            </a:pPr>
            <a:endParaRPr lang="en-GB" sz="2400" dirty="0">
              <a:solidFill>
                <a:schemeClr val="tx1"/>
              </a:solidFill>
            </a:endParaRPr>
          </a:p>
          <a:p>
            <a:pPr marL="0" indent="0">
              <a:buNone/>
            </a:pPr>
            <a:r>
              <a:rPr lang="en-GB" sz="2400" b="1" dirty="0"/>
              <a:t>Use "It's Not Fair” Jane Turner et al</a:t>
            </a:r>
            <a:r>
              <a:rPr lang="en-GB" sz="2400" b="1" dirty="0" smtClean="0"/>
              <a:t>., these </a:t>
            </a:r>
            <a:r>
              <a:rPr lang="en-GB" sz="2400" b="1" dirty="0"/>
              <a:t>are more accessible and </a:t>
            </a:r>
            <a:r>
              <a:rPr lang="en-GB" sz="2400" b="1" dirty="0" smtClean="0"/>
              <a:t>usable</a:t>
            </a:r>
            <a:endParaRPr lang="en-GB" sz="2400" b="1" dirty="0"/>
          </a:p>
          <a:p>
            <a:pPr>
              <a:buFont typeface="Wingdings" panose="05000000000000000000" pitchFamily="2" charset="2"/>
              <a:buChar char="Ø"/>
            </a:pPr>
            <a:r>
              <a:rPr lang="en-GB" sz="2400" dirty="0"/>
              <a:t> Observing over time</a:t>
            </a:r>
          </a:p>
          <a:p>
            <a:pPr>
              <a:buFont typeface="Wingdings" panose="05000000000000000000" pitchFamily="2" charset="2"/>
              <a:buChar char="Ø"/>
            </a:pPr>
            <a:r>
              <a:rPr lang="en-GB" sz="2400" dirty="0"/>
              <a:t> Identifying and Classifying </a:t>
            </a:r>
          </a:p>
          <a:p>
            <a:pPr>
              <a:buFont typeface="Wingdings" panose="05000000000000000000" pitchFamily="2" charset="2"/>
              <a:buChar char="Ø"/>
            </a:pPr>
            <a:r>
              <a:rPr lang="en-GB" sz="2400" dirty="0"/>
              <a:t> Pattern Seeking</a:t>
            </a:r>
          </a:p>
          <a:p>
            <a:pPr>
              <a:buFont typeface="Wingdings" panose="05000000000000000000" pitchFamily="2" charset="2"/>
              <a:buChar char="Ø"/>
            </a:pPr>
            <a:r>
              <a:rPr lang="en-GB" sz="2400" dirty="0"/>
              <a:t> Research</a:t>
            </a:r>
          </a:p>
          <a:p>
            <a:pPr>
              <a:buFont typeface="Wingdings" panose="05000000000000000000" pitchFamily="2" charset="2"/>
              <a:buChar char="Ø"/>
            </a:pPr>
            <a:r>
              <a:rPr lang="en-GB" sz="2400" dirty="0"/>
              <a:t> Fair Testing </a:t>
            </a:r>
          </a:p>
          <a:p>
            <a:pPr marL="109728" indent="0">
              <a:spcAft>
                <a:spcPts val="0"/>
              </a:spcAft>
              <a:buNone/>
              <a:defRPr/>
            </a:pPr>
            <a:endParaRPr lang="en-GB" sz="2400" dirty="0" smtClean="0">
              <a:solidFill>
                <a:schemeClr val="tx1"/>
              </a:solidFill>
            </a:endParaRPr>
          </a:p>
          <a:p>
            <a:pPr marL="365760" indent="-256032">
              <a:spcAft>
                <a:spcPts val="0"/>
              </a:spcAft>
              <a:buFont typeface="Wingdings 3"/>
              <a:buChar char=""/>
              <a:defRPr/>
            </a:pPr>
            <a:endParaRPr lang="en-GB" sz="2400" dirty="0">
              <a:solidFill>
                <a:schemeClr val="tx1"/>
              </a:solidFill>
            </a:endParaRPr>
          </a:p>
        </p:txBody>
      </p:sp>
    </p:spTree>
    <p:extLst>
      <p:ext uri="{BB962C8B-B14F-4D97-AF65-F5344CB8AC3E}">
        <p14:creationId xmlns:p14="http://schemas.microsoft.com/office/powerpoint/2010/main" val="19645288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“It’s Not Fair” Jane Turner et al.</a:t>
            </a:r>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i="1" dirty="0" smtClean="0"/>
              <a:t>For each enquiry:</a:t>
            </a:r>
          </a:p>
          <a:p>
            <a:pPr>
              <a:buFont typeface="Wingdings" panose="05000000000000000000" pitchFamily="2" charset="2"/>
              <a:buChar char="§"/>
            </a:pPr>
            <a:r>
              <a:rPr lang="en-GB" dirty="0" smtClean="0"/>
              <a:t>Ideas for activities</a:t>
            </a:r>
          </a:p>
          <a:p>
            <a:pPr>
              <a:buFont typeface="Wingdings" panose="05000000000000000000" pitchFamily="2" charset="2"/>
              <a:buChar char="§"/>
            </a:pPr>
            <a:r>
              <a:rPr lang="en-GB" dirty="0" smtClean="0">
                <a:solidFill>
                  <a:srgbClr val="FF0000"/>
                </a:solidFill>
              </a:rPr>
              <a:t>Developing scientific skills and understanding</a:t>
            </a:r>
          </a:p>
          <a:p>
            <a:pPr>
              <a:buFont typeface="Wingdings" panose="05000000000000000000" pitchFamily="2" charset="2"/>
              <a:buChar char="§"/>
            </a:pPr>
            <a:r>
              <a:rPr lang="en-GB" dirty="0" smtClean="0">
                <a:solidFill>
                  <a:srgbClr val="FF0000"/>
                </a:solidFill>
              </a:rPr>
              <a:t>Encouraging talk and questioning</a:t>
            </a:r>
          </a:p>
          <a:p>
            <a:pPr>
              <a:buFont typeface="Wingdings" panose="05000000000000000000" pitchFamily="2" charset="2"/>
              <a:buChar char="§"/>
            </a:pPr>
            <a:r>
              <a:rPr lang="en-GB" dirty="0" smtClean="0"/>
              <a:t>Possible outcomes to assess progress</a:t>
            </a:r>
          </a:p>
          <a:p>
            <a:pPr>
              <a:buFont typeface="Wingdings" panose="05000000000000000000" pitchFamily="2" charset="2"/>
              <a:buChar char="§"/>
            </a:pPr>
            <a:r>
              <a:rPr lang="en-GB" dirty="0" smtClean="0">
                <a:solidFill>
                  <a:srgbClr val="FF0000"/>
                </a:solidFill>
              </a:rPr>
              <a:t>Questions that can lead to other types of enquiry</a:t>
            </a:r>
          </a:p>
          <a:p>
            <a:pPr>
              <a:buFont typeface="Wingdings" panose="05000000000000000000" pitchFamily="2" charset="2"/>
              <a:buChar char="§"/>
            </a:pPr>
            <a:r>
              <a:rPr lang="en-GB" dirty="0" smtClean="0"/>
              <a:t>How to add challenge</a:t>
            </a:r>
          </a:p>
          <a:p>
            <a:pPr>
              <a:buFont typeface="Wingdings" panose="05000000000000000000" pitchFamily="2" charset="2"/>
              <a:buChar char="§"/>
            </a:pPr>
            <a:r>
              <a:rPr lang="en-GB" b="1" dirty="0" smtClean="0"/>
              <a:t>Skills progression grid for </a:t>
            </a:r>
            <a:r>
              <a:rPr lang="en-GB" b="1" dirty="0" smtClean="0">
                <a:solidFill>
                  <a:srgbClr val="FF0000"/>
                </a:solidFill>
              </a:rPr>
              <a:t>“Plan, do, review” </a:t>
            </a:r>
            <a:r>
              <a:rPr lang="en-GB" b="1" dirty="0" smtClean="0"/>
              <a:t>across the phases.</a:t>
            </a:r>
          </a:p>
          <a:p>
            <a:r>
              <a:rPr lang="en-GB" b="1" i="1" dirty="0" smtClean="0"/>
              <a:t>Turner, J. et al. (2011) “It’s not fair or is it?”. </a:t>
            </a:r>
            <a:r>
              <a:rPr lang="en-GB" b="1" i="1" dirty="0" err="1" smtClean="0"/>
              <a:t>Sandbach</a:t>
            </a:r>
            <a:r>
              <a:rPr lang="en-GB" b="1" i="1" dirty="0" smtClean="0"/>
              <a:t>. MHE.</a:t>
            </a:r>
            <a:endParaRPr lang="en-GB" b="1" i="1" dirty="0"/>
          </a:p>
        </p:txBody>
      </p:sp>
    </p:spTree>
    <p:extLst>
      <p:ext uri="{BB962C8B-B14F-4D97-AF65-F5344CB8AC3E}">
        <p14:creationId xmlns:p14="http://schemas.microsoft.com/office/powerpoint/2010/main" val="14345011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EBL is a constructivist learner centred approach </a:t>
            </a:r>
            <a:endParaRPr lang="en-GB" dirty="0">
              <a:solidFill>
                <a:schemeClr val="tx1"/>
              </a:solidFill>
            </a:endParaRPr>
          </a:p>
        </p:txBody>
      </p:sp>
      <p:sp>
        <p:nvSpPr>
          <p:cNvPr id="3" name="Content Placeholder 2"/>
          <p:cNvSpPr>
            <a:spLocks noGrp="1"/>
          </p:cNvSpPr>
          <p:nvPr>
            <p:ph idx="1"/>
          </p:nvPr>
        </p:nvSpPr>
        <p:spPr/>
        <p:txBody>
          <a:bodyPr>
            <a:normAutofit fontScale="92500"/>
          </a:bodyPr>
          <a:lstStyle/>
          <a:p>
            <a:pPr>
              <a:buFont typeface="Wingdings" panose="05000000000000000000" pitchFamily="2" charset="2"/>
              <a:buChar char="§"/>
            </a:pPr>
            <a:r>
              <a:rPr lang="en-US" sz="2800" dirty="0" smtClean="0">
                <a:solidFill>
                  <a:schemeClr val="tx1"/>
                </a:solidFill>
              </a:rPr>
              <a:t>Enquiry </a:t>
            </a:r>
            <a:r>
              <a:rPr lang="en-US" sz="2800" dirty="0">
                <a:solidFill>
                  <a:schemeClr val="tx1"/>
                </a:solidFill>
              </a:rPr>
              <a:t>based learning is a learner -centered method of teaching </a:t>
            </a:r>
            <a:r>
              <a:rPr lang="en-US" sz="2800" dirty="0" smtClean="0">
                <a:solidFill>
                  <a:schemeClr val="tx1"/>
                </a:solidFill>
              </a:rPr>
              <a:t> that </a:t>
            </a:r>
            <a:r>
              <a:rPr lang="en-US" sz="2800" dirty="0">
                <a:solidFill>
                  <a:schemeClr val="tx1"/>
                </a:solidFill>
              </a:rPr>
              <a:t>involves </a:t>
            </a:r>
            <a:r>
              <a:rPr lang="en-US" sz="2800" dirty="0" smtClean="0">
                <a:solidFill>
                  <a:schemeClr val="tx1"/>
                </a:solidFill>
              </a:rPr>
              <a:t>learning through </a:t>
            </a:r>
            <a:r>
              <a:rPr lang="en-US" sz="2800" dirty="0">
                <a:solidFill>
                  <a:schemeClr val="tx1"/>
                </a:solidFill>
              </a:rPr>
              <a:t>engaging with a scenario, topic, </a:t>
            </a:r>
            <a:r>
              <a:rPr lang="en-US" sz="2800" dirty="0" smtClean="0">
                <a:solidFill>
                  <a:schemeClr val="tx1"/>
                </a:solidFill>
              </a:rPr>
              <a:t>challenge, </a:t>
            </a:r>
            <a:r>
              <a:rPr lang="en-US" sz="2800" dirty="0">
                <a:solidFill>
                  <a:schemeClr val="tx1"/>
                </a:solidFill>
              </a:rPr>
              <a:t>relating to a theme or study focus where  unclear but genuine problems are addressed in open ended </a:t>
            </a:r>
            <a:r>
              <a:rPr lang="en-US" sz="2800" dirty="0" smtClean="0">
                <a:solidFill>
                  <a:schemeClr val="tx1"/>
                </a:solidFill>
              </a:rPr>
              <a:t>enquiry.</a:t>
            </a:r>
          </a:p>
          <a:p>
            <a:pPr>
              <a:buFont typeface="Wingdings" panose="05000000000000000000" pitchFamily="2" charset="2"/>
              <a:buChar char="§"/>
            </a:pPr>
            <a:r>
              <a:rPr lang="en-US" sz="2800" dirty="0">
                <a:solidFill>
                  <a:schemeClr val="tx1"/>
                </a:solidFill>
              </a:rPr>
              <a:t>Students </a:t>
            </a:r>
            <a:r>
              <a:rPr lang="en-US" sz="2800" dirty="0" smtClean="0">
                <a:solidFill>
                  <a:schemeClr val="tx1"/>
                </a:solidFill>
              </a:rPr>
              <a:t>can be </a:t>
            </a:r>
            <a:r>
              <a:rPr lang="en-US" sz="2800" dirty="0">
                <a:solidFill>
                  <a:schemeClr val="tx1"/>
                </a:solidFill>
              </a:rPr>
              <a:t>confronted </a:t>
            </a:r>
            <a:r>
              <a:rPr lang="en-US" sz="2800" dirty="0" smtClean="0">
                <a:solidFill>
                  <a:schemeClr val="tx1"/>
                </a:solidFill>
              </a:rPr>
              <a:t>with </a:t>
            </a:r>
            <a:r>
              <a:rPr lang="en-US" sz="2800" dirty="0" smtClean="0">
                <a:solidFill>
                  <a:srgbClr val="FF0000"/>
                </a:solidFill>
              </a:rPr>
              <a:t>real-life </a:t>
            </a:r>
            <a:r>
              <a:rPr lang="en-US" sz="2800" dirty="0">
                <a:solidFill>
                  <a:srgbClr val="FF0000"/>
                </a:solidFill>
              </a:rPr>
              <a:t>scenarios </a:t>
            </a:r>
            <a:r>
              <a:rPr lang="en-US" sz="2800" dirty="0">
                <a:solidFill>
                  <a:schemeClr val="tx1"/>
                </a:solidFill>
              </a:rPr>
              <a:t>or a problem that requires a solution.</a:t>
            </a:r>
          </a:p>
          <a:p>
            <a:pPr>
              <a:buFont typeface="Wingdings" panose="05000000000000000000" pitchFamily="2" charset="2"/>
              <a:buChar char="§"/>
            </a:pPr>
            <a:r>
              <a:rPr lang="en-US" sz="2800" dirty="0">
                <a:solidFill>
                  <a:srgbClr val="FF0000"/>
                </a:solidFill>
              </a:rPr>
              <a:t>The </a:t>
            </a:r>
            <a:r>
              <a:rPr lang="en-US" sz="2800" dirty="0" smtClean="0">
                <a:solidFill>
                  <a:srgbClr val="FF0000"/>
                </a:solidFill>
              </a:rPr>
              <a:t>scenario/ challenge/problem </a:t>
            </a:r>
            <a:r>
              <a:rPr lang="en-US" sz="2800" i="1" u="sng" dirty="0" smtClean="0">
                <a:solidFill>
                  <a:srgbClr val="FF0000"/>
                </a:solidFill>
              </a:rPr>
              <a:t>can be </a:t>
            </a:r>
            <a:r>
              <a:rPr lang="en-US" sz="2800" dirty="0" smtClean="0">
                <a:solidFill>
                  <a:srgbClr val="FF0000"/>
                </a:solidFill>
              </a:rPr>
              <a:t>posed in a way that means that there </a:t>
            </a:r>
            <a:r>
              <a:rPr lang="en-US" sz="2800" dirty="0">
                <a:solidFill>
                  <a:srgbClr val="FF0000"/>
                </a:solidFill>
              </a:rPr>
              <a:t>is no clear path or procedure to follow</a:t>
            </a:r>
            <a:r>
              <a:rPr lang="en-US" sz="2800" dirty="0" smtClean="0">
                <a:solidFill>
                  <a:srgbClr val="FF0000"/>
                </a:solidFill>
              </a:rPr>
              <a:t>.</a:t>
            </a:r>
          </a:p>
          <a:p>
            <a:pPr>
              <a:buFont typeface="Wingdings" panose="05000000000000000000" pitchFamily="2" charset="2"/>
              <a:buChar char="§"/>
            </a:pPr>
            <a:r>
              <a:rPr lang="en-GB" sz="2800" dirty="0" smtClean="0">
                <a:solidFill>
                  <a:schemeClr val="tx1"/>
                </a:solidFill>
              </a:rPr>
              <a:t>How can we find out more to answer the question, solve the problem?</a:t>
            </a:r>
            <a:endParaRPr lang="en-US" sz="2800" dirty="0">
              <a:solidFill>
                <a:schemeClr val="tx1"/>
              </a:solidFill>
            </a:endParaRPr>
          </a:p>
        </p:txBody>
      </p:sp>
    </p:spTree>
    <p:extLst>
      <p:ext uri="{BB962C8B-B14F-4D97-AF65-F5344CB8AC3E}">
        <p14:creationId xmlns:p14="http://schemas.microsoft.com/office/powerpoint/2010/main" val="31475522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EBL? </a:t>
            </a:r>
            <a:endParaRPr lang="en-GB" dirty="0"/>
          </a:p>
        </p:txBody>
      </p:sp>
      <p:sp>
        <p:nvSpPr>
          <p:cNvPr id="3" name="Content Placeholder 2"/>
          <p:cNvSpPr>
            <a:spLocks noGrp="1"/>
          </p:cNvSpPr>
          <p:nvPr>
            <p:ph idx="1"/>
          </p:nvPr>
        </p:nvSpPr>
        <p:spPr/>
        <p:txBody>
          <a:bodyPr>
            <a:normAutofit fontScale="85000" lnSpcReduction="20000"/>
          </a:bodyPr>
          <a:lstStyle/>
          <a:p>
            <a:r>
              <a:rPr lang="en-GB" sz="3200" dirty="0"/>
              <a:t>“For the learning process to be productive the learner must first take ownership of the ideas. Until this happens the learner’s engagement remains superficial, and “deep learning”, the type that is sustained, which can be applied to new situations and developed further, remains beyond their grasp”. (</a:t>
            </a:r>
            <a:r>
              <a:rPr lang="en-GB" sz="3200" dirty="0" err="1"/>
              <a:t>Lakin</a:t>
            </a:r>
            <a:r>
              <a:rPr lang="en-GB" sz="3200" dirty="0"/>
              <a:t>, 2013)</a:t>
            </a:r>
          </a:p>
          <a:p>
            <a:r>
              <a:rPr lang="en-GB" sz="3200" dirty="0">
                <a:solidFill>
                  <a:srgbClr val="FF0000"/>
                </a:solidFill>
              </a:rPr>
              <a:t>The inner drive and motivation comes from the learner – the information must have relevance and be accessible – most importantly the learner must want to learn it.</a:t>
            </a:r>
          </a:p>
          <a:p>
            <a:r>
              <a:rPr lang="en-GB" sz="3200" dirty="0"/>
              <a:t>“Without the motivation, the innermost drive, learning becomes a mundane, meaningless operation fit only for an objective driven assessment process”. (</a:t>
            </a:r>
            <a:r>
              <a:rPr lang="en-GB" sz="3200" dirty="0" err="1"/>
              <a:t>Lakin</a:t>
            </a:r>
            <a:r>
              <a:rPr lang="en-GB" sz="3200" dirty="0"/>
              <a:t>, 2013)</a:t>
            </a:r>
          </a:p>
          <a:p>
            <a:endParaRPr lang="en-GB" dirty="0"/>
          </a:p>
        </p:txBody>
      </p:sp>
    </p:spTree>
    <p:extLst>
      <p:ext uri="{BB962C8B-B14F-4D97-AF65-F5344CB8AC3E}">
        <p14:creationId xmlns:p14="http://schemas.microsoft.com/office/powerpoint/2010/main" val="13131332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EBL and Science Enquiry</a:t>
            </a:r>
            <a:endParaRPr lang="en-GB" dirty="0">
              <a:solidFill>
                <a:schemeClr val="tx1"/>
              </a:solidFill>
            </a:endParaRPr>
          </a:p>
        </p:txBody>
      </p:sp>
      <p:sp>
        <p:nvSpPr>
          <p:cNvPr id="3" name="Content Placeholder 2"/>
          <p:cNvSpPr>
            <a:spLocks noGrp="1"/>
          </p:cNvSpPr>
          <p:nvPr>
            <p:ph idx="1"/>
          </p:nvPr>
        </p:nvSpPr>
        <p:spPr/>
        <p:txBody>
          <a:bodyPr>
            <a:normAutofit/>
          </a:bodyPr>
          <a:lstStyle/>
          <a:p>
            <a:endParaRPr lang="en-US" sz="3200" dirty="0" smtClean="0">
              <a:solidFill>
                <a:srgbClr val="FF0000"/>
              </a:solidFill>
            </a:endParaRPr>
          </a:p>
          <a:p>
            <a:r>
              <a:rPr lang="en-US" sz="3200" dirty="0" smtClean="0">
                <a:solidFill>
                  <a:schemeClr val="tx1"/>
                </a:solidFill>
              </a:rPr>
              <a:t>The EBL </a:t>
            </a:r>
            <a:r>
              <a:rPr lang="en-US" sz="3200" dirty="0">
                <a:solidFill>
                  <a:schemeClr val="tx1"/>
                </a:solidFill>
              </a:rPr>
              <a:t>mode of learning and the scientific method of </a:t>
            </a:r>
            <a:r>
              <a:rPr lang="en-US" sz="3200" dirty="0" smtClean="0">
                <a:solidFill>
                  <a:schemeClr val="tx1"/>
                </a:solidFill>
              </a:rPr>
              <a:t>enquiry </a:t>
            </a:r>
            <a:r>
              <a:rPr lang="en-US" sz="3200" dirty="0">
                <a:solidFill>
                  <a:schemeClr val="tx1"/>
                </a:solidFill>
              </a:rPr>
              <a:t>share a </a:t>
            </a:r>
            <a:r>
              <a:rPr lang="en-US" sz="3200" dirty="0" smtClean="0">
                <a:solidFill>
                  <a:schemeClr val="tx1"/>
                </a:solidFill>
              </a:rPr>
              <a:t>similar structure </a:t>
            </a:r>
            <a:r>
              <a:rPr lang="en-US" sz="3200" dirty="0">
                <a:solidFill>
                  <a:schemeClr val="tx1"/>
                </a:solidFill>
              </a:rPr>
              <a:t>of open-ended inquiry, question asking, appeal to prior knowledge, research, </a:t>
            </a:r>
            <a:r>
              <a:rPr lang="en-US" sz="3200" dirty="0" smtClean="0">
                <a:solidFill>
                  <a:schemeClr val="tx1"/>
                </a:solidFill>
              </a:rPr>
              <a:t>hypothesis testing</a:t>
            </a:r>
            <a:r>
              <a:rPr lang="en-US" sz="3200" dirty="0">
                <a:solidFill>
                  <a:schemeClr val="tx1"/>
                </a:solidFill>
              </a:rPr>
              <a:t>, analysis and reporting the result(s) and/or solution(s). </a:t>
            </a:r>
            <a:r>
              <a:rPr lang="en-US" sz="3200" dirty="0">
                <a:solidFill>
                  <a:srgbClr val="FF0000"/>
                </a:solidFill>
              </a:rPr>
              <a:t>This means that the E</a:t>
            </a:r>
            <a:r>
              <a:rPr lang="en-US" sz="3200" dirty="0" smtClean="0">
                <a:solidFill>
                  <a:srgbClr val="FF0000"/>
                </a:solidFill>
              </a:rPr>
              <a:t>BL </a:t>
            </a:r>
            <a:r>
              <a:rPr lang="en-US" sz="3200" dirty="0">
                <a:solidFill>
                  <a:srgbClr val="FF0000"/>
                </a:solidFill>
              </a:rPr>
              <a:t>and </a:t>
            </a:r>
            <a:r>
              <a:rPr lang="en-US" sz="3200" dirty="0" smtClean="0">
                <a:solidFill>
                  <a:srgbClr val="FF0000"/>
                </a:solidFill>
              </a:rPr>
              <a:t>the scientific </a:t>
            </a:r>
            <a:r>
              <a:rPr lang="en-US" sz="3200" dirty="0">
                <a:solidFill>
                  <a:srgbClr val="FF0000"/>
                </a:solidFill>
              </a:rPr>
              <a:t>method of inquiry are well-matched approaches to adopt for an open-ended e</a:t>
            </a:r>
            <a:r>
              <a:rPr lang="en-US" sz="3200" dirty="0" smtClean="0">
                <a:solidFill>
                  <a:srgbClr val="FF0000"/>
                </a:solidFill>
              </a:rPr>
              <a:t>nquiry </a:t>
            </a:r>
            <a:r>
              <a:rPr lang="en-GB" sz="3200" dirty="0" smtClean="0">
                <a:solidFill>
                  <a:srgbClr val="FF0000"/>
                </a:solidFill>
              </a:rPr>
              <a:t>challenge.</a:t>
            </a:r>
            <a:endParaRPr lang="en-GB" sz="3200" dirty="0">
              <a:solidFill>
                <a:srgbClr val="FF0000"/>
              </a:solidFill>
            </a:endParaRPr>
          </a:p>
        </p:txBody>
      </p:sp>
    </p:spTree>
    <p:extLst>
      <p:ext uri="{BB962C8B-B14F-4D97-AF65-F5344CB8AC3E}">
        <p14:creationId xmlns:p14="http://schemas.microsoft.com/office/powerpoint/2010/main" val="312942849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about children’s learning</a:t>
            </a:r>
            <a:endParaRPr lang="en-GB" dirty="0"/>
          </a:p>
        </p:txBody>
      </p:sp>
      <p:sp>
        <p:nvSpPr>
          <p:cNvPr id="3" name="Content Placeholder 2"/>
          <p:cNvSpPr>
            <a:spLocks noGrp="1"/>
          </p:cNvSpPr>
          <p:nvPr>
            <p:ph idx="1"/>
          </p:nvPr>
        </p:nvSpPr>
        <p:spPr/>
        <p:txBody>
          <a:bodyPr>
            <a:normAutofit/>
          </a:bodyPr>
          <a:lstStyle/>
          <a:p>
            <a:r>
              <a:rPr lang="en-GB" sz="2400" dirty="0" smtClean="0"/>
              <a:t>Piaget’s theories of development and how children construct understanding as they interact with the world – an early influence on primary education.</a:t>
            </a:r>
          </a:p>
          <a:p>
            <a:r>
              <a:rPr lang="en-GB" sz="2400" dirty="0" smtClean="0"/>
              <a:t>The importance of language and social interaction were subsequently acknowledged – Vygotsky being influential here.</a:t>
            </a:r>
          </a:p>
          <a:p>
            <a:r>
              <a:rPr lang="en-GB" sz="2400" dirty="0" smtClean="0"/>
              <a:t>Many developments in science education in the past 40 years have been influenced by </a:t>
            </a:r>
            <a:r>
              <a:rPr lang="en-GB" sz="2400" dirty="0" smtClean="0">
                <a:solidFill>
                  <a:srgbClr val="FF0000"/>
                </a:solidFill>
              </a:rPr>
              <a:t>constructivist and socio constructivist theories of learning.</a:t>
            </a:r>
          </a:p>
          <a:p>
            <a:r>
              <a:rPr lang="en-GB" sz="2400" dirty="0" smtClean="0"/>
              <a:t>Learning involves an active process in which each learner is involved in </a:t>
            </a:r>
            <a:r>
              <a:rPr lang="en-GB" sz="2400" dirty="0" smtClean="0">
                <a:solidFill>
                  <a:srgbClr val="FF0000"/>
                </a:solidFill>
              </a:rPr>
              <a:t>constructing meanings from physical experiences, dialogue or texts.</a:t>
            </a:r>
            <a:endParaRPr lang="en-GB" sz="2400" dirty="0">
              <a:solidFill>
                <a:srgbClr val="FF0000"/>
              </a:solidFill>
            </a:endParaRPr>
          </a:p>
        </p:txBody>
      </p:sp>
    </p:spTree>
    <p:extLst>
      <p:ext uri="{BB962C8B-B14F-4D97-AF65-F5344CB8AC3E}">
        <p14:creationId xmlns:p14="http://schemas.microsoft.com/office/powerpoint/2010/main" val="38099170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ACTIVE </a:t>
            </a:r>
            <a:r>
              <a:rPr lang="en-GB" dirty="0"/>
              <a:t>LEARNING</a:t>
            </a:r>
            <a:br>
              <a:rPr lang="en-GB" dirty="0"/>
            </a:br>
            <a:endParaRPr lang="en-GB" dirty="0"/>
          </a:p>
        </p:txBody>
      </p:sp>
      <p:sp>
        <p:nvSpPr>
          <p:cNvPr id="3" name="Content Placeholder 2"/>
          <p:cNvSpPr>
            <a:spLocks noGrp="1"/>
          </p:cNvSpPr>
          <p:nvPr>
            <p:ph idx="1"/>
          </p:nvPr>
        </p:nvSpPr>
        <p:spPr/>
        <p:txBody>
          <a:bodyPr/>
          <a:lstStyle/>
          <a:p>
            <a:r>
              <a:rPr lang="en-GB" b="1" dirty="0"/>
              <a:t> </a:t>
            </a:r>
            <a:endParaRPr lang="en-GB" dirty="0"/>
          </a:p>
          <a:p>
            <a:r>
              <a:rPr lang="en-GB" sz="3200" dirty="0"/>
              <a:t>Activities and techniques that encourage the learner </a:t>
            </a:r>
            <a:r>
              <a:rPr lang="en-GB" sz="3200" dirty="0" smtClean="0"/>
              <a:t>to </a:t>
            </a:r>
            <a:r>
              <a:rPr lang="en-GB" sz="3200" dirty="0"/>
              <a:t>assess evidence, negotiate, make decisions, solve problems, and work independently and in groups and learn from each </a:t>
            </a:r>
            <a:r>
              <a:rPr lang="en-GB" sz="3200" dirty="0" smtClean="0"/>
              <a:t>other</a:t>
            </a:r>
          </a:p>
          <a:p>
            <a:r>
              <a:rPr lang="en-GB" sz="3200" b="1" i="1" dirty="0" smtClean="0">
                <a:solidFill>
                  <a:srgbClr val="FF0000"/>
                </a:solidFill>
              </a:rPr>
              <a:t>In your assignment explain how your project activities encourage these characteristics.</a:t>
            </a:r>
            <a:endParaRPr lang="en-GB" sz="3200" b="1" i="1" dirty="0">
              <a:solidFill>
                <a:srgbClr val="FF0000"/>
              </a:solidFill>
            </a:endParaRPr>
          </a:p>
        </p:txBody>
      </p:sp>
    </p:spTree>
    <p:extLst>
      <p:ext uri="{BB962C8B-B14F-4D97-AF65-F5344CB8AC3E}">
        <p14:creationId xmlns:p14="http://schemas.microsoft.com/office/powerpoint/2010/main" val="24144501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838759"/>
          </a:xfrm>
        </p:spPr>
        <p:txBody>
          <a:bodyPr>
            <a:normAutofit fontScale="90000"/>
          </a:bodyPr>
          <a:lstStyle/>
          <a:p>
            <a:r>
              <a:rPr lang="en-GB" dirty="0" smtClean="0"/>
              <a:t/>
            </a:r>
            <a:br>
              <a:rPr lang="en-GB" dirty="0" smtClean="0"/>
            </a:br>
            <a:r>
              <a:rPr lang="en-GB" dirty="0" smtClean="0"/>
              <a:t/>
            </a:r>
            <a:br>
              <a:rPr lang="en-GB" dirty="0" smtClean="0"/>
            </a:br>
            <a:r>
              <a:rPr lang="en-GB" dirty="0"/>
              <a:t/>
            </a:r>
            <a:br>
              <a:rPr lang="en-GB" dirty="0"/>
            </a:br>
            <a:r>
              <a:rPr lang="en-GB" dirty="0" smtClean="0"/>
              <a:t>SCAFFOLDING requires subject knowledge confidence</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sz="2800" dirty="0"/>
              <a:t>The teacher’s role in developing new concepts aligns with providing opportunities through activities, problems and models to stimulate interaction and develop appropriate experiences.</a:t>
            </a:r>
          </a:p>
          <a:p>
            <a:r>
              <a:rPr lang="en-GB" sz="2800" dirty="0"/>
              <a:t>We use language and other stimuli to assist pupils to construct solutions to problems posed.</a:t>
            </a:r>
          </a:p>
          <a:p>
            <a:r>
              <a:rPr lang="en-GB" sz="2800" dirty="0"/>
              <a:t>The long term goal is to enable them to do this unaided.</a:t>
            </a:r>
          </a:p>
          <a:p>
            <a:r>
              <a:rPr lang="en-GB" sz="2800" dirty="0"/>
              <a:t>The degree of support should vary according to the needs of the </a:t>
            </a:r>
            <a:r>
              <a:rPr lang="en-GB" sz="2800" dirty="0" smtClean="0"/>
              <a:t>learner.</a:t>
            </a:r>
          </a:p>
          <a:p>
            <a:r>
              <a:rPr lang="en-GB" sz="2800" b="1" i="1" dirty="0">
                <a:solidFill>
                  <a:srgbClr val="FF0000"/>
                </a:solidFill>
              </a:rPr>
              <a:t>In your assignment explain </a:t>
            </a:r>
            <a:r>
              <a:rPr lang="en-GB" sz="2800" b="1" i="1" dirty="0" smtClean="0">
                <a:solidFill>
                  <a:srgbClr val="FF0000"/>
                </a:solidFill>
              </a:rPr>
              <a:t>your role as facilitator.</a:t>
            </a:r>
            <a:endParaRPr lang="en-GB" sz="2800" b="1" i="1" dirty="0">
              <a:solidFill>
                <a:srgbClr val="FF0000"/>
              </a:solidFill>
            </a:endParaRPr>
          </a:p>
          <a:p>
            <a:endParaRPr lang="en-GB" sz="2800" dirty="0"/>
          </a:p>
          <a:p>
            <a:endParaRPr lang="en-GB" dirty="0"/>
          </a:p>
        </p:txBody>
      </p:sp>
    </p:spTree>
    <p:extLst>
      <p:ext uri="{BB962C8B-B14F-4D97-AF65-F5344CB8AC3E}">
        <p14:creationId xmlns:p14="http://schemas.microsoft.com/office/powerpoint/2010/main" val="23682532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tx1"/>
                </a:solidFill>
              </a:rPr>
              <a:t>A range of teacher control that reflects pupils’ age / ability / experience of a culture of EBL</a:t>
            </a:r>
            <a:endParaRPr lang="en-GB" dirty="0">
              <a:solidFill>
                <a:schemeClr val="tx1"/>
              </a:solidFill>
            </a:endParaRPr>
          </a:p>
        </p:txBody>
      </p:sp>
      <p:sp>
        <p:nvSpPr>
          <p:cNvPr id="3" name="Content Placeholder 2"/>
          <p:cNvSpPr>
            <a:spLocks noGrp="1"/>
          </p:cNvSpPr>
          <p:nvPr>
            <p:ph idx="1"/>
          </p:nvPr>
        </p:nvSpPr>
        <p:spPr/>
        <p:txBody>
          <a:bodyPr>
            <a:normAutofit fontScale="85000" lnSpcReduction="20000"/>
          </a:bodyPr>
          <a:lstStyle/>
          <a:p>
            <a:endParaRPr lang="en-GB" dirty="0" smtClean="0">
              <a:solidFill>
                <a:schemeClr val="tx1"/>
              </a:solidFill>
            </a:endParaRPr>
          </a:p>
          <a:p>
            <a:pPr>
              <a:buFont typeface="Wingdings" panose="05000000000000000000" pitchFamily="2" charset="2"/>
              <a:buChar char="§"/>
            </a:pPr>
            <a:r>
              <a:rPr lang="en-GB" sz="3600" dirty="0" smtClean="0">
                <a:solidFill>
                  <a:schemeClr val="tx1"/>
                </a:solidFill>
              </a:rPr>
              <a:t>Teacher directed enquiry </a:t>
            </a:r>
          </a:p>
          <a:p>
            <a:pPr>
              <a:buFont typeface="Wingdings" panose="05000000000000000000" pitchFamily="2" charset="2"/>
              <a:buChar char="§"/>
            </a:pPr>
            <a:r>
              <a:rPr lang="en-GB" sz="3600" dirty="0" smtClean="0">
                <a:solidFill>
                  <a:schemeClr val="tx1"/>
                </a:solidFill>
              </a:rPr>
              <a:t>Teacher – pupils shared enquiry</a:t>
            </a:r>
          </a:p>
          <a:p>
            <a:pPr>
              <a:buFont typeface="Wingdings" panose="05000000000000000000" pitchFamily="2" charset="2"/>
              <a:buChar char="§"/>
            </a:pPr>
            <a:r>
              <a:rPr lang="en-GB" sz="3600" dirty="0" smtClean="0">
                <a:solidFill>
                  <a:schemeClr val="tx1"/>
                </a:solidFill>
              </a:rPr>
              <a:t>Shared teacher – pupils control of enquiry KWHLAQ</a:t>
            </a:r>
          </a:p>
          <a:p>
            <a:pPr>
              <a:buFont typeface="Wingdings" panose="05000000000000000000" pitchFamily="2" charset="2"/>
              <a:buChar char="§"/>
            </a:pPr>
            <a:r>
              <a:rPr lang="en-GB" sz="3600" dirty="0" smtClean="0">
                <a:solidFill>
                  <a:schemeClr val="tx1"/>
                </a:solidFill>
              </a:rPr>
              <a:t>Scenarios/ Problems/ Challenges that invite enquiry;   pupils exercise more independence in pupil directed enquiry</a:t>
            </a:r>
          </a:p>
          <a:p>
            <a:pPr>
              <a:buFont typeface="Wingdings" panose="05000000000000000000" pitchFamily="2" charset="2"/>
              <a:buChar char="§"/>
            </a:pPr>
            <a:endParaRPr lang="en-GB" sz="3600" dirty="0">
              <a:solidFill>
                <a:schemeClr val="tx1"/>
              </a:solidFill>
            </a:endParaRPr>
          </a:p>
          <a:p>
            <a:pPr>
              <a:buFont typeface="Wingdings" panose="05000000000000000000" pitchFamily="2" charset="2"/>
              <a:buChar char="§"/>
            </a:pPr>
            <a:r>
              <a:rPr lang="en-GB" sz="2400" i="1" dirty="0" smtClean="0">
                <a:solidFill>
                  <a:srgbClr val="FF0000"/>
                </a:solidFill>
              </a:rPr>
              <a:t>See Kath Murdoch’s “inquiry journey” in the pack</a:t>
            </a:r>
          </a:p>
          <a:p>
            <a:pPr>
              <a:buFont typeface="Wingdings" panose="05000000000000000000" pitchFamily="2" charset="2"/>
              <a:buChar char="§"/>
            </a:pPr>
            <a:r>
              <a:rPr lang="en-GB" sz="2400" i="1" dirty="0" smtClean="0">
                <a:solidFill>
                  <a:srgbClr val="FF0000"/>
                </a:solidFill>
              </a:rPr>
              <a:t>See “Moving from structured to open inquiry” on Moodle</a:t>
            </a:r>
            <a:endParaRPr lang="en-GB" sz="2400" i="1" dirty="0">
              <a:solidFill>
                <a:srgbClr val="FF0000"/>
              </a:solidFill>
            </a:endParaRPr>
          </a:p>
        </p:txBody>
      </p:sp>
    </p:spTree>
    <p:extLst>
      <p:ext uri="{BB962C8B-B14F-4D97-AF65-F5344CB8AC3E}">
        <p14:creationId xmlns:p14="http://schemas.microsoft.com/office/powerpoint/2010/main" val="296323135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Have you thought about an open “Big Question”?</a:t>
            </a:r>
            <a:endParaRPr lang="en-GB" dirty="0"/>
          </a:p>
        </p:txBody>
      </p:sp>
      <p:sp>
        <p:nvSpPr>
          <p:cNvPr id="3" name="Content Placeholder 2"/>
          <p:cNvSpPr>
            <a:spLocks noGrp="1"/>
          </p:cNvSpPr>
          <p:nvPr>
            <p:ph idx="1"/>
          </p:nvPr>
        </p:nvSpPr>
        <p:spPr/>
        <p:txBody>
          <a:bodyPr/>
          <a:lstStyle/>
          <a:p>
            <a:endParaRPr lang="en-GB" dirty="0" smtClean="0"/>
          </a:p>
          <a:p>
            <a:r>
              <a:rPr lang="en-GB" dirty="0" smtClean="0"/>
              <a:t>E.g.</a:t>
            </a:r>
          </a:p>
          <a:p>
            <a:pPr>
              <a:buFont typeface="Wingdings" panose="05000000000000000000" pitchFamily="2" charset="2"/>
              <a:buChar char="§"/>
            </a:pPr>
            <a:r>
              <a:rPr lang="en-GB" dirty="0"/>
              <a:t> </a:t>
            </a:r>
            <a:r>
              <a:rPr lang="en-GB" dirty="0" smtClean="0"/>
              <a:t>  How can we create a sustainable garden in our school?</a:t>
            </a:r>
          </a:p>
          <a:p>
            <a:pPr>
              <a:buFont typeface="Wingdings" panose="05000000000000000000" pitchFamily="2" charset="2"/>
              <a:buChar char="§"/>
            </a:pPr>
            <a:r>
              <a:rPr lang="en-GB" dirty="0"/>
              <a:t> </a:t>
            </a:r>
            <a:r>
              <a:rPr lang="en-GB" dirty="0" smtClean="0"/>
              <a:t>  How can we turn our classroom into a science museum?</a:t>
            </a:r>
          </a:p>
          <a:p>
            <a:pPr>
              <a:buFont typeface="Wingdings" panose="05000000000000000000" pitchFamily="2" charset="2"/>
              <a:buChar char="§"/>
            </a:pPr>
            <a:r>
              <a:rPr lang="en-GB" dirty="0"/>
              <a:t> </a:t>
            </a:r>
            <a:r>
              <a:rPr lang="en-GB" dirty="0" smtClean="0"/>
              <a:t>  How can we help the birds/ animals in our garden?</a:t>
            </a:r>
          </a:p>
          <a:p>
            <a:pPr>
              <a:buFont typeface="Wingdings" panose="05000000000000000000" pitchFamily="2" charset="2"/>
              <a:buChar char="§"/>
            </a:pPr>
            <a:r>
              <a:rPr lang="en-GB" dirty="0" smtClean="0"/>
              <a:t>   How can we deal with the waste in our school?</a:t>
            </a:r>
          </a:p>
          <a:p>
            <a:pPr>
              <a:buFont typeface="Wingdings" panose="05000000000000000000" pitchFamily="2" charset="2"/>
              <a:buChar char="§"/>
            </a:pPr>
            <a:r>
              <a:rPr lang="en-GB" dirty="0"/>
              <a:t> </a:t>
            </a:r>
            <a:r>
              <a:rPr lang="en-GB" dirty="0" smtClean="0"/>
              <a:t>  What could we teach the Victorians about healthy eating? (Newton House)</a:t>
            </a:r>
          </a:p>
          <a:p>
            <a:endParaRPr lang="en-GB" dirty="0"/>
          </a:p>
        </p:txBody>
      </p:sp>
    </p:spTree>
    <p:extLst>
      <p:ext uri="{BB962C8B-B14F-4D97-AF65-F5344CB8AC3E}">
        <p14:creationId xmlns:p14="http://schemas.microsoft.com/office/powerpoint/2010/main" val="33604835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700215"/>
            <a:ext cx="10058400" cy="1688757"/>
          </a:xfrm>
        </p:spPr>
        <p:txBody>
          <a:bodyPr>
            <a:normAutofit/>
          </a:bodyPr>
          <a:lstStyle/>
          <a:p>
            <a:r>
              <a:rPr lang="en-GB" sz="3100" b="1" dirty="0" smtClean="0">
                <a:solidFill>
                  <a:schemeClr val="tx1"/>
                </a:solidFill>
              </a:rPr>
              <a:t> KWHLAQ</a:t>
            </a:r>
            <a:r>
              <a:rPr lang="en-GB" dirty="0"/>
              <a:t/>
            </a:r>
            <a:br>
              <a:rPr lang="en-GB" dirty="0"/>
            </a:br>
            <a:endParaRPr lang="en-GB" dirty="0"/>
          </a:p>
        </p:txBody>
      </p:sp>
      <p:sp>
        <p:nvSpPr>
          <p:cNvPr id="3" name="Content Placeholder 2"/>
          <p:cNvSpPr>
            <a:spLocks noGrp="1"/>
          </p:cNvSpPr>
          <p:nvPr>
            <p:ph idx="1"/>
          </p:nvPr>
        </p:nvSpPr>
        <p:spPr>
          <a:xfrm>
            <a:off x="1097280" y="1823832"/>
            <a:ext cx="10058400" cy="4023360"/>
          </a:xfrm>
        </p:spPr>
        <p:txBody>
          <a:bodyPr>
            <a:normAutofit lnSpcReduction="10000"/>
          </a:bodyPr>
          <a:lstStyle/>
          <a:p>
            <a:pPr>
              <a:buFont typeface="Wingdings" panose="05000000000000000000" pitchFamily="2" charset="2"/>
              <a:buChar char="§"/>
            </a:pPr>
            <a:r>
              <a:rPr lang="en-GB" dirty="0">
                <a:solidFill>
                  <a:schemeClr val="tx1"/>
                </a:solidFill>
              </a:rPr>
              <a:t> </a:t>
            </a:r>
            <a:r>
              <a:rPr lang="en-GB" b="1" dirty="0" smtClean="0">
                <a:solidFill>
                  <a:schemeClr val="tx1"/>
                </a:solidFill>
              </a:rPr>
              <a:t>K </a:t>
            </a:r>
            <a:r>
              <a:rPr lang="en-GB" dirty="0" smtClean="0">
                <a:solidFill>
                  <a:schemeClr val="tx1"/>
                </a:solidFill>
              </a:rPr>
              <a:t>What do we think we already </a:t>
            </a:r>
            <a:r>
              <a:rPr lang="en-GB" b="1" dirty="0" smtClean="0">
                <a:solidFill>
                  <a:schemeClr val="tx1"/>
                </a:solidFill>
              </a:rPr>
              <a:t>know</a:t>
            </a:r>
            <a:r>
              <a:rPr lang="en-GB" dirty="0" smtClean="0">
                <a:solidFill>
                  <a:schemeClr val="tx1"/>
                </a:solidFill>
              </a:rPr>
              <a:t> about the subject?</a:t>
            </a:r>
          </a:p>
          <a:p>
            <a:pPr>
              <a:buFont typeface="Wingdings" panose="05000000000000000000" pitchFamily="2" charset="2"/>
              <a:buChar char="§"/>
            </a:pPr>
            <a:r>
              <a:rPr lang="en-GB" b="1" dirty="0" smtClean="0">
                <a:solidFill>
                  <a:schemeClr val="tx1"/>
                </a:solidFill>
              </a:rPr>
              <a:t> W</a:t>
            </a:r>
            <a:r>
              <a:rPr lang="en-GB" dirty="0" smtClean="0">
                <a:solidFill>
                  <a:schemeClr val="tx1"/>
                </a:solidFill>
              </a:rPr>
              <a:t> What do we </a:t>
            </a:r>
            <a:r>
              <a:rPr lang="en-GB" b="1" dirty="0" smtClean="0">
                <a:solidFill>
                  <a:schemeClr val="tx1"/>
                </a:solidFill>
              </a:rPr>
              <a:t>Want/ Need </a:t>
            </a:r>
            <a:r>
              <a:rPr lang="en-GB" dirty="0" smtClean="0">
                <a:solidFill>
                  <a:schemeClr val="tx1"/>
                </a:solidFill>
              </a:rPr>
              <a:t>to find out about it?</a:t>
            </a:r>
          </a:p>
          <a:p>
            <a:pPr>
              <a:buFont typeface="Wingdings" panose="05000000000000000000" pitchFamily="2" charset="2"/>
              <a:buChar char="§"/>
            </a:pPr>
            <a:r>
              <a:rPr lang="en-GB" b="1" dirty="0" smtClean="0">
                <a:solidFill>
                  <a:schemeClr val="tx1"/>
                </a:solidFill>
              </a:rPr>
              <a:t> H How</a:t>
            </a:r>
            <a:r>
              <a:rPr lang="en-GB" dirty="0" smtClean="0">
                <a:solidFill>
                  <a:schemeClr val="tx1"/>
                </a:solidFill>
              </a:rPr>
              <a:t> and where will we search for answers? How will we organise our investigations? (e.g. Time, access to resources, and reporting?)</a:t>
            </a:r>
          </a:p>
          <a:p>
            <a:pPr>
              <a:buFont typeface="Wingdings" panose="05000000000000000000" pitchFamily="2" charset="2"/>
              <a:buChar char="§"/>
            </a:pPr>
            <a:r>
              <a:rPr lang="en-GB" dirty="0" smtClean="0">
                <a:solidFill>
                  <a:schemeClr val="tx1"/>
                </a:solidFill>
              </a:rPr>
              <a:t> </a:t>
            </a:r>
            <a:r>
              <a:rPr lang="en-GB" b="1" dirty="0" smtClean="0">
                <a:solidFill>
                  <a:schemeClr val="tx1"/>
                </a:solidFill>
              </a:rPr>
              <a:t>L</a:t>
            </a:r>
            <a:r>
              <a:rPr lang="en-GB" dirty="0" smtClean="0">
                <a:solidFill>
                  <a:schemeClr val="tx1"/>
                </a:solidFill>
              </a:rPr>
              <a:t> What do we expect to </a:t>
            </a:r>
            <a:r>
              <a:rPr lang="en-GB" b="1" dirty="0" smtClean="0">
                <a:solidFill>
                  <a:schemeClr val="tx1"/>
                </a:solidFill>
              </a:rPr>
              <a:t>Learn</a:t>
            </a:r>
            <a:r>
              <a:rPr lang="en-GB" dirty="0" smtClean="0">
                <a:solidFill>
                  <a:schemeClr val="tx1"/>
                </a:solidFill>
              </a:rPr>
              <a:t>? What have we </a:t>
            </a:r>
            <a:r>
              <a:rPr lang="en-GB" b="1" dirty="0" smtClean="0">
                <a:solidFill>
                  <a:schemeClr val="tx1"/>
                </a:solidFill>
              </a:rPr>
              <a:t>Learned</a:t>
            </a:r>
            <a:r>
              <a:rPr lang="en-GB" dirty="0" smtClean="0">
                <a:solidFill>
                  <a:schemeClr val="tx1"/>
                </a:solidFill>
              </a:rPr>
              <a:t>?</a:t>
            </a:r>
          </a:p>
          <a:p>
            <a:pPr>
              <a:buFont typeface="Wingdings" panose="05000000000000000000" pitchFamily="2" charset="2"/>
              <a:buChar char="§"/>
            </a:pPr>
            <a:r>
              <a:rPr lang="en-GB" b="1" dirty="0">
                <a:solidFill>
                  <a:schemeClr val="tx1"/>
                </a:solidFill>
              </a:rPr>
              <a:t> </a:t>
            </a:r>
            <a:r>
              <a:rPr lang="en-GB" b="1" dirty="0" smtClean="0">
                <a:solidFill>
                  <a:schemeClr val="tx1"/>
                </a:solidFill>
              </a:rPr>
              <a:t>A </a:t>
            </a:r>
            <a:r>
              <a:rPr lang="en-GB" dirty="0" smtClean="0">
                <a:solidFill>
                  <a:schemeClr val="tx1"/>
                </a:solidFill>
              </a:rPr>
              <a:t>How will we </a:t>
            </a:r>
            <a:r>
              <a:rPr lang="en-GB" b="1" dirty="0" smtClean="0">
                <a:solidFill>
                  <a:schemeClr val="tx1"/>
                </a:solidFill>
              </a:rPr>
              <a:t>Apply</a:t>
            </a:r>
            <a:r>
              <a:rPr lang="en-GB" dirty="0" smtClean="0">
                <a:solidFill>
                  <a:schemeClr val="tx1"/>
                </a:solidFill>
              </a:rPr>
              <a:t> what we have learned to other subjects? To our personal lives? To our next projects?</a:t>
            </a:r>
          </a:p>
          <a:p>
            <a:pPr>
              <a:buFont typeface="Wingdings" panose="05000000000000000000" pitchFamily="2" charset="2"/>
              <a:buChar char="§"/>
            </a:pPr>
            <a:r>
              <a:rPr lang="en-GB" b="1" dirty="0">
                <a:solidFill>
                  <a:schemeClr val="tx1"/>
                </a:solidFill>
              </a:rPr>
              <a:t> </a:t>
            </a:r>
            <a:r>
              <a:rPr lang="en-GB" b="1" dirty="0" smtClean="0">
                <a:solidFill>
                  <a:schemeClr val="tx1"/>
                </a:solidFill>
              </a:rPr>
              <a:t>Q </a:t>
            </a:r>
            <a:r>
              <a:rPr lang="en-GB" dirty="0" smtClean="0">
                <a:solidFill>
                  <a:schemeClr val="tx1"/>
                </a:solidFill>
              </a:rPr>
              <a:t>What new </a:t>
            </a:r>
            <a:r>
              <a:rPr lang="en-GB" b="1" dirty="0" smtClean="0">
                <a:solidFill>
                  <a:schemeClr val="tx1"/>
                </a:solidFill>
              </a:rPr>
              <a:t>Questions</a:t>
            </a:r>
            <a:r>
              <a:rPr lang="en-GB" dirty="0" smtClean="0">
                <a:solidFill>
                  <a:schemeClr val="tx1"/>
                </a:solidFill>
              </a:rPr>
              <a:t> do we have after our enquiry?</a:t>
            </a:r>
          </a:p>
          <a:p>
            <a:pPr>
              <a:buFont typeface="Wingdings" panose="05000000000000000000" pitchFamily="2" charset="2"/>
              <a:buChar char="§"/>
            </a:pPr>
            <a:endParaRPr lang="en-GB" b="1" dirty="0" smtClean="0">
              <a:solidFill>
                <a:schemeClr val="tx1"/>
              </a:solidFill>
            </a:endParaRPr>
          </a:p>
          <a:p>
            <a:pPr>
              <a:buFont typeface="Wingdings" panose="05000000000000000000" pitchFamily="2" charset="2"/>
              <a:buChar char="§"/>
            </a:pPr>
            <a:r>
              <a:rPr lang="en-GB" b="1" i="1" dirty="0" smtClean="0">
                <a:solidFill>
                  <a:schemeClr val="tx1"/>
                </a:solidFill>
              </a:rPr>
              <a:t>This could be used to frame your assignment answer for science:</a:t>
            </a:r>
            <a:endParaRPr lang="en-GB" b="1" i="1" dirty="0">
              <a:solidFill>
                <a:schemeClr val="tx1"/>
              </a:solidFill>
            </a:endParaRPr>
          </a:p>
        </p:txBody>
      </p:sp>
    </p:spTree>
    <p:extLst>
      <p:ext uri="{BB962C8B-B14F-4D97-AF65-F5344CB8AC3E}">
        <p14:creationId xmlns:p14="http://schemas.microsoft.com/office/powerpoint/2010/main" val="384401897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solidFill>
                  <a:srgbClr val="FF0000"/>
                </a:solidFill>
              </a:rPr>
              <a:t>Use KWHLAQ to organise your own EBL thoughts as a teacher preparing for pupils’ experiences</a:t>
            </a:r>
            <a:endParaRPr lang="en-GB" sz="4000" dirty="0">
              <a:solidFill>
                <a:srgbClr val="FF0000"/>
              </a:solidFill>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dirty="0">
                <a:solidFill>
                  <a:schemeClr val="tx1"/>
                </a:solidFill>
              </a:rPr>
              <a:t> </a:t>
            </a:r>
            <a:r>
              <a:rPr lang="en-GB" b="1" dirty="0">
                <a:solidFill>
                  <a:schemeClr val="tx1"/>
                </a:solidFill>
              </a:rPr>
              <a:t>K </a:t>
            </a:r>
            <a:r>
              <a:rPr lang="en-GB" dirty="0">
                <a:solidFill>
                  <a:schemeClr val="tx1"/>
                </a:solidFill>
              </a:rPr>
              <a:t>What do I</a:t>
            </a:r>
            <a:r>
              <a:rPr lang="en-GB" dirty="0" smtClean="0">
                <a:solidFill>
                  <a:schemeClr val="tx1"/>
                </a:solidFill>
              </a:rPr>
              <a:t> </a:t>
            </a:r>
            <a:r>
              <a:rPr lang="en-GB" dirty="0">
                <a:solidFill>
                  <a:schemeClr val="tx1"/>
                </a:solidFill>
              </a:rPr>
              <a:t>think </a:t>
            </a:r>
            <a:r>
              <a:rPr lang="en-GB" dirty="0" smtClean="0">
                <a:solidFill>
                  <a:schemeClr val="tx1"/>
                </a:solidFill>
              </a:rPr>
              <a:t>I </a:t>
            </a:r>
            <a:r>
              <a:rPr lang="en-GB" dirty="0">
                <a:solidFill>
                  <a:schemeClr val="tx1"/>
                </a:solidFill>
              </a:rPr>
              <a:t>already </a:t>
            </a:r>
            <a:r>
              <a:rPr lang="en-GB" b="1" dirty="0">
                <a:solidFill>
                  <a:schemeClr val="tx1"/>
                </a:solidFill>
              </a:rPr>
              <a:t>know</a:t>
            </a:r>
            <a:r>
              <a:rPr lang="en-GB" dirty="0">
                <a:solidFill>
                  <a:schemeClr val="tx1"/>
                </a:solidFill>
              </a:rPr>
              <a:t> about the </a:t>
            </a:r>
            <a:r>
              <a:rPr lang="en-GB" dirty="0" smtClean="0">
                <a:solidFill>
                  <a:schemeClr val="tx1"/>
                </a:solidFill>
              </a:rPr>
              <a:t>subject to help me think things through? (possibly including teaching experience or personal interest in the theme/stimulus)</a:t>
            </a:r>
          </a:p>
          <a:p>
            <a:pPr>
              <a:buFont typeface="Wingdings" panose="05000000000000000000" pitchFamily="2" charset="2"/>
              <a:buChar char="§"/>
            </a:pPr>
            <a:endParaRPr lang="en-GB" dirty="0">
              <a:solidFill>
                <a:schemeClr val="tx1"/>
              </a:solidFill>
            </a:endParaRPr>
          </a:p>
          <a:p>
            <a:pPr>
              <a:buFont typeface="Wingdings" panose="05000000000000000000" pitchFamily="2" charset="2"/>
              <a:buChar char="§"/>
            </a:pPr>
            <a:r>
              <a:rPr lang="en-GB" b="1" dirty="0">
                <a:solidFill>
                  <a:schemeClr val="tx1"/>
                </a:solidFill>
              </a:rPr>
              <a:t> W</a:t>
            </a:r>
            <a:r>
              <a:rPr lang="en-GB" dirty="0">
                <a:solidFill>
                  <a:schemeClr val="tx1"/>
                </a:solidFill>
              </a:rPr>
              <a:t> What do I</a:t>
            </a:r>
            <a:r>
              <a:rPr lang="en-GB" dirty="0" smtClean="0">
                <a:solidFill>
                  <a:schemeClr val="tx1"/>
                </a:solidFill>
              </a:rPr>
              <a:t> </a:t>
            </a:r>
            <a:r>
              <a:rPr lang="en-GB" b="1" dirty="0">
                <a:solidFill>
                  <a:schemeClr val="tx1"/>
                </a:solidFill>
              </a:rPr>
              <a:t>Want/ Need </a:t>
            </a:r>
            <a:r>
              <a:rPr lang="en-GB" dirty="0">
                <a:solidFill>
                  <a:schemeClr val="tx1"/>
                </a:solidFill>
              </a:rPr>
              <a:t>to find out about </a:t>
            </a:r>
            <a:r>
              <a:rPr lang="en-GB" dirty="0" smtClean="0">
                <a:solidFill>
                  <a:schemeClr val="tx1"/>
                </a:solidFill>
              </a:rPr>
              <a:t>it to make planning choices for pupils’ experiences of enquiry? Can I use this to think about my own range of possible science enquiry questions that I know pupils can succeed with?</a:t>
            </a:r>
          </a:p>
          <a:p>
            <a:pPr>
              <a:buFont typeface="Wingdings" panose="05000000000000000000" pitchFamily="2" charset="2"/>
              <a:buChar char="§"/>
            </a:pPr>
            <a:endParaRPr lang="en-GB" dirty="0">
              <a:solidFill>
                <a:schemeClr val="tx1"/>
              </a:solidFill>
            </a:endParaRPr>
          </a:p>
          <a:p>
            <a:pPr>
              <a:buFont typeface="Wingdings" panose="05000000000000000000" pitchFamily="2" charset="2"/>
              <a:buChar char="§"/>
            </a:pPr>
            <a:r>
              <a:rPr lang="en-GB" b="1" dirty="0">
                <a:solidFill>
                  <a:schemeClr val="tx1"/>
                </a:solidFill>
              </a:rPr>
              <a:t> H How</a:t>
            </a:r>
            <a:r>
              <a:rPr lang="en-GB" dirty="0">
                <a:solidFill>
                  <a:schemeClr val="tx1"/>
                </a:solidFill>
              </a:rPr>
              <a:t> and where will I</a:t>
            </a:r>
            <a:r>
              <a:rPr lang="en-GB" dirty="0" smtClean="0">
                <a:solidFill>
                  <a:schemeClr val="tx1"/>
                </a:solidFill>
              </a:rPr>
              <a:t> </a:t>
            </a:r>
            <a:r>
              <a:rPr lang="en-GB" dirty="0">
                <a:solidFill>
                  <a:schemeClr val="tx1"/>
                </a:solidFill>
              </a:rPr>
              <a:t>search for </a:t>
            </a:r>
            <a:r>
              <a:rPr lang="en-GB" dirty="0" smtClean="0">
                <a:solidFill>
                  <a:schemeClr val="tx1"/>
                </a:solidFill>
              </a:rPr>
              <a:t>information/ resources to facilitate pupils’ enquiries to find answers to questions that I can think through first ? </a:t>
            </a:r>
            <a:r>
              <a:rPr lang="en-GB" dirty="0">
                <a:solidFill>
                  <a:schemeClr val="tx1"/>
                </a:solidFill>
              </a:rPr>
              <a:t>How will I</a:t>
            </a:r>
            <a:r>
              <a:rPr lang="en-GB" dirty="0" smtClean="0">
                <a:solidFill>
                  <a:schemeClr val="tx1"/>
                </a:solidFill>
              </a:rPr>
              <a:t> </a:t>
            </a:r>
            <a:r>
              <a:rPr lang="en-GB" dirty="0">
                <a:solidFill>
                  <a:schemeClr val="tx1"/>
                </a:solidFill>
              </a:rPr>
              <a:t>organise </a:t>
            </a:r>
            <a:r>
              <a:rPr lang="en-GB" dirty="0" smtClean="0">
                <a:solidFill>
                  <a:schemeClr val="tx1"/>
                </a:solidFill>
              </a:rPr>
              <a:t>the opportunities for our investigations together? A “Big picture Plan” or Programme of work Plan (e.g</a:t>
            </a:r>
            <a:r>
              <a:rPr lang="en-GB" dirty="0">
                <a:solidFill>
                  <a:schemeClr val="tx1"/>
                </a:solidFill>
              </a:rPr>
              <a:t>. Time, access to resources, and reporting?)</a:t>
            </a:r>
          </a:p>
          <a:p>
            <a:endParaRPr lang="en-GB" dirty="0"/>
          </a:p>
        </p:txBody>
      </p:sp>
    </p:spTree>
    <p:extLst>
      <p:ext uri="{BB962C8B-B14F-4D97-AF65-F5344CB8AC3E}">
        <p14:creationId xmlns:p14="http://schemas.microsoft.com/office/powerpoint/2010/main" val="310412630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chemeClr val="tx1"/>
                </a:solidFill>
              </a:rPr>
              <a:t>Use KWHLAQ to organise your own EBL thoughts as a teacher preparing for pupils’ experiences</a:t>
            </a:r>
            <a:endParaRPr lang="en-GB" sz="4000" dirty="0"/>
          </a:p>
        </p:txBody>
      </p:sp>
      <p:sp>
        <p:nvSpPr>
          <p:cNvPr id="4" name="Content Placeholder 3"/>
          <p:cNvSpPr>
            <a:spLocks noGrp="1"/>
          </p:cNvSpPr>
          <p:nvPr>
            <p:ph idx="1"/>
          </p:nvPr>
        </p:nvSpPr>
        <p:spPr/>
        <p:txBody>
          <a:bodyPr>
            <a:normAutofit lnSpcReduction="10000"/>
          </a:bodyPr>
          <a:lstStyle/>
          <a:p>
            <a:pPr marL="0" indent="0">
              <a:buNone/>
            </a:pPr>
            <a:endParaRPr lang="en-GB" dirty="0" smtClean="0"/>
          </a:p>
          <a:p>
            <a:pPr>
              <a:buFont typeface="Wingdings" panose="05000000000000000000" pitchFamily="2" charset="2"/>
              <a:buChar char="§"/>
            </a:pPr>
            <a:r>
              <a:rPr lang="en-GB" dirty="0">
                <a:solidFill>
                  <a:schemeClr val="tx1"/>
                </a:solidFill>
              </a:rPr>
              <a:t> </a:t>
            </a:r>
            <a:r>
              <a:rPr lang="en-GB" b="1" dirty="0">
                <a:solidFill>
                  <a:schemeClr val="tx1"/>
                </a:solidFill>
              </a:rPr>
              <a:t>L</a:t>
            </a:r>
            <a:r>
              <a:rPr lang="en-GB" dirty="0">
                <a:solidFill>
                  <a:schemeClr val="tx1"/>
                </a:solidFill>
              </a:rPr>
              <a:t> What can I expect the pupils to be able to </a:t>
            </a:r>
            <a:r>
              <a:rPr lang="en-GB" b="1" dirty="0">
                <a:solidFill>
                  <a:schemeClr val="tx1"/>
                </a:solidFill>
              </a:rPr>
              <a:t>Learn</a:t>
            </a:r>
            <a:r>
              <a:rPr lang="en-GB" dirty="0">
                <a:solidFill>
                  <a:schemeClr val="tx1"/>
                </a:solidFill>
              </a:rPr>
              <a:t>? </a:t>
            </a:r>
            <a:endParaRPr lang="en-GB" dirty="0" smtClean="0">
              <a:solidFill>
                <a:schemeClr val="tx1"/>
              </a:solidFill>
            </a:endParaRPr>
          </a:p>
          <a:p>
            <a:pPr marL="0" indent="0">
              <a:buNone/>
            </a:pPr>
            <a:r>
              <a:rPr lang="en-GB" b="1" dirty="0" smtClean="0">
                <a:solidFill>
                  <a:schemeClr val="tx1"/>
                </a:solidFill>
              </a:rPr>
              <a:t>Plan</a:t>
            </a:r>
            <a:r>
              <a:rPr lang="en-GB" b="1" dirty="0">
                <a:solidFill>
                  <a:schemeClr val="tx1"/>
                </a:solidFill>
              </a:rPr>
              <a:t>, Develop, Reflect </a:t>
            </a:r>
            <a:r>
              <a:rPr lang="en-GB" b="1" dirty="0" smtClean="0">
                <a:solidFill>
                  <a:schemeClr val="tx1"/>
                </a:solidFill>
              </a:rPr>
              <a:t>SKILLS (Poster on Moodle) </a:t>
            </a:r>
            <a:r>
              <a:rPr lang="en-GB" dirty="0" smtClean="0">
                <a:solidFill>
                  <a:schemeClr val="tx1"/>
                </a:solidFill>
              </a:rPr>
              <a:t>in using appropriate choices of </a:t>
            </a:r>
            <a:r>
              <a:rPr lang="en-GB" dirty="0" smtClean="0"/>
              <a:t>Observing </a:t>
            </a:r>
            <a:r>
              <a:rPr lang="en-GB" dirty="0"/>
              <a:t>over time; Identifying and Classifying ;Pattern </a:t>
            </a:r>
            <a:r>
              <a:rPr lang="en-GB" dirty="0" smtClean="0"/>
              <a:t> Seeking</a:t>
            </a:r>
            <a:r>
              <a:rPr lang="en-GB" dirty="0"/>
              <a:t>; </a:t>
            </a:r>
            <a:r>
              <a:rPr lang="en-GB" dirty="0" smtClean="0"/>
              <a:t>Research; Fair </a:t>
            </a:r>
            <a:r>
              <a:rPr lang="en-GB" dirty="0"/>
              <a:t>Testing </a:t>
            </a:r>
            <a:r>
              <a:rPr lang="en-GB" dirty="0" smtClean="0">
                <a:solidFill>
                  <a:schemeClr val="tx1"/>
                </a:solidFill>
              </a:rPr>
              <a:t>to develop understanding of </a:t>
            </a:r>
            <a:r>
              <a:rPr lang="en-GB" dirty="0">
                <a:solidFill>
                  <a:schemeClr val="tx1"/>
                </a:solidFill>
              </a:rPr>
              <a:t>science concepts in the </a:t>
            </a:r>
            <a:r>
              <a:rPr lang="en-GB" b="1" dirty="0" smtClean="0">
                <a:solidFill>
                  <a:schemeClr val="tx1"/>
                </a:solidFill>
              </a:rPr>
              <a:t>RANGE  </a:t>
            </a:r>
            <a:r>
              <a:rPr lang="en-GB" dirty="0" smtClean="0">
                <a:solidFill>
                  <a:schemeClr val="tx1"/>
                </a:solidFill>
              </a:rPr>
              <a:t>(Interdependence of organisms; Sustainable Earth; How things Work)</a:t>
            </a:r>
          </a:p>
          <a:p>
            <a:pPr marL="0" indent="0">
              <a:buNone/>
            </a:pPr>
            <a:endParaRPr lang="en-GB" b="1" dirty="0">
              <a:solidFill>
                <a:schemeClr val="tx1"/>
              </a:solidFill>
            </a:endParaRPr>
          </a:p>
          <a:p>
            <a:pPr>
              <a:buFont typeface="Wingdings" panose="05000000000000000000" pitchFamily="2" charset="2"/>
              <a:buChar char="§"/>
            </a:pPr>
            <a:r>
              <a:rPr lang="en-GB" b="1" dirty="0">
                <a:solidFill>
                  <a:schemeClr val="tx1"/>
                </a:solidFill>
              </a:rPr>
              <a:t>A </a:t>
            </a:r>
            <a:r>
              <a:rPr lang="en-GB" dirty="0">
                <a:solidFill>
                  <a:schemeClr val="tx1"/>
                </a:solidFill>
              </a:rPr>
              <a:t>How could we </a:t>
            </a:r>
            <a:r>
              <a:rPr lang="en-GB" b="1" dirty="0">
                <a:solidFill>
                  <a:schemeClr val="tx1"/>
                </a:solidFill>
              </a:rPr>
              <a:t>Apply</a:t>
            </a:r>
            <a:r>
              <a:rPr lang="en-GB" dirty="0">
                <a:solidFill>
                  <a:schemeClr val="tx1"/>
                </a:solidFill>
              </a:rPr>
              <a:t> what we have learned to other subjects? To our everyday lives? To our next projects? </a:t>
            </a:r>
            <a:endParaRPr lang="en-GB" dirty="0" smtClean="0">
              <a:solidFill>
                <a:schemeClr val="tx1"/>
              </a:solidFill>
            </a:endParaRPr>
          </a:p>
          <a:p>
            <a:pPr marL="0" indent="0">
              <a:buNone/>
            </a:pPr>
            <a:endParaRPr lang="en-GB" dirty="0">
              <a:solidFill>
                <a:schemeClr val="tx1"/>
              </a:solidFill>
            </a:endParaRPr>
          </a:p>
          <a:p>
            <a:pPr>
              <a:buFont typeface="Wingdings" panose="05000000000000000000" pitchFamily="2" charset="2"/>
              <a:buChar char="§"/>
            </a:pPr>
            <a:r>
              <a:rPr lang="en-GB" b="1" dirty="0">
                <a:solidFill>
                  <a:schemeClr val="tx1"/>
                </a:solidFill>
              </a:rPr>
              <a:t> Q </a:t>
            </a:r>
            <a:r>
              <a:rPr lang="en-GB" dirty="0">
                <a:solidFill>
                  <a:schemeClr val="tx1"/>
                </a:solidFill>
              </a:rPr>
              <a:t>What new </a:t>
            </a:r>
            <a:r>
              <a:rPr lang="en-GB" b="1" dirty="0">
                <a:solidFill>
                  <a:schemeClr val="tx1"/>
                </a:solidFill>
              </a:rPr>
              <a:t>Questions</a:t>
            </a:r>
            <a:r>
              <a:rPr lang="en-GB" dirty="0">
                <a:solidFill>
                  <a:schemeClr val="tx1"/>
                </a:solidFill>
              </a:rPr>
              <a:t> could we have after our enquiry?</a:t>
            </a:r>
          </a:p>
          <a:p>
            <a:pPr marL="0" indent="0">
              <a:buNone/>
            </a:pPr>
            <a:endParaRPr lang="en-GB" dirty="0"/>
          </a:p>
          <a:p>
            <a:pPr marL="0" indent="0">
              <a:buNone/>
            </a:pP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145393977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990600"/>
            <a:ext cx="10058400" cy="1456267"/>
          </a:xfrm>
        </p:spPr>
        <p:txBody>
          <a:bodyPr>
            <a:normAutofit fontScale="90000"/>
          </a:bodyPr>
          <a:lstStyle/>
          <a:p>
            <a:r>
              <a:rPr lang="en-GB" b="1" dirty="0" smtClean="0">
                <a:solidFill>
                  <a:schemeClr val="tx1"/>
                </a:solidFill>
              </a:rPr>
              <a:t>Quotation from Turner</a:t>
            </a:r>
            <a:r>
              <a:rPr lang="en-GB" b="1" dirty="0">
                <a:solidFill>
                  <a:schemeClr val="tx1"/>
                </a:solidFill>
              </a:rPr>
              <a:t>, J. et al. (2011) </a:t>
            </a:r>
            <a:r>
              <a:rPr lang="en-GB" b="1" i="1" dirty="0">
                <a:solidFill>
                  <a:schemeClr val="tx1"/>
                </a:solidFill>
              </a:rPr>
              <a:t>It’s not fair or is it?. </a:t>
            </a:r>
            <a:r>
              <a:rPr lang="en-GB" b="1" dirty="0" err="1">
                <a:solidFill>
                  <a:schemeClr val="tx1"/>
                </a:solidFill>
              </a:rPr>
              <a:t>Sandbach</a:t>
            </a:r>
            <a:r>
              <a:rPr lang="en-GB" b="1" dirty="0">
                <a:solidFill>
                  <a:schemeClr val="tx1"/>
                </a:solidFill>
              </a:rPr>
              <a:t>. MHE.</a:t>
            </a:r>
            <a:br>
              <a:rPr lang="en-GB" b="1" dirty="0">
                <a:solidFill>
                  <a:schemeClr val="tx1"/>
                </a:solidFill>
              </a:rPr>
            </a:br>
            <a:endParaRPr lang="en-GB" dirty="0"/>
          </a:p>
        </p:txBody>
      </p:sp>
      <p:sp>
        <p:nvSpPr>
          <p:cNvPr id="3" name="Content Placeholder 2"/>
          <p:cNvSpPr>
            <a:spLocks noGrp="1"/>
          </p:cNvSpPr>
          <p:nvPr>
            <p:ph idx="1"/>
          </p:nvPr>
        </p:nvSpPr>
        <p:spPr>
          <a:xfrm>
            <a:off x="1097280" y="2159000"/>
            <a:ext cx="10058400" cy="3710094"/>
          </a:xfrm>
        </p:spPr>
        <p:txBody>
          <a:bodyPr/>
          <a:lstStyle/>
          <a:p>
            <a:endParaRPr lang="en-GB" dirty="0" smtClean="0"/>
          </a:p>
          <a:p>
            <a:r>
              <a:rPr lang="en-GB" sz="3600" dirty="0" smtClean="0"/>
              <a:t>“Science enquiry is what children do in order to answer scientific questions about the world around them”.</a:t>
            </a:r>
          </a:p>
          <a:p>
            <a:r>
              <a:rPr lang="en-GB" sz="3600" dirty="0" smtClean="0">
                <a:solidFill>
                  <a:srgbClr val="FF0000"/>
                </a:solidFill>
              </a:rPr>
              <a:t>“Different types of questions and situations require different types of enquiry”. </a:t>
            </a:r>
          </a:p>
          <a:p>
            <a:endParaRPr lang="en-GB" dirty="0"/>
          </a:p>
        </p:txBody>
      </p:sp>
    </p:spTree>
    <p:extLst>
      <p:ext uri="{BB962C8B-B14F-4D97-AF65-F5344CB8AC3E}">
        <p14:creationId xmlns:p14="http://schemas.microsoft.com/office/powerpoint/2010/main" val="362830739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Table from Turner</a:t>
            </a:r>
            <a:r>
              <a:rPr lang="en-GB" b="1" dirty="0">
                <a:solidFill>
                  <a:schemeClr val="tx1"/>
                </a:solidFill>
              </a:rPr>
              <a:t>, J. et al. (2011) </a:t>
            </a:r>
            <a:r>
              <a:rPr lang="en-GB" b="1" i="1" dirty="0">
                <a:solidFill>
                  <a:schemeClr val="tx1"/>
                </a:solidFill>
              </a:rPr>
              <a:t>It’s not fair or is it?. </a:t>
            </a:r>
            <a:r>
              <a:rPr lang="en-GB" b="1" dirty="0" err="1">
                <a:solidFill>
                  <a:schemeClr val="tx1"/>
                </a:solidFill>
              </a:rPr>
              <a:t>Sandbach</a:t>
            </a:r>
            <a:r>
              <a:rPr lang="en-GB" b="1" dirty="0">
                <a:solidFill>
                  <a:schemeClr val="tx1"/>
                </a:solidFill>
              </a:rPr>
              <a:t>. MHE.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49759522"/>
              </p:ext>
            </p:extLst>
          </p:nvPr>
        </p:nvGraphicFramePr>
        <p:xfrm>
          <a:off x="1097280" y="2064703"/>
          <a:ext cx="10058400" cy="3566160"/>
        </p:xfrm>
        <a:graphic>
          <a:graphicData uri="http://schemas.openxmlformats.org/drawingml/2006/table">
            <a:tbl>
              <a:tblPr firstRow="1" bandRow="1">
                <a:tableStyleId>{5C22544A-7EE6-4342-B048-85BDC9FD1C3A}</a:tableStyleId>
              </a:tblPr>
              <a:tblGrid>
                <a:gridCol w="5029200">
                  <a:extLst>
                    <a:ext uri="{9D8B030D-6E8A-4147-A177-3AD203B41FA5}">
                      <a16:colId xmlns:a16="http://schemas.microsoft.com/office/drawing/2014/main" val="20000"/>
                    </a:ext>
                  </a:extLst>
                </a:gridCol>
                <a:gridCol w="5029200">
                  <a:extLst>
                    <a:ext uri="{9D8B030D-6E8A-4147-A177-3AD203B41FA5}">
                      <a16:colId xmlns:a16="http://schemas.microsoft.com/office/drawing/2014/main" val="20001"/>
                    </a:ext>
                  </a:extLst>
                </a:gridCol>
              </a:tblGrid>
              <a:tr h="354083">
                <a:tc>
                  <a:txBody>
                    <a:bodyPr/>
                    <a:lstStyle/>
                    <a:p>
                      <a:r>
                        <a:rPr lang="en-GB" dirty="0" smtClean="0"/>
                        <a:t>Exploring</a:t>
                      </a:r>
                      <a:endParaRPr lang="en-GB" dirty="0"/>
                    </a:p>
                  </a:txBody>
                  <a:tcPr/>
                </a:tc>
                <a:tc>
                  <a:txBody>
                    <a:bodyPr/>
                    <a:lstStyle/>
                    <a:p>
                      <a:r>
                        <a:rPr lang="en-GB" dirty="0" smtClean="0"/>
                        <a:t>Children explore a question, statement</a:t>
                      </a:r>
                      <a:r>
                        <a:rPr lang="en-GB" smtClean="0"/>
                        <a:t>, problem, idea, </a:t>
                      </a:r>
                      <a:r>
                        <a:rPr lang="en-GB" dirty="0" smtClean="0"/>
                        <a:t>artefact, living thing or event as a starting point</a:t>
                      </a:r>
                      <a:endParaRPr lang="en-GB" dirty="0"/>
                    </a:p>
                  </a:txBody>
                  <a:tcPr/>
                </a:tc>
                <a:extLst>
                  <a:ext uri="{0D108BD9-81ED-4DB2-BD59-A6C34878D82A}">
                    <a16:rowId xmlns:a16="http://schemas.microsoft.com/office/drawing/2014/main" val="10000"/>
                  </a:ext>
                </a:extLst>
              </a:tr>
              <a:tr h="354083">
                <a:tc>
                  <a:txBody>
                    <a:bodyPr/>
                    <a:lstStyle/>
                    <a:p>
                      <a:r>
                        <a:rPr lang="en-GB" dirty="0" smtClean="0"/>
                        <a:t>Collecting and analysing evidence</a:t>
                      </a:r>
                      <a:endParaRPr lang="en-GB" dirty="0"/>
                    </a:p>
                  </a:txBody>
                  <a:tcPr/>
                </a:tc>
                <a:tc>
                  <a:txBody>
                    <a:bodyPr/>
                    <a:lstStyle/>
                    <a:p>
                      <a:r>
                        <a:rPr lang="en-GB" dirty="0" smtClean="0"/>
                        <a:t>Children Observe over time; look for patterns; identify and classify; research using secondary sources or carry out a fair test, and record and analyse their findings.</a:t>
                      </a:r>
                      <a:endParaRPr lang="en-GB" dirty="0"/>
                    </a:p>
                  </a:txBody>
                  <a:tcPr/>
                </a:tc>
                <a:extLst>
                  <a:ext uri="{0D108BD9-81ED-4DB2-BD59-A6C34878D82A}">
                    <a16:rowId xmlns:a16="http://schemas.microsoft.com/office/drawing/2014/main" val="10001"/>
                  </a:ext>
                </a:extLst>
              </a:tr>
              <a:tr h="354083">
                <a:tc>
                  <a:txBody>
                    <a:bodyPr/>
                    <a:lstStyle/>
                    <a:p>
                      <a:r>
                        <a:rPr lang="en-GB" dirty="0" smtClean="0"/>
                        <a:t>Reaching a suitable and satisfying outcome</a:t>
                      </a:r>
                      <a:endParaRPr lang="en-GB" dirty="0"/>
                    </a:p>
                  </a:txBody>
                  <a:tcPr/>
                </a:tc>
                <a:tc>
                  <a:txBody>
                    <a:bodyPr/>
                    <a:lstStyle/>
                    <a:p>
                      <a:r>
                        <a:rPr lang="en-GB" dirty="0" smtClean="0"/>
                        <a:t>Children solve a problem, answer a question, develop an explanation, make and evaluate an artefact or system, provide evidence to justify why the outcome is appropriate, or raise more questions to investigate</a:t>
                      </a:r>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42360712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Quotations from Turner</a:t>
            </a:r>
            <a:r>
              <a:rPr lang="en-GB" b="1" dirty="0">
                <a:solidFill>
                  <a:schemeClr val="tx1"/>
                </a:solidFill>
              </a:rPr>
              <a:t>, J. et al. (2011) </a:t>
            </a:r>
            <a:r>
              <a:rPr lang="en-GB" b="1" i="1" dirty="0">
                <a:solidFill>
                  <a:schemeClr val="tx1"/>
                </a:solidFill>
              </a:rPr>
              <a:t>It’s not fair or is it?. </a:t>
            </a:r>
            <a:r>
              <a:rPr lang="en-GB" b="1" dirty="0" err="1">
                <a:solidFill>
                  <a:schemeClr val="tx1"/>
                </a:solidFill>
              </a:rPr>
              <a:t>Sandbach</a:t>
            </a:r>
            <a:r>
              <a:rPr lang="en-GB" b="1" dirty="0">
                <a:solidFill>
                  <a:schemeClr val="tx1"/>
                </a:solidFill>
              </a:rPr>
              <a:t>. MHE.</a:t>
            </a:r>
            <a:endParaRPr lang="en-GB" dirty="0"/>
          </a:p>
        </p:txBody>
      </p:sp>
      <p:sp>
        <p:nvSpPr>
          <p:cNvPr id="3" name="Content Placeholder 2"/>
          <p:cNvSpPr>
            <a:spLocks noGrp="1"/>
          </p:cNvSpPr>
          <p:nvPr>
            <p:ph idx="1"/>
          </p:nvPr>
        </p:nvSpPr>
        <p:spPr/>
        <p:txBody>
          <a:bodyPr>
            <a:noAutofit/>
          </a:bodyPr>
          <a:lstStyle/>
          <a:p>
            <a:r>
              <a:rPr lang="en-GB" sz="2800" b="1" dirty="0" smtClean="0"/>
              <a:t>The importance of progression:</a:t>
            </a:r>
          </a:p>
          <a:p>
            <a:r>
              <a:rPr lang="en-GB" sz="2800" dirty="0" smtClean="0"/>
              <a:t>“The science enquiry process is essentially the same whatever the age and maturity of the children, but the skills that they use when doing science enquiry should develop as they move through school”.</a:t>
            </a:r>
          </a:p>
          <a:p>
            <a:r>
              <a:rPr lang="en-GB" sz="2800" b="1" dirty="0" smtClean="0"/>
              <a:t>How will you decide what type of enquiry children will do?</a:t>
            </a:r>
          </a:p>
          <a:p>
            <a:r>
              <a:rPr lang="en-GB" sz="2800" dirty="0" smtClean="0"/>
              <a:t>“If you know about the different types of enquiry, then you can build this into your planning.</a:t>
            </a:r>
            <a:r>
              <a:rPr lang="en-GB" sz="2800" dirty="0" smtClean="0">
                <a:solidFill>
                  <a:srgbClr val="FF0000"/>
                </a:solidFill>
              </a:rPr>
              <a:t> If children know about the different types of enquiry, then they can make decisions about which will be best in different situations”.</a:t>
            </a:r>
            <a:endParaRPr lang="en-GB" sz="2800" dirty="0">
              <a:solidFill>
                <a:srgbClr val="FF0000"/>
              </a:solidFill>
            </a:endParaRPr>
          </a:p>
        </p:txBody>
      </p:sp>
    </p:spTree>
    <p:extLst>
      <p:ext uri="{BB962C8B-B14F-4D97-AF65-F5344CB8AC3E}">
        <p14:creationId xmlns:p14="http://schemas.microsoft.com/office/powerpoint/2010/main" val="273411405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GB" altLang="en-US" sz="2800" dirty="0" smtClean="0">
                <a:solidFill>
                  <a:schemeClr val="tx1"/>
                </a:solidFill>
              </a:rPr>
              <a:t>Primary </a:t>
            </a:r>
            <a:r>
              <a:rPr lang="en-GB" altLang="en-US" sz="2800" dirty="0">
                <a:solidFill>
                  <a:schemeClr val="tx1"/>
                </a:solidFill>
              </a:rPr>
              <a:t>science education has benefited from over </a:t>
            </a:r>
            <a:r>
              <a:rPr lang="en-GB" altLang="en-US" sz="2800" dirty="0" smtClean="0">
                <a:solidFill>
                  <a:schemeClr val="tx1"/>
                </a:solidFill>
              </a:rPr>
              <a:t>40 </a:t>
            </a:r>
            <a:r>
              <a:rPr lang="en-GB" altLang="en-US" sz="2800" dirty="0">
                <a:solidFill>
                  <a:schemeClr val="tx1"/>
                </a:solidFill>
              </a:rPr>
              <a:t>years of research focussed development</a:t>
            </a:r>
            <a:endParaRPr lang="en-GB" altLang="en-US" sz="2800" dirty="0"/>
          </a:p>
        </p:txBody>
      </p:sp>
      <p:sp>
        <p:nvSpPr>
          <p:cNvPr id="4099" name="Content Placeholder 2"/>
          <p:cNvSpPr>
            <a:spLocks noGrp="1"/>
          </p:cNvSpPr>
          <p:nvPr>
            <p:ph idx="1"/>
          </p:nvPr>
        </p:nvSpPr>
        <p:spPr/>
        <p:txBody>
          <a:bodyPr/>
          <a:lstStyle/>
          <a:p>
            <a:pPr eaLnBrk="1" hangingPunct="1">
              <a:lnSpc>
                <a:spcPct val="80000"/>
              </a:lnSpc>
            </a:pPr>
            <a:r>
              <a:rPr lang="en-GB" altLang="en-US" sz="2400" dirty="0">
                <a:solidFill>
                  <a:schemeClr val="tx1"/>
                </a:solidFill>
              </a:rPr>
              <a:t>The most significant and arguably the most influential outcomes have been secured by the Science Process and Concept Exploration Project (1990 – 1999).</a:t>
            </a:r>
          </a:p>
          <a:p>
            <a:pPr eaLnBrk="1" hangingPunct="1">
              <a:lnSpc>
                <a:spcPct val="80000"/>
              </a:lnSpc>
            </a:pPr>
            <a:r>
              <a:rPr lang="en-GB" altLang="en-US" sz="2400" dirty="0">
                <a:solidFill>
                  <a:schemeClr val="tx1"/>
                </a:solidFill>
              </a:rPr>
              <a:t>The “constructivist” principle exemplified here has lead to the development of many classroom based opportunities to value children’s ideas and to encourage a process of learning and teaching that begins with these naive conceptions and uses appropriate intervention and everyday application to help children to re-construct and apply ideas based upon “evidence”.</a:t>
            </a:r>
          </a:p>
          <a:p>
            <a:pPr eaLnBrk="1" hangingPunct="1">
              <a:lnSpc>
                <a:spcPct val="80000"/>
              </a:lnSpc>
            </a:pPr>
            <a:r>
              <a:rPr lang="en-GB" altLang="en-US" sz="2400" dirty="0">
                <a:solidFill>
                  <a:srgbClr val="FF0000"/>
                </a:solidFill>
              </a:rPr>
              <a:t>Learning by doing (experience) and the benefits of social interaction in problem solving activity are also linked to the notion of “active” learning and assessment for learning and teaching approaches to </a:t>
            </a:r>
            <a:r>
              <a:rPr lang="en-GB" altLang="en-US" sz="2400" dirty="0" smtClean="0">
                <a:solidFill>
                  <a:srgbClr val="FF0000"/>
                </a:solidFill>
              </a:rPr>
              <a:t>science.</a:t>
            </a:r>
            <a:endParaRPr lang="en-GB" altLang="en-US" sz="2400" dirty="0">
              <a:solidFill>
                <a:srgbClr val="FF0000"/>
              </a:solidFill>
            </a:endParaRPr>
          </a:p>
        </p:txBody>
      </p:sp>
    </p:spTree>
    <p:extLst>
      <p:ext uri="{BB962C8B-B14F-4D97-AF65-F5344CB8AC3E}">
        <p14:creationId xmlns:p14="http://schemas.microsoft.com/office/powerpoint/2010/main" val="19651412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sz="2400"/>
              <a:t>SPACE and the constructivist principle can be linked to the following useful approaches to learning that are underpinned by research outcomes</a:t>
            </a:r>
          </a:p>
        </p:txBody>
      </p:sp>
      <p:sp>
        <p:nvSpPr>
          <p:cNvPr id="5123" name="Content Placeholder 2"/>
          <p:cNvSpPr>
            <a:spLocks noGrp="1"/>
          </p:cNvSpPr>
          <p:nvPr>
            <p:ph idx="1"/>
          </p:nvPr>
        </p:nvSpPr>
        <p:spPr/>
        <p:txBody>
          <a:bodyPr>
            <a:normAutofit fontScale="55000" lnSpcReduction="20000"/>
          </a:bodyPr>
          <a:lstStyle/>
          <a:p>
            <a:pPr eaLnBrk="1" hangingPunct="1"/>
            <a:r>
              <a:rPr lang="en-GB" altLang="en-US" sz="2800" dirty="0">
                <a:solidFill>
                  <a:schemeClr val="tx1"/>
                </a:solidFill>
              </a:rPr>
              <a:t>Concept </a:t>
            </a:r>
            <a:r>
              <a:rPr lang="en-GB" altLang="en-US" sz="2800" dirty="0" smtClean="0">
                <a:solidFill>
                  <a:schemeClr val="tx1"/>
                </a:solidFill>
              </a:rPr>
              <a:t>Cartoons and other elicitation for active assessment strategies “What do you think? Why do you think?”</a:t>
            </a:r>
          </a:p>
          <a:p>
            <a:pPr eaLnBrk="1" hangingPunct="1"/>
            <a:r>
              <a:rPr lang="en-GB" altLang="en-US" sz="2800" dirty="0" smtClean="0">
                <a:solidFill>
                  <a:schemeClr val="tx1"/>
                </a:solidFill>
              </a:rPr>
              <a:t>Made you, look, think, talk – </a:t>
            </a:r>
            <a:r>
              <a:rPr lang="en-GB" altLang="en-US" sz="2800" dirty="0" err="1" smtClean="0">
                <a:solidFill>
                  <a:schemeClr val="tx1"/>
                </a:solidFill>
              </a:rPr>
              <a:t>Gaenor</a:t>
            </a:r>
            <a:r>
              <a:rPr lang="en-GB" altLang="en-US" sz="2800" dirty="0" smtClean="0">
                <a:solidFill>
                  <a:schemeClr val="tx1"/>
                </a:solidFill>
              </a:rPr>
              <a:t> Weavers’ publications</a:t>
            </a:r>
            <a:endParaRPr lang="en-GB" altLang="en-US" sz="2800" dirty="0">
              <a:solidFill>
                <a:schemeClr val="tx1"/>
              </a:solidFill>
            </a:endParaRPr>
          </a:p>
          <a:p>
            <a:pPr eaLnBrk="1" hangingPunct="1"/>
            <a:r>
              <a:rPr lang="en-GB" altLang="en-US" sz="2800" dirty="0" smtClean="0">
                <a:solidFill>
                  <a:schemeClr val="tx1"/>
                </a:solidFill>
              </a:rPr>
              <a:t>“It’s Not Fair or is it?” Rationale and enquiry process</a:t>
            </a:r>
          </a:p>
          <a:p>
            <a:r>
              <a:rPr lang="en-GB" altLang="en-US" sz="2800" dirty="0" smtClean="0">
                <a:solidFill>
                  <a:schemeClr val="tx1"/>
                </a:solidFill>
              </a:rPr>
              <a:t>The Crunch: </a:t>
            </a:r>
            <a:r>
              <a:rPr lang="en-GB" sz="2800" b="1" u="sng" dirty="0" smtClean="0">
                <a:hlinkClick r:id="rId2"/>
              </a:rPr>
              <a:t>thecrunch.wellcome.ac.uk/schools</a:t>
            </a:r>
            <a:endParaRPr lang="en-GB" altLang="en-US" sz="2800" dirty="0">
              <a:solidFill>
                <a:schemeClr val="tx1"/>
              </a:solidFill>
            </a:endParaRPr>
          </a:p>
          <a:p>
            <a:pPr eaLnBrk="1" hangingPunct="1"/>
            <a:r>
              <a:rPr lang="en-GB" altLang="en-US" sz="2800" dirty="0">
                <a:solidFill>
                  <a:schemeClr val="tx1"/>
                </a:solidFill>
              </a:rPr>
              <a:t>Encouraging children’s “talk” including “exploratory talk” in “dialogic teaching” e.g. Puppets Project and Science Enquiry </a:t>
            </a:r>
            <a:r>
              <a:rPr lang="en-GB" altLang="en-US" sz="2800" dirty="0" smtClean="0">
                <a:solidFill>
                  <a:schemeClr val="tx1"/>
                </a:solidFill>
              </a:rPr>
              <a:t>Games and </a:t>
            </a:r>
          </a:p>
          <a:p>
            <a:r>
              <a:rPr lang="en-US" sz="2800" dirty="0" smtClean="0">
                <a:solidFill>
                  <a:schemeClr val="tx1"/>
                </a:solidFill>
              </a:rPr>
              <a:t>“Thinking</a:t>
            </a:r>
            <a:r>
              <a:rPr lang="en-US" sz="2800" dirty="0">
                <a:solidFill>
                  <a:schemeClr val="tx1"/>
                </a:solidFill>
              </a:rPr>
              <a:t>, Doing, Talking </a:t>
            </a:r>
            <a:r>
              <a:rPr lang="en-US" sz="2800" dirty="0" smtClean="0">
                <a:solidFill>
                  <a:schemeClr val="tx1"/>
                </a:solidFill>
              </a:rPr>
              <a:t>Science”: see report at </a:t>
            </a:r>
          </a:p>
          <a:p>
            <a:r>
              <a:rPr lang="en-US" sz="2800" dirty="0" smtClean="0">
                <a:solidFill>
                  <a:schemeClr val="tx1"/>
                </a:solidFill>
              </a:rPr>
              <a:t> </a:t>
            </a:r>
            <a:r>
              <a:rPr lang="en-GB" sz="2400" u="sng" dirty="0">
                <a:hlinkClick r:id="rId3"/>
              </a:rPr>
              <a:t>https://educationendowmentfoundation.org.uk/our-work/projects/thinking-doing-talking-science</a:t>
            </a:r>
            <a:endParaRPr lang="en-GB" sz="2400" dirty="0"/>
          </a:p>
          <a:p>
            <a:pPr marL="0" indent="0" eaLnBrk="1" hangingPunct="1">
              <a:buNone/>
            </a:pPr>
            <a:r>
              <a:rPr lang="en-GB" altLang="en-US" sz="2800" dirty="0">
                <a:solidFill>
                  <a:schemeClr val="tx1"/>
                </a:solidFill>
              </a:rPr>
              <a:t> </a:t>
            </a:r>
            <a:r>
              <a:rPr lang="en-GB" altLang="en-US" sz="2800" dirty="0" smtClean="0">
                <a:solidFill>
                  <a:schemeClr val="tx1"/>
                </a:solidFill>
              </a:rPr>
              <a:t> Encouraging </a:t>
            </a:r>
            <a:r>
              <a:rPr lang="en-GB" altLang="en-US" sz="2800" dirty="0">
                <a:solidFill>
                  <a:schemeClr val="tx1"/>
                </a:solidFill>
              </a:rPr>
              <a:t>thinking skills through reflection e.g. “Let’s think through science”.</a:t>
            </a:r>
          </a:p>
          <a:p>
            <a:pPr eaLnBrk="1" hangingPunct="1"/>
            <a:r>
              <a:rPr lang="en-GB" altLang="en-US" sz="2800" dirty="0">
                <a:solidFill>
                  <a:schemeClr val="tx1"/>
                </a:solidFill>
              </a:rPr>
              <a:t>Thinking Actively in a Social Context (TASC</a:t>
            </a:r>
            <a:r>
              <a:rPr lang="en-GB" altLang="en-US" sz="2800" dirty="0" smtClean="0">
                <a:solidFill>
                  <a:schemeClr val="tx1"/>
                </a:solidFill>
              </a:rPr>
              <a:t>).</a:t>
            </a:r>
          </a:p>
          <a:p>
            <a:pPr eaLnBrk="1" hangingPunct="1"/>
            <a:r>
              <a:rPr lang="en-GB" altLang="en-US" sz="2800" dirty="0" smtClean="0">
                <a:solidFill>
                  <a:schemeClr val="tx1"/>
                </a:solidFill>
              </a:rPr>
              <a:t>Published schemes such as Cornerstones.</a:t>
            </a:r>
          </a:p>
          <a:p>
            <a:pPr eaLnBrk="1" hangingPunct="1"/>
            <a:r>
              <a:rPr lang="en-GB" altLang="en-US" sz="2800" dirty="0" smtClean="0">
                <a:solidFill>
                  <a:schemeClr val="tx1"/>
                </a:solidFill>
              </a:rPr>
              <a:t>CRIPSAT Scientific Enquiry Materials</a:t>
            </a:r>
            <a:endParaRPr lang="en-GB" altLang="en-US" sz="2800" dirty="0">
              <a:solidFill>
                <a:schemeClr val="tx1"/>
              </a:solidFill>
            </a:endParaRPr>
          </a:p>
          <a:p>
            <a:endParaRPr lang="en-GB" altLang="en-US" dirty="0" smtClean="0"/>
          </a:p>
        </p:txBody>
      </p:sp>
    </p:spTree>
    <p:extLst>
      <p:ext uri="{BB962C8B-B14F-4D97-AF65-F5344CB8AC3E}">
        <p14:creationId xmlns:p14="http://schemas.microsoft.com/office/powerpoint/2010/main" val="838277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097280" y="744009"/>
            <a:ext cx="8732520" cy="619125"/>
          </a:xfrm>
          <a:prstGeom prst="roundRect">
            <a:avLst>
              <a:gd name="adj" fmla="val 50000"/>
            </a:avLst>
          </a:prstGeom>
        </p:spPr>
        <p:txBody>
          <a:bodyPr>
            <a:normAutofit fontScale="90000"/>
          </a:bodyPr>
          <a:lstStyle/>
          <a:p>
            <a:r>
              <a:rPr lang="en-GB" altLang="en-US" dirty="0" smtClean="0"/>
              <a:t/>
            </a:r>
            <a:br>
              <a:rPr lang="en-GB" altLang="en-US" dirty="0" smtClean="0"/>
            </a:br>
            <a:r>
              <a:rPr lang="en-GB" altLang="en-US" dirty="0" smtClean="0"/>
              <a:t>Primary science and constructivism.</a:t>
            </a:r>
            <a:endParaRPr lang="en-GB" altLang="en-US" sz="2800" dirty="0"/>
          </a:p>
        </p:txBody>
      </p:sp>
      <p:sp>
        <p:nvSpPr>
          <p:cNvPr id="10243" name="Content Placeholder 2"/>
          <p:cNvSpPr>
            <a:spLocks noGrp="1"/>
          </p:cNvSpPr>
          <p:nvPr>
            <p:ph idx="1"/>
          </p:nvPr>
        </p:nvSpPr>
        <p:spPr/>
        <p:txBody>
          <a:bodyPr/>
          <a:lstStyle/>
          <a:p>
            <a:pPr eaLnBrk="1" hangingPunct="1"/>
            <a:r>
              <a:rPr lang="en-GB" altLang="en-US" sz="2800" b="1" dirty="0" smtClean="0"/>
              <a:t>Learners construct their own understanding of scientific concepts, they build on and modify existing ideas in the light of evidence and this process </a:t>
            </a:r>
            <a:r>
              <a:rPr lang="en-GB" altLang="en-US" sz="2800" b="1" i="1" dirty="0" smtClean="0"/>
              <a:t>is influenced by social interaction. </a:t>
            </a:r>
          </a:p>
          <a:p>
            <a:pPr eaLnBrk="1" hangingPunct="1">
              <a:buFont typeface="Wingdings" panose="05000000000000000000" pitchFamily="2" charset="2"/>
              <a:buNone/>
            </a:pPr>
            <a:r>
              <a:rPr lang="en-GB" altLang="en-US" sz="2800" b="1" i="1" dirty="0"/>
              <a:t>	S</a:t>
            </a:r>
            <a:r>
              <a:rPr lang="en-GB" altLang="en-US" sz="2800" b="1" dirty="0"/>
              <a:t>ee SPACE and related reference material at:</a:t>
            </a:r>
          </a:p>
          <a:p>
            <a:pPr eaLnBrk="1" hangingPunct="1"/>
            <a:r>
              <a:rPr lang="en-GB" altLang="en-US" sz="2800" u="sng" dirty="0">
                <a:hlinkClick r:id="rId2"/>
              </a:rPr>
              <a:t>http://</a:t>
            </a:r>
            <a:r>
              <a:rPr lang="en-GB" altLang="en-US" sz="2800" u="sng" dirty="0" smtClean="0">
                <a:hlinkClick r:id="rId2"/>
              </a:rPr>
              <a:t>www.nuffieldfoundation.org/primary-science-and-space</a:t>
            </a:r>
            <a:endParaRPr lang="en-GB" altLang="en-US" sz="2800" u="sng" dirty="0"/>
          </a:p>
          <a:p>
            <a:r>
              <a:rPr lang="en-GB" altLang="en-US" sz="2800" dirty="0">
                <a:hlinkClick r:id="rId3"/>
              </a:rPr>
              <a:t>https://</a:t>
            </a:r>
            <a:r>
              <a:rPr lang="en-GB" altLang="en-US" sz="2800" dirty="0" smtClean="0">
                <a:hlinkClick r:id="rId3"/>
              </a:rPr>
              <a:t>www.stem.org.uk/resources/collection/3059/nuffield-primary-science</a:t>
            </a:r>
            <a:endParaRPr lang="en-GB" altLang="en-US" sz="2800" dirty="0" smtClean="0"/>
          </a:p>
          <a:p>
            <a:r>
              <a:rPr lang="en-GB" altLang="en-US" sz="2800" i="1" dirty="0" smtClean="0"/>
              <a:t>Teacher Guide on Moodle</a:t>
            </a:r>
          </a:p>
        </p:txBody>
      </p:sp>
    </p:spTree>
    <p:extLst>
      <p:ext uri="{BB962C8B-B14F-4D97-AF65-F5344CB8AC3E}">
        <p14:creationId xmlns:p14="http://schemas.microsoft.com/office/powerpoint/2010/main" val="355639410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SPACE Legacy on Moodle</a:t>
            </a:r>
            <a:endParaRPr lang="en-GB" dirty="0"/>
          </a:p>
        </p:txBody>
      </p:sp>
      <p:sp>
        <p:nvSpPr>
          <p:cNvPr id="3" name="Content Placeholder 2"/>
          <p:cNvSpPr>
            <a:spLocks noGrp="1"/>
          </p:cNvSpPr>
          <p:nvPr>
            <p:ph idx="1"/>
          </p:nvPr>
        </p:nvSpPr>
        <p:spPr/>
        <p:txBody>
          <a:bodyPr/>
          <a:lstStyle/>
          <a:p>
            <a:endParaRPr lang="en-GB" dirty="0" smtClean="0"/>
          </a:p>
          <a:p>
            <a:r>
              <a:rPr lang="en-GB" sz="3200" dirty="0" smtClean="0"/>
              <a:t>The impact of constructivism on primary science is discussed in these articles by Wynne </a:t>
            </a:r>
            <a:r>
              <a:rPr lang="en-GB" sz="3200" dirty="0" err="1" smtClean="0"/>
              <a:t>Harlen</a:t>
            </a:r>
            <a:r>
              <a:rPr lang="en-GB" sz="3200" dirty="0" smtClean="0"/>
              <a:t>:</a:t>
            </a:r>
            <a:endParaRPr lang="en-GB" sz="3200" dirty="0"/>
          </a:p>
          <a:p>
            <a:endParaRPr lang="en-GB" sz="3200" dirty="0" smtClean="0"/>
          </a:p>
          <a:p>
            <a:r>
              <a:rPr lang="en-GB" sz="3200" dirty="0" smtClean="0"/>
              <a:t>“The SPACE Legacy” (2007)</a:t>
            </a:r>
          </a:p>
          <a:p>
            <a:r>
              <a:rPr lang="en-GB" sz="3200" dirty="0" smtClean="0"/>
              <a:t>“How Research Helps” (2010)</a:t>
            </a:r>
            <a:endParaRPr lang="en-GB" sz="3200" dirty="0"/>
          </a:p>
        </p:txBody>
      </p:sp>
    </p:spTree>
    <p:extLst>
      <p:ext uri="{BB962C8B-B14F-4D97-AF65-F5344CB8AC3E}">
        <p14:creationId xmlns:p14="http://schemas.microsoft.com/office/powerpoint/2010/main" val="42701977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CRIPSAT Scientific Enquiry Materials</a:t>
            </a:r>
            <a:endParaRPr lang="en-GB" dirty="0"/>
          </a:p>
        </p:txBody>
      </p:sp>
      <p:sp>
        <p:nvSpPr>
          <p:cNvPr id="3" name="Content Placeholder 2"/>
          <p:cNvSpPr>
            <a:spLocks noGrp="1"/>
          </p:cNvSpPr>
          <p:nvPr>
            <p:ph idx="1"/>
          </p:nvPr>
        </p:nvSpPr>
        <p:spPr/>
        <p:txBody>
          <a:bodyPr>
            <a:normAutofit lnSpcReduction="10000"/>
          </a:bodyPr>
          <a:lstStyle/>
          <a:p>
            <a:r>
              <a:rPr lang="en-GB" dirty="0" smtClean="0">
                <a:solidFill>
                  <a:srgbClr val="FF0000"/>
                </a:solidFill>
              </a:rPr>
              <a:t>Embed the characteristics of EBL:</a:t>
            </a:r>
          </a:p>
          <a:p>
            <a:pPr>
              <a:buFont typeface="Wingdings" panose="05000000000000000000" pitchFamily="2" charset="2"/>
              <a:buChar char="§"/>
            </a:pPr>
            <a:r>
              <a:rPr lang="en-GB" dirty="0"/>
              <a:t> </a:t>
            </a:r>
            <a:r>
              <a:rPr lang="en-GB" dirty="0" smtClean="0"/>
              <a:t>Based on the principles of “assessment for learning”</a:t>
            </a:r>
          </a:p>
          <a:p>
            <a:pPr>
              <a:buFont typeface="Wingdings" panose="05000000000000000000" pitchFamily="2" charset="2"/>
              <a:buChar char="§"/>
            </a:pPr>
            <a:r>
              <a:rPr lang="en-GB" dirty="0"/>
              <a:t> </a:t>
            </a:r>
            <a:r>
              <a:rPr lang="en-GB" dirty="0" smtClean="0"/>
              <a:t>Encourage expression of ideas</a:t>
            </a:r>
          </a:p>
          <a:p>
            <a:pPr>
              <a:buFont typeface="Wingdings" panose="05000000000000000000" pitchFamily="2" charset="2"/>
              <a:buChar char="§"/>
            </a:pPr>
            <a:r>
              <a:rPr lang="en-GB" dirty="0"/>
              <a:t> </a:t>
            </a:r>
            <a:r>
              <a:rPr lang="en-GB" dirty="0" smtClean="0"/>
              <a:t>Encourage peer and self assessment</a:t>
            </a:r>
          </a:p>
          <a:p>
            <a:pPr>
              <a:buFont typeface="Wingdings" panose="05000000000000000000" pitchFamily="2" charset="2"/>
              <a:buChar char="§"/>
            </a:pPr>
            <a:r>
              <a:rPr lang="en-GB" dirty="0"/>
              <a:t> </a:t>
            </a:r>
            <a:r>
              <a:rPr lang="en-GB" dirty="0" smtClean="0"/>
              <a:t>Encourage collaborative learning</a:t>
            </a:r>
          </a:p>
          <a:p>
            <a:pPr>
              <a:buFont typeface="Wingdings" panose="05000000000000000000" pitchFamily="2" charset="2"/>
              <a:buChar char="§"/>
            </a:pPr>
            <a:r>
              <a:rPr lang="en-GB" dirty="0"/>
              <a:t> </a:t>
            </a:r>
            <a:r>
              <a:rPr lang="en-GB" dirty="0" smtClean="0"/>
              <a:t>Encourage open questioning</a:t>
            </a:r>
          </a:p>
          <a:p>
            <a:pPr>
              <a:buFont typeface="Wingdings" panose="05000000000000000000" pitchFamily="2" charset="2"/>
              <a:buChar char="§"/>
            </a:pPr>
            <a:r>
              <a:rPr lang="en-GB" dirty="0" smtClean="0"/>
              <a:t> Encourage personalised learning</a:t>
            </a:r>
          </a:p>
          <a:p>
            <a:pPr marL="0" indent="0">
              <a:buNone/>
            </a:pPr>
            <a:r>
              <a:rPr lang="en-GB" b="1" i="1" dirty="0" smtClean="0"/>
              <a:t>In your assignment consider how you can encourage these characteristics within the KWHLAQ teacher planning frame.</a:t>
            </a:r>
          </a:p>
          <a:p>
            <a:pPr marL="0" indent="0">
              <a:buNone/>
            </a:pPr>
            <a:r>
              <a:rPr lang="en-GB" b="1" i="1" dirty="0" smtClean="0"/>
              <a:t>Teacher’s Guide and Units of Work on Moodle.</a:t>
            </a:r>
            <a:endParaRPr lang="en-GB" b="1" i="1" dirty="0"/>
          </a:p>
        </p:txBody>
      </p:sp>
    </p:spTree>
    <p:extLst>
      <p:ext uri="{BB962C8B-B14F-4D97-AF65-F5344CB8AC3E}">
        <p14:creationId xmlns:p14="http://schemas.microsoft.com/office/powerpoint/2010/main" val="298849963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CRIPSAT Unit review</a:t>
            </a:r>
            <a:endParaRPr lang="en-GB" dirty="0"/>
          </a:p>
        </p:txBody>
      </p:sp>
      <p:sp>
        <p:nvSpPr>
          <p:cNvPr id="3" name="Content Placeholder 2"/>
          <p:cNvSpPr>
            <a:spLocks noGrp="1"/>
          </p:cNvSpPr>
          <p:nvPr>
            <p:ph idx="1"/>
          </p:nvPr>
        </p:nvSpPr>
        <p:spPr/>
        <p:txBody>
          <a:bodyPr/>
          <a:lstStyle/>
          <a:p>
            <a:endParaRPr lang="en-GB" dirty="0" smtClean="0"/>
          </a:p>
          <a:p>
            <a:r>
              <a:rPr lang="en-GB" dirty="0" smtClean="0"/>
              <a:t>Activity: Pair and square in group analysis of the characteristics of EBL for your unit.</a:t>
            </a:r>
          </a:p>
          <a:p>
            <a:r>
              <a:rPr lang="en-GB" dirty="0" smtClean="0"/>
              <a:t>How are the following characteristics shown in your unit?</a:t>
            </a:r>
          </a:p>
          <a:p>
            <a:r>
              <a:rPr lang="en-GB" dirty="0" smtClean="0"/>
              <a:t>Be prepared to feed back to the class about your Unit.</a:t>
            </a:r>
            <a:endParaRPr lang="en-GB" dirty="0"/>
          </a:p>
          <a:p>
            <a:r>
              <a:rPr lang="en-GB" dirty="0" smtClean="0"/>
              <a:t> </a:t>
            </a:r>
            <a:endParaRPr lang="en-GB" dirty="0"/>
          </a:p>
        </p:txBody>
      </p:sp>
      <p:sp>
        <p:nvSpPr>
          <p:cNvPr id="4" name="Rectangle 3"/>
          <p:cNvSpPr/>
          <p:nvPr/>
        </p:nvSpPr>
        <p:spPr>
          <a:xfrm>
            <a:off x="1097280" y="3857414"/>
            <a:ext cx="8046720" cy="1754326"/>
          </a:xfrm>
          <a:prstGeom prst="rect">
            <a:avLst/>
          </a:prstGeom>
        </p:spPr>
        <p:txBody>
          <a:bodyPr wrap="square">
            <a:spAutoFit/>
          </a:bodyPr>
          <a:lstStyle/>
          <a:p>
            <a:pPr>
              <a:buFont typeface="Wingdings" panose="05000000000000000000" pitchFamily="2" charset="2"/>
              <a:buChar char="§"/>
            </a:pPr>
            <a:r>
              <a:rPr lang="en-GB" dirty="0" smtClean="0"/>
              <a:t> Based </a:t>
            </a:r>
            <a:r>
              <a:rPr lang="en-GB" dirty="0"/>
              <a:t>on the principles of “assessment for learning”</a:t>
            </a:r>
          </a:p>
          <a:p>
            <a:pPr>
              <a:buFont typeface="Wingdings" panose="05000000000000000000" pitchFamily="2" charset="2"/>
              <a:buChar char="§"/>
            </a:pPr>
            <a:r>
              <a:rPr lang="en-GB" dirty="0"/>
              <a:t> Encourage expression of ideas</a:t>
            </a:r>
          </a:p>
          <a:p>
            <a:pPr>
              <a:buFont typeface="Wingdings" panose="05000000000000000000" pitchFamily="2" charset="2"/>
              <a:buChar char="§"/>
            </a:pPr>
            <a:r>
              <a:rPr lang="en-GB" dirty="0"/>
              <a:t> Encourage peer and self assessment</a:t>
            </a:r>
          </a:p>
          <a:p>
            <a:pPr>
              <a:buFont typeface="Wingdings" panose="05000000000000000000" pitchFamily="2" charset="2"/>
              <a:buChar char="§"/>
            </a:pPr>
            <a:r>
              <a:rPr lang="en-GB" dirty="0"/>
              <a:t> Encourage collaborative learning</a:t>
            </a:r>
          </a:p>
          <a:p>
            <a:pPr>
              <a:buFont typeface="Wingdings" panose="05000000000000000000" pitchFamily="2" charset="2"/>
              <a:buChar char="§"/>
            </a:pPr>
            <a:r>
              <a:rPr lang="en-GB" dirty="0"/>
              <a:t> Encourage open questioning</a:t>
            </a:r>
          </a:p>
          <a:p>
            <a:pPr>
              <a:buFont typeface="Wingdings" panose="05000000000000000000" pitchFamily="2" charset="2"/>
              <a:buChar char="§"/>
            </a:pPr>
            <a:r>
              <a:rPr lang="en-GB" dirty="0"/>
              <a:t> Encourage personalised learning</a:t>
            </a:r>
          </a:p>
        </p:txBody>
      </p:sp>
    </p:spTree>
    <p:extLst>
      <p:ext uri="{BB962C8B-B14F-4D97-AF65-F5344CB8AC3E}">
        <p14:creationId xmlns:p14="http://schemas.microsoft.com/office/powerpoint/2010/main" val="74176540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CRIPSAT: RECYCLING</a:t>
            </a:r>
            <a:endParaRPr lang="en-GB" dirty="0"/>
          </a:p>
        </p:txBody>
      </p:sp>
      <p:sp>
        <p:nvSpPr>
          <p:cNvPr id="3" name="Content Placeholder 2"/>
          <p:cNvSpPr>
            <a:spLocks noGrp="1"/>
          </p:cNvSpPr>
          <p:nvPr>
            <p:ph idx="1"/>
          </p:nvPr>
        </p:nvSpPr>
        <p:spPr/>
        <p:txBody>
          <a:bodyPr/>
          <a:lstStyle/>
          <a:p>
            <a:r>
              <a:rPr lang="en-GB" dirty="0" smtClean="0"/>
              <a:t>1. What is meant by rubbish? Overview: Pupils’ thinking about rubbish. Stimulus activity -  concept map strategy. </a:t>
            </a:r>
            <a:r>
              <a:rPr lang="en-GB" dirty="0"/>
              <a:t>Elicitation/ thinking/ </a:t>
            </a:r>
            <a:r>
              <a:rPr lang="en-GB" dirty="0" smtClean="0"/>
              <a:t>talking/ </a:t>
            </a:r>
            <a:r>
              <a:rPr lang="en-GB" dirty="0"/>
              <a:t>recording ideas </a:t>
            </a:r>
            <a:r>
              <a:rPr lang="en-GB" dirty="0" smtClean="0"/>
              <a:t>current knowledge.</a:t>
            </a:r>
          </a:p>
          <a:p>
            <a:r>
              <a:rPr lang="en-GB" dirty="0" smtClean="0"/>
              <a:t>Supplementary activities - scaffolded questions or pupils’ own questions to research or develop own enquiries from - EBL</a:t>
            </a:r>
          </a:p>
          <a:p>
            <a:r>
              <a:rPr lang="en-GB" dirty="0" smtClean="0"/>
              <a:t>2. Getting rid of rubbish? Overview: Thinking and recording ideas about where the rubbish goes. Stimulus activity – cartoon strip strategy to record ideas.</a:t>
            </a:r>
          </a:p>
          <a:p>
            <a:r>
              <a:rPr lang="en-GB" dirty="0" smtClean="0"/>
              <a:t>Supplementary activities - </a:t>
            </a:r>
            <a:r>
              <a:rPr lang="en-GB" dirty="0"/>
              <a:t>scaffolded questions or pupils’ own questions to research or develop own enquiries </a:t>
            </a:r>
            <a:r>
              <a:rPr lang="en-GB" dirty="0" smtClean="0"/>
              <a:t>from - EBL</a:t>
            </a:r>
            <a:endParaRPr lang="en-GB" dirty="0"/>
          </a:p>
          <a:p>
            <a:r>
              <a:rPr lang="en-GB" dirty="0" smtClean="0"/>
              <a:t>ETC.</a:t>
            </a:r>
          </a:p>
          <a:p>
            <a:endParaRPr lang="en-GB" dirty="0"/>
          </a:p>
        </p:txBody>
      </p:sp>
    </p:spTree>
    <p:extLst>
      <p:ext uri="{BB962C8B-B14F-4D97-AF65-F5344CB8AC3E}">
        <p14:creationId xmlns:p14="http://schemas.microsoft.com/office/powerpoint/2010/main" val="278480269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I use CRIPSAT Framework for Assignment Responses?</a:t>
            </a:r>
            <a:endParaRPr lang="en-GB" dirty="0"/>
          </a:p>
        </p:txBody>
      </p:sp>
      <p:sp>
        <p:nvSpPr>
          <p:cNvPr id="3" name="Content Placeholder 2"/>
          <p:cNvSpPr>
            <a:spLocks noGrp="1"/>
          </p:cNvSpPr>
          <p:nvPr>
            <p:ph idx="1"/>
          </p:nvPr>
        </p:nvSpPr>
        <p:spPr/>
        <p:txBody>
          <a:bodyPr/>
          <a:lstStyle/>
          <a:p>
            <a:endParaRPr lang="en-GB" dirty="0" smtClean="0"/>
          </a:p>
          <a:p>
            <a:r>
              <a:rPr lang="en-GB" dirty="0" smtClean="0"/>
              <a:t>You are welcome to use these units to inform your assignment responses:</a:t>
            </a:r>
          </a:p>
          <a:p>
            <a:endParaRPr lang="en-GB" dirty="0"/>
          </a:p>
          <a:p>
            <a:r>
              <a:rPr lang="en-GB" dirty="0" smtClean="0"/>
              <a:t>This could be 1. by using the characteristic features in your own work or 2. by taking the CRIPSAT unit and explaining its potential use as an EBL focus that you could add to.</a:t>
            </a:r>
          </a:p>
          <a:p>
            <a:endParaRPr lang="en-GB" dirty="0"/>
          </a:p>
          <a:p>
            <a:r>
              <a:rPr lang="en-GB" dirty="0" smtClean="0">
                <a:solidFill>
                  <a:srgbClr val="FF0000"/>
                </a:solidFill>
              </a:rPr>
              <a:t>Use this reference in any case to acknowledge that this is what you are using to help your thinking:</a:t>
            </a:r>
          </a:p>
          <a:p>
            <a:r>
              <a:rPr lang="en-GB" b="1" dirty="0">
                <a:solidFill>
                  <a:schemeClr val="tx1"/>
                </a:solidFill>
              </a:rPr>
              <a:t>Anon. (2007) </a:t>
            </a:r>
            <a:r>
              <a:rPr lang="en-GB" b="1" i="1" dirty="0">
                <a:solidFill>
                  <a:schemeClr val="tx1"/>
                </a:solidFill>
              </a:rPr>
              <a:t>Scientific Enquiry Materials. </a:t>
            </a:r>
            <a:r>
              <a:rPr lang="en-GB" b="1" dirty="0">
                <a:solidFill>
                  <a:schemeClr val="tx1"/>
                </a:solidFill>
              </a:rPr>
              <a:t>CRIPSAT. Cardiff. Zenith Media.</a:t>
            </a:r>
          </a:p>
          <a:p>
            <a:endParaRPr lang="en-GB" dirty="0"/>
          </a:p>
        </p:txBody>
      </p:sp>
    </p:spTree>
    <p:extLst>
      <p:ext uri="{BB962C8B-B14F-4D97-AF65-F5344CB8AC3E}">
        <p14:creationId xmlns:p14="http://schemas.microsoft.com/office/powerpoint/2010/main" val="40637265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 questions to drive enquiry</a:t>
            </a:r>
            <a:endParaRPr lang="en-GB" dirty="0"/>
          </a:p>
        </p:txBody>
      </p:sp>
      <p:sp>
        <p:nvSpPr>
          <p:cNvPr id="3" name="Content Placeholder 2"/>
          <p:cNvSpPr>
            <a:spLocks noGrp="1"/>
          </p:cNvSpPr>
          <p:nvPr>
            <p:ph idx="1"/>
          </p:nvPr>
        </p:nvSpPr>
        <p:spPr/>
        <p:txBody>
          <a:bodyPr/>
          <a:lstStyle/>
          <a:p>
            <a:endParaRPr lang="en-GB" dirty="0" smtClean="0"/>
          </a:p>
          <a:p>
            <a:r>
              <a:rPr lang="en-GB" dirty="0" smtClean="0"/>
              <a:t>See Pack for examples of:</a:t>
            </a:r>
          </a:p>
          <a:p>
            <a:r>
              <a:rPr lang="en-GB" dirty="0" smtClean="0"/>
              <a:t>Questions to prompt project/ design oriented enquiry</a:t>
            </a:r>
          </a:p>
          <a:p>
            <a:r>
              <a:rPr lang="en-GB" dirty="0" smtClean="0"/>
              <a:t>Philosophical/ ethical enquiry</a:t>
            </a:r>
          </a:p>
          <a:p>
            <a:r>
              <a:rPr lang="en-GB" dirty="0" smtClean="0"/>
              <a:t>Issues based enquiry</a:t>
            </a:r>
          </a:p>
          <a:p>
            <a:r>
              <a:rPr lang="en-GB" dirty="0" smtClean="0"/>
              <a:t>Contexts for enquiry across subjects</a:t>
            </a:r>
            <a:endParaRPr lang="en-GB" dirty="0"/>
          </a:p>
        </p:txBody>
      </p:sp>
    </p:spTree>
    <p:extLst>
      <p:ext uri="{BB962C8B-B14F-4D97-AF65-F5344CB8AC3E}">
        <p14:creationId xmlns:p14="http://schemas.microsoft.com/office/powerpoint/2010/main" val="426641118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Introducing “Crunch” Activities</a:t>
            </a:r>
            <a:endParaRPr lang="en-GB" dirty="0"/>
          </a:p>
        </p:txBody>
      </p:sp>
      <p:sp>
        <p:nvSpPr>
          <p:cNvPr id="3" name="Content Placeholder 2"/>
          <p:cNvSpPr>
            <a:spLocks noGrp="1"/>
          </p:cNvSpPr>
          <p:nvPr>
            <p:ph idx="1"/>
          </p:nvPr>
        </p:nvSpPr>
        <p:spPr/>
        <p:txBody>
          <a:bodyPr/>
          <a:lstStyle/>
          <a:p>
            <a:endParaRPr lang="en-GB" dirty="0" smtClean="0"/>
          </a:p>
          <a:p>
            <a:r>
              <a:rPr lang="en-GB" b="1" u="sng" dirty="0">
                <a:hlinkClick r:id="rId2"/>
              </a:rPr>
              <a:t>thecrunch.wellcome.ac.uk/schools</a:t>
            </a:r>
            <a:endParaRPr lang="en-GB" dirty="0"/>
          </a:p>
          <a:p>
            <a:endParaRPr lang="en-GB" dirty="0" smtClean="0"/>
          </a:p>
          <a:p>
            <a:pPr>
              <a:buFont typeface="Wingdings" panose="05000000000000000000" pitchFamily="2" charset="2"/>
              <a:buChar char="§"/>
            </a:pPr>
            <a:r>
              <a:rPr lang="en-GB" dirty="0" smtClean="0"/>
              <a:t>  Background to The Crunch initiative</a:t>
            </a:r>
          </a:p>
          <a:p>
            <a:pPr>
              <a:buFont typeface="Wingdings" panose="05000000000000000000" pitchFamily="2" charset="2"/>
              <a:buChar char="§"/>
            </a:pPr>
            <a:r>
              <a:rPr lang="en-GB" dirty="0"/>
              <a:t> </a:t>
            </a:r>
            <a:r>
              <a:rPr lang="en-GB" dirty="0" smtClean="0"/>
              <a:t>“Flying Fruit” Foundation Phase – see pack</a:t>
            </a:r>
            <a:endParaRPr lang="en-GB" dirty="0"/>
          </a:p>
          <a:p>
            <a:pPr>
              <a:buFont typeface="Wingdings" panose="05000000000000000000" pitchFamily="2" charset="2"/>
              <a:buChar char="§"/>
            </a:pPr>
            <a:r>
              <a:rPr lang="en-GB" dirty="0" smtClean="0"/>
              <a:t>Discuss the structure and enquiry based nature of the activities. </a:t>
            </a:r>
          </a:p>
          <a:p>
            <a:pPr>
              <a:buFont typeface="Wingdings" panose="05000000000000000000" pitchFamily="2" charset="2"/>
              <a:buChar char="§"/>
            </a:pPr>
            <a:r>
              <a:rPr lang="en-GB" dirty="0"/>
              <a:t> </a:t>
            </a:r>
            <a:r>
              <a:rPr lang="en-GB" dirty="0" smtClean="0"/>
              <a:t>Assignment?</a:t>
            </a:r>
            <a:endParaRPr lang="en-GB" dirty="0"/>
          </a:p>
        </p:txBody>
      </p:sp>
    </p:spTree>
    <p:extLst>
      <p:ext uri="{BB962C8B-B14F-4D97-AF65-F5344CB8AC3E}">
        <p14:creationId xmlns:p14="http://schemas.microsoft.com/office/powerpoint/2010/main" val="15695276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Crunch</a:t>
            </a:r>
            <a:endParaRPr lang="en-GB" dirty="0"/>
          </a:p>
        </p:txBody>
      </p:sp>
      <p:sp>
        <p:nvSpPr>
          <p:cNvPr id="3" name="Content Placeholder 2"/>
          <p:cNvSpPr>
            <a:spLocks noGrp="1"/>
          </p:cNvSpPr>
          <p:nvPr>
            <p:ph idx="1"/>
          </p:nvPr>
        </p:nvSpPr>
        <p:spPr/>
        <p:txBody>
          <a:bodyPr/>
          <a:lstStyle/>
          <a:p>
            <a:pPr marL="0" indent="0">
              <a:buNone/>
            </a:pPr>
            <a:endParaRPr lang="en-US" b="1" i="1" dirty="0" smtClean="0"/>
          </a:p>
          <a:p>
            <a:pPr marL="0" indent="0">
              <a:buNone/>
            </a:pPr>
            <a:r>
              <a:rPr lang="en-US" b="1" i="1" dirty="0" smtClean="0"/>
              <a:t>Watch or directed study for an alternative focus for pupils’ enquiry</a:t>
            </a:r>
            <a:endParaRPr lang="en-US" b="1" i="1" dirty="0"/>
          </a:p>
          <a:p>
            <a:pPr marL="0" indent="0">
              <a:buNone/>
            </a:pPr>
            <a:endParaRPr lang="en-US" b="1" i="1" dirty="0" smtClean="0"/>
          </a:p>
          <a:p>
            <a:pPr marL="0" indent="0">
              <a:buNone/>
            </a:pPr>
            <a:r>
              <a:rPr lang="en-US" b="1" i="1" dirty="0" smtClean="0"/>
              <a:t>Video </a:t>
            </a:r>
            <a:r>
              <a:rPr lang="en-US" b="1" i="1" dirty="0"/>
              <a:t>demo: digestion:</a:t>
            </a:r>
          </a:p>
          <a:p>
            <a:r>
              <a:rPr lang="en-GB" b="1" i="1" dirty="0">
                <a:hlinkClick r:id="rId2"/>
              </a:rPr>
              <a:t>https://</a:t>
            </a:r>
            <a:r>
              <a:rPr lang="en-GB" b="1" i="1" dirty="0" smtClean="0">
                <a:hlinkClick r:id="rId2"/>
              </a:rPr>
              <a:t>www.youtube.com/watch?v=IQ-yJPnRxOM</a:t>
            </a:r>
            <a:endParaRPr lang="en-GB" b="1" i="1" dirty="0" smtClean="0"/>
          </a:p>
          <a:p>
            <a:endParaRPr lang="en-GB" b="1" i="1" dirty="0"/>
          </a:p>
          <a:p>
            <a:r>
              <a:rPr lang="en-GB" b="1" i="1" dirty="0" smtClean="0"/>
              <a:t>How could this be adapted to reflect an EBL approach?</a:t>
            </a:r>
            <a:endParaRPr lang="en-GB" b="1" i="1" dirty="0"/>
          </a:p>
          <a:p>
            <a:endParaRPr lang="en-GB" dirty="0"/>
          </a:p>
        </p:txBody>
      </p:sp>
    </p:spTree>
    <p:extLst>
      <p:ext uri="{BB962C8B-B14F-4D97-AF65-F5344CB8AC3E}">
        <p14:creationId xmlns:p14="http://schemas.microsoft.com/office/powerpoint/2010/main" val="148545248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smtClean="0"/>
          </a:p>
          <a:p>
            <a:r>
              <a:rPr lang="en-GB" dirty="0" smtClean="0">
                <a:solidFill>
                  <a:srgbClr val="FF0000"/>
                </a:solidFill>
              </a:rPr>
              <a:t>Theory </a:t>
            </a:r>
            <a:r>
              <a:rPr lang="en-GB" dirty="0">
                <a:solidFill>
                  <a:srgbClr val="FF0000"/>
                </a:solidFill>
              </a:rPr>
              <a:t>into practice: Primary Science Teacher trust</a:t>
            </a:r>
          </a:p>
          <a:p>
            <a:r>
              <a:rPr lang="en-GB" dirty="0"/>
              <a:t>“Bright Ideas</a:t>
            </a:r>
            <a:r>
              <a:rPr lang="en-GB" dirty="0" smtClean="0"/>
              <a:t>” project</a:t>
            </a:r>
            <a:endParaRPr lang="en-GB" dirty="0"/>
          </a:p>
          <a:p>
            <a:r>
              <a:rPr lang="en-GB" dirty="0"/>
              <a:t>“Thinking, talking, doing science</a:t>
            </a:r>
            <a:r>
              <a:rPr lang="en-GB" dirty="0" smtClean="0"/>
              <a:t>” project</a:t>
            </a:r>
            <a:endParaRPr lang="en-GB" dirty="0"/>
          </a:p>
          <a:p>
            <a:r>
              <a:rPr lang="en-GB" u="sng" dirty="0">
                <a:hlinkClick r:id="rId2"/>
              </a:rPr>
              <a:t>https://pstt.org.uk/resources/curriculum-materials</a:t>
            </a:r>
            <a:endParaRPr lang="en-GB" dirty="0"/>
          </a:p>
          <a:p>
            <a:r>
              <a:rPr lang="en-GB" u="sng" dirty="0">
                <a:hlinkClick r:id="rId3"/>
              </a:rPr>
              <a:t>https://pstt.org.uk/</a:t>
            </a:r>
            <a:endParaRPr lang="en-GB" u="sng" dirty="0"/>
          </a:p>
          <a:p>
            <a:endParaRPr lang="en-GB" dirty="0"/>
          </a:p>
        </p:txBody>
      </p:sp>
    </p:spTree>
    <p:extLst>
      <p:ext uri="{BB962C8B-B14F-4D97-AF65-F5344CB8AC3E}">
        <p14:creationId xmlns:p14="http://schemas.microsoft.com/office/powerpoint/2010/main" val="96246370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1780" y="453081"/>
            <a:ext cx="8911687" cy="1262448"/>
          </a:xfrm>
        </p:spPr>
        <p:txBody>
          <a:bodyPr>
            <a:noAutofit/>
          </a:bodyPr>
          <a:lstStyle/>
          <a:p>
            <a:r>
              <a:rPr lang="en-GB" sz="2800" dirty="0" smtClean="0">
                <a:solidFill>
                  <a:schemeClr val="tx1"/>
                </a:solidFill>
              </a:rPr>
              <a:t>Oxford Brookes University Conceptual Challenge in Primary Science Astra Zeneca (now PSTT) funded project (2002 – 2004)</a:t>
            </a:r>
            <a:endParaRPr lang="en-GB" sz="2800" dirty="0">
              <a:solidFill>
                <a:schemeClr val="tx1"/>
              </a:solidFill>
            </a:endParaRPr>
          </a:p>
        </p:txBody>
      </p:sp>
      <p:sp>
        <p:nvSpPr>
          <p:cNvPr id="3" name="Content Placeholder 2"/>
          <p:cNvSpPr>
            <a:spLocks noGrp="1"/>
          </p:cNvSpPr>
          <p:nvPr>
            <p:ph idx="1"/>
          </p:nvPr>
        </p:nvSpPr>
        <p:spPr>
          <a:xfrm>
            <a:off x="2556261" y="2133600"/>
            <a:ext cx="8915400" cy="3777622"/>
          </a:xfrm>
        </p:spPr>
        <p:txBody>
          <a:bodyPr>
            <a:normAutofit lnSpcReduction="10000"/>
          </a:bodyPr>
          <a:lstStyle/>
          <a:p>
            <a:r>
              <a:rPr lang="en-GB" dirty="0" smtClean="0"/>
              <a:t>Outcomes resulted in teachers adapting lessons:</a:t>
            </a:r>
          </a:p>
          <a:p>
            <a:endParaRPr lang="en-GB" dirty="0"/>
          </a:p>
          <a:p>
            <a:pPr>
              <a:buFont typeface="Wingdings" panose="05000000000000000000" pitchFamily="2" charset="2"/>
              <a:buChar char="§"/>
            </a:pPr>
            <a:r>
              <a:rPr lang="en-GB" dirty="0" smtClean="0"/>
              <a:t> More emphasis on pupils’ independent scientific thinking</a:t>
            </a:r>
          </a:p>
          <a:p>
            <a:pPr>
              <a:buFont typeface="Wingdings" panose="05000000000000000000" pitchFamily="2" charset="2"/>
              <a:buChar char="§"/>
            </a:pPr>
            <a:r>
              <a:rPr lang="en-GB" dirty="0" smtClean="0"/>
              <a:t> Increased time on discussion of scientific ideas</a:t>
            </a:r>
          </a:p>
          <a:p>
            <a:pPr>
              <a:buFont typeface="Wingdings" panose="05000000000000000000" pitchFamily="2" charset="2"/>
              <a:buChar char="§"/>
            </a:pPr>
            <a:r>
              <a:rPr lang="en-GB" dirty="0" smtClean="0"/>
              <a:t> More focused recording by pupils – less but better writing</a:t>
            </a:r>
          </a:p>
          <a:p>
            <a:pPr>
              <a:buFont typeface="Wingdings" panose="05000000000000000000" pitchFamily="2" charset="2"/>
              <a:buChar char="§"/>
            </a:pPr>
            <a:r>
              <a:rPr lang="en-GB" dirty="0" smtClean="0"/>
              <a:t> More time for hands on practical investigations</a:t>
            </a:r>
          </a:p>
          <a:p>
            <a:endParaRPr lang="en-GB" dirty="0"/>
          </a:p>
          <a:p>
            <a:r>
              <a:rPr lang="en-GB" dirty="0" smtClean="0"/>
              <a:t>This creative approach focused on thinking, doing and talking was shown to increase pupils’ attainment.</a:t>
            </a:r>
            <a:endParaRPr lang="en-GB" dirty="0"/>
          </a:p>
        </p:txBody>
      </p:sp>
    </p:spTree>
    <p:extLst>
      <p:ext uri="{BB962C8B-B14F-4D97-AF65-F5344CB8AC3E}">
        <p14:creationId xmlns:p14="http://schemas.microsoft.com/office/powerpoint/2010/main" val="89895841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The Bright Ideas Time strategy developed from this project:</a:t>
            </a:r>
            <a:endParaRPr lang="en-GB" dirty="0">
              <a:solidFill>
                <a:schemeClr val="tx1"/>
              </a:solidFill>
            </a:endParaRPr>
          </a:p>
        </p:txBody>
      </p:sp>
      <p:sp>
        <p:nvSpPr>
          <p:cNvPr id="3" name="Content Placeholder 2"/>
          <p:cNvSpPr>
            <a:spLocks noGrp="1"/>
          </p:cNvSpPr>
          <p:nvPr>
            <p:ph idx="1"/>
          </p:nvPr>
        </p:nvSpPr>
        <p:spPr/>
        <p:txBody>
          <a:bodyPr>
            <a:normAutofit/>
          </a:bodyPr>
          <a:lstStyle/>
          <a:p>
            <a:r>
              <a:rPr lang="en-GB" b="1" dirty="0">
                <a:solidFill>
                  <a:schemeClr val="tx1"/>
                </a:solidFill>
              </a:rPr>
              <a:t>BRIGHT IDEAS CPD + VIDEO</a:t>
            </a:r>
          </a:p>
          <a:p>
            <a:pPr marL="0" indent="0">
              <a:buNone/>
            </a:pPr>
            <a:r>
              <a:rPr lang="en-GB" u="sng" dirty="0">
                <a:hlinkClick r:id="rId2"/>
              </a:rPr>
              <a:t>https://pstt.org.uk/resources/cpd-units/bright-ideas-in-primary-science</a:t>
            </a:r>
            <a:endParaRPr lang="en-GB" u="sng" dirty="0"/>
          </a:p>
          <a:p>
            <a:r>
              <a:rPr lang="en-GB" dirty="0" smtClean="0"/>
              <a:t>Teachers comment that they can elicit what pupils know and understand and consequently highlight their alternate or misconceptions. The Bright Ideas “prompts” are basically elicitation strategies. Also used as an assessment tool.</a:t>
            </a:r>
          </a:p>
          <a:p>
            <a:endParaRPr lang="en-GB" dirty="0" smtClean="0"/>
          </a:p>
          <a:p>
            <a:r>
              <a:rPr lang="en-GB" dirty="0" smtClean="0"/>
              <a:t>A dedicated discussion time set aside to talk about science in each primary science lesson – 10 minutes at any point in the lesson.</a:t>
            </a:r>
          </a:p>
          <a:p>
            <a:endParaRPr lang="en-GB" dirty="0"/>
          </a:p>
          <a:p>
            <a:r>
              <a:rPr lang="en-GB" dirty="0" smtClean="0"/>
              <a:t>Feedback from teachers: valuable in developing children’s thinking and understanding (all ages).</a:t>
            </a:r>
            <a:endParaRPr lang="en-GB" dirty="0"/>
          </a:p>
        </p:txBody>
      </p:sp>
    </p:spTree>
    <p:extLst>
      <p:ext uri="{BB962C8B-B14F-4D97-AF65-F5344CB8AC3E}">
        <p14:creationId xmlns:p14="http://schemas.microsoft.com/office/powerpoint/2010/main" val="338961365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solidFill>
                  <a:schemeClr val="tx1"/>
                </a:solidFill>
              </a:rPr>
              <a:t>Video clips and explanation of Bright ideas </a:t>
            </a:r>
            <a:endParaRPr lang="en-GB" dirty="0">
              <a:solidFill>
                <a:schemeClr val="tx1"/>
              </a:solidFill>
            </a:endParaRPr>
          </a:p>
        </p:txBody>
      </p:sp>
      <p:sp>
        <p:nvSpPr>
          <p:cNvPr id="3" name="Content Placeholder 2"/>
          <p:cNvSpPr>
            <a:spLocks noGrp="1"/>
          </p:cNvSpPr>
          <p:nvPr>
            <p:ph idx="1"/>
          </p:nvPr>
        </p:nvSpPr>
        <p:spPr/>
        <p:txBody>
          <a:bodyPr/>
          <a:lstStyle/>
          <a:p>
            <a:endParaRPr lang="en-GB" dirty="0" smtClean="0">
              <a:hlinkClick r:id=""/>
            </a:endParaRPr>
          </a:p>
          <a:p>
            <a:r>
              <a:rPr lang="en-GB" dirty="0" smtClean="0">
                <a:hlinkClick r:id=""/>
              </a:rPr>
              <a:t>https</a:t>
            </a:r>
            <a:r>
              <a:rPr lang="en-GB" dirty="0">
                <a:hlinkClick r:id="rId2"/>
              </a:rPr>
              <a:t>://</a:t>
            </a:r>
            <a:r>
              <a:rPr lang="en-GB" dirty="0" smtClean="0">
                <a:hlinkClick r:id="rId2"/>
              </a:rPr>
              <a:t>www.pstt-cpd.org.uk/ext/cpd/bright-ideas/introduction-to-the-bright-ideas-time.html</a:t>
            </a:r>
            <a:endParaRPr lang="en-GB" dirty="0" smtClean="0"/>
          </a:p>
          <a:p>
            <a:endParaRPr lang="en-GB" dirty="0" smtClean="0"/>
          </a:p>
          <a:p>
            <a:endParaRPr lang="en-GB" dirty="0" smtClean="0"/>
          </a:p>
          <a:p>
            <a:r>
              <a:rPr lang="en-GB" dirty="0" smtClean="0"/>
              <a:t>Show examples of responses by teachers and pupils</a:t>
            </a:r>
            <a:endParaRPr lang="en-GB" dirty="0"/>
          </a:p>
        </p:txBody>
      </p:sp>
    </p:spTree>
    <p:extLst>
      <p:ext uri="{BB962C8B-B14F-4D97-AF65-F5344CB8AC3E}">
        <p14:creationId xmlns:p14="http://schemas.microsoft.com/office/powerpoint/2010/main" val="329053712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Education Endowment Foundation Project (2012 – 2015)</a:t>
            </a:r>
            <a:endParaRPr lang="en-GB" dirty="0"/>
          </a:p>
        </p:txBody>
      </p:sp>
      <p:sp>
        <p:nvSpPr>
          <p:cNvPr id="3" name="Content Placeholder 2"/>
          <p:cNvSpPr>
            <a:spLocks noGrp="1"/>
          </p:cNvSpPr>
          <p:nvPr>
            <p:ph idx="1"/>
          </p:nvPr>
        </p:nvSpPr>
        <p:spPr/>
        <p:txBody>
          <a:bodyPr>
            <a:normAutofit/>
          </a:bodyPr>
          <a:lstStyle/>
          <a:p>
            <a:endParaRPr lang="en-US" dirty="0" smtClean="0"/>
          </a:p>
          <a:p>
            <a:r>
              <a:rPr lang="en-US" sz="2400" dirty="0" smtClean="0">
                <a:solidFill>
                  <a:schemeClr val="tx1"/>
                </a:solidFill>
              </a:rPr>
              <a:t>Thinking</a:t>
            </a:r>
            <a:r>
              <a:rPr lang="en-US" sz="2400" dirty="0">
                <a:solidFill>
                  <a:schemeClr val="tx1"/>
                </a:solidFill>
              </a:rPr>
              <a:t>, Doing, Talking Science (TDTS) is a </a:t>
            </a:r>
            <a:r>
              <a:rPr lang="en-US" sz="2400" dirty="0" err="1">
                <a:solidFill>
                  <a:schemeClr val="tx1"/>
                </a:solidFill>
              </a:rPr>
              <a:t>programme</a:t>
            </a:r>
            <a:r>
              <a:rPr lang="en-US" sz="2400" dirty="0">
                <a:solidFill>
                  <a:schemeClr val="tx1"/>
                </a:solidFill>
              </a:rPr>
              <a:t> that aims to </a:t>
            </a:r>
            <a:r>
              <a:rPr lang="en-US" sz="2400" dirty="0" smtClean="0">
                <a:solidFill>
                  <a:schemeClr val="tx1"/>
                </a:solidFill>
              </a:rPr>
              <a:t>make science </a:t>
            </a:r>
            <a:r>
              <a:rPr lang="en-US" sz="2400" dirty="0">
                <a:solidFill>
                  <a:schemeClr val="tx1"/>
                </a:solidFill>
              </a:rPr>
              <a:t>lessons in primary schools more practical, creative and challenging.</a:t>
            </a:r>
          </a:p>
          <a:p>
            <a:r>
              <a:rPr lang="en-US" sz="2400" dirty="0">
                <a:solidFill>
                  <a:schemeClr val="tx1"/>
                </a:solidFill>
              </a:rPr>
              <a:t>Teachers are trained in a repertoire of strategies that aim to encourage pupils </a:t>
            </a:r>
            <a:r>
              <a:rPr lang="en-US" sz="2400" dirty="0" smtClean="0">
                <a:solidFill>
                  <a:schemeClr val="tx1"/>
                </a:solidFill>
              </a:rPr>
              <a:t>to use </a:t>
            </a:r>
            <a:r>
              <a:rPr lang="en-US" sz="2400" dirty="0">
                <a:solidFill>
                  <a:schemeClr val="tx1"/>
                </a:solidFill>
              </a:rPr>
              <a:t>higher order thinking skills. For example, pupils are posed ‘Big Questions</a:t>
            </a:r>
            <a:r>
              <a:rPr lang="en-US" sz="2400" dirty="0" smtClean="0">
                <a:solidFill>
                  <a:schemeClr val="tx1"/>
                </a:solidFill>
              </a:rPr>
              <a:t>’, such </a:t>
            </a:r>
            <a:r>
              <a:rPr lang="en-US" sz="2400" dirty="0">
                <a:solidFill>
                  <a:schemeClr val="tx1"/>
                </a:solidFill>
              </a:rPr>
              <a:t>as ‘How do you know that the earth is a sphere</a:t>
            </a:r>
            <a:r>
              <a:rPr lang="en-US" sz="2400" dirty="0" smtClean="0">
                <a:solidFill>
                  <a:schemeClr val="tx1"/>
                </a:solidFill>
              </a:rPr>
              <a:t>?’ that </a:t>
            </a:r>
            <a:r>
              <a:rPr lang="en-US" sz="2400" dirty="0">
                <a:solidFill>
                  <a:schemeClr val="tx1"/>
                </a:solidFill>
              </a:rPr>
              <a:t>are used to </a:t>
            </a:r>
            <a:r>
              <a:rPr lang="en-US" sz="2400" dirty="0" smtClean="0">
                <a:solidFill>
                  <a:schemeClr val="tx1"/>
                </a:solidFill>
              </a:rPr>
              <a:t>stimulate discussion </a:t>
            </a:r>
            <a:r>
              <a:rPr lang="en-US" sz="2400" dirty="0">
                <a:solidFill>
                  <a:schemeClr val="tx1"/>
                </a:solidFill>
              </a:rPr>
              <a:t>about scientific </a:t>
            </a:r>
            <a:r>
              <a:rPr lang="en-US" sz="2400" dirty="0" smtClean="0">
                <a:solidFill>
                  <a:schemeClr val="tx1"/>
                </a:solidFill>
              </a:rPr>
              <a:t>topics </a:t>
            </a:r>
            <a:r>
              <a:rPr lang="en-US" sz="2400" dirty="0">
                <a:solidFill>
                  <a:schemeClr val="tx1"/>
                </a:solidFill>
              </a:rPr>
              <a:t>and the principles of scientific enquiry.</a:t>
            </a:r>
            <a:endParaRPr lang="en-GB" sz="2400" dirty="0">
              <a:solidFill>
                <a:schemeClr val="tx1"/>
              </a:solidFill>
            </a:endParaRPr>
          </a:p>
        </p:txBody>
      </p:sp>
    </p:spTree>
    <p:extLst>
      <p:ext uri="{BB962C8B-B14F-4D97-AF65-F5344CB8AC3E}">
        <p14:creationId xmlns:p14="http://schemas.microsoft.com/office/powerpoint/2010/main" val="159014444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tx1"/>
                </a:solidFill>
              </a:rPr>
              <a:t/>
            </a:r>
            <a:br>
              <a:rPr lang="en-US" dirty="0" smtClean="0">
                <a:solidFill>
                  <a:schemeClr val="tx1"/>
                </a:solidFill>
              </a:rPr>
            </a:br>
            <a:r>
              <a:rPr lang="en-US" dirty="0" smtClean="0">
                <a:solidFill>
                  <a:srgbClr val="FF0000"/>
                </a:solidFill>
              </a:rPr>
              <a:t>Thinking</a:t>
            </a:r>
            <a:r>
              <a:rPr lang="en-US" dirty="0">
                <a:solidFill>
                  <a:srgbClr val="FF0000"/>
                </a:solidFill>
              </a:rPr>
              <a:t>, Doing, Talking Science</a:t>
            </a:r>
            <a:endParaRPr lang="en-GB" dirty="0">
              <a:solidFill>
                <a:srgbClr val="FF0000"/>
              </a:solidFill>
            </a:endParaRPr>
          </a:p>
        </p:txBody>
      </p:sp>
      <p:sp>
        <p:nvSpPr>
          <p:cNvPr id="3" name="Content Placeholder 2"/>
          <p:cNvSpPr>
            <a:spLocks noGrp="1"/>
          </p:cNvSpPr>
          <p:nvPr>
            <p:ph idx="1"/>
          </p:nvPr>
        </p:nvSpPr>
        <p:spPr/>
        <p:txBody>
          <a:bodyPr/>
          <a:lstStyle/>
          <a:p>
            <a:pPr>
              <a:buFont typeface="Wingdings" panose="05000000000000000000" pitchFamily="2" charset="2"/>
              <a:buChar char="Ø"/>
            </a:pPr>
            <a:r>
              <a:rPr lang="en-US" dirty="0">
                <a:solidFill>
                  <a:schemeClr val="tx1"/>
                </a:solidFill>
              </a:rPr>
              <a:t>The training did not aim to provide participating teachers </a:t>
            </a:r>
            <a:r>
              <a:rPr lang="en-US" dirty="0" smtClean="0">
                <a:solidFill>
                  <a:schemeClr val="tx1"/>
                </a:solidFill>
              </a:rPr>
              <a:t>with a </a:t>
            </a:r>
            <a:r>
              <a:rPr lang="en-US" dirty="0">
                <a:solidFill>
                  <a:schemeClr val="tx1"/>
                </a:solidFill>
              </a:rPr>
              <a:t>set of ‘off-the-shelf’ lesson plans to be delivered in schools; rather,</a:t>
            </a:r>
            <a:r>
              <a:rPr lang="en-US" b="1" dirty="0">
                <a:solidFill>
                  <a:schemeClr val="tx1"/>
                </a:solidFill>
              </a:rPr>
              <a:t> it sought </a:t>
            </a:r>
            <a:r>
              <a:rPr lang="en-US" b="1" dirty="0" smtClean="0">
                <a:solidFill>
                  <a:schemeClr val="tx1"/>
                </a:solidFill>
              </a:rPr>
              <a:t>to support </a:t>
            </a:r>
            <a:r>
              <a:rPr lang="en-US" b="1" dirty="0">
                <a:solidFill>
                  <a:schemeClr val="tx1"/>
                </a:solidFill>
              </a:rPr>
              <a:t>teachers to be more creative and thoughtful in planning their </a:t>
            </a:r>
            <a:r>
              <a:rPr lang="en-US" b="1" dirty="0" smtClean="0">
                <a:solidFill>
                  <a:schemeClr val="tx1"/>
                </a:solidFill>
              </a:rPr>
              <a:t>science lessons</a:t>
            </a:r>
            <a:r>
              <a:rPr lang="en-US" b="1" dirty="0">
                <a:solidFill>
                  <a:schemeClr val="tx1"/>
                </a:solidFill>
              </a:rPr>
              <a:t>. </a:t>
            </a:r>
            <a:endParaRPr lang="en-US" b="1" dirty="0" smtClean="0">
              <a:solidFill>
                <a:schemeClr val="tx1"/>
              </a:solidFill>
            </a:endParaRPr>
          </a:p>
          <a:p>
            <a:endParaRPr lang="en-US" dirty="0" smtClean="0">
              <a:solidFill>
                <a:schemeClr val="tx1"/>
              </a:solidFill>
            </a:endParaRPr>
          </a:p>
          <a:p>
            <a:pPr>
              <a:buFont typeface="Wingdings" panose="05000000000000000000" pitchFamily="2" charset="2"/>
              <a:buChar char="Ø"/>
            </a:pPr>
            <a:r>
              <a:rPr lang="en-US" dirty="0" smtClean="0">
                <a:solidFill>
                  <a:schemeClr val="tx1"/>
                </a:solidFill>
              </a:rPr>
              <a:t>In </a:t>
            </a:r>
            <a:r>
              <a:rPr lang="en-US" dirty="0">
                <a:solidFill>
                  <a:schemeClr val="tx1"/>
                </a:solidFill>
              </a:rPr>
              <a:t>addition, teachers had dedicated time to work with colleagues to </a:t>
            </a:r>
            <a:r>
              <a:rPr lang="en-US" dirty="0" smtClean="0">
                <a:solidFill>
                  <a:schemeClr val="tx1"/>
                </a:solidFill>
              </a:rPr>
              <a:t>plan and </a:t>
            </a:r>
            <a:r>
              <a:rPr lang="en-US" dirty="0">
                <a:solidFill>
                  <a:schemeClr val="tx1"/>
                </a:solidFill>
              </a:rPr>
              <a:t>review lessons taught as part of the project. </a:t>
            </a:r>
            <a:r>
              <a:rPr lang="en-US" b="1" dirty="0">
                <a:solidFill>
                  <a:schemeClr val="tx1"/>
                </a:solidFill>
              </a:rPr>
              <a:t>Teachers were also </a:t>
            </a:r>
            <a:r>
              <a:rPr lang="en-US" b="1" dirty="0" smtClean="0">
                <a:solidFill>
                  <a:schemeClr val="tx1"/>
                </a:solidFill>
              </a:rPr>
              <a:t>encouraged to </a:t>
            </a:r>
            <a:r>
              <a:rPr lang="en-US" b="1" dirty="0">
                <a:solidFill>
                  <a:schemeClr val="tx1"/>
                </a:solidFill>
              </a:rPr>
              <a:t>link pupils’ learning in science, with their learning in numeracy and literacy</a:t>
            </a:r>
            <a:r>
              <a:rPr lang="en-US" b="1" dirty="0" smtClean="0">
                <a:solidFill>
                  <a:schemeClr val="tx1"/>
                </a:solidFill>
              </a:rPr>
              <a:t>.</a:t>
            </a:r>
          </a:p>
          <a:p>
            <a:r>
              <a:rPr lang="en-US" b="1" dirty="0" smtClean="0">
                <a:solidFill>
                  <a:schemeClr val="tx1"/>
                </a:solidFill>
              </a:rPr>
              <a:t>Full Report:</a:t>
            </a:r>
            <a:endParaRPr lang="en-US" b="1" dirty="0">
              <a:solidFill>
                <a:schemeClr val="tx1"/>
              </a:solidFill>
            </a:endParaRPr>
          </a:p>
          <a:p>
            <a:r>
              <a:rPr lang="en-GB" u="sng" dirty="0">
                <a:hlinkClick r:id="rId2"/>
              </a:rPr>
              <a:t>https://educationendowmentfoundation.org.uk/our-work/projects/thinking-doing-talking-science</a:t>
            </a:r>
            <a:endParaRPr lang="en-GB" dirty="0"/>
          </a:p>
          <a:p>
            <a:endParaRPr lang="en-GB" b="1" dirty="0">
              <a:solidFill>
                <a:schemeClr val="tx1"/>
              </a:solidFill>
            </a:endParaRPr>
          </a:p>
        </p:txBody>
      </p:sp>
    </p:spTree>
    <p:extLst>
      <p:ext uri="{BB962C8B-B14F-4D97-AF65-F5344CB8AC3E}">
        <p14:creationId xmlns:p14="http://schemas.microsoft.com/office/powerpoint/2010/main" val="199514079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contexts for your own Research into Practice?</a:t>
            </a:r>
            <a:endParaRPr lang="en-GB" dirty="0"/>
          </a:p>
        </p:txBody>
      </p:sp>
      <p:sp>
        <p:nvSpPr>
          <p:cNvPr id="3" name="Content Placeholder 2"/>
          <p:cNvSpPr>
            <a:spLocks noGrp="1"/>
          </p:cNvSpPr>
          <p:nvPr>
            <p:ph idx="1"/>
          </p:nvPr>
        </p:nvSpPr>
        <p:spPr/>
        <p:txBody>
          <a:bodyPr/>
          <a:lstStyle/>
          <a:p>
            <a:pPr marL="0" indent="0">
              <a:buNone/>
            </a:pPr>
            <a:r>
              <a:rPr lang="en-GB" dirty="0" smtClean="0"/>
              <a:t>The bright ideas time</a:t>
            </a:r>
          </a:p>
          <a:p>
            <a:pPr marL="0" indent="0">
              <a:buNone/>
            </a:pPr>
            <a:endParaRPr lang="en-GB" dirty="0"/>
          </a:p>
          <a:p>
            <a:pPr>
              <a:buFont typeface="Wingdings" panose="05000000000000000000" pitchFamily="2" charset="2"/>
              <a:buChar char="Ø"/>
            </a:pPr>
            <a:r>
              <a:rPr lang="en-GB" dirty="0" smtClean="0"/>
              <a:t>  The </a:t>
            </a:r>
            <a:r>
              <a:rPr lang="en-GB" dirty="0"/>
              <a:t>odd one out</a:t>
            </a:r>
          </a:p>
          <a:p>
            <a:pPr>
              <a:buFont typeface="Wingdings" panose="05000000000000000000" pitchFamily="2" charset="2"/>
              <a:buChar char="Ø"/>
            </a:pPr>
            <a:r>
              <a:rPr lang="en-GB" dirty="0" smtClean="0"/>
              <a:t>  The </a:t>
            </a:r>
            <a:r>
              <a:rPr lang="en-GB" dirty="0" err="1"/>
              <a:t>pmi</a:t>
            </a:r>
            <a:endParaRPr lang="en-GB" dirty="0"/>
          </a:p>
          <a:p>
            <a:pPr>
              <a:buFont typeface="Wingdings" panose="05000000000000000000" pitchFamily="2" charset="2"/>
              <a:buChar char="Ø"/>
            </a:pPr>
            <a:r>
              <a:rPr lang="en-GB" dirty="0" smtClean="0"/>
              <a:t>  The </a:t>
            </a:r>
            <a:r>
              <a:rPr lang="en-GB" dirty="0"/>
              <a:t>big </a:t>
            </a:r>
            <a:r>
              <a:rPr lang="en-GB" dirty="0" smtClean="0"/>
              <a:t>question</a:t>
            </a:r>
          </a:p>
          <a:p>
            <a:endParaRPr lang="en-GB" dirty="0"/>
          </a:p>
          <a:p>
            <a:pPr>
              <a:buFont typeface="Wingdings" panose="05000000000000000000" pitchFamily="2" charset="2"/>
              <a:buChar char="Ø"/>
            </a:pPr>
            <a:r>
              <a:rPr lang="en-GB" dirty="0" smtClean="0"/>
              <a:t>  Drama in Primary Science</a:t>
            </a:r>
          </a:p>
          <a:p>
            <a:pPr marL="0" indent="0">
              <a:buNone/>
            </a:pPr>
            <a:endParaRPr lang="en-GB" dirty="0"/>
          </a:p>
        </p:txBody>
      </p:sp>
    </p:spTree>
    <p:extLst>
      <p:ext uri="{BB962C8B-B14F-4D97-AF65-F5344CB8AC3E}">
        <p14:creationId xmlns:p14="http://schemas.microsoft.com/office/powerpoint/2010/main" val="354952360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The odd one out</a:t>
            </a:r>
            <a:endParaRPr lang="en-GB" dirty="0"/>
          </a:p>
        </p:txBody>
      </p:sp>
      <p:sp>
        <p:nvSpPr>
          <p:cNvPr id="3" name="Content Placeholder 2"/>
          <p:cNvSpPr>
            <a:spLocks noGrp="1"/>
          </p:cNvSpPr>
          <p:nvPr>
            <p:ph idx="1"/>
          </p:nvPr>
        </p:nvSpPr>
        <p:spPr/>
        <p:txBody>
          <a:bodyPr>
            <a:normAutofit fontScale="92500" lnSpcReduction="10000"/>
          </a:bodyPr>
          <a:lstStyle/>
          <a:p>
            <a:r>
              <a:rPr lang="en-GB" sz="3200" dirty="0" smtClean="0"/>
              <a:t>Pupils are shown three or four different pictures or actual objects if available:</a:t>
            </a:r>
          </a:p>
          <a:p>
            <a:r>
              <a:rPr lang="en-GB" sz="3200" dirty="0" smtClean="0"/>
              <a:t>“Which is the odd one out and why?” – to justify their reasoning and so reveal their thinking.</a:t>
            </a:r>
          </a:p>
          <a:p>
            <a:endParaRPr lang="en-GB" sz="3200" dirty="0"/>
          </a:p>
          <a:p>
            <a:r>
              <a:rPr lang="en-GB" sz="3200" dirty="0" smtClean="0"/>
              <a:t>Compares with concept cartoon and other active assessment/ elicitation tools developed by Stewart Naylor and Brenda Keogh and cognitive conflict stimuli in “Let’s Think Through Science” CASE activities.</a:t>
            </a:r>
          </a:p>
          <a:p>
            <a:endParaRPr lang="en-GB" sz="3200" dirty="0"/>
          </a:p>
          <a:p>
            <a:endParaRPr lang="en-GB" sz="3200" dirty="0"/>
          </a:p>
        </p:txBody>
      </p:sp>
    </p:spTree>
    <p:extLst>
      <p:ext uri="{BB962C8B-B14F-4D97-AF65-F5344CB8AC3E}">
        <p14:creationId xmlns:p14="http://schemas.microsoft.com/office/powerpoint/2010/main" val="348027215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The PMI</a:t>
            </a:r>
            <a:endParaRPr lang="en-GB" dirty="0"/>
          </a:p>
        </p:txBody>
      </p:sp>
      <p:sp>
        <p:nvSpPr>
          <p:cNvPr id="3" name="Content Placeholder 2"/>
          <p:cNvSpPr>
            <a:spLocks noGrp="1"/>
          </p:cNvSpPr>
          <p:nvPr>
            <p:ph idx="1"/>
          </p:nvPr>
        </p:nvSpPr>
        <p:spPr/>
        <p:txBody>
          <a:bodyPr/>
          <a:lstStyle/>
          <a:p>
            <a:r>
              <a:rPr lang="en-GB" dirty="0" smtClean="0"/>
              <a:t>De Bono (1973) and Fisher (2000) are amongst the many who have developed methods to develop pupils’ thinking. PMI is one of these.</a:t>
            </a:r>
          </a:p>
          <a:p>
            <a:r>
              <a:rPr lang="en-GB" dirty="0" smtClean="0"/>
              <a:t>Scenario – pupils consider the positives, Minuses and the Interesting associated ideas</a:t>
            </a:r>
          </a:p>
          <a:p>
            <a:endParaRPr lang="en-GB" dirty="0"/>
          </a:p>
          <a:p>
            <a:r>
              <a:rPr lang="en-GB" sz="2800" i="1" dirty="0" smtClean="0"/>
              <a:t>People have their own plant-like green skin, so they can create their own food in sunlight.</a:t>
            </a:r>
          </a:p>
          <a:p>
            <a:pPr marL="0" indent="0">
              <a:buNone/>
            </a:pPr>
            <a:r>
              <a:rPr lang="en-GB" sz="2800" i="1" dirty="0" smtClean="0"/>
              <a:t>                             P? M? I?</a:t>
            </a:r>
            <a:endParaRPr lang="en-GB" sz="2800" i="1" dirty="0"/>
          </a:p>
        </p:txBody>
      </p:sp>
    </p:spTree>
    <p:extLst>
      <p:ext uri="{BB962C8B-B14F-4D97-AF65-F5344CB8AC3E}">
        <p14:creationId xmlns:p14="http://schemas.microsoft.com/office/powerpoint/2010/main" val="398177049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Pupils’ responses</a:t>
            </a:r>
            <a:endParaRPr lang="en-GB" dirty="0"/>
          </a:p>
        </p:txBody>
      </p:sp>
      <p:sp>
        <p:nvSpPr>
          <p:cNvPr id="3" name="Content Placeholder 2"/>
          <p:cNvSpPr>
            <a:spLocks noGrp="1"/>
          </p:cNvSpPr>
          <p:nvPr>
            <p:ph idx="1"/>
          </p:nvPr>
        </p:nvSpPr>
        <p:spPr/>
        <p:txBody>
          <a:bodyPr>
            <a:normAutofit/>
          </a:bodyPr>
          <a:lstStyle/>
          <a:p>
            <a:r>
              <a:rPr lang="en-GB" dirty="0" smtClean="0"/>
              <a:t>Positive: Poor people wouldn’t starve</a:t>
            </a:r>
          </a:p>
          <a:p>
            <a:r>
              <a:rPr lang="en-GB" dirty="0" smtClean="0"/>
              <a:t>Minus: You might not be able to lie still to sunbathe</a:t>
            </a:r>
          </a:p>
          <a:p>
            <a:r>
              <a:rPr lang="en-GB" dirty="0" smtClean="0"/>
              <a:t>Interesting: Would you need to go to sleep?</a:t>
            </a:r>
          </a:p>
          <a:p>
            <a:endParaRPr lang="en-GB" dirty="0"/>
          </a:p>
          <a:p>
            <a:r>
              <a:rPr lang="en-GB" dirty="0" smtClean="0"/>
              <a:t>The teacher can decide whether these questions are pursued in this lesson or left for personal research.</a:t>
            </a:r>
          </a:p>
          <a:p>
            <a:r>
              <a:rPr lang="en-GB" b="1" dirty="0" smtClean="0"/>
              <a:t>Science is a creative subject so giving pupils time to consider different aspects of a scenario, including the “interesting” ideas, allows imagination to play a part in science lessons.</a:t>
            </a:r>
          </a:p>
          <a:p>
            <a:endParaRPr lang="en-GB" dirty="0"/>
          </a:p>
        </p:txBody>
      </p:sp>
    </p:spTree>
    <p:extLst>
      <p:ext uri="{BB962C8B-B14F-4D97-AF65-F5344CB8AC3E}">
        <p14:creationId xmlns:p14="http://schemas.microsoft.com/office/powerpoint/2010/main" val="66319315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The Big Question</a:t>
            </a:r>
            <a:endParaRPr lang="en-GB" dirty="0"/>
          </a:p>
        </p:txBody>
      </p:sp>
      <p:sp>
        <p:nvSpPr>
          <p:cNvPr id="3" name="Content Placeholder 2"/>
          <p:cNvSpPr>
            <a:spLocks noGrp="1"/>
          </p:cNvSpPr>
          <p:nvPr>
            <p:ph idx="1"/>
          </p:nvPr>
        </p:nvSpPr>
        <p:spPr/>
        <p:txBody>
          <a:bodyPr>
            <a:normAutofit/>
          </a:bodyPr>
          <a:lstStyle/>
          <a:p>
            <a:r>
              <a:rPr lang="en-GB" dirty="0" smtClean="0"/>
              <a:t>Where did the mass of the big tree come from?</a:t>
            </a:r>
          </a:p>
          <a:p>
            <a:endParaRPr lang="en-GB" dirty="0"/>
          </a:p>
          <a:p>
            <a:r>
              <a:rPr lang="en-GB" dirty="0" smtClean="0"/>
              <a:t>“The roots drink the water and eats the nutrients to help it grow”</a:t>
            </a:r>
          </a:p>
          <a:p>
            <a:r>
              <a:rPr lang="en-GB" dirty="0" smtClean="0"/>
              <a:t>“The tree weighs more because of the food and water it has eaten in the past years. It doesn’t have a mouth so the grass collects all the food and water then it goes down into the roots. The tree likes the rain better than house pipe water”</a:t>
            </a:r>
          </a:p>
          <a:p>
            <a:r>
              <a:rPr lang="en-GB" dirty="0" smtClean="0"/>
              <a:t>“The leaves suck in sunlight and convert into energy using the chemical chlorophyll. This is photosynthesis”</a:t>
            </a:r>
          </a:p>
          <a:p>
            <a:r>
              <a:rPr lang="en-GB" dirty="0" smtClean="0"/>
              <a:t>“It has come from the branches”</a:t>
            </a:r>
          </a:p>
          <a:p>
            <a:endParaRPr lang="en-GB" dirty="0"/>
          </a:p>
        </p:txBody>
      </p:sp>
    </p:spTree>
    <p:extLst>
      <p:ext uri="{BB962C8B-B14F-4D97-AF65-F5344CB8AC3E}">
        <p14:creationId xmlns:p14="http://schemas.microsoft.com/office/powerpoint/2010/main" val="95638152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Problem solving</a:t>
            </a:r>
            <a:endParaRPr lang="en-GB" dirty="0"/>
          </a:p>
        </p:txBody>
      </p:sp>
      <p:sp>
        <p:nvSpPr>
          <p:cNvPr id="3" name="Content Placeholder 2"/>
          <p:cNvSpPr>
            <a:spLocks noGrp="1"/>
          </p:cNvSpPr>
          <p:nvPr>
            <p:ph idx="1"/>
          </p:nvPr>
        </p:nvSpPr>
        <p:spPr/>
        <p:txBody>
          <a:bodyPr>
            <a:normAutofit/>
          </a:bodyPr>
          <a:lstStyle/>
          <a:p>
            <a:r>
              <a:rPr lang="en-GB" dirty="0" smtClean="0"/>
              <a:t>Open ended and often related to a real life situation – encourages pupils to use existing science knowledge and to use their imagination.</a:t>
            </a:r>
          </a:p>
          <a:p>
            <a:pPr marL="0" indent="0">
              <a:buNone/>
            </a:pPr>
            <a:r>
              <a:rPr lang="en-GB" dirty="0" smtClean="0"/>
              <a:t>e.g.</a:t>
            </a:r>
          </a:p>
          <a:p>
            <a:pPr>
              <a:buFont typeface="Wingdings" panose="05000000000000000000" pitchFamily="2" charset="2"/>
              <a:buChar char="§"/>
            </a:pPr>
            <a:r>
              <a:rPr lang="en-GB" dirty="0" smtClean="0"/>
              <a:t>  Make an alarm that comes on when the greenhouse door is opened.</a:t>
            </a:r>
          </a:p>
          <a:p>
            <a:pPr marL="0" indent="0">
              <a:buNone/>
            </a:pPr>
            <a:endParaRPr lang="en-GB" dirty="0" smtClean="0"/>
          </a:p>
          <a:p>
            <a:pPr>
              <a:buFont typeface="Wingdings" panose="05000000000000000000" pitchFamily="2" charset="2"/>
              <a:buChar char="§"/>
            </a:pPr>
            <a:r>
              <a:rPr lang="en-GB" dirty="0" smtClean="0"/>
              <a:t>  Protect the precious plant – the prince calls upon his science advisors to design a display to see and protect the rarest plant in the world.</a:t>
            </a:r>
          </a:p>
          <a:p>
            <a:endParaRPr lang="en-GB" dirty="0"/>
          </a:p>
          <a:p>
            <a:pPr marL="0" indent="0">
              <a:buNone/>
            </a:pPr>
            <a:endParaRPr lang="en-GB" dirty="0"/>
          </a:p>
        </p:txBody>
      </p:sp>
    </p:spTree>
    <p:extLst>
      <p:ext uri="{BB962C8B-B14F-4D97-AF65-F5344CB8AC3E}">
        <p14:creationId xmlns:p14="http://schemas.microsoft.com/office/powerpoint/2010/main" val="167836281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 can explain” Project (Donaldson link?)</a:t>
            </a:r>
            <a:endParaRPr lang="en-GB" dirty="0"/>
          </a:p>
        </p:txBody>
      </p:sp>
      <p:sp>
        <p:nvSpPr>
          <p:cNvPr id="3" name="Content Placeholder 2"/>
          <p:cNvSpPr>
            <a:spLocks noGrp="1"/>
          </p:cNvSpPr>
          <p:nvPr>
            <p:ph idx="1"/>
          </p:nvPr>
        </p:nvSpPr>
        <p:spPr/>
        <p:txBody>
          <a:bodyPr>
            <a:normAutofit fontScale="92500" lnSpcReduction="10000"/>
          </a:bodyPr>
          <a:lstStyle/>
          <a:p>
            <a:r>
              <a:rPr lang="en-US" sz="2800" dirty="0" smtClean="0"/>
              <a:t>“The </a:t>
            </a:r>
            <a:r>
              <a:rPr lang="en-US" sz="2800" dirty="0"/>
              <a:t>introduction of a new </a:t>
            </a:r>
            <a:r>
              <a:rPr lang="en-US" sz="2800" dirty="0" smtClean="0"/>
              <a:t>primary </a:t>
            </a:r>
            <a:r>
              <a:rPr lang="en-GB" sz="2800" dirty="0" smtClean="0"/>
              <a:t>curriculum (England) </a:t>
            </a:r>
            <a:r>
              <a:rPr lang="en-GB" sz="2800" dirty="0"/>
              <a:t>for science places </a:t>
            </a:r>
            <a:r>
              <a:rPr lang="en-GB" sz="2800" dirty="0" smtClean="0"/>
              <a:t>greater </a:t>
            </a:r>
            <a:r>
              <a:rPr lang="en-US" sz="2800" dirty="0" smtClean="0"/>
              <a:t>emphasis </a:t>
            </a:r>
            <a:r>
              <a:rPr lang="en-US" sz="2800" dirty="0"/>
              <a:t>on child-led enquiry. </a:t>
            </a:r>
            <a:r>
              <a:rPr lang="en-US" sz="2800" dirty="0">
                <a:solidFill>
                  <a:srgbClr val="FF0000"/>
                </a:solidFill>
              </a:rPr>
              <a:t>At </a:t>
            </a:r>
            <a:r>
              <a:rPr lang="en-US" sz="2800" dirty="0" smtClean="0">
                <a:solidFill>
                  <a:srgbClr val="FF0000"/>
                </a:solidFill>
              </a:rPr>
              <a:t>this time </a:t>
            </a:r>
            <a:r>
              <a:rPr lang="en-US" sz="2800" dirty="0">
                <a:solidFill>
                  <a:srgbClr val="FF0000"/>
                </a:solidFill>
              </a:rPr>
              <a:t>of transition a shift in </a:t>
            </a:r>
            <a:r>
              <a:rPr lang="en-US" sz="2800" dirty="0" smtClean="0">
                <a:solidFill>
                  <a:srgbClr val="FF0000"/>
                </a:solidFill>
              </a:rPr>
              <a:t>emphasis from </a:t>
            </a:r>
            <a:r>
              <a:rPr lang="en-US" sz="2800" dirty="0">
                <a:solidFill>
                  <a:srgbClr val="FF0000"/>
                </a:solidFill>
              </a:rPr>
              <a:t>teacher-led to child-led </a:t>
            </a:r>
            <a:r>
              <a:rPr lang="en-US" sz="2800" dirty="0" smtClean="0">
                <a:solidFill>
                  <a:srgbClr val="FF0000"/>
                </a:solidFill>
              </a:rPr>
              <a:t>enquiry may </a:t>
            </a:r>
            <a:r>
              <a:rPr lang="en-US" sz="2800" dirty="0">
                <a:solidFill>
                  <a:srgbClr val="FF0000"/>
                </a:solidFill>
              </a:rPr>
              <a:t>support the development of </a:t>
            </a:r>
            <a:r>
              <a:rPr lang="en-US" sz="2800" dirty="0" smtClean="0">
                <a:solidFill>
                  <a:srgbClr val="FF0000"/>
                </a:solidFill>
              </a:rPr>
              <a:t>new pedagogic </a:t>
            </a:r>
            <a:r>
              <a:rPr lang="en-US" sz="2800" dirty="0">
                <a:solidFill>
                  <a:srgbClr val="FF0000"/>
                </a:solidFill>
              </a:rPr>
              <a:t>practices that better </a:t>
            </a:r>
            <a:r>
              <a:rPr lang="en-US" sz="2800" dirty="0" smtClean="0">
                <a:solidFill>
                  <a:srgbClr val="FF0000"/>
                </a:solidFill>
              </a:rPr>
              <a:t>align with </a:t>
            </a:r>
            <a:r>
              <a:rPr lang="en-US" sz="2800" dirty="0">
                <a:solidFill>
                  <a:srgbClr val="FF0000"/>
                </a:solidFill>
              </a:rPr>
              <a:t>children’s natural dispositions </a:t>
            </a:r>
            <a:r>
              <a:rPr lang="en-US" sz="2800" dirty="0" smtClean="0">
                <a:solidFill>
                  <a:srgbClr val="FF0000"/>
                </a:solidFill>
              </a:rPr>
              <a:t>of </a:t>
            </a:r>
            <a:r>
              <a:rPr lang="en-GB" sz="2800" dirty="0" smtClean="0">
                <a:solidFill>
                  <a:srgbClr val="FF0000"/>
                </a:solidFill>
              </a:rPr>
              <a:t>playfulness </a:t>
            </a:r>
            <a:r>
              <a:rPr lang="en-GB" sz="2800" dirty="0">
                <a:solidFill>
                  <a:srgbClr val="FF0000"/>
                </a:solidFill>
              </a:rPr>
              <a:t>and curiosity, </a:t>
            </a:r>
            <a:r>
              <a:rPr lang="en-GB" sz="2800" dirty="0" smtClean="0">
                <a:solidFill>
                  <a:srgbClr val="FF0000"/>
                </a:solidFill>
              </a:rPr>
              <a:t>facilitating </a:t>
            </a:r>
            <a:r>
              <a:rPr lang="en-US" sz="2800" dirty="0" smtClean="0">
                <a:solidFill>
                  <a:srgbClr val="FF0000"/>
                </a:solidFill>
              </a:rPr>
              <a:t>their </a:t>
            </a:r>
            <a:r>
              <a:rPr lang="en-US" sz="2800" dirty="0">
                <a:solidFill>
                  <a:srgbClr val="FF0000"/>
                </a:solidFill>
              </a:rPr>
              <a:t>greater engagement in </a:t>
            </a:r>
            <a:r>
              <a:rPr lang="en-US" sz="2800" dirty="0" smtClean="0">
                <a:solidFill>
                  <a:srgbClr val="FF0000"/>
                </a:solidFill>
              </a:rPr>
              <a:t>science by </a:t>
            </a:r>
            <a:r>
              <a:rPr lang="en-US" sz="2800" dirty="0">
                <a:solidFill>
                  <a:srgbClr val="FF0000"/>
                </a:solidFill>
              </a:rPr>
              <a:t>stirring their passion </a:t>
            </a:r>
            <a:r>
              <a:rPr lang="en-US" sz="2800" dirty="0"/>
              <a:t>for </a:t>
            </a:r>
            <a:r>
              <a:rPr lang="en-US" sz="2800" dirty="0" smtClean="0"/>
              <a:t>the wonderland </a:t>
            </a:r>
            <a:r>
              <a:rPr lang="en-US" sz="2800" dirty="0"/>
              <a:t>all around us – a </a:t>
            </a:r>
            <a:r>
              <a:rPr lang="en-US" sz="2800" dirty="0" smtClean="0"/>
              <a:t>world that </a:t>
            </a:r>
            <a:r>
              <a:rPr lang="en-US" sz="2800" dirty="0"/>
              <a:t>we, as adults, may no longer </a:t>
            </a:r>
            <a:r>
              <a:rPr lang="en-US" sz="2800" dirty="0" smtClean="0"/>
              <a:t>see”.</a:t>
            </a:r>
          </a:p>
          <a:p>
            <a:r>
              <a:rPr lang="en-US" sz="2800" dirty="0" smtClean="0"/>
              <a:t>Reference: </a:t>
            </a:r>
            <a:r>
              <a:rPr lang="en-US" sz="2800" b="1" dirty="0" smtClean="0"/>
              <a:t>Myers, D. et al. (2016) “</a:t>
            </a:r>
            <a:r>
              <a:rPr lang="en-US" sz="2800" b="1" dirty="0" err="1" smtClean="0"/>
              <a:t>Curiouser</a:t>
            </a:r>
            <a:r>
              <a:rPr lang="en-US" sz="2800" b="1" dirty="0" smtClean="0"/>
              <a:t> and </a:t>
            </a:r>
            <a:r>
              <a:rPr lang="en-US" sz="2800" b="1" dirty="0" err="1" smtClean="0"/>
              <a:t>Curiouser</a:t>
            </a:r>
            <a:r>
              <a:rPr lang="en-US" sz="2800" b="1" dirty="0" smtClean="0"/>
              <a:t>: Supporting children’s independent enquiry skills”. Primary Science, 142, March/ April. ASE. </a:t>
            </a:r>
            <a:r>
              <a:rPr lang="en-US" sz="2800" dirty="0" smtClean="0"/>
              <a:t>									</a:t>
            </a:r>
            <a:endParaRPr lang="en-US" sz="2800" dirty="0"/>
          </a:p>
          <a:p>
            <a:r>
              <a:rPr lang="en-US" sz="2800" i="1" dirty="0" smtClean="0"/>
              <a:t>On Moodle</a:t>
            </a:r>
            <a:endParaRPr lang="en-GB" sz="2800" i="1" dirty="0"/>
          </a:p>
        </p:txBody>
      </p:sp>
    </p:spTree>
    <p:extLst>
      <p:ext uri="{BB962C8B-B14F-4D97-AF65-F5344CB8AC3E}">
        <p14:creationId xmlns:p14="http://schemas.microsoft.com/office/powerpoint/2010/main" val="102488045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resources</a:t>
            </a:r>
            <a:endParaRPr lang="en-GB" dirty="0"/>
          </a:p>
        </p:txBody>
      </p:sp>
      <p:sp>
        <p:nvSpPr>
          <p:cNvPr id="3" name="Content Placeholder 2"/>
          <p:cNvSpPr>
            <a:spLocks noGrp="1"/>
          </p:cNvSpPr>
          <p:nvPr>
            <p:ph idx="1"/>
          </p:nvPr>
        </p:nvSpPr>
        <p:spPr/>
        <p:txBody>
          <a:bodyPr>
            <a:normAutofit fontScale="70000" lnSpcReduction="20000"/>
          </a:bodyPr>
          <a:lstStyle/>
          <a:p>
            <a:endParaRPr lang="en-GB" dirty="0" smtClean="0"/>
          </a:p>
          <a:p>
            <a:r>
              <a:rPr lang="en-GB" sz="3600" dirty="0" smtClean="0"/>
              <a:t>Examples in pack of:</a:t>
            </a:r>
          </a:p>
          <a:p>
            <a:r>
              <a:rPr lang="en-GB" sz="3600" dirty="0" smtClean="0"/>
              <a:t>Active assessment strategies KS2: </a:t>
            </a:r>
          </a:p>
          <a:p>
            <a:r>
              <a:rPr lang="en-GB" altLang="en-US" sz="3600" b="1" dirty="0" smtClean="0"/>
              <a:t>Naylor</a:t>
            </a:r>
            <a:r>
              <a:rPr lang="en-GB" altLang="en-US" sz="3600" b="1" dirty="0"/>
              <a:t>, S. Keogh, B. and Goldsworthy, A. (2004) </a:t>
            </a:r>
            <a:r>
              <a:rPr lang="en-GB" altLang="en-US" sz="3600" b="1" i="1" dirty="0"/>
              <a:t>Active Assessment-Thinking Learning and Assessment in Science. London:</a:t>
            </a:r>
            <a:r>
              <a:rPr lang="en-GB" altLang="en-US" sz="3600" b="1" dirty="0"/>
              <a:t> David Fulton. </a:t>
            </a:r>
            <a:endParaRPr lang="en-GB" sz="3600" dirty="0"/>
          </a:p>
          <a:p>
            <a:pPr>
              <a:lnSpc>
                <a:spcPct val="80000"/>
              </a:lnSpc>
              <a:defRPr/>
            </a:pPr>
            <a:r>
              <a:rPr lang="en-GB" sz="3600" dirty="0" smtClean="0"/>
              <a:t>Active learning strategies KS2 and F Ph. respectively:</a:t>
            </a:r>
          </a:p>
          <a:p>
            <a:pPr>
              <a:lnSpc>
                <a:spcPct val="80000"/>
              </a:lnSpc>
              <a:defRPr/>
            </a:pPr>
            <a:r>
              <a:rPr lang="en-GB" altLang="en-US" sz="3600" b="1" dirty="0" smtClean="0"/>
              <a:t>Weavers</a:t>
            </a:r>
            <a:r>
              <a:rPr lang="en-GB" altLang="en-US" sz="3600" b="1" dirty="0"/>
              <a:t>, G. (2012) “</a:t>
            </a:r>
            <a:r>
              <a:rPr lang="en-GB" altLang="en-US" sz="3600" b="1" dirty="0" err="1"/>
              <a:t>Look,think,talk</a:t>
            </a:r>
            <a:r>
              <a:rPr lang="en-GB" altLang="en-US" sz="3600" b="1" dirty="0"/>
              <a:t>”: </a:t>
            </a:r>
            <a:r>
              <a:rPr lang="en-GB" altLang="en-US" sz="3600" b="1" dirty="0" err="1"/>
              <a:t>Sandbach</a:t>
            </a:r>
            <a:r>
              <a:rPr lang="en-GB" altLang="en-US" sz="3600" b="1" dirty="0"/>
              <a:t>: Millgate House Education.</a:t>
            </a:r>
            <a:endParaRPr lang="en-GB" altLang="en-US" sz="3600" b="1" dirty="0">
              <a:solidFill>
                <a:schemeClr val="accent2"/>
              </a:solidFill>
            </a:endParaRPr>
          </a:p>
          <a:p>
            <a:pPr>
              <a:lnSpc>
                <a:spcPct val="80000"/>
              </a:lnSpc>
              <a:defRPr/>
            </a:pPr>
            <a:r>
              <a:rPr lang="en-GB" altLang="en-US" sz="3600" b="1" dirty="0"/>
              <a:t>Weavers G., (2008) Made you look,</a:t>
            </a:r>
            <a:r>
              <a:rPr lang="en-GB" altLang="en-US" sz="3600" b="1" i="1" dirty="0"/>
              <a:t> made you think, made you talk. </a:t>
            </a:r>
            <a:r>
              <a:rPr lang="en-GB" altLang="en-US" sz="3600" b="1" dirty="0" err="1"/>
              <a:t>Sandbach</a:t>
            </a:r>
            <a:r>
              <a:rPr lang="en-GB" altLang="en-US" sz="3600" b="1" dirty="0"/>
              <a:t>. Millgate House Education. </a:t>
            </a:r>
          </a:p>
          <a:p>
            <a:pPr marL="0" indent="0">
              <a:buNone/>
            </a:pPr>
            <a:endParaRPr lang="en-GB" sz="3600" dirty="0"/>
          </a:p>
        </p:txBody>
      </p:sp>
    </p:spTree>
    <p:extLst>
      <p:ext uri="{BB962C8B-B14F-4D97-AF65-F5344CB8AC3E}">
        <p14:creationId xmlns:p14="http://schemas.microsoft.com/office/powerpoint/2010/main" val="341287471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L4 &amp; 5 &amp; 6:</a:t>
            </a:r>
          </a:p>
        </p:txBody>
      </p:sp>
      <p:sp>
        <p:nvSpPr>
          <p:cNvPr id="3" name="Content Placeholder 2"/>
          <p:cNvSpPr>
            <a:spLocks noGrp="1"/>
          </p:cNvSpPr>
          <p:nvPr>
            <p:ph idx="1"/>
          </p:nvPr>
        </p:nvSpPr>
        <p:spPr/>
        <p:txBody>
          <a:bodyPr/>
          <a:lstStyle/>
          <a:p>
            <a:endParaRPr lang="en-GB" dirty="0" smtClean="0"/>
          </a:p>
          <a:p>
            <a:r>
              <a:rPr lang="en-GB" dirty="0" smtClean="0"/>
              <a:t>Recent EBL planning by </a:t>
            </a:r>
            <a:r>
              <a:rPr lang="en-GB" dirty="0" smtClean="0"/>
              <a:t>Miss Fowler (a PGCE student) </a:t>
            </a:r>
            <a:r>
              <a:rPr lang="en-GB" dirty="0" smtClean="0"/>
              <a:t>in a year 4 class on magnetism</a:t>
            </a:r>
          </a:p>
          <a:p>
            <a:endParaRPr lang="en-GB" dirty="0"/>
          </a:p>
          <a:p>
            <a:r>
              <a:rPr lang="en-GB" dirty="0">
                <a:hlinkClick r:id="rId2" action="ppaction://hlinkfile"/>
              </a:rPr>
              <a:t>file:///U:/</a:t>
            </a:r>
            <a:r>
              <a:rPr lang="en-GB" dirty="0" smtClean="0">
                <a:hlinkClick r:id="rId2" action="ppaction://hlinkfile"/>
              </a:rPr>
              <a:t>A%20Yr2%202018-19%20ECAD5006/Lecture%204/ceri%20lewis.pdf</a:t>
            </a:r>
            <a:endParaRPr lang="en-GB" dirty="0" smtClean="0"/>
          </a:p>
          <a:p>
            <a:endParaRPr lang="en-GB" dirty="0" smtClean="0"/>
          </a:p>
          <a:p>
            <a:endParaRPr lang="en-GB" dirty="0"/>
          </a:p>
        </p:txBody>
      </p:sp>
    </p:spTree>
    <p:extLst>
      <p:ext uri="{BB962C8B-B14F-4D97-AF65-F5344CB8AC3E}">
        <p14:creationId xmlns:p14="http://schemas.microsoft.com/office/powerpoint/2010/main" val="40103911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Drama in Primary Science</a:t>
            </a:r>
            <a:endParaRPr lang="en-GB" dirty="0"/>
          </a:p>
        </p:txBody>
      </p:sp>
      <p:sp>
        <p:nvSpPr>
          <p:cNvPr id="3" name="Content Placeholder 2"/>
          <p:cNvSpPr>
            <a:spLocks noGrp="1"/>
          </p:cNvSpPr>
          <p:nvPr>
            <p:ph idx="1"/>
          </p:nvPr>
        </p:nvSpPr>
        <p:spPr/>
        <p:txBody>
          <a:bodyPr/>
          <a:lstStyle/>
          <a:p>
            <a:endParaRPr lang="en-GB" dirty="0" smtClean="0"/>
          </a:p>
          <a:p>
            <a:r>
              <a:rPr lang="en-GB" dirty="0" smtClean="0"/>
              <a:t>CPD unit and project examples – video clips</a:t>
            </a:r>
          </a:p>
          <a:p>
            <a:pPr marL="0" indent="0">
              <a:buNone/>
            </a:pPr>
            <a:endParaRPr lang="en-GB" dirty="0" smtClean="0">
              <a:hlinkClick r:id="rId2"/>
            </a:endParaRPr>
          </a:p>
          <a:p>
            <a:pPr marL="0" indent="0">
              <a:buNone/>
            </a:pPr>
            <a:r>
              <a:rPr lang="en-GB" dirty="0" smtClean="0">
                <a:hlinkClick r:id="rId2"/>
              </a:rPr>
              <a:t>https</a:t>
            </a:r>
            <a:r>
              <a:rPr lang="en-GB" dirty="0">
                <a:hlinkClick r:id="rId2"/>
              </a:rPr>
              <a:t>://</a:t>
            </a:r>
            <a:r>
              <a:rPr lang="en-GB" dirty="0" smtClean="0">
                <a:hlinkClick r:id="rId2"/>
              </a:rPr>
              <a:t>pstt.org.uk/resources/cpd-units/dramatic-science</a:t>
            </a:r>
            <a:endParaRPr lang="en-GB" dirty="0" smtClean="0"/>
          </a:p>
          <a:p>
            <a:pPr marL="0" indent="0">
              <a:buNone/>
            </a:pPr>
            <a:endParaRPr lang="en-GB" dirty="0" smtClean="0"/>
          </a:p>
          <a:p>
            <a:pPr marL="0" indent="0">
              <a:buNone/>
            </a:pPr>
            <a:endParaRPr lang="en-GB" dirty="0" smtClean="0"/>
          </a:p>
          <a:p>
            <a:pPr marL="0" indent="0">
              <a:buNone/>
            </a:pPr>
            <a:r>
              <a:rPr lang="en-GB" dirty="0" smtClean="0"/>
              <a:t>McGregor, D. and Precious, W. </a:t>
            </a:r>
            <a:r>
              <a:rPr lang="en-GB" i="1" dirty="0" smtClean="0"/>
              <a:t>(2014)Dramatic Science: Inspiring ideas for learning 5-11.</a:t>
            </a:r>
            <a:r>
              <a:rPr lang="en-GB" dirty="0" smtClean="0"/>
              <a:t> London. Routledge.</a:t>
            </a:r>
          </a:p>
          <a:p>
            <a:pPr marL="0" indent="0">
              <a:buNone/>
            </a:pPr>
            <a:endParaRPr lang="en-GB" dirty="0"/>
          </a:p>
          <a:p>
            <a:endParaRPr lang="en-GB" dirty="0"/>
          </a:p>
        </p:txBody>
      </p:sp>
    </p:spTree>
    <p:extLst>
      <p:ext uri="{BB962C8B-B14F-4D97-AF65-F5344CB8AC3E}">
        <p14:creationId xmlns:p14="http://schemas.microsoft.com/office/powerpoint/2010/main" val="197120290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the table”</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www.pstt-cpd.org.uk/ext/cpd/dramatic-science/on-the-table.html</a:t>
            </a:r>
            <a:endParaRPr lang="en-GB" dirty="0" smtClean="0"/>
          </a:p>
          <a:p>
            <a:endParaRPr lang="en-GB" dirty="0"/>
          </a:p>
          <a:p>
            <a:r>
              <a:rPr lang="en-GB" dirty="0"/>
              <a:t>Children use either their sense of sight or touch to identify objects and their characteristics. They develop their observational skills, using sight, by being presented with objects (and living organisms) that are magnified and images projected for all to see and 'wonder' about. The children are then encouraged to suggest 'why' something might be as it is</a:t>
            </a:r>
            <a:r>
              <a:rPr lang="en-GB" dirty="0" smtClean="0"/>
              <a:t>.</a:t>
            </a:r>
          </a:p>
          <a:p>
            <a:r>
              <a:rPr lang="en-GB" dirty="0" smtClean="0"/>
              <a:t>EBL Themed plan:</a:t>
            </a:r>
            <a:endParaRPr lang="en-GB" dirty="0"/>
          </a:p>
          <a:p>
            <a:r>
              <a:rPr lang="en-GB" dirty="0">
                <a:hlinkClick r:id="rId3"/>
              </a:rPr>
              <a:t>https://</a:t>
            </a:r>
            <a:r>
              <a:rPr lang="en-GB" dirty="0" smtClean="0">
                <a:hlinkClick r:id="rId3"/>
              </a:rPr>
              <a:t>www.pstt-cpd.org.uk/ext/cpd/dramatic-science/downloads/Dramatic_Science_Exploration_Theme_Support_Booklet_web.pdf</a:t>
            </a:r>
            <a:endParaRPr lang="en-GB" dirty="0" smtClean="0"/>
          </a:p>
          <a:p>
            <a:endParaRPr lang="en-GB" dirty="0"/>
          </a:p>
        </p:txBody>
      </p:sp>
    </p:spTree>
    <p:extLst>
      <p:ext uri="{BB962C8B-B14F-4D97-AF65-F5344CB8AC3E}">
        <p14:creationId xmlns:p14="http://schemas.microsoft.com/office/powerpoint/2010/main" val="13756096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 movies</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www.pstt-cpd.org.uk/ext/cpd/dramatic-science/mind-movies.html</a:t>
            </a:r>
            <a:endParaRPr lang="en-GB" dirty="0" smtClean="0"/>
          </a:p>
          <a:p>
            <a:endParaRPr lang="en-GB" dirty="0"/>
          </a:p>
          <a:p>
            <a:r>
              <a:rPr lang="en-GB" dirty="0"/>
              <a:t>This strategy can be used to 'set the scene', usually with eyes closed. The children are guided through an imaginary or real landscape or experience which can be accompanied by sound or music evocative of that place</a:t>
            </a:r>
            <a:r>
              <a:rPr lang="en-GB" dirty="0" smtClean="0"/>
              <a:t>.</a:t>
            </a:r>
          </a:p>
          <a:p>
            <a:r>
              <a:rPr lang="en-GB" dirty="0" smtClean="0"/>
              <a:t>EBL themed plan:</a:t>
            </a:r>
            <a:endParaRPr lang="en-GB" dirty="0"/>
          </a:p>
          <a:p>
            <a:r>
              <a:rPr lang="en-GB" dirty="0">
                <a:hlinkClick r:id="rId3"/>
              </a:rPr>
              <a:t>https://</a:t>
            </a:r>
            <a:r>
              <a:rPr lang="en-GB" dirty="0" smtClean="0">
                <a:hlinkClick r:id="rId3"/>
              </a:rPr>
              <a:t>www.pstt-cpd.org.uk/ext/cpd/dramatic-science/downloads/Dramatic_Science_Exploration_Theme_Support_Booklet_web.pdf</a:t>
            </a:r>
            <a:endParaRPr lang="en-GB" dirty="0" smtClean="0"/>
          </a:p>
          <a:p>
            <a:endParaRPr lang="en-GB" dirty="0"/>
          </a:p>
        </p:txBody>
      </p:sp>
    </p:spTree>
    <p:extLst>
      <p:ext uri="{BB962C8B-B14F-4D97-AF65-F5344CB8AC3E}">
        <p14:creationId xmlns:p14="http://schemas.microsoft.com/office/powerpoint/2010/main" val="31567458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Miming movement</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www.pstt-cpd.org.uk/ext/cpd/dramatic-science/miming-movement.html</a:t>
            </a:r>
            <a:endParaRPr lang="en-GB" dirty="0"/>
          </a:p>
          <a:p>
            <a:pPr fontAlgn="base"/>
            <a:r>
              <a:rPr lang="en-GB" b="1" dirty="0"/>
              <a:t>This approach adopts the use of whole body movements or actions to represent or mime scientific ideas or suggestions.</a:t>
            </a:r>
          </a:p>
          <a:p>
            <a:pPr fontAlgn="base"/>
            <a:r>
              <a:rPr lang="en-GB" dirty="0"/>
              <a:t>This technique can be used so that the children can demonstrate what they think is happening to the flow of electrical current, or the molecules in substances that change state, or the germination of a seed into a plant. Reflective discussion can help focus on the interpretations and meanings of the representative actions.</a:t>
            </a:r>
          </a:p>
          <a:p>
            <a:r>
              <a:rPr lang="en-GB" dirty="0" smtClean="0"/>
              <a:t>EBL themed plan:</a:t>
            </a:r>
          </a:p>
          <a:p>
            <a:r>
              <a:rPr lang="en-GB" dirty="0">
                <a:hlinkClick r:id="rId3"/>
              </a:rPr>
              <a:t>https://</a:t>
            </a:r>
            <a:r>
              <a:rPr lang="en-GB" dirty="0" smtClean="0">
                <a:hlinkClick r:id="rId3"/>
              </a:rPr>
              <a:t>www.pstt-cpd.org.uk/ext/cpd/dramatic-science/downloads/DS_Toys_booklet.pdf</a:t>
            </a:r>
            <a:endParaRPr lang="en-GB" dirty="0" smtClean="0"/>
          </a:p>
          <a:p>
            <a:endParaRPr lang="en-GB" dirty="0" smtClean="0"/>
          </a:p>
          <a:p>
            <a:endParaRPr lang="en-GB" dirty="0"/>
          </a:p>
        </p:txBody>
      </p:sp>
    </p:spTree>
    <p:extLst>
      <p:ext uri="{BB962C8B-B14F-4D97-AF65-F5344CB8AC3E}">
        <p14:creationId xmlns:p14="http://schemas.microsoft.com/office/powerpoint/2010/main" val="26562442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Spontaneous role play</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www.pstt-cpd.org.uk/ext/cpd/dramatic-science/spontaneous-role-play.html</a:t>
            </a:r>
            <a:endParaRPr lang="en-GB" dirty="0" smtClean="0"/>
          </a:p>
          <a:p>
            <a:endParaRPr lang="en-GB" dirty="0"/>
          </a:p>
          <a:p>
            <a:r>
              <a:rPr lang="en-GB" dirty="0"/>
              <a:t>This approach is designed to offer opportunities for children to discuss, from varied viewpoints, what to do or what might be possibilities in particular situations. On this website, for example, there is an illustration of athletes discussing 'in the market place' what material might be appropriate for them to wear when playing their sport</a:t>
            </a:r>
            <a:r>
              <a:rPr lang="en-GB" dirty="0" smtClean="0"/>
              <a:t>.</a:t>
            </a:r>
          </a:p>
          <a:p>
            <a:r>
              <a:rPr lang="en-GB" dirty="0" smtClean="0"/>
              <a:t>EBL themed plan:</a:t>
            </a:r>
          </a:p>
          <a:p>
            <a:r>
              <a:rPr lang="en-GB" dirty="0">
                <a:hlinkClick r:id="rId3"/>
              </a:rPr>
              <a:t>https://</a:t>
            </a:r>
            <a:r>
              <a:rPr lang="en-GB" dirty="0" smtClean="0">
                <a:hlinkClick r:id="rId3"/>
              </a:rPr>
              <a:t>www.pstt-cpd.org.uk/ext/cpd/dramatic-science/downloads/Dramatic%20Science_Sports_booklet.pdf</a:t>
            </a:r>
            <a:endParaRPr lang="en-GB" dirty="0" smtClean="0"/>
          </a:p>
          <a:p>
            <a:endParaRPr lang="en-GB" dirty="0"/>
          </a:p>
        </p:txBody>
      </p:sp>
    </p:spTree>
    <p:extLst>
      <p:ext uri="{BB962C8B-B14F-4D97-AF65-F5344CB8AC3E}">
        <p14:creationId xmlns:p14="http://schemas.microsoft.com/office/powerpoint/2010/main" val="259877940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play/ monologue</a:t>
            </a:r>
            <a:endParaRPr lang="en-GB" dirty="0"/>
          </a:p>
        </p:txBody>
      </p:sp>
      <p:sp>
        <p:nvSpPr>
          <p:cNvPr id="3" name="Content Placeholder 2"/>
          <p:cNvSpPr>
            <a:spLocks noGrp="1"/>
          </p:cNvSpPr>
          <p:nvPr>
            <p:ph idx="1"/>
          </p:nvPr>
        </p:nvSpPr>
        <p:spPr/>
        <p:txBody>
          <a:bodyPr>
            <a:normAutofit lnSpcReduction="10000"/>
          </a:bodyPr>
          <a:lstStyle/>
          <a:p>
            <a:r>
              <a:rPr lang="en-GB" dirty="0">
                <a:hlinkClick r:id="rId2"/>
              </a:rPr>
              <a:t>https://</a:t>
            </a:r>
            <a:r>
              <a:rPr lang="en-GB" dirty="0" smtClean="0">
                <a:hlinkClick r:id="rId2"/>
              </a:rPr>
              <a:t>www.pstt-cpd.org.uk/ext/cpd/dramatic-science/historical-play-monologue.html</a:t>
            </a:r>
            <a:endParaRPr lang="en-GB" dirty="0"/>
          </a:p>
          <a:p>
            <a:pPr fontAlgn="base"/>
            <a:r>
              <a:rPr lang="en-GB" b="1" dirty="0"/>
              <a:t>Monologue</a:t>
            </a:r>
          </a:p>
          <a:p>
            <a:pPr fontAlgn="base"/>
            <a:r>
              <a:rPr lang="en-GB" dirty="0"/>
              <a:t>These are mini-speeches as if from the scientist themselves. The monologues provide personal insights into the scientist's work and life. They could be presented by the teacher or a teaching assistant (dressed up with a few props). There are also videos available that could be played for the children to watch. The monologues have been successfully used as an introduction to investigations that are similar or based upon the work the scientist may have done. William </a:t>
            </a:r>
            <a:r>
              <a:rPr lang="en-GB" dirty="0" err="1"/>
              <a:t>Harbutt's</a:t>
            </a:r>
            <a:r>
              <a:rPr lang="en-GB" dirty="0"/>
              <a:t> story, about the man who invented </a:t>
            </a:r>
            <a:r>
              <a:rPr lang="en-GB" dirty="0" err="1"/>
              <a:t>plasticine</a:t>
            </a:r>
            <a:r>
              <a:rPr lang="en-GB" dirty="0"/>
              <a:t>, could be used as an introduction to creating a modelling material (from flour, water, food dye and salt).</a:t>
            </a:r>
          </a:p>
          <a:p>
            <a:r>
              <a:rPr lang="en-GB" dirty="0"/>
              <a:t>EBL themed plan:</a:t>
            </a:r>
          </a:p>
          <a:p>
            <a:r>
              <a:rPr lang="en-GB" dirty="0">
                <a:hlinkClick r:id="rId3"/>
              </a:rPr>
              <a:t>https://www.pstt-cpd.org.uk/ext/cpd/dramatic-science/downloads/Dramatic%20Science_Sports_booklet.pdf</a:t>
            </a:r>
            <a:endParaRPr lang="en-GB" dirty="0"/>
          </a:p>
          <a:p>
            <a:endParaRPr lang="en-GB" dirty="0"/>
          </a:p>
        </p:txBody>
      </p:sp>
    </p:spTree>
    <p:extLst>
      <p:ext uri="{BB962C8B-B14F-4D97-AF65-F5344CB8AC3E}">
        <p14:creationId xmlns:p14="http://schemas.microsoft.com/office/powerpoint/2010/main" val="189031022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Hot seating</a:t>
            </a:r>
            <a:endParaRPr lang="en-GB" dirty="0"/>
          </a:p>
        </p:txBody>
      </p:sp>
      <p:sp>
        <p:nvSpPr>
          <p:cNvPr id="3" name="Content Placeholder 2"/>
          <p:cNvSpPr>
            <a:spLocks noGrp="1"/>
          </p:cNvSpPr>
          <p:nvPr>
            <p:ph idx="1"/>
          </p:nvPr>
        </p:nvSpPr>
        <p:spPr/>
        <p:txBody>
          <a:bodyPr/>
          <a:lstStyle/>
          <a:p>
            <a:pPr fontAlgn="base"/>
            <a:r>
              <a:rPr lang="en-GB" b="1" dirty="0">
                <a:hlinkClick r:id="rId2"/>
              </a:rPr>
              <a:t>https://</a:t>
            </a:r>
            <a:r>
              <a:rPr lang="en-GB" b="1" dirty="0" smtClean="0">
                <a:hlinkClick r:id="rId2"/>
              </a:rPr>
              <a:t>www.pstt-cpd.org.uk/ext/cpd/dramatic-science/hot-seating.html</a:t>
            </a:r>
            <a:endParaRPr lang="en-GB" b="1" dirty="0"/>
          </a:p>
          <a:p>
            <a:pPr fontAlgn="base"/>
            <a:r>
              <a:rPr lang="en-GB" b="1" dirty="0" smtClean="0"/>
              <a:t>This </a:t>
            </a:r>
            <a:r>
              <a:rPr lang="en-GB" b="1" dirty="0"/>
              <a:t>approach is quite commonly used in a variety of ways.</a:t>
            </a:r>
          </a:p>
          <a:p>
            <a:pPr fontAlgn="base"/>
            <a:r>
              <a:rPr lang="en-GB" dirty="0"/>
              <a:t>It is a strategy where an individual, which could be the teacher as expert or child who has 'experienced' something, can be questioned by the others to find out about their experience. it is possible to take characters out of the role plays and monologues and place them in a 'hot seat'. Here learners can develop their questioning skills by asking characters about their actions and the consequences of those actions. Multiple characters can also be questioned together to gain contrasting responses.</a:t>
            </a:r>
          </a:p>
          <a:p>
            <a:r>
              <a:rPr lang="en-GB" dirty="0"/>
              <a:t>EBL themed plan:</a:t>
            </a:r>
          </a:p>
          <a:p>
            <a:r>
              <a:rPr lang="en-GB" dirty="0">
                <a:hlinkClick r:id="rId3"/>
              </a:rPr>
              <a:t>https://www.pstt-cpd.org.uk/ext/cpd/dramatic-science/downloads/Dramatic%20Science_Sports_booklet.pdf</a:t>
            </a:r>
            <a:endParaRPr lang="en-GB" dirty="0"/>
          </a:p>
          <a:p>
            <a:endParaRPr lang="en-GB" dirty="0"/>
          </a:p>
        </p:txBody>
      </p:sp>
    </p:spTree>
    <p:extLst>
      <p:ext uri="{BB962C8B-B14F-4D97-AF65-F5344CB8AC3E}">
        <p14:creationId xmlns:p14="http://schemas.microsoft.com/office/powerpoint/2010/main" val="1157636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Modelling</a:t>
            </a:r>
            <a:endParaRPr lang="en-GB" dirty="0"/>
          </a:p>
        </p:txBody>
      </p:sp>
      <p:sp>
        <p:nvSpPr>
          <p:cNvPr id="3" name="Content Placeholder 2"/>
          <p:cNvSpPr>
            <a:spLocks noGrp="1"/>
          </p:cNvSpPr>
          <p:nvPr>
            <p:ph idx="1"/>
          </p:nvPr>
        </p:nvSpPr>
        <p:spPr/>
        <p:txBody>
          <a:bodyPr>
            <a:normAutofit/>
          </a:bodyPr>
          <a:lstStyle/>
          <a:p>
            <a:r>
              <a:rPr lang="en-GB" dirty="0">
                <a:hlinkClick r:id="rId2"/>
              </a:rPr>
              <a:t>https://</a:t>
            </a:r>
            <a:r>
              <a:rPr lang="en-GB" dirty="0" smtClean="0">
                <a:hlinkClick r:id="rId2"/>
              </a:rPr>
              <a:t>www.pstt-cpd.org.uk/ext/cpd/dramatic-science/modelling.html</a:t>
            </a:r>
            <a:endParaRPr lang="en-GB" dirty="0" smtClean="0"/>
          </a:p>
          <a:p>
            <a:r>
              <a:rPr lang="en-GB" dirty="0" smtClean="0"/>
              <a:t>This </a:t>
            </a:r>
            <a:r>
              <a:rPr lang="en-GB" dirty="0"/>
              <a:t>approach encourages the children to physically change their shape and movement to (re) create an accurate reproduction of a concept, such as the structure of a tree, an electrical circuit or the floating and sinking of different objects in water. The children can do this individually as well as in groups. When working in groups, there can be a high level of collaboration through discussion and decision-making about how to act out their understandings</a:t>
            </a:r>
            <a:r>
              <a:rPr lang="en-GB" dirty="0" smtClean="0"/>
              <a:t>.</a:t>
            </a:r>
            <a:endParaRPr lang="en-GB" dirty="0"/>
          </a:p>
          <a:p>
            <a:r>
              <a:rPr lang="en-GB" dirty="0"/>
              <a:t>EBL themed plan:</a:t>
            </a:r>
          </a:p>
          <a:p>
            <a:r>
              <a:rPr lang="en-GB" dirty="0">
                <a:hlinkClick r:id="rId3"/>
              </a:rPr>
              <a:t>https://www.pstt-cpd.org.uk/ext/cpd/dramatic-science/downloads/Dramatic%20Science_Sports_booklet.pdf</a:t>
            </a:r>
            <a:endParaRPr lang="en-GB" dirty="0"/>
          </a:p>
          <a:p>
            <a:endParaRPr lang="en-GB" dirty="0"/>
          </a:p>
        </p:txBody>
      </p:sp>
    </p:spTree>
    <p:extLst>
      <p:ext uri="{BB962C8B-B14F-4D97-AF65-F5344CB8AC3E}">
        <p14:creationId xmlns:p14="http://schemas.microsoft.com/office/powerpoint/2010/main" val="31775035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Teacher </a:t>
            </a:r>
            <a:r>
              <a:rPr lang="en-US" b="1" dirty="0"/>
              <a:t>Assessment in Primary Science (</a:t>
            </a:r>
            <a:r>
              <a:rPr lang="en-GB" dirty="0"/>
              <a:t>TAPS)</a:t>
            </a:r>
          </a:p>
        </p:txBody>
      </p:sp>
      <p:sp>
        <p:nvSpPr>
          <p:cNvPr id="3" name="Content Placeholder 2"/>
          <p:cNvSpPr>
            <a:spLocks noGrp="1"/>
          </p:cNvSpPr>
          <p:nvPr>
            <p:ph idx="1"/>
          </p:nvPr>
        </p:nvSpPr>
        <p:spPr/>
        <p:txBody>
          <a:bodyPr>
            <a:normAutofit/>
          </a:bodyPr>
          <a:lstStyle/>
          <a:p>
            <a:r>
              <a:rPr lang="en-GB" sz="2400" b="1" dirty="0"/>
              <a:t>Background</a:t>
            </a:r>
          </a:p>
          <a:p>
            <a:r>
              <a:rPr lang="en-US" sz="2400" b="1" dirty="0"/>
              <a:t>Wynne </a:t>
            </a:r>
            <a:r>
              <a:rPr lang="en-US" sz="2400" b="1" dirty="0" err="1"/>
              <a:t>Harlen</a:t>
            </a:r>
            <a:r>
              <a:rPr lang="en-US" sz="2400" b="1" dirty="0"/>
              <a:t> and colleagues (</a:t>
            </a:r>
            <a:r>
              <a:rPr lang="en-US" sz="2400" b="1" dirty="0" err="1"/>
              <a:t>Harlen</a:t>
            </a:r>
            <a:r>
              <a:rPr lang="en-US" sz="2400" b="1" dirty="0"/>
              <a:t> et al. 2012: funded by the Nuffield</a:t>
            </a:r>
          </a:p>
          <a:p>
            <a:r>
              <a:rPr lang="en-US" sz="2400" b="1" dirty="0"/>
              <a:t>Foundation) recommended that the rich formative assessment data</a:t>
            </a:r>
          </a:p>
          <a:p>
            <a:r>
              <a:rPr lang="en-US" sz="2400" b="1" dirty="0"/>
              <a:t>collected by teachers in the course of ongoing classroom work in science</a:t>
            </a:r>
          </a:p>
          <a:p>
            <a:r>
              <a:rPr lang="en-US" sz="2400" b="1" dirty="0"/>
              <a:t>should also be made to serve summative reporting purposes. They</a:t>
            </a:r>
          </a:p>
          <a:p>
            <a:r>
              <a:rPr lang="en-US" sz="2400" b="1" dirty="0"/>
              <a:t>developed a pyramid model, which was </a:t>
            </a:r>
            <a:r>
              <a:rPr lang="en-US" sz="2400" b="1" dirty="0" err="1"/>
              <a:t>operationalised</a:t>
            </a:r>
            <a:r>
              <a:rPr lang="en-US" sz="2400" b="1" dirty="0"/>
              <a:t> by the TAPS team</a:t>
            </a:r>
          </a:p>
          <a:p>
            <a:r>
              <a:rPr lang="da-DK" sz="2400" b="1" dirty="0"/>
              <a:t>at Bath Spa University (Earle et al. 2015</a:t>
            </a:r>
            <a:r>
              <a:rPr lang="da-DK" sz="2400" b="1" dirty="0" smtClean="0"/>
              <a:t>).</a:t>
            </a:r>
            <a:endParaRPr lang="en-GB" sz="2400" b="1" dirty="0"/>
          </a:p>
        </p:txBody>
      </p:sp>
    </p:spTree>
    <p:extLst>
      <p:ext uri="{BB962C8B-B14F-4D97-AF65-F5344CB8AC3E}">
        <p14:creationId xmlns:p14="http://schemas.microsoft.com/office/powerpoint/2010/main" val="288693641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Recommendations for</a:t>
            </a:r>
            <a:br>
              <a:rPr lang="en-GB" b="1" dirty="0"/>
            </a:br>
            <a:r>
              <a:rPr lang="en-GB" b="1" dirty="0"/>
              <a:t>where to </a:t>
            </a:r>
            <a:r>
              <a:rPr lang="en-GB" b="1" dirty="0" smtClean="0"/>
              <a:t>start link to a constructivist principle and characteristics of EBL</a:t>
            </a:r>
            <a:endParaRPr lang="en-GB" b="1" dirty="0"/>
          </a:p>
        </p:txBody>
      </p:sp>
      <p:sp>
        <p:nvSpPr>
          <p:cNvPr id="3" name="Content Placeholder 2"/>
          <p:cNvSpPr>
            <a:spLocks noGrp="1"/>
          </p:cNvSpPr>
          <p:nvPr>
            <p:ph idx="1"/>
          </p:nvPr>
        </p:nvSpPr>
        <p:spPr/>
        <p:txBody>
          <a:bodyPr>
            <a:normAutofit/>
          </a:bodyPr>
          <a:lstStyle/>
          <a:p>
            <a:r>
              <a:rPr lang="en-US" sz="2400" b="1" dirty="0" smtClean="0"/>
              <a:t>The </a:t>
            </a:r>
            <a:r>
              <a:rPr lang="en-US" sz="2400" b="1" dirty="0"/>
              <a:t>blue ‘Pupil layer’ and ‘Teacher layer’ at the base of the pyramid</a:t>
            </a:r>
          </a:p>
          <a:p>
            <a:r>
              <a:rPr lang="en-US" sz="2400" b="1" dirty="0"/>
              <a:t>encapsulate the principles of Assessment for Learning. They include</a:t>
            </a:r>
          </a:p>
          <a:p>
            <a:r>
              <a:rPr lang="en-US" sz="2400" b="1" dirty="0"/>
              <a:t>boxes which focus on: </a:t>
            </a:r>
            <a:r>
              <a:rPr lang="en-US" sz="2400" b="1" i="1" dirty="0"/>
              <a:t>clear learning objectives or success criteria; use</a:t>
            </a:r>
          </a:p>
          <a:p>
            <a:r>
              <a:rPr lang="en-US" sz="2400" b="1" i="1" dirty="0"/>
              <a:t>of questioning, feedback and next steps; peer and self assessment</a:t>
            </a:r>
            <a:r>
              <a:rPr lang="en-US" sz="2400" b="1" i="1" dirty="0" smtClean="0"/>
              <a:t>.</a:t>
            </a:r>
          </a:p>
          <a:p>
            <a:r>
              <a:rPr lang="en-US" sz="2400" b="1" dirty="0" smtClean="0"/>
              <a:t>Schools should begin by focusing on these layers since this is not only</a:t>
            </a:r>
          </a:p>
          <a:p>
            <a:r>
              <a:rPr lang="en-US" sz="2400" b="1" dirty="0" smtClean="0"/>
              <a:t>the foundation of the whole system, it is also where changes will have the</a:t>
            </a:r>
          </a:p>
          <a:p>
            <a:r>
              <a:rPr lang="en-US" sz="2400" b="1" dirty="0" smtClean="0"/>
              <a:t>most impact on pupil progress in primary science. </a:t>
            </a:r>
            <a:r>
              <a:rPr lang="en-US" sz="2400" b="1" dirty="0" smtClean="0">
                <a:solidFill>
                  <a:srgbClr val="FF0000"/>
                </a:solidFill>
              </a:rPr>
              <a:t>These represent a bank of </a:t>
            </a:r>
          </a:p>
          <a:p>
            <a:r>
              <a:rPr lang="en-US" sz="2400" b="1" dirty="0" smtClean="0">
                <a:solidFill>
                  <a:srgbClr val="FF0000"/>
                </a:solidFill>
              </a:rPr>
              <a:t>ideas for pupil engagement for pupil voice – thinking and talking.</a:t>
            </a:r>
          </a:p>
        </p:txBody>
      </p:sp>
    </p:spTree>
    <p:extLst>
      <p:ext uri="{BB962C8B-B14F-4D97-AF65-F5344CB8AC3E}">
        <p14:creationId xmlns:p14="http://schemas.microsoft.com/office/powerpoint/2010/main" val="332607904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endParaRPr lang="en-US" dirty="0"/>
          </a:p>
          <a:p>
            <a:r>
              <a:rPr lang="en-US" b="1" dirty="0"/>
              <a:t>Earle, S., D. Davies, K. McMahon, C. Collier, A. Howe, and R. Digby (2015) TAPS pyramid interactive pdf. Bristol: Primary Science Teaching Trust.</a:t>
            </a:r>
          </a:p>
          <a:p>
            <a:endParaRPr lang="en-US" b="1" dirty="0"/>
          </a:p>
          <a:p>
            <a:r>
              <a:rPr lang="en-US" b="1" dirty="0" err="1"/>
              <a:t>Harlen</a:t>
            </a:r>
            <a:r>
              <a:rPr lang="en-US" b="1" dirty="0"/>
              <a:t> et al., (2012) Developing policy, principles and practice in primary school science assessment. Nuffield Foundation.</a:t>
            </a:r>
            <a:endParaRPr lang="en-GB" b="1" dirty="0"/>
          </a:p>
          <a:p>
            <a:endParaRPr lang="en-GB" dirty="0"/>
          </a:p>
        </p:txBody>
      </p:sp>
    </p:spTree>
    <p:extLst>
      <p:ext uri="{BB962C8B-B14F-4D97-AF65-F5344CB8AC3E}">
        <p14:creationId xmlns:p14="http://schemas.microsoft.com/office/powerpoint/2010/main" val="948533511"/>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Teacher </a:t>
            </a:r>
            <a:r>
              <a:rPr lang="en-US" b="1" dirty="0"/>
              <a:t>Assessment in Primary </a:t>
            </a:r>
            <a:r>
              <a:rPr lang="en-US" b="1" dirty="0" smtClean="0"/>
              <a:t>Science (</a:t>
            </a:r>
            <a:r>
              <a:rPr lang="en-GB" dirty="0" smtClean="0"/>
              <a:t>TAPS) </a:t>
            </a:r>
            <a:r>
              <a:rPr lang="en-GB" dirty="0" err="1" smtClean="0"/>
              <a:t>Cymru</a:t>
            </a:r>
            <a:r>
              <a:rPr lang="en-GB" dirty="0" smtClean="0"/>
              <a:t> – on Moodle</a:t>
            </a:r>
            <a:endParaRPr lang="en-GB" dirty="0"/>
          </a:p>
        </p:txBody>
      </p:sp>
      <p:sp>
        <p:nvSpPr>
          <p:cNvPr id="3" name="Content Placeholder 2"/>
          <p:cNvSpPr>
            <a:spLocks noGrp="1"/>
          </p:cNvSpPr>
          <p:nvPr>
            <p:ph idx="1"/>
          </p:nvPr>
        </p:nvSpPr>
        <p:spPr/>
        <p:txBody>
          <a:bodyPr>
            <a:normAutofit/>
          </a:bodyPr>
          <a:lstStyle/>
          <a:p>
            <a:r>
              <a:rPr lang="en-GB" dirty="0" smtClean="0"/>
              <a:t>Explanation of TAPS:</a:t>
            </a:r>
          </a:p>
          <a:p>
            <a:r>
              <a:rPr lang="en-GB" dirty="0">
                <a:hlinkClick r:id="rId2"/>
              </a:rPr>
              <a:t>https://</a:t>
            </a:r>
            <a:r>
              <a:rPr lang="en-GB" dirty="0" smtClean="0">
                <a:hlinkClick r:id="rId2"/>
              </a:rPr>
              <a:t>www.youtube.com/watch?v=1GPKGalhS3U</a:t>
            </a:r>
            <a:endParaRPr lang="en-GB" dirty="0" smtClean="0"/>
          </a:p>
          <a:p>
            <a:r>
              <a:rPr lang="en-GB" dirty="0">
                <a:hlinkClick r:id="rId3"/>
              </a:rPr>
              <a:t>https://</a:t>
            </a:r>
            <a:r>
              <a:rPr lang="en-GB" dirty="0" smtClean="0">
                <a:hlinkClick r:id="rId3"/>
              </a:rPr>
              <a:t>pstt.org.uk/application/files/3515/2389/2980/TAPS_Pyramid_Final_for_Wales.pdf</a:t>
            </a:r>
            <a:endParaRPr lang="en-GB" dirty="0"/>
          </a:p>
          <a:p>
            <a:r>
              <a:rPr lang="en-GB" dirty="0" smtClean="0"/>
              <a:t>Primary Science Teacher Trust TAPS background and resources:</a:t>
            </a:r>
            <a:endParaRPr lang="en-GB" dirty="0"/>
          </a:p>
          <a:p>
            <a:r>
              <a:rPr lang="en-GB" dirty="0">
                <a:hlinkClick r:id="rId4"/>
              </a:rPr>
              <a:t>https://</a:t>
            </a:r>
            <a:r>
              <a:rPr lang="en-GB" dirty="0" smtClean="0">
                <a:hlinkClick r:id="rId4"/>
              </a:rPr>
              <a:t>pstt.org.uk/resources/curriculum-materials/assessment</a:t>
            </a:r>
            <a:endParaRPr lang="en-GB" dirty="0" smtClean="0"/>
          </a:p>
          <a:p>
            <a:r>
              <a:rPr lang="en-GB" dirty="0" smtClean="0"/>
              <a:t>“Pupil voice wall”:</a:t>
            </a:r>
          </a:p>
          <a:p>
            <a:r>
              <a:rPr lang="en-GB" dirty="0" smtClean="0">
                <a:hlinkClick r:id="rId5"/>
              </a:rPr>
              <a:t>https</a:t>
            </a:r>
            <a:r>
              <a:rPr lang="en-GB" dirty="0">
                <a:hlinkClick r:id="rId5"/>
              </a:rPr>
              <a:t>://</a:t>
            </a:r>
            <a:r>
              <a:rPr lang="en-GB" dirty="0" smtClean="0">
                <a:hlinkClick r:id="rId5"/>
              </a:rPr>
              <a:t>www.youtube.com/watch?v=0k6QG-IsQTE&amp;index=5&amp;list=PLS_VOF2UN3BGy5QiuqKSe3ll5I-xR75SE</a:t>
            </a:r>
            <a:endParaRPr lang="en-GB" dirty="0" smtClean="0"/>
          </a:p>
          <a:p>
            <a:endParaRPr lang="en-GB" dirty="0" smtClean="0"/>
          </a:p>
          <a:p>
            <a:endParaRPr lang="en-GB" dirty="0"/>
          </a:p>
        </p:txBody>
      </p:sp>
    </p:spTree>
    <p:extLst>
      <p:ext uri="{BB962C8B-B14F-4D97-AF65-F5344CB8AC3E}">
        <p14:creationId xmlns:p14="http://schemas.microsoft.com/office/powerpoint/2010/main" val="134438287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Further </a:t>
            </a:r>
            <a:r>
              <a:rPr lang="en-GB" dirty="0"/>
              <a:t>r</a:t>
            </a:r>
            <a:r>
              <a:rPr lang="en-GB" dirty="0" smtClean="0"/>
              <a:t>esearch</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Davies, D. (2011) </a:t>
            </a:r>
            <a:r>
              <a:rPr lang="en-GB" i="1" dirty="0" smtClean="0"/>
              <a:t>Teaching Science Creatively</a:t>
            </a:r>
            <a:r>
              <a:rPr lang="en-GB" dirty="0" smtClean="0"/>
              <a:t>. Abingdon. Routledge.</a:t>
            </a:r>
          </a:p>
          <a:p>
            <a:r>
              <a:rPr lang="en-GB" dirty="0" smtClean="0"/>
              <a:t>Cross, A. and Board, J. (2014) Creative ways to teach primary science. Maidenhead, McGraw and Hill.</a:t>
            </a:r>
          </a:p>
          <a:p>
            <a:r>
              <a:rPr lang="en-GB" dirty="0" err="1" smtClean="0"/>
              <a:t>Longshaw</a:t>
            </a:r>
            <a:r>
              <a:rPr lang="en-GB" dirty="0" smtClean="0"/>
              <a:t>, S. (2009) </a:t>
            </a:r>
            <a:r>
              <a:rPr lang="en-GB" i="1" dirty="0" smtClean="0"/>
              <a:t>Creativity in Science Teaching</a:t>
            </a:r>
            <a:r>
              <a:rPr lang="en-GB" dirty="0" smtClean="0"/>
              <a:t>, Available at: </a:t>
            </a:r>
            <a:r>
              <a:rPr lang="en-GB" u="sng" dirty="0" smtClean="0">
                <a:hlinkClick r:id="rId2"/>
              </a:rPr>
              <a:t>https://www.ase.org.uk/journals/school-science-review/2009/3/332/1957/SSR332Mar2009p91.pdf</a:t>
            </a:r>
            <a:endParaRPr lang="en-GB" dirty="0" smtClean="0"/>
          </a:p>
          <a:p>
            <a:r>
              <a:rPr lang="en-GB" dirty="0" smtClean="0"/>
              <a:t>OFSTED (2010) Learning creative approaches that raise standards, Available at: </a:t>
            </a:r>
            <a:r>
              <a:rPr lang="en-GB" u="sng" dirty="0" smtClean="0">
                <a:hlinkClick r:id="rId3"/>
              </a:rPr>
              <a:t>http://www.creativitycultureeducation.org/wp-content/uploads/learning-creative-approaches-that-raise-standards-250.pdf</a:t>
            </a:r>
            <a:endParaRPr lang="en-GB" dirty="0" smtClean="0"/>
          </a:p>
          <a:p>
            <a:r>
              <a:rPr lang="en-GB" dirty="0" smtClean="0"/>
              <a:t>Education Scotland (2015) </a:t>
            </a:r>
            <a:r>
              <a:rPr lang="en-GB" i="1" dirty="0" smtClean="0"/>
              <a:t>What are creativity skills? </a:t>
            </a:r>
            <a:r>
              <a:rPr lang="en-GB" dirty="0" smtClean="0"/>
              <a:t>Available at: </a:t>
            </a:r>
            <a:r>
              <a:rPr lang="en-GB" u="sng" dirty="0" smtClean="0">
                <a:hlinkClick r:id="rId4"/>
              </a:rPr>
              <a:t>http://www.educationscotland.gov.uk/resources/w/genericresource_tcm4872101.asp?strReferringChannel=learningandteaching&amp;strReferringPageID=tcm:4-612195-64&amp;class=l3+d137245</a:t>
            </a:r>
            <a:endParaRPr lang="en-GB" u="sng" dirty="0" smtClean="0"/>
          </a:p>
          <a:p>
            <a:r>
              <a:rPr lang="en-GB" dirty="0"/>
              <a:t>Future Lab (2007) </a:t>
            </a:r>
            <a:r>
              <a:rPr lang="en-GB" i="1" dirty="0"/>
              <a:t>Enquiring Minds Guide</a:t>
            </a:r>
            <a:r>
              <a:rPr lang="en-GB" dirty="0"/>
              <a:t>, Available at: </a:t>
            </a:r>
            <a:r>
              <a:rPr lang="en-GB" u="sng" dirty="0">
                <a:hlinkClick r:id="rId5"/>
              </a:rPr>
              <a:t>http://enquiringminds.org.uk/pdfs/Enquiring_Minds_guide.pdf</a:t>
            </a:r>
            <a:endParaRPr lang="en-GB" dirty="0"/>
          </a:p>
          <a:p>
            <a:endParaRPr lang="en-GB" dirty="0" smtClean="0"/>
          </a:p>
          <a:p>
            <a:endParaRPr lang="en-GB" dirty="0"/>
          </a:p>
        </p:txBody>
      </p:sp>
    </p:spTree>
    <p:extLst>
      <p:ext uri="{BB962C8B-B14F-4D97-AF65-F5344CB8AC3E}">
        <p14:creationId xmlns:p14="http://schemas.microsoft.com/office/powerpoint/2010/main" val="292965002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511824" y="692697"/>
            <a:ext cx="2056388" cy="942975"/>
          </a:xfrm>
          <a:prstGeom prst="rect">
            <a:avLst/>
          </a:prstGeom>
        </p:spPr>
      </p:pic>
      <p:sp>
        <p:nvSpPr>
          <p:cNvPr id="3" name="Content Placeholder 2"/>
          <p:cNvSpPr>
            <a:spLocks noGrp="1"/>
          </p:cNvSpPr>
          <p:nvPr>
            <p:ph idx="1"/>
          </p:nvPr>
        </p:nvSpPr>
        <p:spPr/>
        <p:txBody>
          <a:bodyPr>
            <a:normAutofit/>
          </a:bodyPr>
          <a:lstStyle/>
          <a:p>
            <a:endParaRPr lang="en-US" dirty="0" smtClean="0"/>
          </a:p>
          <a:p>
            <a:pPr marL="0" indent="0">
              <a:buNone/>
            </a:pPr>
            <a:r>
              <a:rPr lang="en-US" dirty="0" smtClean="0"/>
              <a:t>Children </a:t>
            </a:r>
            <a:r>
              <a:rPr lang="en-US" dirty="0"/>
              <a:t>and young people will also have opportunities to learn how technology is used to design products that improve the quality of human life and to apply their scientific and other knowledge to practical purposes and challenges. For schools, this means </a:t>
            </a:r>
            <a:r>
              <a:rPr lang="en-US" dirty="0">
                <a:solidFill>
                  <a:srgbClr val="FF0000"/>
                </a:solidFill>
              </a:rPr>
              <a:t>providing children and young people with rich opportunities to develop technological skills, knowledge, understanding and attributes through designing and developing products and systems</a:t>
            </a:r>
            <a:r>
              <a:rPr lang="en-US" dirty="0" smtClean="0">
                <a:solidFill>
                  <a:srgbClr val="FF0000"/>
                </a:solidFill>
              </a:rPr>
              <a:t>.</a:t>
            </a:r>
          </a:p>
          <a:p>
            <a:pPr marL="0" indent="0">
              <a:buNone/>
            </a:pPr>
            <a:endParaRPr lang="en-US" dirty="0"/>
          </a:p>
          <a:p>
            <a:pPr marL="0" indent="0">
              <a:buNone/>
            </a:pPr>
            <a:r>
              <a:rPr lang="en-US" dirty="0" smtClean="0"/>
              <a:t> </a:t>
            </a:r>
            <a:r>
              <a:rPr lang="en-US" sz="3600" dirty="0" smtClean="0"/>
              <a:t>“</a:t>
            </a:r>
            <a:r>
              <a:rPr lang="en-GB" sz="3600" b="1" dirty="0" smtClean="0"/>
              <a:t>Ask </a:t>
            </a:r>
            <a:r>
              <a:rPr lang="en-GB" sz="3600" b="1" dirty="0"/>
              <a:t>it, think it, speak it, try it, break it, fix </a:t>
            </a:r>
            <a:r>
              <a:rPr lang="en-GB" sz="3600" b="1" dirty="0" smtClean="0"/>
              <a:t>it”</a:t>
            </a:r>
            <a:endParaRPr lang="en-GB" sz="3600" b="1" dirty="0"/>
          </a:p>
          <a:p>
            <a:pPr marL="0" indent="0">
              <a:buNone/>
            </a:pPr>
            <a:endParaRPr lang="en-US" dirty="0"/>
          </a:p>
        </p:txBody>
      </p:sp>
    </p:spTree>
    <p:extLst>
      <p:ext uri="{BB962C8B-B14F-4D97-AF65-F5344CB8AC3E}">
        <p14:creationId xmlns:p14="http://schemas.microsoft.com/office/powerpoint/2010/main" val="518752156"/>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Year 5 </a:t>
            </a:r>
            <a:r>
              <a:rPr lang="en-GB" dirty="0" err="1" smtClean="0"/>
              <a:t>Cadoxton</a:t>
            </a:r>
            <a:r>
              <a:rPr lang="en-GB" dirty="0" smtClean="0"/>
              <a:t> with Miss Whitaker Making a Christmas tree buzzer game</a:t>
            </a:r>
            <a:endParaRPr lang="en-GB" dirty="0"/>
          </a:p>
        </p:txBody>
      </p:sp>
      <p:pic>
        <p:nvPicPr>
          <p:cNvPr id="1026" name="Picture 2" descr="https://attachment.outlook.office.net/owa/C.J.Lewis@uwtsd.ac.uk/service.svc/s/GetFileAttachment?id=AAMkADY4NTA4MWRiLWJiNDAtNDJlNS04NWFlLTE0YWY3OGZiNjczMABGAAAAAADIi3HlY2uiTLEIFZcMp5YJBwBkIR47%2F%2FMJR5SiwlkTRlvrAAAAAAEMAABkIR47%2F%2FMJR5SiwlkTRlvrAAP2NzkNAAABEgAQAESYRWJjS4ZAoYt1XeVj9XQ%3D&amp;X-OWA-CANARY=AULH3JJ0eEye2zXenH84GFDPZHLUZNYYZJ8eLnca2SGPuvfNznNdCstSfeV1vTWBCuvHm6Q_47Q.&amp;token=eyJhbGciOiJSUzI1NiIsImtpZCI6IjA2MDBGOUY2NzQ2MjA3MzdFNzM0MDRFMjg3QzQ1QTgxOENCN0NFQjgiLCJ4NXQiOiJCZ0Q1OW5SaUJ6Zm5OQVRpaDhSYWdZeTN6cmciLCJ0eXAiOiJKV1QifQ.eyJ2ZXIiOiJFeGNoYW5nZS5DYWxsYmFjay5WMSIsImFwcGN0eHNlbmRlciI6Ik93YURvd25sb2FkQDRlMGYxMWY5LTA0NmUtNDUwNS05Y2I4LWRiMjE1MjMxMWUyMSIsImFwcGN0eCI6IntcIm1zZXhjaHByb3RcIjpcIm93YVwiLFwicHJpbWFyeXNpZFwiOlwiUy0xLTUtMjEtMTgwMDQ5MTYxLTM5OTY2MDU2NjctNDAzNzQyMDI0MS0xMTU3MzM3NlwiLFwicHVpZFwiOlwiMTE1Mzc2NTkzMTg4MDMxMDE1MVwiLFwib2lkXCI6XCJlNjY2NzE4MS00YjRhLTQzNWUtYTE5ZS1mYzcxOGRlZWI5NGJcIixcInNjb3BlXCI6XCJPd2FEb3dubG9hZFwifSIsIm5iZiI6MTU0NTEyOTI5MCwiZXhwIjoxNTQ1MTI5ODkwLCJpc3MiOiIwMDAwMDAwMi0wMDAwLTBmZjEtY2UwMC0wMDAwMDAwMDAwMDBANGUwZjExZjktMDQ2ZS00NTA1LTljYjgtZGIyMTUyMzExZTIxIiwiYXVkIjoiMDAwMDAwMDItMDAwMC0wZmYxLWNlMDAtMDAwMDAwMDAwMDAwL2F0dGFjaG1lbnQub3V0bG9vay5vZmZpY2UubmV0QDRlMGYxMWY5LTA0NmUtNDUwNS05Y2I4LWRiMjE1MjMxMWUyMSJ9.YjB7Ba2Vo85YDbqHmszZx2lDdPRikFuFbW8z8SNKgr89Fv_pcrSC1SnV5g254ZX6QnEjC9uJCcSMLYh7wstXzDqC-b7PNQlg2kYCaIWErc0lS-ILEGGZ2EBUxDwx-vSzIWmoNS4ofnInhWu9QyZ-J8b3gPoxSRXTFIS5vrhYgTwMnjTGEcitMCkEw14LGK5qieWzx7mDY6D4eWoM8_nGxpmePLhsWTPw2ONWoWr1_9uSkadOYPVgsXdyxsW60v_7X1FQleurQ7JrBRcI6JpcYbfxwiB4wQwfchvJKOR-dNjIC40xg6tZBry3NZeHTwNaz_VbWgLGPrMqNzMTgg9qhw&amp;owa=outlook.office365.com&amp;isImagePreview=Tru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92924" y="2264228"/>
            <a:ext cx="7491601" cy="4319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556441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Y </a:t>
            </a:r>
            <a:r>
              <a:rPr lang="en-US" dirty="0" err="1" smtClean="0"/>
              <a:t>cwricwlwm</a:t>
            </a:r>
            <a:r>
              <a:rPr lang="en-US" dirty="0" smtClean="0"/>
              <a:t> </a:t>
            </a:r>
            <a:r>
              <a:rPr lang="en-US" dirty="0" err="1" smtClean="0"/>
              <a:t>presennol</a:t>
            </a:r>
            <a:r>
              <a:rPr lang="en-US" dirty="0" smtClean="0"/>
              <a:t> / </a:t>
            </a:r>
            <a:br>
              <a:rPr lang="en-US" dirty="0" smtClean="0"/>
            </a:br>
            <a:r>
              <a:rPr lang="en-US" dirty="0" smtClean="0"/>
              <a:t>The current curriculum</a:t>
            </a:r>
            <a:endParaRPr lang="en-US" dirty="0"/>
          </a:p>
        </p:txBody>
      </p:sp>
      <p:sp>
        <p:nvSpPr>
          <p:cNvPr id="3" name="Text Placeholder 2"/>
          <p:cNvSpPr>
            <a:spLocks noGrp="1"/>
          </p:cNvSpPr>
          <p:nvPr>
            <p:ph type="body" idx="1"/>
          </p:nvPr>
        </p:nvSpPr>
        <p:spPr/>
        <p:txBody>
          <a:bodyPr/>
          <a:lstStyle/>
          <a:p>
            <a:endParaRPr lang="en-US" dirty="0"/>
          </a:p>
        </p:txBody>
      </p:sp>
      <p:sp>
        <p:nvSpPr>
          <p:cNvPr id="4" name="Text Placeholder 3"/>
          <p:cNvSpPr>
            <a:spLocks noGrp="1"/>
          </p:cNvSpPr>
          <p:nvPr>
            <p:ph type="body" sz="half" idx="3"/>
          </p:nvPr>
        </p:nvSpPr>
        <p:spPr/>
        <p:txBody>
          <a:bodyPr/>
          <a:lstStyle/>
          <a:p>
            <a:endParaRPr lang="en-US" dirty="0"/>
          </a:p>
        </p:txBody>
      </p:sp>
      <p:sp>
        <p:nvSpPr>
          <p:cNvPr id="5" name="Content Placeholder 4"/>
          <p:cNvSpPr>
            <a:spLocks noGrp="1"/>
          </p:cNvSpPr>
          <p:nvPr>
            <p:ph sz="quarter" idx="2"/>
          </p:nvPr>
        </p:nvSpPr>
        <p:spPr/>
        <p:txBody>
          <a:bodyPr>
            <a:normAutofit lnSpcReduction="10000"/>
          </a:bodyPr>
          <a:lstStyle/>
          <a:p>
            <a:r>
              <a:rPr lang="en-US" b="1" dirty="0" err="1" smtClean="0"/>
              <a:t>Sgiliau</a:t>
            </a:r>
            <a:r>
              <a:rPr lang="en-US" b="1" dirty="0" smtClean="0"/>
              <a:t> </a:t>
            </a:r>
            <a:r>
              <a:rPr lang="en-US" b="1" dirty="0" err="1" smtClean="0"/>
              <a:t>ar</a:t>
            </a:r>
            <a:r>
              <a:rPr lang="en-US" b="1" dirty="0" smtClean="0"/>
              <a:t> draws</a:t>
            </a:r>
          </a:p>
          <a:p>
            <a:r>
              <a:rPr lang="en-US" b="1" dirty="0" err="1" smtClean="0"/>
              <a:t>Meddwl</a:t>
            </a:r>
            <a:endParaRPr lang="en-US" b="1" dirty="0" smtClean="0"/>
          </a:p>
          <a:p>
            <a:r>
              <a:rPr lang="en-US" b="1" dirty="0" err="1" smtClean="0"/>
              <a:t>Cyfathrebu</a:t>
            </a:r>
            <a:endParaRPr lang="en-US" b="1" dirty="0" smtClean="0"/>
          </a:p>
          <a:p>
            <a:r>
              <a:rPr lang="en-US" b="1" dirty="0" err="1" smtClean="0"/>
              <a:t>TGCh</a:t>
            </a:r>
            <a:endParaRPr lang="en-US" b="1" dirty="0" smtClean="0"/>
          </a:p>
          <a:p>
            <a:r>
              <a:rPr lang="en-US" b="1" dirty="0" err="1" smtClean="0"/>
              <a:t>Rhif</a:t>
            </a:r>
            <a:endParaRPr lang="en-US" b="1" dirty="0" smtClean="0"/>
          </a:p>
          <a:p>
            <a:r>
              <a:rPr lang="en-US" b="1" dirty="0" smtClean="0"/>
              <a:t>Y </a:t>
            </a:r>
            <a:r>
              <a:rPr lang="en-US" b="1" dirty="0" err="1" smtClean="0"/>
              <a:t>Cwricwlwm</a:t>
            </a:r>
            <a:r>
              <a:rPr lang="en-US" b="1" dirty="0" smtClean="0"/>
              <a:t> </a:t>
            </a:r>
            <a:r>
              <a:rPr lang="en-US" b="1" dirty="0" err="1" smtClean="0"/>
              <a:t>Cymraeg</a:t>
            </a:r>
            <a:endParaRPr lang="en-US" b="1" dirty="0" smtClean="0"/>
          </a:p>
          <a:p>
            <a:r>
              <a:rPr lang="en-US" b="1" dirty="0" err="1" smtClean="0"/>
              <a:t>Personol</a:t>
            </a:r>
            <a:r>
              <a:rPr lang="en-US" b="1" dirty="0" smtClean="0"/>
              <a:t> a </a:t>
            </a:r>
            <a:r>
              <a:rPr lang="en-US" b="1" dirty="0" err="1" smtClean="0"/>
              <a:t>Chymdeithasol</a:t>
            </a:r>
            <a:endParaRPr lang="en-US" b="1" dirty="0" smtClean="0"/>
          </a:p>
          <a:p>
            <a:r>
              <a:rPr lang="en-US" b="1" dirty="0" err="1" smtClean="0"/>
              <a:t>Gyrfaoedd</a:t>
            </a:r>
            <a:r>
              <a:rPr lang="en-US" b="1" dirty="0" smtClean="0"/>
              <a:t> a </a:t>
            </a:r>
            <a:r>
              <a:rPr lang="en-US" b="1" dirty="0" err="1" smtClean="0"/>
              <a:t>byd</a:t>
            </a:r>
            <a:r>
              <a:rPr lang="en-US" b="1" dirty="0" smtClean="0"/>
              <a:t> </a:t>
            </a:r>
            <a:r>
              <a:rPr lang="en-US" b="1" dirty="0" err="1" smtClean="0"/>
              <a:t>gwaith</a:t>
            </a:r>
            <a:endParaRPr lang="en-US" b="1" dirty="0" smtClean="0"/>
          </a:p>
          <a:p>
            <a:endParaRPr lang="en-US" dirty="0"/>
          </a:p>
        </p:txBody>
      </p:sp>
      <p:sp>
        <p:nvSpPr>
          <p:cNvPr id="6" name="Content Placeholder 5"/>
          <p:cNvSpPr>
            <a:spLocks noGrp="1"/>
          </p:cNvSpPr>
          <p:nvPr>
            <p:ph sz="quarter" idx="4"/>
          </p:nvPr>
        </p:nvSpPr>
        <p:spPr/>
        <p:txBody>
          <a:bodyPr>
            <a:normAutofit lnSpcReduction="10000"/>
          </a:bodyPr>
          <a:lstStyle/>
          <a:p>
            <a:r>
              <a:rPr lang="en-US" b="1" dirty="0" smtClean="0"/>
              <a:t>Skills across</a:t>
            </a:r>
          </a:p>
          <a:p>
            <a:r>
              <a:rPr lang="en-US" b="1" dirty="0" smtClean="0"/>
              <a:t>Thinking</a:t>
            </a:r>
          </a:p>
          <a:p>
            <a:r>
              <a:rPr lang="en-US" b="1" dirty="0" smtClean="0"/>
              <a:t>Communication</a:t>
            </a:r>
          </a:p>
          <a:p>
            <a:r>
              <a:rPr lang="en-US" b="1" dirty="0" smtClean="0"/>
              <a:t>ICT</a:t>
            </a:r>
          </a:p>
          <a:p>
            <a:r>
              <a:rPr lang="en-US" b="1" dirty="0" smtClean="0"/>
              <a:t>Number</a:t>
            </a:r>
          </a:p>
          <a:p>
            <a:r>
              <a:rPr lang="en-US" b="1" dirty="0" smtClean="0"/>
              <a:t>Y </a:t>
            </a:r>
            <a:r>
              <a:rPr lang="en-US" b="1" dirty="0" err="1" smtClean="0"/>
              <a:t>Cwricwlwm</a:t>
            </a:r>
            <a:r>
              <a:rPr lang="en-US" b="1" dirty="0" smtClean="0"/>
              <a:t> </a:t>
            </a:r>
            <a:r>
              <a:rPr lang="en-US" b="1" dirty="0" err="1" smtClean="0"/>
              <a:t>Cymraeg</a:t>
            </a:r>
            <a:endParaRPr lang="en-US" b="1" dirty="0" smtClean="0"/>
          </a:p>
          <a:p>
            <a:r>
              <a:rPr lang="en-US" b="1" dirty="0" smtClean="0"/>
              <a:t>Personal and Social</a:t>
            </a:r>
          </a:p>
          <a:p>
            <a:r>
              <a:rPr lang="en-US" b="1" dirty="0" smtClean="0"/>
              <a:t>Careers + work (sec)</a:t>
            </a:r>
          </a:p>
          <a:p>
            <a:endParaRPr lang="en-US" dirty="0"/>
          </a:p>
        </p:txBody>
      </p:sp>
    </p:spTree>
    <p:extLst>
      <p:ext uri="{BB962C8B-B14F-4D97-AF65-F5344CB8AC3E}">
        <p14:creationId xmlns:p14="http://schemas.microsoft.com/office/powerpoint/2010/main" val="581926977"/>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DTEvaltool.png"/>
          <p:cNvPicPr>
            <a:picLocks noGrp="1" noChangeAspect="1"/>
          </p:cNvPicPr>
          <p:nvPr>
            <p:ph idx="4294967295"/>
          </p:nvPr>
        </p:nvPicPr>
        <p:blipFill>
          <a:blip r:embed="rId2"/>
          <a:srcRect t="-30195" b="-30195"/>
          <a:stretch>
            <a:fillRect/>
          </a:stretch>
        </p:blipFill>
        <p:spPr>
          <a:xfrm>
            <a:off x="1902279" y="-163286"/>
            <a:ext cx="8645978" cy="6498772"/>
          </a:xfrm>
          <a:prstGeom prst="rect">
            <a:avLst/>
          </a:prstGeom>
        </p:spPr>
      </p:pic>
    </p:spTree>
    <p:extLst>
      <p:ext uri="{BB962C8B-B14F-4D97-AF65-F5344CB8AC3E}">
        <p14:creationId xmlns:p14="http://schemas.microsoft.com/office/powerpoint/2010/main" val="300219782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normAutofit fontScale="40000" lnSpcReduction="20000"/>
          </a:bodyPr>
          <a:lstStyle/>
          <a:p>
            <a:endParaRPr lang="en-US" dirty="0" smtClean="0"/>
          </a:p>
          <a:p>
            <a:endParaRPr lang="en-US" dirty="0"/>
          </a:p>
          <a:p>
            <a:r>
              <a:rPr lang="en-US" b="1" dirty="0" err="1" smtClean="0"/>
              <a:t>Dylunio</a:t>
            </a:r>
            <a:r>
              <a:rPr lang="en-US" b="1" dirty="0" smtClean="0"/>
              <a:t> </a:t>
            </a:r>
            <a:r>
              <a:rPr lang="en-US" b="1" dirty="0"/>
              <a:t>a </a:t>
            </a:r>
            <a:r>
              <a:rPr lang="en-US" b="1" dirty="0" err="1"/>
              <a:t>gwneud</a:t>
            </a:r>
            <a:endParaRPr lang="en-US" b="1" dirty="0"/>
          </a:p>
          <a:p>
            <a:endParaRPr lang="en-US" dirty="0"/>
          </a:p>
        </p:txBody>
      </p:sp>
      <p:sp>
        <p:nvSpPr>
          <p:cNvPr id="4" name="Text Placeholder 3"/>
          <p:cNvSpPr>
            <a:spLocks noGrp="1"/>
          </p:cNvSpPr>
          <p:nvPr>
            <p:ph type="body" sz="half" idx="3"/>
          </p:nvPr>
        </p:nvSpPr>
        <p:spPr/>
        <p:txBody>
          <a:bodyPr/>
          <a:lstStyle/>
          <a:p>
            <a:r>
              <a:rPr lang="en-US" b="1" dirty="0"/>
              <a:t>Designing and making</a:t>
            </a:r>
          </a:p>
          <a:p>
            <a:endParaRPr lang="en-US" dirty="0"/>
          </a:p>
        </p:txBody>
      </p:sp>
      <p:sp>
        <p:nvSpPr>
          <p:cNvPr id="5" name="Content Placeholder 4"/>
          <p:cNvSpPr>
            <a:spLocks noGrp="1"/>
          </p:cNvSpPr>
          <p:nvPr>
            <p:ph sz="quarter" idx="2"/>
          </p:nvPr>
        </p:nvSpPr>
        <p:spPr/>
        <p:txBody>
          <a:bodyPr/>
          <a:lstStyle/>
          <a:p>
            <a:pPr>
              <a:buNone/>
            </a:pPr>
            <a:endParaRPr lang="en-US" dirty="0" smtClean="0"/>
          </a:p>
          <a:p>
            <a:pPr>
              <a:buFontTx/>
              <a:buChar char="-"/>
            </a:pPr>
            <a:r>
              <a:rPr lang="en-US" b="1" dirty="0" err="1" smtClean="0"/>
              <a:t>Datblygu</a:t>
            </a:r>
            <a:r>
              <a:rPr lang="en-US" b="1" dirty="0" smtClean="0"/>
              <a:t> </a:t>
            </a:r>
            <a:r>
              <a:rPr lang="en-US" b="1" dirty="0" err="1" smtClean="0"/>
              <a:t>gallu</a:t>
            </a:r>
            <a:r>
              <a:rPr lang="en-US" b="1" dirty="0" smtClean="0"/>
              <a:t> </a:t>
            </a:r>
            <a:r>
              <a:rPr lang="en-US" b="1" dirty="0" err="1" smtClean="0"/>
              <a:t>TGCh</a:t>
            </a:r>
            <a:endParaRPr lang="en-US" b="1" dirty="0" smtClean="0"/>
          </a:p>
          <a:p>
            <a:pPr>
              <a:buFontTx/>
              <a:buChar char="-"/>
            </a:pPr>
            <a:r>
              <a:rPr lang="en-US" b="1" dirty="0" err="1" smtClean="0"/>
              <a:t>Bwyd</a:t>
            </a:r>
            <a:endParaRPr lang="en-US" b="1" dirty="0" smtClean="0"/>
          </a:p>
          <a:p>
            <a:pPr>
              <a:buFontTx/>
              <a:buChar char="-"/>
            </a:pPr>
            <a:r>
              <a:rPr lang="en-US" b="1" i="1" dirty="0" err="1" smtClean="0"/>
              <a:t>Defnyddiau</a:t>
            </a:r>
            <a:r>
              <a:rPr lang="en-US" b="1" i="1" dirty="0" smtClean="0"/>
              <a:t> </a:t>
            </a:r>
            <a:r>
              <a:rPr lang="en-US" b="1" i="1" dirty="0" err="1" smtClean="0"/>
              <a:t>hyblyg</a:t>
            </a:r>
            <a:r>
              <a:rPr lang="en-US" b="1" i="1" dirty="0" smtClean="0"/>
              <a:t> ac </a:t>
            </a:r>
            <a:r>
              <a:rPr lang="en-US" b="1" i="1" dirty="0" err="1" smtClean="0"/>
              <a:t>anhyblyg</a:t>
            </a:r>
            <a:endParaRPr lang="en-US" b="1" i="1" dirty="0" smtClean="0"/>
          </a:p>
          <a:p>
            <a:pPr>
              <a:buFontTx/>
              <a:buChar char="-"/>
            </a:pPr>
            <a:r>
              <a:rPr lang="en-US" b="1" i="1" dirty="0" err="1" smtClean="0"/>
              <a:t>Systemau</a:t>
            </a:r>
            <a:r>
              <a:rPr lang="en-US" b="1" i="1" dirty="0" smtClean="0"/>
              <a:t> a </a:t>
            </a:r>
            <a:r>
              <a:rPr lang="en-US" b="1" i="1" dirty="0" err="1" smtClean="0"/>
              <a:t>rheoli</a:t>
            </a:r>
            <a:endParaRPr lang="en-US" b="1" i="1" dirty="0" smtClean="0"/>
          </a:p>
          <a:p>
            <a:endParaRPr lang="en-US" dirty="0"/>
          </a:p>
        </p:txBody>
      </p:sp>
      <p:sp>
        <p:nvSpPr>
          <p:cNvPr id="6" name="Content Placeholder 5"/>
          <p:cNvSpPr>
            <a:spLocks noGrp="1"/>
          </p:cNvSpPr>
          <p:nvPr>
            <p:ph sz="quarter" idx="4"/>
          </p:nvPr>
        </p:nvSpPr>
        <p:spPr/>
        <p:txBody>
          <a:bodyPr/>
          <a:lstStyle/>
          <a:p>
            <a:endParaRPr lang="en-US" dirty="0" smtClean="0"/>
          </a:p>
          <a:p>
            <a:pPr>
              <a:buFontTx/>
              <a:buChar char="-"/>
            </a:pPr>
            <a:r>
              <a:rPr lang="en-US" b="1" dirty="0" smtClean="0"/>
              <a:t>Developing ICT capability</a:t>
            </a:r>
          </a:p>
          <a:p>
            <a:pPr>
              <a:buFontTx/>
              <a:buChar char="-"/>
            </a:pPr>
            <a:r>
              <a:rPr lang="en-US" b="1" dirty="0" smtClean="0"/>
              <a:t>Food</a:t>
            </a:r>
          </a:p>
          <a:p>
            <a:pPr>
              <a:buFontTx/>
              <a:buChar char="-"/>
            </a:pPr>
            <a:r>
              <a:rPr lang="en-US" b="1" i="1" dirty="0" smtClean="0"/>
              <a:t>Rigid and flexible materials</a:t>
            </a:r>
          </a:p>
          <a:p>
            <a:pPr>
              <a:buFontTx/>
              <a:buChar char="-"/>
            </a:pPr>
            <a:r>
              <a:rPr lang="en-US" b="1" i="1" dirty="0" smtClean="0"/>
              <a:t>Systems and control</a:t>
            </a:r>
          </a:p>
          <a:p>
            <a:endParaRPr lang="en-US" dirty="0"/>
          </a:p>
        </p:txBody>
      </p:sp>
    </p:spTree>
    <p:extLst>
      <p:ext uri="{BB962C8B-B14F-4D97-AF65-F5344CB8AC3E}">
        <p14:creationId xmlns:p14="http://schemas.microsoft.com/office/powerpoint/2010/main" val="592436814"/>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Bringing science and technology together in practice: “Whoosh” Cars</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sz="3600" b="1" dirty="0" smtClean="0">
                <a:solidFill>
                  <a:schemeClr val="tx1"/>
                </a:solidFill>
              </a:rPr>
              <a:t>Think about the characteristics of active learning as you collaborate to make your working model:</a:t>
            </a:r>
          </a:p>
          <a:p>
            <a:pPr marL="0" indent="0">
              <a:buNone/>
            </a:pPr>
            <a:endParaRPr lang="en-GB" sz="3600" b="1" dirty="0" smtClean="0">
              <a:solidFill>
                <a:schemeClr val="tx1"/>
              </a:solidFill>
            </a:endParaRPr>
          </a:p>
          <a:p>
            <a:pPr>
              <a:buFont typeface="Wingdings" panose="05000000000000000000" pitchFamily="2" charset="2"/>
              <a:buChar char="§"/>
            </a:pPr>
            <a:r>
              <a:rPr lang="en-GB" sz="3600" b="1" dirty="0">
                <a:solidFill>
                  <a:schemeClr val="tx1"/>
                </a:solidFill>
              </a:rPr>
              <a:t> </a:t>
            </a:r>
            <a:r>
              <a:rPr lang="en-GB" sz="3600" b="1" dirty="0" smtClean="0">
                <a:solidFill>
                  <a:schemeClr val="tx1"/>
                </a:solidFill>
              </a:rPr>
              <a:t>“assessment </a:t>
            </a:r>
            <a:r>
              <a:rPr lang="en-GB" sz="3600" b="1" dirty="0">
                <a:solidFill>
                  <a:schemeClr val="tx1"/>
                </a:solidFill>
              </a:rPr>
              <a:t>for learning</a:t>
            </a:r>
            <a:r>
              <a:rPr lang="en-GB" sz="3600" b="1" dirty="0" smtClean="0">
                <a:solidFill>
                  <a:schemeClr val="tx1"/>
                </a:solidFill>
              </a:rPr>
              <a:t>”?</a:t>
            </a:r>
            <a:endParaRPr lang="en-GB" sz="3600" b="1" dirty="0">
              <a:solidFill>
                <a:schemeClr val="tx1"/>
              </a:solidFill>
            </a:endParaRPr>
          </a:p>
          <a:p>
            <a:pPr>
              <a:buFont typeface="Wingdings" panose="05000000000000000000" pitchFamily="2" charset="2"/>
              <a:buChar char="§"/>
            </a:pPr>
            <a:r>
              <a:rPr lang="en-GB" sz="3600" b="1" dirty="0">
                <a:solidFill>
                  <a:schemeClr val="tx1"/>
                </a:solidFill>
              </a:rPr>
              <a:t> Encourage expression of </a:t>
            </a:r>
            <a:r>
              <a:rPr lang="en-GB" sz="3600" b="1" dirty="0" smtClean="0">
                <a:solidFill>
                  <a:schemeClr val="tx1"/>
                </a:solidFill>
              </a:rPr>
              <a:t>ideas?</a:t>
            </a:r>
            <a:endParaRPr lang="en-GB" sz="3600" b="1" dirty="0">
              <a:solidFill>
                <a:schemeClr val="tx1"/>
              </a:solidFill>
            </a:endParaRPr>
          </a:p>
          <a:p>
            <a:pPr>
              <a:buFont typeface="Wingdings" panose="05000000000000000000" pitchFamily="2" charset="2"/>
              <a:buChar char="§"/>
            </a:pPr>
            <a:r>
              <a:rPr lang="en-GB" sz="3600" b="1" dirty="0">
                <a:solidFill>
                  <a:schemeClr val="tx1"/>
                </a:solidFill>
              </a:rPr>
              <a:t> Encourage peer and self </a:t>
            </a:r>
            <a:r>
              <a:rPr lang="en-GB" sz="3600" b="1" dirty="0" smtClean="0">
                <a:solidFill>
                  <a:schemeClr val="tx1"/>
                </a:solidFill>
              </a:rPr>
              <a:t>assessment?</a:t>
            </a:r>
            <a:endParaRPr lang="en-GB" sz="3600" b="1" dirty="0">
              <a:solidFill>
                <a:schemeClr val="tx1"/>
              </a:solidFill>
            </a:endParaRPr>
          </a:p>
          <a:p>
            <a:pPr>
              <a:buFont typeface="Wingdings" panose="05000000000000000000" pitchFamily="2" charset="2"/>
              <a:buChar char="§"/>
            </a:pPr>
            <a:r>
              <a:rPr lang="en-GB" sz="3600" b="1" dirty="0">
                <a:solidFill>
                  <a:schemeClr val="tx1"/>
                </a:solidFill>
              </a:rPr>
              <a:t> Encourage collaborative </a:t>
            </a:r>
            <a:r>
              <a:rPr lang="en-GB" sz="3600" b="1" dirty="0" smtClean="0">
                <a:solidFill>
                  <a:schemeClr val="tx1"/>
                </a:solidFill>
              </a:rPr>
              <a:t>learning?</a:t>
            </a:r>
            <a:endParaRPr lang="en-GB" sz="3600" b="1" dirty="0">
              <a:solidFill>
                <a:schemeClr val="tx1"/>
              </a:solidFill>
            </a:endParaRPr>
          </a:p>
          <a:p>
            <a:pPr>
              <a:buFont typeface="Wingdings" panose="05000000000000000000" pitchFamily="2" charset="2"/>
              <a:buChar char="§"/>
            </a:pPr>
            <a:r>
              <a:rPr lang="en-GB" sz="3600" b="1" dirty="0">
                <a:solidFill>
                  <a:schemeClr val="tx1"/>
                </a:solidFill>
              </a:rPr>
              <a:t> Encourage open </a:t>
            </a:r>
            <a:r>
              <a:rPr lang="en-GB" sz="3600" b="1" dirty="0" smtClean="0">
                <a:solidFill>
                  <a:schemeClr val="tx1"/>
                </a:solidFill>
              </a:rPr>
              <a:t>questioning?</a:t>
            </a:r>
            <a:endParaRPr lang="en-GB" sz="3600" b="1" dirty="0">
              <a:solidFill>
                <a:schemeClr val="tx1"/>
              </a:solidFill>
            </a:endParaRPr>
          </a:p>
          <a:p>
            <a:pPr>
              <a:buFont typeface="Wingdings" panose="05000000000000000000" pitchFamily="2" charset="2"/>
              <a:buChar char="§"/>
            </a:pPr>
            <a:r>
              <a:rPr lang="en-GB" sz="3600" b="1" dirty="0">
                <a:solidFill>
                  <a:schemeClr val="tx1"/>
                </a:solidFill>
              </a:rPr>
              <a:t> Encourage personalised </a:t>
            </a:r>
            <a:r>
              <a:rPr lang="en-GB" sz="3600" b="1" dirty="0" smtClean="0">
                <a:solidFill>
                  <a:schemeClr val="tx1"/>
                </a:solidFill>
              </a:rPr>
              <a:t>learning?</a:t>
            </a:r>
            <a:endParaRPr lang="en-GB" sz="3600" b="1" dirty="0">
              <a:solidFill>
                <a:schemeClr val="tx1"/>
              </a:solidFill>
            </a:endParaRPr>
          </a:p>
          <a:p>
            <a:endParaRPr lang="en-GB" sz="3600"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3999351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dirty="0" smtClean="0"/>
              <a:t>Whoosh</a:t>
            </a:r>
            <a:br>
              <a:rPr lang="en-GB" sz="3100" dirty="0" smtClean="0"/>
            </a:br>
            <a:r>
              <a:rPr lang="en-GB" sz="3100" dirty="0">
                <a:hlinkClick r:id="rId2"/>
              </a:rPr>
              <a:t>https://www.wikihow.com/Make-a-Balloon-Car</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sz="2800" b="1" dirty="0" smtClean="0"/>
              <a:t>This </a:t>
            </a:r>
            <a:r>
              <a:rPr lang="en-GB" sz="2800" b="1" dirty="0"/>
              <a:t>activity can be used to help </a:t>
            </a:r>
            <a:r>
              <a:rPr lang="en-GB" sz="2800" b="1" dirty="0" smtClean="0"/>
              <a:t>learning about how </a:t>
            </a:r>
            <a:r>
              <a:rPr lang="en-GB" sz="2800" b="1" dirty="0"/>
              <a:t>wind energy can be used to propel an object, as well as other principles in physics like momentum, force, friction, and </a:t>
            </a:r>
            <a:r>
              <a:rPr lang="en-GB" sz="2800" b="1" dirty="0" smtClean="0"/>
              <a:t>speed. It's </a:t>
            </a:r>
            <a:r>
              <a:rPr lang="en-GB" sz="2800" b="1" dirty="0"/>
              <a:t>also a great lesson in recycling and how to re-purpose waste items into fun toys. You'll only need a few simple materials: some sort of base, straws, skewers, tape, and a </a:t>
            </a:r>
            <a:r>
              <a:rPr lang="en-GB" sz="2800" b="1" dirty="0" smtClean="0"/>
              <a:t>balloon.</a:t>
            </a:r>
            <a:endParaRPr lang="en-GB" sz="2800" b="1" dirty="0"/>
          </a:p>
        </p:txBody>
      </p:sp>
    </p:spTree>
    <p:extLst>
      <p:ext uri="{BB962C8B-B14F-4D97-AF65-F5344CB8AC3E}">
        <p14:creationId xmlns:p14="http://schemas.microsoft.com/office/powerpoint/2010/main" val="164026687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Make and test:</a:t>
            </a:r>
            <a:br>
              <a:rPr lang="en-GB" dirty="0"/>
            </a:br>
            <a:endParaRPr lang="en-GB" dirty="0"/>
          </a:p>
        </p:txBody>
      </p:sp>
      <p:sp>
        <p:nvSpPr>
          <p:cNvPr id="3" name="Content Placeholder 2"/>
          <p:cNvSpPr>
            <a:spLocks noGrp="1"/>
          </p:cNvSpPr>
          <p:nvPr>
            <p:ph idx="1"/>
          </p:nvPr>
        </p:nvSpPr>
        <p:spPr/>
        <p:txBody>
          <a:bodyPr>
            <a:normAutofit/>
          </a:bodyPr>
          <a:lstStyle/>
          <a:p>
            <a:r>
              <a:rPr lang="en-GB" sz="3200" b="1" dirty="0" smtClean="0"/>
              <a:t>What questions can you investigate as a focus for enquiries?</a:t>
            </a:r>
          </a:p>
          <a:p>
            <a:endParaRPr lang="en-GB" sz="3200" b="1" dirty="0"/>
          </a:p>
          <a:p>
            <a:r>
              <a:rPr lang="en-GB" sz="3200" b="1" dirty="0" smtClean="0"/>
              <a:t>Plan, develop, reflect on your choice of enquiry</a:t>
            </a:r>
            <a:endParaRPr lang="en-GB" sz="3200" b="1" dirty="0"/>
          </a:p>
        </p:txBody>
      </p:sp>
    </p:spTree>
    <p:extLst>
      <p:ext uri="{BB962C8B-B14F-4D97-AF65-F5344CB8AC3E}">
        <p14:creationId xmlns:p14="http://schemas.microsoft.com/office/powerpoint/2010/main" val="9814143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EBL time</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4000" dirty="0" smtClean="0"/>
              <a:t>Independent activity of your choice to complete the assignment</a:t>
            </a:r>
          </a:p>
          <a:p>
            <a:pPr>
              <a:buFont typeface="Wingdings" panose="05000000000000000000" pitchFamily="2" charset="2"/>
              <a:buChar char="§"/>
            </a:pPr>
            <a:r>
              <a:rPr lang="en-GB" sz="4000" dirty="0"/>
              <a:t> </a:t>
            </a:r>
            <a:r>
              <a:rPr lang="en-GB" sz="4000" dirty="0" smtClean="0"/>
              <a:t>Library; online; facilitator advice; sharing ideas</a:t>
            </a:r>
            <a:endParaRPr lang="en-GB" sz="4000" dirty="0"/>
          </a:p>
        </p:txBody>
      </p:sp>
    </p:spTree>
    <p:extLst>
      <p:ext uri="{BB962C8B-B14F-4D97-AF65-F5344CB8AC3E}">
        <p14:creationId xmlns:p14="http://schemas.microsoft.com/office/powerpoint/2010/main" val="380860538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L5: Make a Scribble </a:t>
            </a:r>
            <a:r>
              <a:rPr lang="en-GB" dirty="0"/>
              <a:t>B</a:t>
            </a:r>
            <a:r>
              <a:rPr lang="en-GB" dirty="0" smtClean="0"/>
              <a:t>ot</a:t>
            </a:r>
            <a:endParaRPr lang="en-GB" dirty="0"/>
          </a:p>
        </p:txBody>
      </p:sp>
      <p:sp>
        <p:nvSpPr>
          <p:cNvPr id="3" name="Content Placeholder 2"/>
          <p:cNvSpPr>
            <a:spLocks noGrp="1"/>
          </p:cNvSpPr>
          <p:nvPr>
            <p:ph idx="1"/>
          </p:nvPr>
        </p:nvSpPr>
        <p:spPr/>
        <p:txBody>
          <a:bodyPr/>
          <a:lstStyle/>
          <a:p>
            <a:endParaRPr lang="en-GB" dirty="0" smtClean="0">
              <a:hlinkClick r:id="rId2"/>
            </a:endParaRPr>
          </a:p>
          <a:p>
            <a:r>
              <a:rPr lang="en-GB" sz="3200" b="1" dirty="0"/>
              <a:t>Ask it, think it, speak it, try it, break it, fix it</a:t>
            </a:r>
          </a:p>
          <a:p>
            <a:endParaRPr lang="en-GB" dirty="0">
              <a:hlinkClick r:id="rId2"/>
            </a:endParaRPr>
          </a:p>
          <a:p>
            <a:r>
              <a:rPr lang="en-GB" dirty="0" smtClean="0">
                <a:hlinkClick r:id="rId2"/>
              </a:rPr>
              <a:t>https</a:t>
            </a:r>
            <a:r>
              <a:rPr lang="en-GB" dirty="0">
                <a:hlinkClick r:id="rId2"/>
              </a:rPr>
              <a:t>://</a:t>
            </a:r>
            <a:r>
              <a:rPr lang="en-GB" dirty="0" smtClean="0">
                <a:hlinkClick r:id="rId2"/>
              </a:rPr>
              <a:t>www.youtube.com/watch?v=IVrfcTPSzyo</a:t>
            </a:r>
            <a:endParaRPr lang="en-GB" dirty="0" smtClean="0"/>
          </a:p>
          <a:p>
            <a:endParaRPr lang="en-GB" dirty="0" smtClean="0"/>
          </a:p>
          <a:p>
            <a:endParaRPr lang="en-GB" dirty="0"/>
          </a:p>
          <a:p>
            <a:r>
              <a:rPr lang="en-GB" sz="3200" b="1" dirty="0"/>
              <a:t>What questions can you investigate as a focus for enquiries</a:t>
            </a:r>
            <a:r>
              <a:rPr lang="en-GB" sz="3200" b="1" dirty="0" smtClean="0"/>
              <a:t>? What could you improve/ change? Why? How?</a:t>
            </a:r>
            <a:endParaRPr lang="en-GB" sz="3200" b="1" dirty="0"/>
          </a:p>
          <a:p>
            <a:endParaRPr lang="en-GB" dirty="0"/>
          </a:p>
        </p:txBody>
      </p:sp>
    </p:spTree>
    <p:extLst>
      <p:ext uri="{BB962C8B-B14F-4D97-AF65-F5344CB8AC3E}">
        <p14:creationId xmlns:p14="http://schemas.microsoft.com/office/powerpoint/2010/main" val="318302911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6870" y="545733"/>
            <a:ext cx="9585126" cy="1280890"/>
          </a:xfrm>
        </p:spPr>
        <p:txBody>
          <a:bodyPr>
            <a:normAutofit fontScale="90000"/>
          </a:bodyPr>
          <a:lstStyle/>
          <a:p>
            <a:r>
              <a:rPr lang="en-GB" sz="3100" dirty="0" smtClean="0"/>
              <a:t>See also Twang Car</a:t>
            </a:r>
            <a:br>
              <a:rPr lang="en-GB" sz="3100" dirty="0" smtClean="0"/>
            </a:br>
            <a:r>
              <a:rPr lang="en-GB" sz="3100" dirty="0">
                <a:hlinkClick r:id="rId2"/>
              </a:rPr>
              <a:t>https://www.wikihow.com/Make-a-Rubber-Band-Car</a:t>
            </a:r>
            <a:r>
              <a:rPr lang="en-GB" dirty="0"/>
              <a:t/>
            </a:r>
            <a:br>
              <a:rPr lang="en-GB" dirty="0"/>
            </a:br>
            <a:endParaRPr lang="en-GB" dirty="0"/>
          </a:p>
        </p:txBody>
      </p:sp>
      <p:sp>
        <p:nvSpPr>
          <p:cNvPr id="3" name="Content Placeholder 2"/>
          <p:cNvSpPr>
            <a:spLocks noGrp="1"/>
          </p:cNvSpPr>
          <p:nvPr>
            <p:ph idx="1"/>
          </p:nvPr>
        </p:nvSpPr>
        <p:spPr/>
        <p:txBody>
          <a:bodyPr>
            <a:noAutofit/>
          </a:bodyPr>
          <a:lstStyle/>
          <a:p>
            <a:r>
              <a:rPr lang="en-GB" sz="3200" b="1" dirty="0" smtClean="0"/>
              <a:t>This activity can be used to </a:t>
            </a:r>
            <a:r>
              <a:rPr lang="en-GB" sz="3200" b="1" dirty="0"/>
              <a:t>learn about motion, propulsion, and energy. </a:t>
            </a:r>
            <a:r>
              <a:rPr lang="en-GB" sz="3200" b="1" dirty="0" smtClean="0"/>
              <a:t>Once </a:t>
            </a:r>
            <a:r>
              <a:rPr lang="en-GB" sz="3200" b="1" dirty="0"/>
              <a:t>you know the basics of building a rubber band car, you can experiment with </a:t>
            </a:r>
            <a:r>
              <a:rPr lang="en-GB" sz="3200" b="1" dirty="0" smtClean="0"/>
              <a:t>your </a:t>
            </a:r>
            <a:r>
              <a:rPr lang="en-GB" sz="3200" b="1" dirty="0"/>
              <a:t>own design and </a:t>
            </a:r>
            <a:r>
              <a:rPr lang="en-GB" sz="3200" b="1" dirty="0" smtClean="0"/>
              <a:t>construction to </a:t>
            </a:r>
            <a:r>
              <a:rPr lang="en-GB" sz="3200" b="1" dirty="0"/>
              <a:t>find out which one is the </a:t>
            </a:r>
            <a:r>
              <a:rPr lang="en-GB" sz="3200" b="1" dirty="0" smtClean="0"/>
              <a:t>best.</a:t>
            </a:r>
            <a:endParaRPr lang="en-GB" sz="3200" b="1" dirty="0"/>
          </a:p>
        </p:txBody>
      </p:sp>
    </p:spTree>
    <p:extLst>
      <p:ext uri="{BB962C8B-B14F-4D97-AF65-F5344CB8AC3E}">
        <p14:creationId xmlns:p14="http://schemas.microsoft.com/office/powerpoint/2010/main" val="222297048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100" dirty="0">
                <a:solidFill>
                  <a:srgbClr val="7030A0"/>
                </a:solidFill>
              </a:rPr>
              <a:t>UK wide and Global science for schools</a:t>
            </a:r>
            <a:r>
              <a:rPr lang="en-GB" sz="2100" dirty="0"/>
              <a:t>/ </a:t>
            </a:r>
            <a:r>
              <a:rPr lang="en-GB" sz="2100" dirty="0" err="1"/>
              <a:t>Asiantaethau</a:t>
            </a:r>
            <a:r>
              <a:rPr lang="en-GB" sz="2100" dirty="0"/>
              <a:t> </a:t>
            </a:r>
            <a:r>
              <a:rPr lang="en-GB" sz="2100" dirty="0" err="1"/>
              <a:t>sy’n</a:t>
            </a:r>
            <a:r>
              <a:rPr lang="en-GB" sz="2100" dirty="0"/>
              <a:t> </a:t>
            </a:r>
            <a:r>
              <a:rPr lang="en-GB" sz="2100" dirty="0" err="1"/>
              <a:t>hyrwyddo</a:t>
            </a:r>
            <a:r>
              <a:rPr lang="en-GB" sz="2100" dirty="0"/>
              <a:t> </a:t>
            </a:r>
            <a:r>
              <a:rPr lang="en-GB" sz="2100" dirty="0" err="1"/>
              <a:t>ymholiadau</a:t>
            </a:r>
            <a:r>
              <a:rPr lang="en-GB" sz="2100" dirty="0"/>
              <a:t> </a:t>
            </a:r>
            <a:r>
              <a:rPr lang="en-GB" sz="2100" dirty="0" err="1"/>
              <a:t>gwyddoniaeth</a:t>
            </a:r>
            <a:r>
              <a:rPr lang="en-GB" sz="2100" dirty="0"/>
              <a:t> y </a:t>
            </a:r>
            <a:r>
              <a:rPr lang="en-GB" sz="2100" dirty="0" err="1"/>
              <a:t>gellir</a:t>
            </a:r>
            <a:r>
              <a:rPr lang="en-GB" sz="2100" dirty="0"/>
              <a:t> </a:t>
            </a:r>
            <a:r>
              <a:rPr lang="en-GB" sz="2100" dirty="0" err="1"/>
              <a:t>eu</a:t>
            </a:r>
            <a:r>
              <a:rPr lang="en-GB" sz="2100" dirty="0"/>
              <a:t> </a:t>
            </a:r>
            <a:r>
              <a:rPr lang="en-GB" sz="2100" dirty="0" err="1"/>
              <a:t>rhannu</a:t>
            </a:r>
            <a:r>
              <a:rPr lang="en-GB" sz="2100" dirty="0"/>
              <a:t> </a:t>
            </a:r>
            <a:r>
              <a:rPr lang="en-GB" sz="2100" dirty="0" err="1"/>
              <a:t>mewn</a:t>
            </a:r>
            <a:r>
              <a:rPr lang="en-GB" sz="2100" dirty="0"/>
              <a:t> </a:t>
            </a:r>
            <a:r>
              <a:rPr lang="en-GB" sz="2100" dirty="0" err="1"/>
              <a:t>cyd-destun</a:t>
            </a:r>
            <a:r>
              <a:rPr lang="en-GB" sz="2100" dirty="0"/>
              <a:t> </a:t>
            </a:r>
            <a:r>
              <a:rPr lang="en-GB" sz="2100" dirty="0" err="1"/>
              <a:t>ar</a:t>
            </a:r>
            <a:r>
              <a:rPr lang="en-GB" sz="2100" dirty="0"/>
              <a:t> draws </a:t>
            </a:r>
            <a:r>
              <a:rPr lang="en-GB" sz="2100" dirty="0" err="1"/>
              <a:t>Prydain</a:t>
            </a:r>
            <a:r>
              <a:rPr lang="en-GB" sz="2100" dirty="0"/>
              <a:t> </a:t>
            </a:r>
            <a:r>
              <a:rPr lang="en-GB" sz="2100" dirty="0" err="1"/>
              <a:t>neu’n</a:t>
            </a:r>
            <a:r>
              <a:rPr lang="en-GB" sz="2100" dirty="0"/>
              <a:t> </a:t>
            </a:r>
            <a:r>
              <a:rPr lang="en-GB" sz="2100" dirty="0" err="1"/>
              <a:t>Fyd</a:t>
            </a:r>
            <a:r>
              <a:rPr lang="en-GB" sz="2100" dirty="0"/>
              <a:t> </a:t>
            </a:r>
            <a:r>
              <a:rPr lang="en-GB" sz="2100" dirty="0" err="1"/>
              <a:t>eang</a:t>
            </a:r>
            <a:endParaRPr lang="en-GB" sz="2100" dirty="0"/>
          </a:p>
        </p:txBody>
      </p:sp>
      <p:sp>
        <p:nvSpPr>
          <p:cNvPr id="3" name="Content Placeholder 2"/>
          <p:cNvSpPr>
            <a:spLocks noGrp="1"/>
          </p:cNvSpPr>
          <p:nvPr>
            <p:ph idx="1"/>
          </p:nvPr>
        </p:nvSpPr>
        <p:spPr/>
        <p:txBody>
          <a:bodyPr>
            <a:normAutofit/>
          </a:bodyPr>
          <a:lstStyle/>
          <a:p>
            <a:r>
              <a:rPr lang="en-GB" dirty="0" smtClean="0"/>
              <a:t>Royal Society of Chemistry “Join our global experiment and share your discoveries with thousands of students across the world”.</a:t>
            </a:r>
          </a:p>
          <a:p>
            <a:r>
              <a:rPr lang="en-GB" dirty="0" smtClean="0">
                <a:hlinkClick r:id="rId2"/>
              </a:rPr>
              <a:t>http</a:t>
            </a:r>
            <a:r>
              <a:rPr lang="en-GB" dirty="0">
                <a:hlinkClick r:id="rId2"/>
              </a:rPr>
              <a:t>://</a:t>
            </a:r>
            <a:r>
              <a:rPr lang="en-GB" dirty="0" smtClean="0">
                <a:hlinkClick r:id="rId2"/>
              </a:rPr>
              <a:t>www.rsc.org/learn-chemistry/collections/experimentation/collaborative-chemistry/global-experiment-2014</a:t>
            </a:r>
            <a:endParaRPr lang="en-GB" dirty="0" smtClean="0"/>
          </a:p>
          <a:p>
            <a:endParaRPr lang="en-GB" dirty="0" smtClean="0"/>
          </a:p>
          <a:p>
            <a:r>
              <a:rPr lang="en-GB" dirty="0" err="1" smtClean="0"/>
              <a:t>Enghraifft</a:t>
            </a:r>
            <a:r>
              <a:rPr lang="en-GB" dirty="0" smtClean="0"/>
              <a:t>: Hydrogels – clip </a:t>
            </a:r>
            <a:r>
              <a:rPr lang="en-GB" dirty="0" err="1" smtClean="0"/>
              <a:t>fidio</a:t>
            </a:r>
            <a:r>
              <a:rPr lang="en-GB" dirty="0" smtClean="0"/>
              <a:t>/ video clip</a:t>
            </a:r>
          </a:p>
          <a:p>
            <a:r>
              <a:rPr lang="en-GB" dirty="0">
                <a:hlinkClick r:id="rId3"/>
              </a:rPr>
              <a:t>http://www.rsc.org/learn-chemistry/resource/res00001703/water-absorption-a-global-experiment-with-hydrogels#!</a:t>
            </a:r>
            <a:r>
              <a:rPr lang="en-GB" dirty="0" smtClean="0">
                <a:hlinkClick r:id="rId3"/>
              </a:rPr>
              <a:t>cmpid=CMP00006314</a:t>
            </a:r>
            <a:endParaRPr lang="en-GB" dirty="0" smtClean="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3078029358"/>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Practical Action EBL resources for Primary Schools</a:t>
            </a:r>
            <a:endParaRPr lang="en-GB" dirty="0"/>
          </a:p>
        </p:txBody>
      </p:sp>
      <p:sp>
        <p:nvSpPr>
          <p:cNvPr id="3" name="Content Placeholder 2"/>
          <p:cNvSpPr>
            <a:spLocks noGrp="1"/>
          </p:cNvSpPr>
          <p:nvPr>
            <p:ph idx="1"/>
          </p:nvPr>
        </p:nvSpPr>
        <p:spPr/>
        <p:txBody>
          <a:bodyPr/>
          <a:lstStyle/>
          <a:p>
            <a:endParaRPr lang="en-GB" dirty="0" smtClean="0">
              <a:hlinkClick r:id="rId2"/>
            </a:endParaRPr>
          </a:p>
          <a:p>
            <a:endParaRPr lang="en-GB" dirty="0">
              <a:hlinkClick r:id="rId2"/>
            </a:endParaRPr>
          </a:p>
          <a:p>
            <a:r>
              <a:rPr lang="en-GB" dirty="0" smtClean="0">
                <a:hlinkClick r:id="rId2"/>
              </a:rPr>
              <a:t>https</a:t>
            </a:r>
            <a:r>
              <a:rPr lang="en-GB" dirty="0">
                <a:hlinkClick r:id="rId2"/>
              </a:rPr>
              <a:t>://</a:t>
            </a:r>
            <a:r>
              <a:rPr lang="en-GB" dirty="0" smtClean="0">
                <a:hlinkClick r:id="rId2"/>
              </a:rPr>
              <a:t>practicalaction.org/schools/search/science%20and%20technology/tags:ks1,ks2</a:t>
            </a:r>
            <a:endParaRPr lang="en-GB" dirty="0" smtClean="0"/>
          </a:p>
          <a:p>
            <a:endParaRPr lang="en-GB" dirty="0" smtClean="0"/>
          </a:p>
          <a:p>
            <a:r>
              <a:rPr lang="en-GB" dirty="0" smtClean="0"/>
              <a:t>Plastics challenge</a:t>
            </a:r>
          </a:p>
          <a:p>
            <a:r>
              <a:rPr lang="en-GB" dirty="0">
                <a:hlinkClick r:id="rId3"/>
              </a:rPr>
              <a:t>https://</a:t>
            </a:r>
            <a:r>
              <a:rPr lang="en-GB" dirty="0" smtClean="0">
                <a:hlinkClick r:id="rId3"/>
              </a:rPr>
              <a:t>practicalaction.org/plastics-challenge-teachers</a:t>
            </a:r>
            <a:endParaRPr lang="en-GB" dirty="0" smtClean="0"/>
          </a:p>
          <a:p>
            <a:endParaRPr lang="en-GB" dirty="0"/>
          </a:p>
        </p:txBody>
      </p:sp>
    </p:spTree>
    <p:extLst>
      <p:ext uri="{BB962C8B-B14F-4D97-AF65-F5344CB8AC3E}">
        <p14:creationId xmlns:p14="http://schemas.microsoft.com/office/powerpoint/2010/main" val="214650722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EBL time</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4000" dirty="0" smtClean="0"/>
              <a:t>Independent activity of your choice to complete the assignment</a:t>
            </a:r>
          </a:p>
          <a:p>
            <a:pPr>
              <a:buFont typeface="Wingdings" panose="05000000000000000000" pitchFamily="2" charset="2"/>
              <a:buChar char="§"/>
            </a:pPr>
            <a:r>
              <a:rPr lang="en-GB" sz="4000" dirty="0"/>
              <a:t> </a:t>
            </a:r>
            <a:r>
              <a:rPr lang="en-GB" sz="4000" dirty="0" smtClean="0"/>
              <a:t>Library; online; facilitator advice; sharing ideas</a:t>
            </a:r>
            <a:endParaRPr lang="en-GB" sz="4000" dirty="0"/>
          </a:p>
        </p:txBody>
      </p:sp>
    </p:spTree>
    <p:extLst>
      <p:ext uri="{BB962C8B-B14F-4D97-AF65-F5344CB8AC3E}">
        <p14:creationId xmlns:p14="http://schemas.microsoft.com/office/powerpoint/2010/main" val="298595358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L6 Primary </a:t>
            </a:r>
            <a:r>
              <a:rPr lang="en-GB" dirty="0"/>
              <a:t>Engineering</a:t>
            </a:r>
          </a:p>
        </p:txBody>
      </p:sp>
      <p:sp>
        <p:nvSpPr>
          <p:cNvPr id="3" name="Content Placeholder 2"/>
          <p:cNvSpPr>
            <a:spLocks noGrp="1"/>
          </p:cNvSpPr>
          <p:nvPr>
            <p:ph idx="1"/>
          </p:nvPr>
        </p:nvSpPr>
        <p:spPr/>
        <p:txBody>
          <a:bodyPr/>
          <a:lstStyle/>
          <a:p>
            <a:endParaRPr lang="en-GB" dirty="0" smtClean="0"/>
          </a:p>
          <a:p>
            <a:r>
              <a:rPr lang="en-GB" dirty="0" smtClean="0"/>
              <a:t>See handout taken from: </a:t>
            </a:r>
          </a:p>
          <a:p>
            <a:r>
              <a:rPr lang="en-GB" b="1" dirty="0" smtClean="0"/>
              <a:t>Serret</a:t>
            </a:r>
            <a:r>
              <a:rPr lang="en-GB" b="1" dirty="0"/>
              <a:t>, N and Earle, S. (2018) “ASE Guide to Primary Science Education (4</a:t>
            </a:r>
            <a:r>
              <a:rPr lang="en-GB" b="1" baseline="30000" dirty="0"/>
              <a:t>th</a:t>
            </a:r>
            <a:r>
              <a:rPr lang="en-GB" b="1" dirty="0"/>
              <a:t> Edition)”. Hatfield. ASE</a:t>
            </a:r>
            <a:r>
              <a:rPr lang="en-GB" b="1" dirty="0" smtClean="0"/>
              <a:t>.</a:t>
            </a:r>
          </a:p>
          <a:p>
            <a:endParaRPr lang="en-GB" b="1" dirty="0"/>
          </a:p>
          <a:p>
            <a:r>
              <a:rPr lang="en-GB" sz="4000" b="1" dirty="0" smtClean="0"/>
              <a:t>Ask it, think it, speak it, try it, break it, fix it</a:t>
            </a:r>
            <a:endParaRPr lang="en-GB" sz="4000" b="1" dirty="0"/>
          </a:p>
          <a:p>
            <a:endParaRPr lang="en-GB" dirty="0"/>
          </a:p>
        </p:txBody>
      </p:sp>
    </p:spTree>
    <p:extLst>
      <p:ext uri="{BB962C8B-B14F-4D97-AF65-F5344CB8AC3E}">
        <p14:creationId xmlns:p14="http://schemas.microsoft.com/office/powerpoint/2010/main" val="254382680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2899d653-ff88-4414-a36b-18f19111fd68@GBRP2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1077" y="108797"/>
            <a:ext cx="5829300" cy="6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4140286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
            </a:r>
            <a:br>
              <a:rPr lang="en-GB" dirty="0" smtClean="0"/>
            </a:br>
            <a:r>
              <a:rPr lang="en-GB" dirty="0"/>
              <a:t/>
            </a:r>
            <a:br>
              <a:rPr lang="en-GB" dirty="0"/>
            </a:br>
            <a:r>
              <a:rPr lang="en-GB" b="1" dirty="0"/>
              <a:t/>
            </a:r>
            <a:br>
              <a:rPr lang="en-GB" b="1" dirty="0"/>
            </a:br>
            <a:r>
              <a:rPr lang="en-GB" dirty="0"/>
              <a:t/>
            </a:r>
            <a:br>
              <a:rPr lang="en-GB" dirty="0"/>
            </a:br>
            <a:r>
              <a:rPr lang="en-GB" b="1" dirty="0"/>
              <a:t>Using, Sustaining and Serving the environment</a:t>
            </a:r>
            <a:endParaRPr lang="en-GB" dirty="0"/>
          </a:p>
        </p:txBody>
      </p:sp>
      <p:sp>
        <p:nvSpPr>
          <p:cNvPr id="3" name="Content Placeholder 2"/>
          <p:cNvSpPr>
            <a:spLocks noGrp="1"/>
          </p:cNvSpPr>
          <p:nvPr>
            <p:ph idx="1"/>
          </p:nvPr>
        </p:nvSpPr>
        <p:spPr/>
        <p:txBody>
          <a:bodyPr/>
          <a:lstStyle/>
          <a:p>
            <a:pPr marL="109728" indent="0">
              <a:buNone/>
            </a:pPr>
            <a:endParaRPr lang="en-GB" dirty="0" smtClean="0">
              <a:hlinkClick r:id="rId2"/>
            </a:endParaRPr>
          </a:p>
          <a:p>
            <a:r>
              <a:rPr lang="en-GB" dirty="0"/>
              <a:t>See handout taken from: </a:t>
            </a:r>
          </a:p>
          <a:p>
            <a:r>
              <a:rPr lang="en-GB" b="1" dirty="0"/>
              <a:t>Serret, N and Earle, S. (2018) “ASE Guide to Primary Science Education (4</a:t>
            </a:r>
            <a:r>
              <a:rPr lang="en-GB" b="1" baseline="30000" dirty="0"/>
              <a:t>th</a:t>
            </a:r>
            <a:r>
              <a:rPr lang="en-GB" b="1" dirty="0"/>
              <a:t> Edition)”. Hatfield. ASE.</a:t>
            </a:r>
          </a:p>
          <a:p>
            <a:pPr marL="109728" indent="0">
              <a:buNone/>
            </a:pPr>
            <a:endParaRPr lang="en-GB" dirty="0"/>
          </a:p>
          <a:p>
            <a:pPr marL="109728" indent="0">
              <a:buNone/>
            </a:pPr>
            <a:r>
              <a:rPr lang="en-GB" dirty="0" smtClean="0"/>
              <a:t>Outdoor </a:t>
            </a:r>
            <a:r>
              <a:rPr lang="en-GB" dirty="0"/>
              <a:t>Learning Pack for Primary </a:t>
            </a:r>
            <a:r>
              <a:rPr lang="en-GB" dirty="0" smtClean="0"/>
              <a:t>Teachers at</a:t>
            </a:r>
            <a:endParaRPr lang="en-GB" dirty="0" smtClean="0">
              <a:hlinkClick r:id="rId2"/>
            </a:endParaRPr>
          </a:p>
          <a:p>
            <a:pPr marL="109728" indent="0">
              <a:buNone/>
            </a:pPr>
            <a:r>
              <a:rPr lang="en-GB" dirty="0" smtClean="0">
                <a:hlinkClick r:id="rId2"/>
              </a:rPr>
              <a:t>https</a:t>
            </a:r>
            <a:r>
              <a:rPr lang="en-GB" dirty="0">
                <a:hlinkClick r:id="rId2"/>
              </a:rPr>
              <a:t>://www.woodlandtrust.org.uk/mediafile/100146207/Getting-outside-the-classroom-learning-pack.pdf</a:t>
            </a:r>
            <a:endParaRPr lang="en-GB" dirty="0"/>
          </a:p>
          <a:p>
            <a:endParaRPr lang="en-GB" dirty="0"/>
          </a:p>
        </p:txBody>
      </p:sp>
    </p:spTree>
    <p:extLst>
      <p:ext uri="{BB962C8B-B14F-4D97-AF65-F5344CB8AC3E}">
        <p14:creationId xmlns:p14="http://schemas.microsoft.com/office/powerpoint/2010/main" val="23094205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EBL time</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4000" dirty="0" smtClean="0"/>
              <a:t>Independent activity of your choice to complete the assignment</a:t>
            </a:r>
          </a:p>
          <a:p>
            <a:pPr>
              <a:buFont typeface="Wingdings" panose="05000000000000000000" pitchFamily="2" charset="2"/>
              <a:buChar char="§"/>
            </a:pPr>
            <a:r>
              <a:rPr lang="en-GB" sz="4000" dirty="0"/>
              <a:t> </a:t>
            </a:r>
            <a:r>
              <a:rPr lang="en-GB" sz="4000" dirty="0" smtClean="0"/>
              <a:t>Library; online; facilitator advice; sharing ideas</a:t>
            </a:r>
            <a:endParaRPr lang="en-GB" sz="4000" dirty="0"/>
          </a:p>
        </p:txBody>
      </p:sp>
    </p:spTree>
    <p:extLst>
      <p:ext uri="{BB962C8B-B14F-4D97-AF65-F5344CB8AC3E}">
        <p14:creationId xmlns:p14="http://schemas.microsoft.com/office/powerpoint/2010/main" val="124623215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reading</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5400" dirty="0" smtClean="0"/>
              <a:t>ALL ARTICLES ON MOODLE</a:t>
            </a:r>
            <a:endParaRPr lang="en-GB" sz="5400" dirty="0"/>
          </a:p>
        </p:txBody>
      </p:sp>
    </p:spTree>
    <p:extLst>
      <p:ext uri="{BB962C8B-B14F-4D97-AF65-F5344CB8AC3E}">
        <p14:creationId xmlns:p14="http://schemas.microsoft.com/office/powerpoint/2010/main" val="4013945748"/>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Websites</a:t>
            </a:r>
            <a:endParaRPr lang="en-GB" dirty="0">
              <a:solidFill>
                <a:schemeClr val="tx1"/>
              </a:solidFill>
            </a:endParaRPr>
          </a:p>
        </p:txBody>
      </p:sp>
      <p:sp>
        <p:nvSpPr>
          <p:cNvPr id="3" name="Content Placeholder 2"/>
          <p:cNvSpPr>
            <a:spLocks noGrp="1"/>
          </p:cNvSpPr>
          <p:nvPr>
            <p:ph idx="1"/>
          </p:nvPr>
        </p:nvSpPr>
        <p:spPr/>
        <p:txBody>
          <a:bodyPr>
            <a:normAutofit/>
          </a:bodyPr>
          <a:lstStyle/>
          <a:p>
            <a:r>
              <a:rPr lang="en-GB" u="sng" dirty="0">
                <a:hlinkClick r:id="rId3"/>
              </a:rPr>
              <a:t>http://</a:t>
            </a:r>
            <a:r>
              <a:rPr lang="en-GB" u="sng" dirty="0" smtClean="0">
                <a:hlinkClick r:id="rId3"/>
              </a:rPr>
              <a:t>www.nuffieldfoundation.org/primary-science-and-space</a:t>
            </a:r>
            <a:endParaRPr lang="en-GB" dirty="0"/>
          </a:p>
          <a:p>
            <a:r>
              <a:rPr lang="en-GB" u="sng" dirty="0">
                <a:hlinkClick r:id="rId4"/>
              </a:rPr>
              <a:t>https://</a:t>
            </a:r>
            <a:r>
              <a:rPr lang="en-GB" u="sng" dirty="0" smtClean="0">
                <a:hlinkClick r:id="rId4"/>
              </a:rPr>
              <a:t>www.stem.org.uk/primary-science</a:t>
            </a:r>
            <a:endParaRPr lang="en-GB" dirty="0"/>
          </a:p>
          <a:p>
            <a:r>
              <a:rPr lang="en-GB" u="sng" dirty="0">
                <a:hlinkClick r:id="rId5"/>
              </a:rPr>
              <a:t>https://</a:t>
            </a:r>
            <a:r>
              <a:rPr lang="en-GB" u="sng" dirty="0" smtClean="0">
                <a:hlinkClick r:id="rId5"/>
              </a:rPr>
              <a:t>www.stem.org.uk/elibrary/resource/35440</a:t>
            </a:r>
            <a:endParaRPr lang="en-GB" dirty="0"/>
          </a:p>
          <a:p>
            <a:r>
              <a:rPr lang="en-GB" u="sng" dirty="0">
                <a:hlinkClick r:id="rId6"/>
              </a:rPr>
              <a:t>http://</a:t>
            </a:r>
            <a:r>
              <a:rPr lang="en-GB" u="sng" dirty="0" smtClean="0">
                <a:hlinkClick r:id="rId6"/>
              </a:rPr>
              <a:t>www.schoolscience.co.uk/primary/resources</a:t>
            </a:r>
            <a:endParaRPr lang="en-GB" dirty="0"/>
          </a:p>
          <a:p>
            <a:r>
              <a:rPr lang="en-GB" u="sng" dirty="0">
                <a:hlinkClick r:id="rId7"/>
              </a:rPr>
              <a:t>https://</a:t>
            </a:r>
            <a:r>
              <a:rPr lang="en-GB" u="sng" dirty="0" smtClean="0">
                <a:hlinkClick r:id="rId7"/>
              </a:rPr>
              <a:t>pstt.org.uk/resources/curriculum-materials</a:t>
            </a:r>
            <a:endParaRPr lang="en-GB" dirty="0"/>
          </a:p>
          <a:p>
            <a:r>
              <a:rPr lang="en-GB" u="sng" dirty="0">
                <a:hlinkClick r:id="rId8"/>
              </a:rPr>
              <a:t>https://pstt.org.uk</a:t>
            </a:r>
            <a:r>
              <a:rPr lang="en-GB" u="sng" dirty="0" smtClean="0">
                <a:hlinkClick r:id="rId8"/>
              </a:rPr>
              <a:t>/</a:t>
            </a:r>
            <a:endParaRPr lang="en-GB" u="sng" dirty="0" smtClean="0"/>
          </a:p>
          <a:p>
            <a:r>
              <a:rPr lang="en-GB" dirty="0">
                <a:hlinkClick r:id="rId9"/>
              </a:rPr>
              <a:t>https://</a:t>
            </a:r>
            <a:r>
              <a:rPr lang="en-GB" dirty="0" smtClean="0">
                <a:hlinkClick r:id="rId9"/>
              </a:rPr>
              <a:t>wellcome.ac.uk/what-we-do/our-work/transforming-primary-science</a:t>
            </a:r>
            <a:endParaRPr lang="en-GB" dirty="0" smtClean="0"/>
          </a:p>
          <a:p>
            <a:r>
              <a:rPr lang="en-GB" dirty="0" smtClean="0"/>
              <a:t>PRIMARY </a:t>
            </a:r>
            <a:r>
              <a:rPr lang="en-GB" dirty="0"/>
              <a:t>SCIENCE ARCHIVE:</a:t>
            </a:r>
          </a:p>
          <a:p>
            <a:r>
              <a:rPr lang="en-GB" u="sng" dirty="0">
                <a:hlinkClick r:id="rId10"/>
              </a:rPr>
              <a:t>http://www.ase.org.uk/journals/primary-science/issue-contents</a:t>
            </a:r>
            <a:r>
              <a:rPr lang="en-GB" u="sng" dirty="0" smtClean="0">
                <a:hlinkClick r:id="rId10"/>
              </a:rPr>
              <a:t>/</a:t>
            </a:r>
            <a:endParaRPr lang="en-GB" u="sng" dirty="0" smtClean="0"/>
          </a:p>
          <a:p>
            <a:endParaRPr lang="en-GB" u="sng" dirty="0" smtClean="0"/>
          </a:p>
          <a:p>
            <a:endParaRPr lang="en-GB" dirty="0"/>
          </a:p>
          <a:p>
            <a:endParaRPr lang="en-GB" dirty="0"/>
          </a:p>
        </p:txBody>
      </p:sp>
    </p:spTree>
    <p:extLst>
      <p:ext uri="{BB962C8B-B14F-4D97-AF65-F5344CB8AC3E}">
        <p14:creationId xmlns:p14="http://schemas.microsoft.com/office/powerpoint/2010/main" val="974137624"/>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u="sng" dirty="0">
                <a:solidFill>
                  <a:schemeClr val="tx1"/>
                </a:solidFill>
              </a:rPr>
              <a:t>TEXTBOOKS a selection:</a:t>
            </a:r>
          </a:p>
        </p:txBody>
      </p:sp>
      <p:sp>
        <p:nvSpPr>
          <p:cNvPr id="3" name="Content Placeholder 2"/>
          <p:cNvSpPr>
            <a:spLocks noGrp="1"/>
          </p:cNvSpPr>
          <p:nvPr>
            <p:ph idx="1"/>
          </p:nvPr>
        </p:nvSpPr>
        <p:spPr/>
        <p:txBody>
          <a:bodyPr>
            <a:normAutofit/>
          </a:bodyPr>
          <a:lstStyle/>
          <a:p>
            <a:pPr marL="0" indent="0">
              <a:buNone/>
            </a:pPr>
            <a:r>
              <a:rPr lang="en-GB" dirty="0" smtClean="0">
                <a:solidFill>
                  <a:schemeClr val="tx1"/>
                </a:solidFill>
              </a:rPr>
              <a:t>Allen, M. (2016) </a:t>
            </a:r>
            <a:r>
              <a:rPr lang="en-GB" i="1" dirty="0" smtClean="0">
                <a:solidFill>
                  <a:schemeClr val="tx1"/>
                </a:solidFill>
              </a:rPr>
              <a:t>The Best Ways to Teach Primary Science, Research into Practice. </a:t>
            </a:r>
            <a:r>
              <a:rPr lang="en-GB" dirty="0" smtClean="0">
                <a:solidFill>
                  <a:schemeClr val="tx1"/>
                </a:solidFill>
              </a:rPr>
              <a:t>London: Open University Press.</a:t>
            </a:r>
          </a:p>
          <a:p>
            <a:pPr marL="0" indent="0">
              <a:buNone/>
            </a:pPr>
            <a:r>
              <a:rPr lang="en-GB" b="1" dirty="0" smtClean="0">
                <a:solidFill>
                  <a:schemeClr val="tx1"/>
                </a:solidFill>
              </a:rPr>
              <a:t>Anon. (2007) </a:t>
            </a:r>
            <a:r>
              <a:rPr lang="en-GB" b="1" i="1" dirty="0" smtClean="0">
                <a:solidFill>
                  <a:schemeClr val="tx1"/>
                </a:solidFill>
              </a:rPr>
              <a:t>Scientific Enquiry Materials. </a:t>
            </a:r>
            <a:r>
              <a:rPr lang="en-GB" b="1" dirty="0" smtClean="0">
                <a:solidFill>
                  <a:schemeClr val="tx1"/>
                </a:solidFill>
              </a:rPr>
              <a:t>CRIPSAT. Cardiff. Zenith Media.</a:t>
            </a:r>
          </a:p>
          <a:p>
            <a:pPr marL="0" indent="0">
              <a:buNone/>
            </a:pPr>
            <a:r>
              <a:rPr lang="en-GB" dirty="0" err="1" smtClean="0">
                <a:solidFill>
                  <a:schemeClr val="tx1"/>
                </a:solidFill>
              </a:rPr>
              <a:t>Harlen</a:t>
            </a:r>
            <a:r>
              <a:rPr lang="en-GB" dirty="0" smtClean="0">
                <a:solidFill>
                  <a:schemeClr val="tx1"/>
                </a:solidFill>
              </a:rPr>
              <a:t>, W. &amp; </a:t>
            </a:r>
            <a:r>
              <a:rPr lang="en-GB" dirty="0" err="1" smtClean="0">
                <a:solidFill>
                  <a:schemeClr val="tx1"/>
                </a:solidFill>
              </a:rPr>
              <a:t>Qualter</a:t>
            </a:r>
            <a:r>
              <a:rPr lang="en-GB" dirty="0" smtClean="0">
                <a:solidFill>
                  <a:schemeClr val="tx1"/>
                </a:solidFill>
              </a:rPr>
              <a:t>, A. (2014) </a:t>
            </a:r>
            <a:r>
              <a:rPr lang="en-GB" i="1" dirty="0" smtClean="0">
                <a:solidFill>
                  <a:schemeClr val="tx1"/>
                </a:solidFill>
              </a:rPr>
              <a:t>The Teaching of Science in Primary School (6</a:t>
            </a:r>
            <a:r>
              <a:rPr lang="en-GB" i="1" baseline="30000" dirty="0" smtClean="0">
                <a:solidFill>
                  <a:schemeClr val="tx1"/>
                </a:solidFill>
              </a:rPr>
              <a:t>th</a:t>
            </a:r>
            <a:r>
              <a:rPr lang="en-GB" i="1" dirty="0" smtClean="0">
                <a:solidFill>
                  <a:schemeClr val="tx1"/>
                </a:solidFill>
              </a:rPr>
              <a:t> </a:t>
            </a:r>
            <a:r>
              <a:rPr lang="en-GB" i="1" dirty="0">
                <a:solidFill>
                  <a:schemeClr val="tx1"/>
                </a:solidFill>
              </a:rPr>
              <a:t>E</a:t>
            </a:r>
            <a:r>
              <a:rPr lang="en-GB" i="1" dirty="0" smtClean="0">
                <a:solidFill>
                  <a:schemeClr val="tx1"/>
                </a:solidFill>
              </a:rPr>
              <a:t>d). </a:t>
            </a:r>
            <a:r>
              <a:rPr lang="en-GB" dirty="0" smtClean="0">
                <a:solidFill>
                  <a:schemeClr val="tx1"/>
                </a:solidFill>
              </a:rPr>
              <a:t>Oxon: David Fulton.</a:t>
            </a:r>
          </a:p>
          <a:p>
            <a:pPr marL="0" indent="0">
              <a:buNone/>
            </a:pPr>
            <a:r>
              <a:rPr lang="en-GB" dirty="0" smtClean="0">
                <a:solidFill>
                  <a:schemeClr val="tx1"/>
                </a:solidFill>
              </a:rPr>
              <a:t>Loxley, P. et al.(2014) </a:t>
            </a:r>
            <a:r>
              <a:rPr lang="en-GB" i="1" dirty="0" smtClean="0">
                <a:solidFill>
                  <a:schemeClr val="tx1"/>
                </a:solidFill>
              </a:rPr>
              <a:t>Teaching Primary Science, promoting enjoyment and developing understanding (2</a:t>
            </a:r>
            <a:r>
              <a:rPr lang="en-GB" i="1" baseline="30000" dirty="0" smtClean="0">
                <a:solidFill>
                  <a:schemeClr val="tx1"/>
                </a:solidFill>
              </a:rPr>
              <a:t>nd</a:t>
            </a:r>
            <a:r>
              <a:rPr lang="en-GB" i="1" dirty="0" smtClean="0">
                <a:solidFill>
                  <a:schemeClr val="tx1"/>
                </a:solidFill>
              </a:rPr>
              <a:t> Ed)</a:t>
            </a:r>
            <a:r>
              <a:rPr lang="en-GB" dirty="0" smtClean="0">
                <a:solidFill>
                  <a:schemeClr val="tx1"/>
                </a:solidFill>
              </a:rPr>
              <a:t>. </a:t>
            </a:r>
          </a:p>
          <a:p>
            <a:pPr marL="0" indent="0">
              <a:buNone/>
            </a:pPr>
            <a:r>
              <a:rPr lang="en-GB" b="1" dirty="0" err="1" smtClean="0">
                <a:solidFill>
                  <a:schemeClr val="tx1"/>
                </a:solidFill>
              </a:rPr>
              <a:t>Lakin</a:t>
            </a:r>
            <a:r>
              <a:rPr lang="en-GB" b="1" dirty="0" smtClean="0">
                <a:solidFill>
                  <a:schemeClr val="tx1"/>
                </a:solidFill>
              </a:rPr>
              <a:t>, L. (2013) </a:t>
            </a:r>
            <a:r>
              <a:rPr lang="en-GB" b="1" i="1" dirty="0" smtClean="0">
                <a:solidFill>
                  <a:schemeClr val="tx1"/>
                </a:solidFill>
              </a:rPr>
              <a:t>Developing Independent Learning in Science</a:t>
            </a:r>
            <a:r>
              <a:rPr lang="en-GB" b="1" dirty="0" smtClean="0">
                <a:solidFill>
                  <a:schemeClr val="tx1"/>
                </a:solidFill>
              </a:rPr>
              <a:t>. Maidenhead: OU Press.</a:t>
            </a:r>
          </a:p>
          <a:p>
            <a:pPr marL="0" indent="0">
              <a:buNone/>
            </a:pPr>
            <a:r>
              <a:rPr lang="en-GB" dirty="0" smtClean="0">
                <a:solidFill>
                  <a:schemeClr val="tx1"/>
                </a:solidFill>
              </a:rPr>
              <a:t>Russell, T. &amp; </a:t>
            </a:r>
            <a:r>
              <a:rPr lang="en-GB" dirty="0" err="1" smtClean="0">
                <a:solidFill>
                  <a:schemeClr val="tx1"/>
                </a:solidFill>
              </a:rPr>
              <a:t>McGuigan</a:t>
            </a:r>
            <a:r>
              <a:rPr lang="en-GB" dirty="0" smtClean="0">
                <a:solidFill>
                  <a:schemeClr val="tx1"/>
                </a:solidFill>
              </a:rPr>
              <a:t>, L. (2016) </a:t>
            </a:r>
            <a:r>
              <a:rPr lang="en-GB" i="1" dirty="0" smtClean="0">
                <a:solidFill>
                  <a:schemeClr val="tx1"/>
                </a:solidFill>
              </a:rPr>
              <a:t>Exploring Science with Young Children. </a:t>
            </a:r>
            <a:r>
              <a:rPr lang="en-GB" dirty="0" smtClean="0">
                <a:solidFill>
                  <a:schemeClr val="tx1"/>
                </a:solidFill>
              </a:rPr>
              <a:t>London: Sage.</a:t>
            </a:r>
          </a:p>
          <a:p>
            <a:pPr marL="0" indent="0">
              <a:buNone/>
            </a:pPr>
            <a:r>
              <a:rPr lang="en-GB" b="1" dirty="0">
                <a:solidFill>
                  <a:schemeClr val="tx1"/>
                </a:solidFill>
              </a:rPr>
              <a:t>Turner, J. et al. (2011) </a:t>
            </a:r>
            <a:r>
              <a:rPr lang="en-GB" b="1" i="1" dirty="0" smtClean="0">
                <a:solidFill>
                  <a:schemeClr val="tx1"/>
                </a:solidFill>
              </a:rPr>
              <a:t>It’s </a:t>
            </a:r>
            <a:r>
              <a:rPr lang="en-GB" b="1" i="1" dirty="0">
                <a:solidFill>
                  <a:schemeClr val="tx1"/>
                </a:solidFill>
              </a:rPr>
              <a:t>not fair or is it</a:t>
            </a:r>
            <a:r>
              <a:rPr lang="en-GB" b="1" i="1" dirty="0" smtClean="0">
                <a:solidFill>
                  <a:schemeClr val="tx1"/>
                </a:solidFill>
              </a:rPr>
              <a:t>?. </a:t>
            </a:r>
            <a:r>
              <a:rPr lang="en-GB" b="1" dirty="0" err="1" smtClean="0">
                <a:solidFill>
                  <a:schemeClr val="tx1"/>
                </a:solidFill>
              </a:rPr>
              <a:t>Sandbach</a:t>
            </a:r>
            <a:r>
              <a:rPr lang="en-GB" b="1" dirty="0" smtClean="0">
                <a:solidFill>
                  <a:schemeClr val="tx1"/>
                </a:solidFill>
              </a:rPr>
              <a:t>: </a:t>
            </a:r>
            <a:r>
              <a:rPr lang="en-GB" b="1" dirty="0">
                <a:solidFill>
                  <a:schemeClr val="tx1"/>
                </a:solidFill>
              </a:rPr>
              <a:t>MHE.</a:t>
            </a:r>
          </a:p>
          <a:p>
            <a:pPr marL="0" indent="0">
              <a:buNone/>
            </a:pPr>
            <a:endParaRPr lang="en-GB" dirty="0" smtClean="0">
              <a:solidFill>
                <a:schemeClr val="tx1"/>
              </a:solidFill>
            </a:endParaRPr>
          </a:p>
          <a:p>
            <a:pPr marL="0" indent="0">
              <a:buNone/>
            </a:pPr>
            <a:endParaRPr lang="en-GB" dirty="0">
              <a:solidFill>
                <a:schemeClr val="bg2">
                  <a:lumMod val="50000"/>
                </a:schemeClr>
              </a:solidFill>
            </a:endParaRPr>
          </a:p>
        </p:txBody>
      </p:sp>
    </p:spTree>
    <p:extLst>
      <p:ext uri="{BB962C8B-B14F-4D97-AF65-F5344CB8AC3E}">
        <p14:creationId xmlns:p14="http://schemas.microsoft.com/office/powerpoint/2010/main" val="2159492394"/>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u="sng" dirty="0">
                <a:solidFill>
                  <a:schemeClr val="tx1"/>
                </a:solidFill>
              </a:rPr>
              <a:t>TEXTBOOKS a selection:</a:t>
            </a:r>
          </a:p>
        </p:txBody>
      </p:sp>
      <p:sp>
        <p:nvSpPr>
          <p:cNvPr id="3" name="Content Placeholder 2"/>
          <p:cNvSpPr>
            <a:spLocks noGrp="1"/>
          </p:cNvSpPr>
          <p:nvPr>
            <p:ph idx="1"/>
          </p:nvPr>
        </p:nvSpPr>
        <p:spPr/>
        <p:txBody>
          <a:bodyPr>
            <a:normAutofit/>
          </a:bodyPr>
          <a:lstStyle/>
          <a:p>
            <a:pPr marL="0" indent="0">
              <a:buNone/>
            </a:pPr>
            <a:r>
              <a:rPr lang="en-GB" dirty="0" smtClean="0">
                <a:solidFill>
                  <a:schemeClr val="tx1"/>
                </a:solidFill>
              </a:rPr>
              <a:t>Allen, M. (2016) </a:t>
            </a:r>
            <a:r>
              <a:rPr lang="en-GB" i="1" dirty="0" smtClean="0">
                <a:solidFill>
                  <a:schemeClr val="tx1"/>
                </a:solidFill>
              </a:rPr>
              <a:t>The Best Ways to Teach Primary Science, Research into Practice. </a:t>
            </a:r>
            <a:r>
              <a:rPr lang="en-GB" dirty="0" smtClean="0">
                <a:solidFill>
                  <a:schemeClr val="tx1"/>
                </a:solidFill>
              </a:rPr>
              <a:t>London: Open University Press.</a:t>
            </a:r>
          </a:p>
          <a:p>
            <a:pPr marL="0" indent="0">
              <a:buNone/>
            </a:pPr>
            <a:r>
              <a:rPr lang="en-GB" b="1" dirty="0" smtClean="0">
                <a:solidFill>
                  <a:schemeClr val="tx1"/>
                </a:solidFill>
              </a:rPr>
              <a:t>Anon. (2007) </a:t>
            </a:r>
            <a:r>
              <a:rPr lang="en-GB" b="1" i="1" dirty="0" smtClean="0">
                <a:solidFill>
                  <a:schemeClr val="tx1"/>
                </a:solidFill>
              </a:rPr>
              <a:t>Scientific Enquiry Materials. </a:t>
            </a:r>
            <a:r>
              <a:rPr lang="en-GB" b="1" dirty="0" smtClean="0">
                <a:solidFill>
                  <a:schemeClr val="tx1"/>
                </a:solidFill>
              </a:rPr>
              <a:t>CRIPSAT. Cardiff. Zenith Media.</a:t>
            </a:r>
          </a:p>
          <a:p>
            <a:pPr marL="0" indent="0">
              <a:buNone/>
            </a:pPr>
            <a:r>
              <a:rPr lang="en-GB" dirty="0" err="1" smtClean="0">
                <a:solidFill>
                  <a:schemeClr val="tx1"/>
                </a:solidFill>
              </a:rPr>
              <a:t>Harlen</a:t>
            </a:r>
            <a:r>
              <a:rPr lang="en-GB" dirty="0" smtClean="0">
                <a:solidFill>
                  <a:schemeClr val="tx1"/>
                </a:solidFill>
              </a:rPr>
              <a:t>, W. &amp; </a:t>
            </a:r>
            <a:r>
              <a:rPr lang="en-GB" dirty="0" err="1" smtClean="0">
                <a:solidFill>
                  <a:schemeClr val="tx1"/>
                </a:solidFill>
              </a:rPr>
              <a:t>Qualter</a:t>
            </a:r>
            <a:r>
              <a:rPr lang="en-GB" dirty="0" smtClean="0">
                <a:solidFill>
                  <a:schemeClr val="tx1"/>
                </a:solidFill>
              </a:rPr>
              <a:t>, A. (2014) </a:t>
            </a:r>
            <a:r>
              <a:rPr lang="en-GB" i="1" dirty="0" smtClean="0">
                <a:solidFill>
                  <a:schemeClr val="tx1"/>
                </a:solidFill>
              </a:rPr>
              <a:t>The Teaching of Science in Primary School (6</a:t>
            </a:r>
            <a:r>
              <a:rPr lang="en-GB" i="1" baseline="30000" dirty="0" smtClean="0">
                <a:solidFill>
                  <a:schemeClr val="tx1"/>
                </a:solidFill>
              </a:rPr>
              <a:t>th</a:t>
            </a:r>
            <a:r>
              <a:rPr lang="en-GB" i="1" dirty="0" smtClean="0">
                <a:solidFill>
                  <a:schemeClr val="tx1"/>
                </a:solidFill>
              </a:rPr>
              <a:t> </a:t>
            </a:r>
            <a:r>
              <a:rPr lang="en-GB" i="1" dirty="0">
                <a:solidFill>
                  <a:schemeClr val="tx1"/>
                </a:solidFill>
              </a:rPr>
              <a:t>E</a:t>
            </a:r>
            <a:r>
              <a:rPr lang="en-GB" i="1" dirty="0" smtClean="0">
                <a:solidFill>
                  <a:schemeClr val="tx1"/>
                </a:solidFill>
              </a:rPr>
              <a:t>d). </a:t>
            </a:r>
            <a:r>
              <a:rPr lang="en-GB" dirty="0" smtClean="0">
                <a:solidFill>
                  <a:schemeClr val="tx1"/>
                </a:solidFill>
              </a:rPr>
              <a:t>Oxon: David Fulton.</a:t>
            </a:r>
          </a:p>
          <a:p>
            <a:pPr marL="0" indent="0">
              <a:buNone/>
            </a:pPr>
            <a:r>
              <a:rPr lang="en-GB" dirty="0" smtClean="0">
                <a:solidFill>
                  <a:schemeClr val="tx1"/>
                </a:solidFill>
              </a:rPr>
              <a:t>Loxley, P. et al.(2014) </a:t>
            </a:r>
            <a:r>
              <a:rPr lang="en-GB" i="1" dirty="0" smtClean="0">
                <a:solidFill>
                  <a:schemeClr val="tx1"/>
                </a:solidFill>
              </a:rPr>
              <a:t>Teaching Primary Science, promoting enjoyment and developing understanding (2</a:t>
            </a:r>
            <a:r>
              <a:rPr lang="en-GB" i="1" baseline="30000" dirty="0" smtClean="0">
                <a:solidFill>
                  <a:schemeClr val="tx1"/>
                </a:solidFill>
              </a:rPr>
              <a:t>nd</a:t>
            </a:r>
            <a:r>
              <a:rPr lang="en-GB" i="1" dirty="0" smtClean="0">
                <a:solidFill>
                  <a:schemeClr val="tx1"/>
                </a:solidFill>
              </a:rPr>
              <a:t> Ed)</a:t>
            </a:r>
            <a:r>
              <a:rPr lang="en-GB" dirty="0" smtClean="0">
                <a:solidFill>
                  <a:schemeClr val="tx1"/>
                </a:solidFill>
              </a:rPr>
              <a:t>. </a:t>
            </a:r>
          </a:p>
          <a:p>
            <a:pPr marL="0" indent="0">
              <a:buNone/>
            </a:pPr>
            <a:r>
              <a:rPr lang="en-GB" b="1" dirty="0" err="1" smtClean="0">
                <a:solidFill>
                  <a:schemeClr val="tx1"/>
                </a:solidFill>
              </a:rPr>
              <a:t>Lakin</a:t>
            </a:r>
            <a:r>
              <a:rPr lang="en-GB" b="1" dirty="0" smtClean="0">
                <a:solidFill>
                  <a:schemeClr val="tx1"/>
                </a:solidFill>
              </a:rPr>
              <a:t>, L. (2013) </a:t>
            </a:r>
            <a:r>
              <a:rPr lang="en-GB" b="1" i="1" dirty="0" smtClean="0">
                <a:solidFill>
                  <a:schemeClr val="tx1"/>
                </a:solidFill>
              </a:rPr>
              <a:t>Developing Independent Learning in Science</a:t>
            </a:r>
            <a:r>
              <a:rPr lang="en-GB" b="1" dirty="0" smtClean="0">
                <a:solidFill>
                  <a:schemeClr val="tx1"/>
                </a:solidFill>
              </a:rPr>
              <a:t>. Maidenhead: OU Press.</a:t>
            </a:r>
          </a:p>
          <a:p>
            <a:pPr marL="0" indent="0">
              <a:buNone/>
            </a:pPr>
            <a:r>
              <a:rPr lang="en-GB" dirty="0" smtClean="0">
                <a:solidFill>
                  <a:schemeClr val="tx1"/>
                </a:solidFill>
              </a:rPr>
              <a:t>Russell, T. &amp; </a:t>
            </a:r>
            <a:r>
              <a:rPr lang="en-GB" dirty="0" err="1" smtClean="0">
                <a:solidFill>
                  <a:schemeClr val="tx1"/>
                </a:solidFill>
              </a:rPr>
              <a:t>McGuigan</a:t>
            </a:r>
            <a:r>
              <a:rPr lang="en-GB" dirty="0" smtClean="0">
                <a:solidFill>
                  <a:schemeClr val="tx1"/>
                </a:solidFill>
              </a:rPr>
              <a:t>, L. (2016) </a:t>
            </a:r>
            <a:r>
              <a:rPr lang="en-GB" i="1" dirty="0" smtClean="0">
                <a:solidFill>
                  <a:schemeClr val="tx1"/>
                </a:solidFill>
              </a:rPr>
              <a:t>Exploring Science with Young Children. </a:t>
            </a:r>
            <a:r>
              <a:rPr lang="en-GB" dirty="0" smtClean="0">
                <a:solidFill>
                  <a:schemeClr val="tx1"/>
                </a:solidFill>
              </a:rPr>
              <a:t>London: Sage.</a:t>
            </a:r>
          </a:p>
          <a:p>
            <a:pPr marL="0" indent="0">
              <a:buNone/>
            </a:pPr>
            <a:r>
              <a:rPr lang="en-GB" b="1" dirty="0">
                <a:solidFill>
                  <a:schemeClr val="tx1"/>
                </a:solidFill>
              </a:rPr>
              <a:t>Turner, J. et al. (2011) </a:t>
            </a:r>
            <a:r>
              <a:rPr lang="en-GB" b="1" i="1" dirty="0" smtClean="0">
                <a:solidFill>
                  <a:schemeClr val="tx1"/>
                </a:solidFill>
              </a:rPr>
              <a:t>It’s </a:t>
            </a:r>
            <a:r>
              <a:rPr lang="en-GB" b="1" i="1" dirty="0">
                <a:solidFill>
                  <a:schemeClr val="tx1"/>
                </a:solidFill>
              </a:rPr>
              <a:t>not fair or is it</a:t>
            </a:r>
            <a:r>
              <a:rPr lang="en-GB" b="1" i="1" dirty="0" smtClean="0">
                <a:solidFill>
                  <a:schemeClr val="tx1"/>
                </a:solidFill>
              </a:rPr>
              <a:t>?. </a:t>
            </a:r>
            <a:r>
              <a:rPr lang="en-GB" b="1" dirty="0" err="1" smtClean="0">
                <a:solidFill>
                  <a:schemeClr val="tx1"/>
                </a:solidFill>
              </a:rPr>
              <a:t>Sandbach</a:t>
            </a:r>
            <a:r>
              <a:rPr lang="en-GB" b="1" smtClean="0">
                <a:solidFill>
                  <a:schemeClr val="tx1"/>
                </a:solidFill>
              </a:rPr>
              <a:t>: </a:t>
            </a:r>
            <a:r>
              <a:rPr lang="en-GB" b="1" dirty="0">
                <a:solidFill>
                  <a:schemeClr val="tx1"/>
                </a:solidFill>
              </a:rPr>
              <a:t>MHE.</a:t>
            </a:r>
          </a:p>
          <a:p>
            <a:pPr marL="0" indent="0">
              <a:buNone/>
            </a:pPr>
            <a:endParaRPr lang="en-GB" dirty="0" smtClean="0">
              <a:solidFill>
                <a:schemeClr val="tx1"/>
              </a:solidFill>
            </a:endParaRPr>
          </a:p>
          <a:p>
            <a:pPr marL="0" indent="0">
              <a:buNone/>
            </a:pPr>
            <a:endParaRPr lang="en-GB" dirty="0">
              <a:solidFill>
                <a:schemeClr val="bg2">
                  <a:lumMod val="50000"/>
                </a:schemeClr>
              </a:solidFill>
            </a:endParaRPr>
          </a:p>
        </p:txBody>
      </p:sp>
    </p:spTree>
    <p:extLst>
      <p:ext uri="{BB962C8B-B14F-4D97-AF65-F5344CB8AC3E}">
        <p14:creationId xmlns:p14="http://schemas.microsoft.com/office/powerpoint/2010/main" val="146845684"/>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research</a:t>
            </a:r>
            <a:endParaRPr lang="en-GB" dirty="0"/>
          </a:p>
        </p:txBody>
      </p:sp>
      <p:sp>
        <p:nvSpPr>
          <p:cNvPr id="3" name="Content Placeholder 2"/>
          <p:cNvSpPr>
            <a:spLocks noGrp="1"/>
          </p:cNvSpPr>
          <p:nvPr>
            <p:ph idx="1"/>
          </p:nvPr>
        </p:nvSpPr>
        <p:spPr/>
        <p:txBody>
          <a:bodyPr>
            <a:normAutofit fontScale="70000" lnSpcReduction="20000"/>
          </a:bodyPr>
          <a:lstStyle/>
          <a:p>
            <a:r>
              <a:rPr lang="en-GB" dirty="0"/>
              <a:t>HWB</a:t>
            </a:r>
          </a:p>
          <a:p>
            <a:r>
              <a:rPr lang="en-GB" dirty="0">
                <a:hlinkClick r:id="rId2"/>
              </a:rPr>
              <a:t>https://hwb.wales.gov.uk/search?query=Gwyddoniaeth</a:t>
            </a:r>
            <a:r>
              <a:rPr lang="en-GB" dirty="0"/>
              <a:t>+</a:t>
            </a:r>
          </a:p>
          <a:p>
            <a:r>
              <a:rPr lang="en-GB" dirty="0"/>
              <a:t>TES Teacher’s TV:</a:t>
            </a:r>
          </a:p>
          <a:p>
            <a:r>
              <a:rPr lang="en-GB" dirty="0">
                <a:hlinkClick r:id="rId3"/>
              </a:rPr>
              <a:t>https://www.tes.com/member/Teachers%20TV</a:t>
            </a:r>
            <a:endParaRPr lang="en-GB" dirty="0"/>
          </a:p>
          <a:p>
            <a:r>
              <a:rPr lang="en-GB" dirty="0">
                <a:hlinkClick r:id="rId4"/>
              </a:rPr>
              <a:t>https://www.tes.com/primary-teaching-resources/</a:t>
            </a:r>
            <a:endParaRPr lang="en-GB" dirty="0"/>
          </a:p>
          <a:p>
            <a:r>
              <a:rPr lang="en-US" b="1" dirty="0"/>
              <a:t>The Primary Science Teaching Trust (PSTT)</a:t>
            </a:r>
            <a:endParaRPr lang="en-GB" dirty="0">
              <a:hlinkClick r:id=""/>
            </a:endParaRPr>
          </a:p>
          <a:p>
            <a:r>
              <a:rPr lang="en-GB" dirty="0">
                <a:hlinkClick r:id=""/>
              </a:rPr>
              <a:t>http://www.pstt.org.uk/</a:t>
            </a:r>
            <a:endParaRPr lang="en-GB" dirty="0"/>
          </a:p>
          <a:p>
            <a:r>
              <a:rPr lang="en-GB" b="1" dirty="0"/>
              <a:t>Hamilton Trust</a:t>
            </a:r>
          </a:p>
          <a:p>
            <a:r>
              <a:rPr lang="en-GB" dirty="0">
                <a:hlinkClick r:id="rId5"/>
              </a:rPr>
              <a:t>https://www.hamilton-trust.org.uk/</a:t>
            </a:r>
            <a:endParaRPr lang="en-GB" dirty="0"/>
          </a:p>
          <a:p>
            <a:r>
              <a:rPr lang="en-GB" b="1" dirty="0" smtClean="0"/>
              <a:t>Science </a:t>
            </a:r>
            <a:r>
              <a:rPr lang="en-GB" b="1" dirty="0"/>
              <a:t>and plants for schools</a:t>
            </a:r>
          </a:p>
          <a:p>
            <a:r>
              <a:rPr lang="en-GB" dirty="0">
                <a:hlinkClick r:id="rId6"/>
              </a:rPr>
              <a:t>http://www.saps.org.uk</a:t>
            </a:r>
            <a:r>
              <a:rPr lang="en-GB" dirty="0" smtClean="0">
                <a:hlinkClick r:id="rId6"/>
              </a:rPr>
              <a:t>/</a:t>
            </a:r>
            <a:endParaRPr lang="en-GB" dirty="0" smtClean="0"/>
          </a:p>
          <a:p>
            <a:r>
              <a:rPr lang="en-GB" u="sng" dirty="0">
                <a:hlinkClick r:id="rId7"/>
              </a:rPr>
              <a:t>http://www.bbc.co.uk/terrificscientific</a:t>
            </a:r>
            <a:endParaRPr lang="en-GB" dirty="0"/>
          </a:p>
          <a:p>
            <a:endParaRPr lang="en-GB" dirty="0"/>
          </a:p>
          <a:p>
            <a:endParaRPr lang="en-GB" dirty="0"/>
          </a:p>
        </p:txBody>
      </p:sp>
    </p:spTree>
    <p:extLst>
      <p:ext uri="{BB962C8B-B14F-4D97-AF65-F5344CB8AC3E}">
        <p14:creationId xmlns:p14="http://schemas.microsoft.com/office/powerpoint/2010/main" val="800076289"/>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2179</TotalTime>
  <Words>5817</Words>
  <Application>Microsoft Office PowerPoint</Application>
  <PresentationFormat>Widescreen</PresentationFormat>
  <Paragraphs>569</Paragraphs>
  <Slides>83</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83</vt:i4>
      </vt:variant>
    </vt:vector>
  </HeadingPairs>
  <TitlesOfParts>
    <vt:vector size="91" baseType="lpstr">
      <vt:lpstr>MS PGothic</vt:lpstr>
      <vt:lpstr>Arial</vt:lpstr>
      <vt:lpstr>Calibri</vt:lpstr>
      <vt:lpstr>Calibri Light</vt:lpstr>
      <vt:lpstr>Comic Sans MS</vt:lpstr>
      <vt:lpstr>Wingdings</vt:lpstr>
      <vt:lpstr>Wingdings 3</vt:lpstr>
      <vt:lpstr>Retrospect</vt:lpstr>
      <vt:lpstr>ECAD5006</vt:lpstr>
      <vt:lpstr>Learning through scientific enquiry</vt:lpstr>
      <vt:lpstr>Why is this type of learning important?</vt:lpstr>
      <vt:lpstr>Donaldson 2015 looking forwards</vt:lpstr>
      <vt:lpstr>Generic enquiry model</vt:lpstr>
      <vt:lpstr>Types of scientific enquiry identified in the current curriculum 2008</vt:lpstr>
      <vt:lpstr>“It’s Not Fair” Jane Turner et al.</vt:lpstr>
      <vt:lpstr>EBL is a constructivist learner centred approach </vt:lpstr>
      <vt:lpstr>EBL? </vt:lpstr>
      <vt:lpstr>EBL and Science Enquiry</vt:lpstr>
      <vt:lpstr>Theories about children’s learning</vt:lpstr>
      <vt:lpstr>   ACTIVE LEARNING </vt:lpstr>
      <vt:lpstr>   SCAFFOLDING requires subject knowledge confidence </vt:lpstr>
      <vt:lpstr>A range of teacher control that reflects pupils’ age / ability / experience of a culture of EBL</vt:lpstr>
      <vt:lpstr>Have you thought about an open “Big Question”?</vt:lpstr>
      <vt:lpstr> KWHLAQ </vt:lpstr>
      <vt:lpstr>Use KWHLAQ to organise your own EBL thoughts as a teacher preparing for pupils’ experiences</vt:lpstr>
      <vt:lpstr>Use KWHLAQ to organise your own EBL thoughts as a teacher preparing for pupils’ experiences</vt:lpstr>
      <vt:lpstr>Quotation from Turner, J. et al. (2011) It’s not fair or is it?. Sandbach. MHE. </vt:lpstr>
      <vt:lpstr>Table from Turner, J. et al. (2011) It’s not fair or is it?. Sandbach. MHE.</vt:lpstr>
      <vt:lpstr>Quotations from Turner, J. et al. (2011) It’s not fair or is it?. Sandbach. MHE.</vt:lpstr>
      <vt:lpstr>Primary science education has benefited from over 40 years of research focussed development</vt:lpstr>
      <vt:lpstr>SPACE and the constructivist principle can be linked to the following useful approaches to learning that are underpinned by research outcomes</vt:lpstr>
      <vt:lpstr> Primary science and constructivism.</vt:lpstr>
      <vt:lpstr>The SPACE Legacy on Moodle</vt:lpstr>
      <vt:lpstr>CRIPSAT Scientific Enquiry Materials</vt:lpstr>
      <vt:lpstr>CRIPSAT Unit review</vt:lpstr>
      <vt:lpstr>CRIPSAT: RECYCLING</vt:lpstr>
      <vt:lpstr>Can I use CRIPSAT Framework for Assignment Responses?</vt:lpstr>
      <vt:lpstr>Sample questions to drive enquiry</vt:lpstr>
      <vt:lpstr>Introducing “Crunch” Activities</vt:lpstr>
      <vt:lpstr>The Crunch</vt:lpstr>
      <vt:lpstr>PowerPoint Presentation</vt:lpstr>
      <vt:lpstr>Oxford Brookes University Conceptual Challenge in Primary Science Astra Zeneca (now PSTT) funded project (2002 – 2004)</vt:lpstr>
      <vt:lpstr>The Bright Ideas Time strategy developed from this project:</vt:lpstr>
      <vt:lpstr> Video clips and explanation of Bright ideas </vt:lpstr>
      <vt:lpstr>An Education Endowment Foundation Project (2012 – 2015)</vt:lpstr>
      <vt:lpstr> Thinking, Doing, Talking Science</vt:lpstr>
      <vt:lpstr>Possible contexts for your own Research into Practice?</vt:lpstr>
      <vt:lpstr> The odd one out</vt:lpstr>
      <vt:lpstr> The PMI</vt:lpstr>
      <vt:lpstr>Pupils’ responses</vt:lpstr>
      <vt:lpstr> The Big Question</vt:lpstr>
      <vt:lpstr> Problem solving</vt:lpstr>
      <vt:lpstr>“I can explain” Project (Donaldson link?)</vt:lpstr>
      <vt:lpstr>Other resources</vt:lpstr>
      <vt:lpstr>L4 &amp; 5 &amp; 6:</vt:lpstr>
      <vt:lpstr> Drama in Primary Science</vt:lpstr>
      <vt:lpstr>“On the table”</vt:lpstr>
      <vt:lpstr>Mind movies</vt:lpstr>
      <vt:lpstr>Miming movement</vt:lpstr>
      <vt:lpstr>Spontaneous role play</vt:lpstr>
      <vt:lpstr>Historical play/ monologue</vt:lpstr>
      <vt:lpstr>Hot seating</vt:lpstr>
      <vt:lpstr>Modelling</vt:lpstr>
      <vt:lpstr>Teacher Assessment in Primary Science (TAPS)</vt:lpstr>
      <vt:lpstr>Recommendations for where to start link to a constructivist principle and characteristics of EBL</vt:lpstr>
      <vt:lpstr>References</vt:lpstr>
      <vt:lpstr>Teacher Assessment in Primary Science (TAPS) Cymru – on Moodle</vt:lpstr>
      <vt:lpstr> Further research</vt:lpstr>
      <vt:lpstr>PowerPoint Presentation</vt:lpstr>
      <vt:lpstr>Year 5 Cadoxton with Miss Whitaker Making a Christmas tree buzzer game</vt:lpstr>
      <vt:lpstr>Y cwricwlwm presennol /  The current curriculum</vt:lpstr>
      <vt:lpstr>PowerPoint Presentation</vt:lpstr>
      <vt:lpstr>PowerPoint Presentation</vt:lpstr>
      <vt:lpstr>Bringing science and technology together in practice: “Whoosh” Cars</vt:lpstr>
      <vt:lpstr>Whoosh https://www.wikihow.com/Make-a-Balloon-Car </vt:lpstr>
      <vt:lpstr>Make and test: </vt:lpstr>
      <vt:lpstr>Your EBL time</vt:lpstr>
      <vt:lpstr> L5: Make a Scribble Bot</vt:lpstr>
      <vt:lpstr>See also Twang Car https://www.wikihow.com/Make-a-Rubber-Band-Car </vt:lpstr>
      <vt:lpstr>UK wide and Global science for schools/ Asiantaethau sy’n hyrwyddo ymholiadau gwyddoniaeth y gellir eu rhannu mewn cyd-destun ar draws Prydain neu’n Fyd eang</vt:lpstr>
      <vt:lpstr>Practical Action EBL resources for Primary Schools</vt:lpstr>
      <vt:lpstr>Your EBL time</vt:lpstr>
      <vt:lpstr>L6 Primary Engineering</vt:lpstr>
      <vt:lpstr>PowerPoint Presentation</vt:lpstr>
      <vt:lpstr>     Using, Sustaining and Serving the environment</vt:lpstr>
      <vt:lpstr>Your EBL time</vt:lpstr>
      <vt:lpstr>Directed reading</vt:lpstr>
      <vt:lpstr>Websites</vt:lpstr>
      <vt:lpstr>TEXTBOOKS a selection:</vt:lpstr>
      <vt:lpstr>TEXTBOOKS a selection:</vt:lpstr>
      <vt:lpstr>Further research</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ITEB5002 (Group D 1&amp;2) Pre visit</dc:title>
  <dc:creator>Ceri Lewis</dc:creator>
  <cp:lastModifiedBy>Ceri Lewis</cp:lastModifiedBy>
  <cp:revision>78</cp:revision>
  <cp:lastPrinted>2018-04-19T09:33:33Z</cp:lastPrinted>
  <dcterms:created xsi:type="dcterms:W3CDTF">2017-04-04T09:37:44Z</dcterms:created>
  <dcterms:modified xsi:type="dcterms:W3CDTF">2019-04-26T08:57:23Z</dcterms:modified>
</cp:coreProperties>
</file>