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7" r:id="rId2"/>
    <p:sldId id="258" r:id="rId3"/>
    <p:sldId id="259" r:id="rId4"/>
    <p:sldId id="260" r:id="rId5"/>
    <p:sldId id="261" r:id="rId6"/>
    <p:sldId id="262" r:id="rId7"/>
    <p:sldId id="298" r:id="rId8"/>
    <p:sldId id="300" r:id="rId9"/>
    <p:sldId id="301" r:id="rId10"/>
    <p:sldId id="302" r:id="rId11"/>
    <p:sldId id="299" r:id="rId12"/>
    <p:sldId id="264" r:id="rId13"/>
    <p:sldId id="265" r:id="rId14"/>
    <p:sldId id="266" r:id="rId15"/>
    <p:sldId id="267"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61" autoAdjust="0"/>
    <p:restoredTop sz="94660"/>
  </p:normalViewPr>
  <p:slideViewPr>
    <p:cSldViewPr snapToGrid="0">
      <p:cViewPr>
        <p:scale>
          <a:sx n="83" d="100"/>
          <a:sy n="83" d="100"/>
        </p:scale>
        <p:origin x="1368" y="9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22E009-07FD-4974-B069-EF3656870524}" type="datetimeFigureOut">
              <a:rPr lang="en-GB" smtClean="0"/>
              <a:t>03/11/2020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3F1F4-9071-48CF-A59E-2E340E241FBE}" type="slidenum">
              <a:rPr lang="en-GB" smtClean="0"/>
              <a:t>‹#›</a:t>
            </a:fld>
            <a:endParaRPr lang="en-GB"/>
          </a:p>
        </p:txBody>
      </p:sp>
    </p:spTree>
    <p:extLst>
      <p:ext uri="{BB962C8B-B14F-4D97-AF65-F5344CB8AC3E}">
        <p14:creationId xmlns:p14="http://schemas.microsoft.com/office/powerpoint/2010/main" val="3134618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Arial" panose="020B0604020202020204" pitchFamily="34" charset="0"/>
              <a:buChar char="•"/>
            </a:pPr>
            <a:r>
              <a:rPr lang="en-GB" sz="2400" dirty="0"/>
              <a:t>Handout - Learning Outcomes and Assessment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0B7310B-D6A7-4DBA-A085-5B7BB88BC00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930695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0B7310B-D6A7-4DBA-A085-5B7BB88BC00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61913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0B7310B-D6A7-4DBA-A085-5B7BB88BC00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60063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0B7310B-D6A7-4DBA-A085-5B7BB88BC00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391992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Arial" panose="020B0604020202020204" pitchFamily="34" charset="0"/>
              <a:buChar char="•"/>
            </a:pPr>
            <a:r>
              <a:rPr lang="en-GB" sz="2400" dirty="0"/>
              <a:t>Check understanding of what an academic poster</a:t>
            </a:r>
          </a:p>
          <a:p>
            <a:pPr marL="342900" indent="-342900">
              <a:buFont typeface="Arial" panose="020B0604020202020204" pitchFamily="34" charset="0"/>
              <a:buChar char="•"/>
            </a:pPr>
            <a:r>
              <a:rPr lang="en-GB" sz="2400" dirty="0"/>
              <a:t>If necessary show an example</a:t>
            </a:r>
          </a:p>
          <a:p>
            <a:pPr marL="342900" indent="-342900">
              <a:buFont typeface="Arial" panose="020B0604020202020204" pitchFamily="34" charset="0"/>
              <a:buChar char="•"/>
            </a:pPr>
            <a:r>
              <a:rPr lang="en-GB" sz="2400" dirty="0"/>
              <a:t>Handout of things to consider when creating an academic poster</a:t>
            </a:r>
          </a:p>
          <a:p>
            <a:pPr marL="342900" indent="-342900">
              <a:buFont typeface="Arial" panose="020B0604020202020204" pitchFamily="34" charset="0"/>
              <a:buChar char="•"/>
            </a:pPr>
            <a:endParaRPr lang="en-GB" sz="24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0B7310B-D6A7-4DBA-A085-5B7BB88BC00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226278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4975" y="684213"/>
            <a:ext cx="6096000" cy="3429000"/>
          </a:xfrm>
        </p:spPr>
      </p:sp>
      <p:sp>
        <p:nvSpPr>
          <p:cNvPr id="3" name="Notes Placeholder 2"/>
          <p:cNvSpPr>
            <a:spLocks noGrp="1"/>
          </p:cNvSpPr>
          <p:nvPr>
            <p:ph type="body" idx="1"/>
          </p:nvPr>
        </p:nvSpPr>
        <p:spPr/>
        <p:txBody>
          <a:bodyPr/>
          <a:lstStyle/>
          <a:p>
            <a:r>
              <a:rPr lang="en-GB" sz="1600" dirty="0"/>
              <a:t>This makes the process of identifying the role that theory has played in shaping educational policy, strategy and practice a complicated one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0B7310B-D6A7-4DBA-A085-5B7BB88BC00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5685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0B7310B-D6A7-4DBA-A085-5B7BB88BC00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575915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4205312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67631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255259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5044715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03/11/2020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13666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03/11/2020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605529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876206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90714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411137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986101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632836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03/11/2020</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userDrawn="1"/>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6861856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hyperlink" Target="https://www.stir.ac.uk/media/stirling/services/internal/is/documents/CreatingAcademicPostersUsingPowerPoint.pdf" TargetMode="External"/><Relationship Id="rId2" Type="http://schemas.openxmlformats.org/officeDocument/2006/relationships/hyperlink" Target="https://www2.le.ac.uk/offices/ld/resources/presentations/designing-poster/designing-poster" TargetMode="External"/><Relationship Id="rId1" Type="http://schemas.openxmlformats.org/officeDocument/2006/relationships/slideLayout" Target="../slideLayouts/slideLayout6.xml"/><Relationship Id="rId6" Type="http://schemas.openxmlformats.org/officeDocument/2006/relationships/hyperlink" Target="https://www.stir.ac.uk/media/schools/is/documents/CreatingAcademicPostersUsingPowerPoint.pdf" TargetMode="External"/><Relationship Id="rId5" Type="http://schemas.openxmlformats.org/officeDocument/2006/relationships/hyperlink" Target="http://www.supi.manchester.ac.uk/forteachers/academicposterguidance/" TargetMode="External"/><Relationship Id="rId4" Type="http://schemas.openxmlformats.org/officeDocument/2006/relationships/hyperlink" Target="https://www2.le.ac.uk/departments/doctoralcollege/training/eresources/study-guides/presenting/posters"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SJIE6001%20&#8211;%20Presentation%20-%20Questions%20and%20Answers.docx" TargetMode="External"/><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zDZFcDGpL4U&amp;t=2s"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What%20would%20you%20add%20to%20education.docx" TargetMode="External"/><Relationship Id="rId2" Type="http://schemas.openxmlformats.org/officeDocument/2006/relationships/image" Target="../media/image12.jpg"/><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www.youtube.com/watch?v=MOgowRy2WC0" TargetMode="Externa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image" Target="../media/image24.png"/><Relationship Id="rId1" Type="http://schemas.openxmlformats.org/officeDocument/2006/relationships/slideLayout" Target="../slideLayouts/slideLayout7.xml"/><Relationship Id="rId5" Type="http://schemas.openxmlformats.org/officeDocument/2006/relationships/image" Target="../media/image27.jpeg"/><Relationship Id="rId4" Type="http://schemas.openxmlformats.org/officeDocument/2006/relationships/image" Target="../media/image26.jpeg"/></Relationships>
</file>

<file path=ppt/slides/_rels/slide27.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g"/><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hyperlink" Target="Worksheet%20-%20Key%20Features%20of%20the%20Reggio%20Emilia%20approach.docx" TargetMode="External"/><Relationship Id="rId4" Type="http://schemas.openxmlformats.org/officeDocument/2006/relationships/image" Target="../media/image3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60182" y="369968"/>
            <a:ext cx="9165460" cy="1470025"/>
          </a:xfrm>
        </p:spPr>
        <p:txBody>
          <a:bodyPr/>
          <a:lstStyle/>
          <a:p>
            <a:r>
              <a:rPr lang="en-GB" b="1" dirty="0"/>
              <a:t>Exploring the ‘Hidden Curriculum’</a:t>
            </a:r>
          </a:p>
        </p:txBody>
      </p:sp>
      <p:sp>
        <p:nvSpPr>
          <p:cNvPr id="3" name="Subtitle 2"/>
          <p:cNvSpPr>
            <a:spLocks noGrp="1"/>
          </p:cNvSpPr>
          <p:nvPr>
            <p:ph type="subTitle" idx="1"/>
          </p:nvPr>
        </p:nvSpPr>
        <p:spPr>
          <a:xfrm>
            <a:off x="2967354" y="4735432"/>
            <a:ext cx="6400800" cy="1752600"/>
          </a:xfrm>
        </p:spPr>
        <p:txBody>
          <a:bodyPr/>
          <a:lstStyle/>
          <a:p>
            <a:r>
              <a:rPr lang="en-GB" b="1" dirty="0">
                <a:solidFill>
                  <a:schemeClr val="tx2">
                    <a:lumMod val="75000"/>
                  </a:schemeClr>
                </a:solidFill>
              </a:rPr>
              <a:t>Module Code: SJIE6001</a:t>
            </a:r>
          </a:p>
          <a:p>
            <a:r>
              <a:rPr lang="en-GB" b="1" dirty="0">
                <a:solidFill>
                  <a:schemeClr val="tx2">
                    <a:lumMod val="75000"/>
                  </a:schemeClr>
                </a:solidFill>
              </a:rPr>
              <a:t>Lianne Bowen</a:t>
            </a:r>
            <a:endParaRPr lang="en-GB" dirty="0">
              <a:solidFill>
                <a:schemeClr val="tx2">
                  <a:lumMod val="75000"/>
                </a:schemeClr>
              </a:solidFill>
            </a:endParaRPr>
          </a:p>
        </p:txBody>
      </p:sp>
      <p:pic>
        <p:nvPicPr>
          <p:cNvPr id="4" name="Picture 3"/>
          <p:cNvPicPr>
            <a:picLocks noChangeAspect="1"/>
          </p:cNvPicPr>
          <p:nvPr/>
        </p:nvPicPr>
        <p:blipFill>
          <a:blip r:embed="rId2" cstate="screen">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854531" y="1475335"/>
            <a:ext cx="4794836" cy="3196557"/>
          </a:xfrm>
          <a:prstGeom prst="rect">
            <a:avLst/>
          </a:prstGeom>
        </p:spPr>
      </p:pic>
    </p:spTree>
    <p:extLst>
      <p:ext uri="{BB962C8B-B14F-4D97-AF65-F5344CB8AC3E}">
        <p14:creationId xmlns:p14="http://schemas.microsoft.com/office/powerpoint/2010/main" val="3899016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Module Aims</a:t>
            </a:r>
          </a:p>
        </p:txBody>
      </p:sp>
      <p:sp>
        <p:nvSpPr>
          <p:cNvPr id="3" name="Content Placeholder 2"/>
          <p:cNvSpPr>
            <a:spLocks noGrp="1"/>
          </p:cNvSpPr>
          <p:nvPr>
            <p:ph idx="1"/>
          </p:nvPr>
        </p:nvSpPr>
        <p:spPr>
          <a:xfrm>
            <a:off x="2207568" y="1772817"/>
            <a:ext cx="8229600" cy="3661867"/>
          </a:xfrm>
        </p:spPr>
        <p:txBody>
          <a:bodyPr>
            <a:normAutofit/>
          </a:bodyPr>
          <a:lstStyle/>
          <a:p>
            <a:r>
              <a:rPr lang="en-US" sz="3600" dirty="0"/>
              <a:t>To identify the elements which comprise of the ‘Hidden Curriculum’ in our education system.</a:t>
            </a:r>
          </a:p>
          <a:p>
            <a:pPr lvl="0"/>
            <a:endParaRPr lang="en-GB" sz="3600" dirty="0"/>
          </a:p>
          <a:p>
            <a:r>
              <a:rPr lang="en-US" sz="3600" dirty="0"/>
              <a:t>To explore the relevance of the ‘Hidden Curriculum’ in promoting social cohesion. </a:t>
            </a:r>
            <a:endParaRPr lang="en-GB" sz="3600" dirty="0"/>
          </a:p>
          <a:p>
            <a:endParaRPr lang="en-GB" sz="3600" dirty="0"/>
          </a:p>
        </p:txBody>
      </p:sp>
      <p:pic>
        <p:nvPicPr>
          <p:cNvPr id="4" name="Picture 3"/>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2279576" y="332656"/>
            <a:ext cx="1440160" cy="1440160"/>
          </a:xfrm>
          <a:prstGeom prst="rect">
            <a:avLst/>
          </a:prstGeom>
          <a:ln>
            <a:noFill/>
          </a:ln>
          <a:effectLst>
            <a:softEdge rad="112500"/>
          </a:effectLst>
        </p:spPr>
      </p:pic>
      <p:pic>
        <p:nvPicPr>
          <p:cNvPr id="5" name="Picture 4"/>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8616280" y="332656"/>
            <a:ext cx="1440160" cy="1440160"/>
          </a:xfrm>
          <a:prstGeom prst="rect">
            <a:avLst/>
          </a:prstGeom>
          <a:ln>
            <a:noFill/>
          </a:ln>
          <a:effectLst>
            <a:softEdge rad="112500"/>
          </a:effectLst>
        </p:spPr>
      </p:pic>
      <p:pic>
        <p:nvPicPr>
          <p:cNvPr id="6" name="Picture 5"/>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7536161" y="5820663"/>
            <a:ext cx="710809" cy="710809"/>
          </a:xfrm>
          <a:prstGeom prst="rect">
            <a:avLst/>
          </a:prstGeom>
        </p:spPr>
      </p:pic>
      <p:sp>
        <p:nvSpPr>
          <p:cNvPr id="7" name="TextBox 6"/>
          <p:cNvSpPr txBox="1"/>
          <p:nvPr/>
        </p:nvSpPr>
        <p:spPr>
          <a:xfrm>
            <a:off x="8134294" y="5899058"/>
            <a:ext cx="2529551" cy="523220"/>
          </a:xfrm>
          <a:prstGeom prst="rect">
            <a:avLst/>
          </a:prstGeom>
          <a:noFill/>
        </p:spPr>
        <p:txBody>
          <a:bodyPr wrap="square" rtlCol="0">
            <a:spAutoFit/>
          </a:bodyPr>
          <a:lstStyle/>
          <a:p>
            <a:r>
              <a:rPr lang="en-GB" sz="1400" dirty="0">
                <a:solidFill>
                  <a:prstClr val="black"/>
                </a:solidFill>
                <a:latin typeface="Calibri"/>
              </a:rPr>
              <a:t>Module Overview – Moodle &amp; Teams</a:t>
            </a:r>
          </a:p>
        </p:txBody>
      </p:sp>
    </p:spTree>
    <p:extLst>
      <p:ext uri="{BB962C8B-B14F-4D97-AF65-F5344CB8AC3E}">
        <p14:creationId xmlns:p14="http://schemas.microsoft.com/office/powerpoint/2010/main" val="1859435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Outcomes</a:t>
            </a:r>
          </a:p>
        </p:txBody>
      </p:sp>
      <p:sp>
        <p:nvSpPr>
          <p:cNvPr id="3" name="Content Placeholder 2"/>
          <p:cNvSpPr>
            <a:spLocks noGrp="1"/>
          </p:cNvSpPr>
          <p:nvPr>
            <p:ph idx="1"/>
          </p:nvPr>
        </p:nvSpPr>
        <p:spPr>
          <a:xfrm>
            <a:off x="1991544" y="1556792"/>
            <a:ext cx="8229600" cy="2404864"/>
          </a:xfrm>
        </p:spPr>
        <p:txBody>
          <a:bodyPr>
            <a:normAutofit/>
          </a:bodyPr>
          <a:lstStyle/>
          <a:p>
            <a:pPr lvl="0"/>
            <a:r>
              <a:rPr lang="en-GB" sz="3600" dirty="0"/>
              <a:t>Critically evaluate the approaches adopted to deliver the ‘Hidden Curriculum’ within a range of different educational settings.</a:t>
            </a:r>
          </a:p>
          <a:p>
            <a:endParaRPr lang="en-GB" sz="36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87889" y="4293097"/>
            <a:ext cx="2196455" cy="2196455"/>
          </a:xfrm>
          <a:prstGeom prst="rect">
            <a:avLst/>
          </a:prstGeom>
        </p:spPr>
      </p:pic>
    </p:spTree>
    <p:extLst>
      <p:ext uri="{BB962C8B-B14F-4D97-AF65-F5344CB8AC3E}">
        <p14:creationId xmlns:p14="http://schemas.microsoft.com/office/powerpoint/2010/main" val="3796825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981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prstClr val="black"/>
                </a:solidFill>
                <a:latin typeface="Calibri"/>
              </a:rPr>
              <a:t>Learning Outcomes</a:t>
            </a:r>
          </a:p>
        </p:txBody>
      </p:sp>
      <p:sp>
        <p:nvSpPr>
          <p:cNvPr id="3" name="Content Placeholder 2"/>
          <p:cNvSpPr txBox="1">
            <a:spLocks/>
          </p:cNvSpPr>
          <p:nvPr/>
        </p:nvSpPr>
        <p:spPr>
          <a:xfrm>
            <a:off x="1991544" y="1556792"/>
            <a:ext cx="8229600" cy="2404864"/>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3600" dirty="0">
                <a:solidFill>
                  <a:prstClr val="black"/>
                </a:solidFill>
                <a:latin typeface="Calibri"/>
              </a:rPr>
              <a:t>Critically analyse and discuss the elements that comprise of the ‘Hidden Curriculum’ in your setting and the potential impact on the attitudes of the learners. </a:t>
            </a:r>
          </a:p>
          <a:p>
            <a:endParaRPr lang="en-GB" sz="3600" dirty="0">
              <a:solidFill>
                <a:prstClr val="black"/>
              </a:solidFill>
              <a:latin typeface="Calibri"/>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87889" y="4293097"/>
            <a:ext cx="2196455" cy="2196455"/>
          </a:xfrm>
          <a:prstGeom prst="rect">
            <a:avLst/>
          </a:prstGeom>
        </p:spPr>
      </p:pic>
    </p:spTree>
    <p:extLst>
      <p:ext uri="{BB962C8B-B14F-4D97-AF65-F5344CB8AC3E}">
        <p14:creationId xmlns:p14="http://schemas.microsoft.com/office/powerpoint/2010/main" val="632419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81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prstClr val="black"/>
                </a:solidFill>
                <a:latin typeface="Calibri"/>
              </a:rPr>
              <a:t>Learning Outcomes</a:t>
            </a:r>
          </a:p>
        </p:txBody>
      </p:sp>
      <p:sp>
        <p:nvSpPr>
          <p:cNvPr id="4" name="Content Placeholder 2"/>
          <p:cNvSpPr txBox="1">
            <a:spLocks/>
          </p:cNvSpPr>
          <p:nvPr/>
        </p:nvSpPr>
        <p:spPr>
          <a:xfrm>
            <a:off x="1991544" y="1556792"/>
            <a:ext cx="8229600" cy="2404864"/>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3600" dirty="0">
                <a:solidFill>
                  <a:prstClr val="black"/>
                </a:solidFill>
                <a:latin typeface="Calibri"/>
              </a:rPr>
              <a:t>Organise your knowledge and learning through the use of a range of information sources, including ICT and present their work at the appropriate level</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87889" y="4293097"/>
            <a:ext cx="2196455" cy="2196455"/>
          </a:xfrm>
          <a:prstGeom prst="rect">
            <a:avLst/>
          </a:prstGeom>
        </p:spPr>
      </p:pic>
    </p:spTree>
    <p:extLst>
      <p:ext uri="{BB962C8B-B14F-4D97-AF65-F5344CB8AC3E}">
        <p14:creationId xmlns:p14="http://schemas.microsoft.com/office/powerpoint/2010/main" val="35017119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Module Assessment</a:t>
            </a:r>
          </a:p>
        </p:txBody>
      </p:sp>
      <p:sp>
        <p:nvSpPr>
          <p:cNvPr id="3" name="Content Placeholder 2"/>
          <p:cNvSpPr>
            <a:spLocks noGrp="1"/>
          </p:cNvSpPr>
          <p:nvPr>
            <p:ph idx="1"/>
          </p:nvPr>
        </p:nvSpPr>
        <p:spPr>
          <a:xfrm>
            <a:off x="885645" y="1700082"/>
            <a:ext cx="9325155" cy="1018730"/>
          </a:xfrm>
        </p:spPr>
        <p:txBody>
          <a:bodyPr>
            <a:normAutofit fontScale="77500" lnSpcReduction="20000"/>
          </a:bodyPr>
          <a:lstStyle/>
          <a:p>
            <a:r>
              <a:rPr lang="en-GB" sz="4000" b="1" dirty="0"/>
              <a:t>Assessment Component 1 - 60% </a:t>
            </a:r>
          </a:p>
          <a:p>
            <a:r>
              <a:rPr lang="en-GB" sz="4000" dirty="0"/>
              <a:t>Submission Date: 03.01.2021 23:59pm</a:t>
            </a:r>
            <a:endParaRPr lang="en-GB" sz="4000" dirty="0">
              <a:solidFill>
                <a:schemeClr val="accent2"/>
              </a:solidFill>
            </a:endParaRPr>
          </a:p>
          <a:p>
            <a:pPr marL="0" indent="0">
              <a:buNone/>
            </a:pPr>
            <a:endParaRPr lang="en-GB" dirty="0"/>
          </a:p>
        </p:txBody>
      </p:sp>
      <p:pic>
        <p:nvPicPr>
          <p:cNvPr id="4" name="Picture 3"/>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5831547" y="5865980"/>
            <a:ext cx="528907" cy="528908"/>
          </a:xfrm>
          <a:prstGeom prst="rect">
            <a:avLst/>
          </a:prstGeom>
        </p:spPr>
      </p:pic>
      <p:sp>
        <p:nvSpPr>
          <p:cNvPr id="7" name="TextBox 6"/>
          <p:cNvSpPr txBox="1"/>
          <p:nvPr/>
        </p:nvSpPr>
        <p:spPr>
          <a:xfrm>
            <a:off x="885645" y="2602782"/>
            <a:ext cx="8090674" cy="954107"/>
          </a:xfrm>
          <a:prstGeom prst="rect">
            <a:avLst/>
          </a:prstGeom>
          <a:noFill/>
        </p:spPr>
        <p:txBody>
          <a:bodyPr wrap="square" rtlCol="0">
            <a:spAutoFit/>
          </a:bodyPr>
          <a:lstStyle/>
          <a:p>
            <a:pPr marL="285750" indent="-285750">
              <a:buFont typeface="Arial" panose="020B0604020202020204" pitchFamily="34" charset="0"/>
              <a:buChar char="•"/>
            </a:pPr>
            <a:r>
              <a:rPr lang="en-US" sz="2800" dirty="0">
                <a:solidFill>
                  <a:prstClr val="black"/>
                </a:solidFill>
                <a:latin typeface="Calibri"/>
              </a:rPr>
              <a:t>Academic Poster (3500 words equivalent) </a:t>
            </a:r>
            <a:endParaRPr lang="en-GB" sz="2800" dirty="0">
              <a:solidFill>
                <a:prstClr val="black"/>
              </a:solidFill>
              <a:latin typeface="Calibri"/>
            </a:endParaRPr>
          </a:p>
          <a:p>
            <a:endParaRPr lang="en-GB" sz="2800" dirty="0">
              <a:solidFill>
                <a:prstClr val="black"/>
              </a:solidFill>
              <a:latin typeface="Calibri"/>
            </a:endParaRPr>
          </a:p>
        </p:txBody>
      </p:sp>
      <p:sp>
        <p:nvSpPr>
          <p:cNvPr id="8" name="TextBox 7"/>
          <p:cNvSpPr txBox="1"/>
          <p:nvPr/>
        </p:nvSpPr>
        <p:spPr>
          <a:xfrm>
            <a:off x="503207" y="3157370"/>
            <a:ext cx="11185585" cy="2616101"/>
          </a:xfrm>
          <a:prstGeom prst="rect">
            <a:avLst/>
          </a:prstGeom>
          <a:noFill/>
        </p:spPr>
        <p:txBody>
          <a:bodyPr wrap="square" rtlCol="0">
            <a:spAutoFit/>
          </a:bodyPr>
          <a:lstStyle/>
          <a:p>
            <a:pPr marL="685800" lvl="1" indent="-285750">
              <a:buFont typeface="Arial" panose="020B0604020202020204" pitchFamily="34" charset="0"/>
              <a:buChar char="•"/>
            </a:pPr>
            <a:r>
              <a:rPr lang="en-GB" sz="2800" dirty="0">
                <a:solidFill>
                  <a:prstClr val="black"/>
                </a:solidFill>
                <a:latin typeface="Calibri"/>
              </a:rPr>
              <a:t>Create an academic poster which critically analyses the aspects of the Hidden Curriculum in your chosen setting. You should ensure that you refer to theoretical perspectives of the Hidden Curriculum and demonstrate an understanding of what messages the Hidden Curriculum is giving to children and their families.</a:t>
            </a:r>
          </a:p>
          <a:p>
            <a:pPr marL="685800" lvl="1" indent="-285750">
              <a:buFont typeface="Arial" panose="020B0604020202020204" pitchFamily="34" charset="0"/>
              <a:buChar char="•"/>
            </a:pPr>
            <a:endParaRPr lang="en-GB" sz="2400" dirty="0">
              <a:solidFill>
                <a:prstClr val="black"/>
              </a:solidFill>
              <a:latin typeface="Calibri"/>
            </a:endParaRPr>
          </a:p>
        </p:txBody>
      </p:sp>
    </p:spTree>
    <p:extLst>
      <p:ext uri="{BB962C8B-B14F-4D97-AF65-F5344CB8AC3E}">
        <p14:creationId xmlns:p14="http://schemas.microsoft.com/office/powerpoint/2010/main" val="1329573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Academic Posters – Where to get help</a:t>
            </a:r>
          </a:p>
        </p:txBody>
      </p:sp>
      <p:pic>
        <p:nvPicPr>
          <p:cNvPr id="3" name="Picture 2">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91545" y="1628801"/>
            <a:ext cx="902215" cy="896119"/>
          </a:xfrm>
          <a:prstGeom prst="rect">
            <a:avLst/>
          </a:prstGeom>
        </p:spPr>
      </p:pic>
      <p:sp>
        <p:nvSpPr>
          <p:cNvPr id="4" name="TextBox 3"/>
          <p:cNvSpPr txBox="1"/>
          <p:nvPr/>
        </p:nvSpPr>
        <p:spPr>
          <a:xfrm>
            <a:off x="3071664" y="1628800"/>
            <a:ext cx="6768752" cy="1138773"/>
          </a:xfrm>
          <a:prstGeom prst="rect">
            <a:avLst/>
          </a:prstGeom>
          <a:noFill/>
        </p:spPr>
        <p:txBody>
          <a:bodyPr wrap="square" rtlCol="0">
            <a:spAutoFit/>
          </a:bodyPr>
          <a:lstStyle/>
          <a:p>
            <a:r>
              <a:rPr lang="en-GB" dirty="0">
                <a:solidFill>
                  <a:prstClr val="black"/>
                </a:solidFill>
                <a:latin typeface="Calibri"/>
              </a:rPr>
              <a:t>University of Leicester online guide to creating a poser</a:t>
            </a:r>
          </a:p>
          <a:p>
            <a:endParaRPr lang="en-GB" dirty="0">
              <a:solidFill>
                <a:prstClr val="black"/>
              </a:solidFill>
              <a:latin typeface="Calibri"/>
            </a:endParaRPr>
          </a:p>
          <a:p>
            <a:r>
              <a:rPr lang="en-GB" sz="1600" dirty="0">
                <a:hlinkClick r:id="rId4"/>
              </a:rPr>
              <a:t>https://www2.le.ac.uk/departments/doctoralcollege/training/eresources/study-guides/presenting/posters</a:t>
            </a:r>
            <a:endParaRPr lang="en-GB" sz="1600" dirty="0">
              <a:solidFill>
                <a:prstClr val="black"/>
              </a:solidFill>
              <a:latin typeface="Calibri"/>
            </a:endParaRPr>
          </a:p>
        </p:txBody>
      </p:sp>
      <p:pic>
        <p:nvPicPr>
          <p:cNvPr id="6" name="Picture 5">
            <a:hlinkClick r:id="rId5"/>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91545" y="2964930"/>
            <a:ext cx="902215" cy="896119"/>
          </a:xfrm>
          <a:prstGeom prst="rect">
            <a:avLst/>
          </a:prstGeom>
        </p:spPr>
      </p:pic>
      <p:sp>
        <p:nvSpPr>
          <p:cNvPr id="7" name="TextBox 6"/>
          <p:cNvSpPr txBox="1"/>
          <p:nvPr/>
        </p:nvSpPr>
        <p:spPr>
          <a:xfrm>
            <a:off x="3071664" y="2964929"/>
            <a:ext cx="6768752" cy="369332"/>
          </a:xfrm>
          <a:prstGeom prst="rect">
            <a:avLst/>
          </a:prstGeom>
          <a:noFill/>
        </p:spPr>
        <p:txBody>
          <a:bodyPr wrap="square" rtlCol="0">
            <a:spAutoFit/>
          </a:bodyPr>
          <a:lstStyle/>
          <a:p>
            <a:r>
              <a:rPr lang="en-GB" dirty="0">
                <a:solidFill>
                  <a:prstClr val="black"/>
                </a:solidFill>
                <a:latin typeface="Calibri"/>
              </a:rPr>
              <a:t>University of Manchester Academic Poster webpage</a:t>
            </a:r>
          </a:p>
        </p:txBody>
      </p:sp>
      <p:sp>
        <p:nvSpPr>
          <p:cNvPr id="8" name="TextBox 7"/>
          <p:cNvSpPr txBox="1"/>
          <p:nvPr/>
        </p:nvSpPr>
        <p:spPr>
          <a:xfrm>
            <a:off x="3071664" y="3412989"/>
            <a:ext cx="7416824" cy="307777"/>
          </a:xfrm>
          <a:prstGeom prst="rect">
            <a:avLst/>
          </a:prstGeom>
          <a:noFill/>
        </p:spPr>
        <p:txBody>
          <a:bodyPr wrap="square" rtlCol="0">
            <a:spAutoFit/>
          </a:bodyPr>
          <a:lstStyle/>
          <a:p>
            <a:r>
              <a:rPr lang="en-GB" sz="1400" dirty="0">
                <a:solidFill>
                  <a:prstClr val="black"/>
                </a:solidFill>
                <a:latin typeface="Calibri"/>
                <a:hlinkClick r:id="rId5"/>
              </a:rPr>
              <a:t>http://www.supi.manchester.ac.uk/forteachers/academicposterguidance/</a:t>
            </a:r>
            <a:r>
              <a:rPr lang="en-GB" sz="1400" dirty="0">
                <a:solidFill>
                  <a:prstClr val="black"/>
                </a:solidFill>
                <a:latin typeface="Calibri"/>
              </a:rPr>
              <a:t>  </a:t>
            </a:r>
          </a:p>
        </p:txBody>
      </p:sp>
      <p:pic>
        <p:nvPicPr>
          <p:cNvPr id="9" name="Picture 8">
            <a:hlinkClick r:id="rId6"/>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91545" y="4261074"/>
            <a:ext cx="902215" cy="896119"/>
          </a:xfrm>
          <a:prstGeom prst="rect">
            <a:avLst/>
          </a:prstGeom>
        </p:spPr>
      </p:pic>
      <p:sp>
        <p:nvSpPr>
          <p:cNvPr id="10" name="TextBox 9"/>
          <p:cNvSpPr txBox="1"/>
          <p:nvPr/>
        </p:nvSpPr>
        <p:spPr>
          <a:xfrm>
            <a:off x="3071664" y="4261073"/>
            <a:ext cx="6768752" cy="369332"/>
          </a:xfrm>
          <a:prstGeom prst="rect">
            <a:avLst/>
          </a:prstGeom>
          <a:noFill/>
        </p:spPr>
        <p:txBody>
          <a:bodyPr wrap="square" rtlCol="0">
            <a:spAutoFit/>
          </a:bodyPr>
          <a:lstStyle/>
          <a:p>
            <a:r>
              <a:rPr lang="en-GB" dirty="0">
                <a:solidFill>
                  <a:prstClr val="black"/>
                </a:solidFill>
                <a:latin typeface="Calibri"/>
              </a:rPr>
              <a:t>University of Stirling Academic Posters using PowerPoint</a:t>
            </a:r>
          </a:p>
        </p:txBody>
      </p:sp>
      <p:sp>
        <p:nvSpPr>
          <p:cNvPr id="11" name="TextBox 10"/>
          <p:cNvSpPr txBox="1"/>
          <p:nvPr/>
        </p:nvSpPr>
        <p:spPr>
          <a:xfrm>
            <a:off x="3071664" y="4709133"/>
            <a:ext cx="7416824" cy="523220"/>
          </a:xfrm>
          <a:prstGeom prst="rect">
            <a:avLst/>
          </a:prstGeom>
          <a:noFill/>
        </p:spPr>
        <p:txBody>
          <a:bodyPr wrap="square" rtlCol="0">
            <a:spAutoFit/>
          </a:bodyPr>
          <a:lstStyle/>
          <a:p>
            <a:r>
              <a:rPr lang="en-GB" sz="1400" dirty="0">
                <a:hlinkClick r:id="rId7"/>
              </a:rPr>
              <a:t>https://www.stir.ac.uk/media/stirling/services/internal/is/documents/CreatingAcademicPostersUsingPowerPoint.pdf</a:t>
            </a:r>
            <a:endParaRPr lang="en-GB" sz="1400" dirty="0">
              <a:solidFill>
                <a:prstClr val="black"/>
              </a:solidFill>
              <a:latin typeface="Calibri"/>
            </a:endParaRPr>
          </a:p>
        </p:txBody>
      </p:sp>
    </p:spTree>
    <p:extLst>
      <p:ext uri="{BB962C8B-B14F-4D97-AF65-F5344CB8AC3E}">
        <p14:creationId xmlns:p14="http://schemas.microsoft.com/office/powerpoint/2010/main" val="582559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C4C07-34D9-4B15-858A-4B68840E5952}"/>
              </a:ext>
            </a:extLst>
          </p:cNvPr>
          <p:cNvSpPr>
            <a:spLocks noGrp="1"/>
          </p:cNvSpPr>
          <p:nvPr>
            <p:ph type="title"/>
          </p:nvPr>
        </p:nvSpPr>
        <p:spPr>
          <a:xfrm>
            <a:off x="540444" y="2103438"/>
            <a:ext cx="2225808" cy="1143000"/>
          </a:xfrm>
        </p:spPr>
        <p:txBody>
          <a:bodyPr>
            <a:normAutofit fontScale="90000"/>
          </a:bodyPr>
          <a:lstStyle/>
          <a:p>
            <a:r>
              <a:rPr lang="en-GB" dirty="0"/>
              <a:t>Example 1</a:t>
            </a:r>
          </a:p>
        </p:txBody>
      </p:sp>
      <p:pic>
        <p:nvPicPr>
          <p:cNvPr id="3" name="Picture 2">
            <a:extLst>
              <a:ext uri="{FF2B5EF4-FFF2-40B4-BE49-F238E27FC236}">
                <a16:creationId xmlns:a16="http://schemas.microsoft.com/office/drawing/2014/main" id="{34D23D63-9F14-4974-A21F-8EA0CB228318}"/>
              </a:ext>
            </a:extLst>
          </p:cNvPr>
          <p:cNvPicPr>
            <a:picLocks noChangeAspect="1"/>
          </p:cNvPicPr>
          <p:nvPr/>
        </p:nvPicPr>
        <p:blipFill rotWithShape="1">
          <a:blip r:embed="rId2"/>
          <a:srcRect l="15351" t="30453" r="15984"/>
          <a:stretch/>
        </p:blipFill>
        <p:spPr>
          <a:xfrm>
            <a:off x="3163975" y="184416"/>
            <a:ext cx="8792381" cy="6408485"/>
          </a:xfrm>
          <a:prstGeom prst="rect">
            <a:avLst/>
          </a:prstGeom>
        </p:spPr>
      </p:pic>
    </p:spTree>
    <p:extLst>
      <p:ext uri="{BB962C8B-B14F-4D97-AF65-F5344CB8AC3E}">
        <p14:creationId xmlns:p14="http://schemas.microsoft.com/office/powerpoint/2010/main" val="767884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39562-DBF8-4CD7-91C6-E865D0E0A673}"/>
              </a:ext>
            </a:extLst>
          </p:cNvPr>
          <p:cNvSpPr>
            <a:spLocks noGrp="1"/>
          </p:cNvSpPr>
          <p:nvPr>
            <p:ph type="title"/>
          </p:nvPr>
        </p:nvSpPr>
        <p:spPr>
          <a:xfrm>
            <a:off x="350108" y="2498854"/>
            <a:ext cx="2726724" cy="1143000"/>
          </a:xfrm>
        </p:spPr>
        <p:txBody>
          <a:bodyPr/>
          <a:lstStyle/>
          <a:p>
            <a:r>
              <a:rPr lang="en-GB" dirty="0"/>
              <a:t>Example 2</a:t>
            </a:r>
          </a:p>
        </p:txBody>
      </p:sp>
      <p:pic>
        <p:nvPicPr>
          <p:cNvPr id="3" name="Picture 2">
            <a:extLst>
              <a:ext uri="{FF2B5EF4-FFF2-40B4-BE49-F238E27FC236}">
                <a16:creationId xmlns:a16="http://schemas.microsoft.com/office/drawing/2014/main" id="{860ADDC8-5AF4-4579-8F82-4F5BEA4FEC44}"/>
              </a:ext>
            </a:extLst>
          </p:cNvPr>
          <p:cNvPicPr>
            <a:picLocks noChangeAspect="1"/>
          </p:cNvPicPr>
          <p:nvPr/>
        </p:nvPicPr>
        <p:blipFill>
          <a:blip r:embed="rId2"/>
          <a:stretch>
            <a:fillRect/>
          </a:stretch>
        </p:blipFill>
        <p:spPr>
          <a:xfrm>
            <a:off x="4633784" y="274638"/>
            <a:ext cx="5511989" cy="6308724"/>
          </a:xfrm>
          <a:prstGeom prst="rect">
            <a:avLst/>
          </a:prstGeom>
        </p:spPr>
      </p:pic>
    </p:spTree>
    <p:extLst>
      <p:ext uri="{BB962C8B-B14F-4D97-AF65-F5344CB8AC3E}">
        <p14:creationId xmlns:p14="http://schemas.microsoft.com/office/powerpoint/2010/main" val="2603118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072B0-B7D3-4DAA-B52D-05D3A8F22F34}"/>
              </a:ext>
            </a:extLst>
          </p:cNvPr>
          <p:cNvSpPr>
            <a:spLocks noGrp="1"/>
          </p:cNvSpPr>
          <p:nvPr>
            <p:ph type="title"/>
          </p:nvPr>
        </p:nvSpPr>
        <p:spPr>
          <a:xfrm>
            <a:off x="275968" y="2572995"/>
            <a:ext cx="2899719" cy="1143000"/>
          </a:xfrm>
        </p:spPr>
        <p:txBody>
          <a:bodyPr/>
          <a:lstStyle/>
          <a:p>
            <a:r>
              <a:rPr lang="en-GB" dirty="0"/>
              <a:t>Example 3</a:t>
            </a:r>
          </a:p>
        </p:txBody>
      </p:sp>
      <p:pic>
        <p:nvPicPr>
          <p:cNvPr id="3" name="Picture 2">
            <a:extLst>
              <a:ext uri="{FF2B5EF4-FFF2-40B4-BE49-F238E27FC236}">
                <a16:creationId xmlns:a16="http://schemas.microsoft.com/office/drawing/2014/main" id="{99FADDF4-4148-4AF2-846C-EE4BF9A32726}"/>
              </a:ext>
            </a:extLst>
          </p:cNvPr>
          <p:cNvPicPr>
            <a:picLocks noChangeAspect="1"/>
          </p:cNvPicPr>
          <p:nvPr/>
        </p:nvPicPr>
        <p:blipFill>
          <a:blip r:embed="rId2"/>
          <a:stretch>
            <a:fillRect/>
          </a:stretch>
        </p:blipFill>
        <p:spPr>
          <a:xfrm>
            <a:off x="4650409" y="320054"/>
            <a:ext cx="4802510" cy="6327881"/>
          </a:xfrm>
          <a:prstGeom prst="rect">
            <a:avLst/>
          </a:prstGeom>
        </p:spPr>
      </p:pic>
    </p:spTree>
    <p:extLst>
      <p:ext uri="{BB962C8B-B14F-4D97-AF65-F5344CB8AC3E}">
        <p14:creationId xmlns:p14="http://schemas.microsoft.com/office/powerpoint/2010/main" val="487094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981200" y="589729"/>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prstClr val="black"/>
                </a:solidFill>
                <a:latin typeface="Calibri"/>
              </a:rPr>
              <a:t>Module Assessment</a:t>
            </a:r>
          </a:p>
        </p:txBody>
      </p:sp>
      <p:sp>
        <p:nvSpPr>
          <p:cNvPr id="3" name="Content Placeholder 2"/>
          <p:cNvSpPr txBox="1">
            <a:spLocks/>
          </p:cNvSpPr>
          <p:nvPr/>
        </p:nvSpPr>
        <p:spPr>
          <a:xfrm>
            <a:off x="626853" y="1732729"/>
            <a:ext cx="10967049" cy="3960440"/>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b="1" dirty="0">
                <a:solidFill>
                  <a:prstClr val="black"/>
                </a:solidFill>
                <a:latin typeface="Calibri"/>
              </a:rPr>
              <a:t>Assessment Component 2 - 40%</a:t>
            </a:r>
            <a:endParaRPr lang="en-GB" dirty="0">
              <a:solidFill>
                <a:prstClr val="black"/>
              </a:solidFill>
              <a:latin typeface="Calibri"/>
            </a:endParaRPr>
          </a:p>
          <a:p>
            <a:r>
              <a:rPr lang="en-US" dirty="0">
                <a:solidFill>
                  <a:prstClr val="black"/>
                </a:solidFill>
                <a:latin typeface="Calibri"/>
              </a:rPr>
              <a:t>Individual presentation: 10 minutes per person</a:t>
            </a:r>
            <a:endParaRPr lang="en-GB" dirty="0">
              <a:solidFill>
                <a:prstClr val="black"/>
              </a:solidFill>
              <a:latin typeface="Calibri"/>
            </a:endParaRPr>
          </a:p>
          <a:p>
            <a:r>
              <a:rPr lang="en-GB" dirty="0">
                <a:solidFill>
                  <a:prstClr val="black"/>
                </a:solidFill>
                <a:latin typeface="Calibri"/>
              </a:rPr>
              <a:t>Give a 10-minute presentation in which you expand on the key arguments set out in your poster.</a:t>
            </a:r>
          </a:p>
          <a:p>
            <a:r>
              <a:rPr lang="en-GB" dirty="0">
                <a:solidFill>
                  <a:prstClr val="black"/>
                </a:solidFill>
                <a:latin typeface="Calibri"/>
              </a:rPr>
              <a:t>Presentation date: </a:t>
            </a:r>
            <a:r>
              <a:rPr lang="en-GB" b="1" dirty="0">
                <a:solidFill>
                  <a:prstClr val="black"/>
                </a:solidFill>
                <a:latin typeface="Calibri"/>
              </a:rPr>
              <a:t>TBC</a:t>
            </a:r>
          </a:p>
          <a:p>
            <a:pPr lvl="1"/>
            <a:r>
              <a:rPr lang="en-GB" dirty="0">
                <a:solidFill>
                  <a:prstClr val="black"/>
                </a:solidFill>
                <a:latin typeface="Calibri"/>
              </a:rPr>
              <a:t>Please choose your timeslots from the spreadsheet in the files section of Teams.</a:t>
            </a:r>
          </a:p>
          <a:p>
            <a:endParaRPr lang="en-GB" dirty="0">
              <a:solidFill>
                <a:prstClr val="black"/>
              </a:solidFill>
              <a:latin typeface="Calibri"/>
            </a:endParaRPr>
          </a:p>
        </p:txBody>
      </p:sp>
      <p:pic>
        <p:nvPicPr>
          <p:cNvPr id="4" name="Picture 3"/>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8472265" y="5693169"/>
            <a:ext cx="528907" cy="528908"/>
          </a:xfrm>
          <a:prstGeom prst="rect">
            <a:avLst/>
          </a:prstGeom>
        </p:spPr>
      </p:pic>
      <p:pic>
        <p:nvPicPr>
          <p:cNvPr id="5" name="Picture 4">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408369" y="5693170"/>
            <a:ext cx="462009" cy="462009"/>
          </a:xfrm>
          <a:prstGeom prst="rect">
            <a:avLst/>
          </a:prstGeom>
        </p:spPr>
      </p:pic>
    </p:spTree>
    <p:extLst>
      <p:ext uri="{BB962C8B-B14F-4D97-AF65-F5344CB8AC3E}">
        <p14:creationId xmlns:p14="http://schemas.microsoft.com/office/powerpoint/2010/main" val="879626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92854" y="1268761"/>
            <a:ext cx="7772400" cy="1470025"/>
          </a:xfrm>
        </p:spPr>
        <p:txBody>
          <a:bodyPr>
            <a:normAutofit/>
          </a:bodyPr>
          <a:lstStyle/>
          <a:p>
            <a:r>
              <a:rPr lang="en-GB" sz="3600" b="1" dirty="0"/>
              <a:t>What do we mean by ‘education’?</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30668" y="2545002"/>
            <a:ext cx="2730664" cy="2056029"/>
          </a:xfrm>
          <a:prstGeom prst="rect">
            <a:avLst/>
          </a:prstGeom>
          <a:ln>
            <a:noFill/>
          </a:ln>
          <a:effectLst>
            <a:softEdge rad="112500"/>
          </a:effectLst>
        </p:spPr>
      </p:pic>
      <p:sp>
        <p:nvSpPr>
          <p:cNvPr id="5" name="Title 1"/>
          <p:cNvSpPr txBox="1">
            <a:spLocks/>
          </p:cNvSpPr>
          <p:nvPr/>
        </p:nvSpPr>
        <p:spPr>
          <a:xfrm>
            <a:off x="2212032" y="188641"/>
            <a:ext cx="7772400" cy="14700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i="1" dirty="0">
                <a:solidFill>
                  <a:prstClr val="black"/>
                </a:solidFill>
                <a:latin typeface="Calibri"/>
              </a:rPr>
              <a:t>Key phrases and concepts</a:t>
            </a:r>
          </a:p>
        </p:txBody>
      </p:sp>
      <p:sp>
        <p:nvSpPr>
          <p:cNvPr id="6" name="TextBox 5"/>
          <p:cNvSpPr txBox="1"/>
          <p:nvPr/>
        </p:nvSpPr>
        <p:spPr>
          <a:xfrm>
            <a:off x="2291196" y="4601030"/>
            <a:ext cx="7704856" cy="523220"/>
          </a:xfrm>
          <a:prstGeom prst="rect">
            <a:avLst/>
          </a:prstGeom>
          <a:noFill/>
        </p:spPr>
        <p:txBody>
          <a:bodyPr wrap="square" rtlCol="0">
            <a:spAutoFit/>
          </a:bodyPr>
          <a:lstStyle/>
          <a:p>
            <a:pPr algn="ctr"/>
            <a:r>
              <a:rPr lang="en-GB" sz="2800" b="1" dirty="0">
                <a:solidFill>
                  <a:prstClr val="black"/>
                </a:solidFill>
                <a:latin typeface="Calibri"/>
              </a:rPr>
              <a:t>Discuss</a:t>
            </a:r>
          </a:p>
        </p:txBody>
      </p:sp>
    </p:spTree>
    <p:extLst>
      <p:ext uri="{BB962C8B-B14F-4D97-AF65-F5344CB8AC3E}">
        <p14:creationId xmlns:p14="http://schemas.microsoft.com/office/powerpoint/2010/main" val="1098213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2212032" y="188641"/>
            <a:ext cx="7772400" cy="14700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i="1" dirty="0">
                <a:solidFill>
                  <a:prstClr val="black"/>
                </a:solidFill>
                <a:latin typeface="Calibri"/>
              </a:rPr>
              <a:t>Key phrases and concepts</a:t>
            </a:r>
          </a:p>
        </p:txBody>
      </p:sp>
      <p:sp>
        <p:nvSpPr>
          <p:cNvPr id="4" name="TextBox 3"/>
          <p:cNvSpPr txBox="1"/>
          <p:nvPr/>
        </p:nvSpPr>
        <p:spPr>
          <a:xfrm>
            <a:off x="1955629" y="1666385"/>
            <a:ext cx="8064896" cy="3539430"/>
          </a:xfrm>
          <a:prstGeom prst="rect">
            <a:avLst/>
          </a:prstGeom>
          <a:noFill/>
        </p:spPr>
        <p:txBody>
          <a:bodyPr wrap="square" rtlCol="0">
            <a:spAutoFit/>
          </a:bodyPr>
          <a:lstStyle/>
          <a:p>
            <a:r>
              <a:rPr lang="en-GB" sz="3200" b="1" dirty="0">
                <a:solidFill>
                  <a:prstClr val="black"/>
                </a:solidFill>
                <a:latin typeface="Calibri"/>
              </a:rPr>
              <a:t>Education</a:t>
            </a:r>
          </a:p>
          <a:p>
            <a:r>
              <a:rPr lang="en-GB" sz="3200" dirty="0">
                <a:solidFill>
                  <a:prstClr val="black"/>
                </a:solidFill>
                <a:latin typeface="Calibri"/>
              </a:rPr>
              <a:t>‘The systematic instruction, </a:t>
            </a:r>
            <a:r>
              <a:rPr lang="en-GB" sz="3200" u="sng" dirty="0">
                <a:solidFill>
                  <a:prstClr val="black"/>
                </a:solidFill>
                <a:latin typeface="Calibri"/>
              </a:rPr>
              <a:t>schooling</a:t>
            </a:r>
            <a:r>
              <a:rPr lang="en-GB" sz="3200" dirty="0">
                <a:solidFill>
                  <a:prstClr val="black"/>
                </a:solidFill>
                <a:latin typeface="Calibri"/>
              </a:rPr>
              <a:t> or training of children and young people, or, by extension, instruction obtained in adult life [……..] Also, provision of this, as an aspect of public policy’</a:t>
            </a:r>
          </a:p>
          <a:p>
            <a:pPr algn="r"/>
            <a:r>
              <a:rPr lang="en-GB" sz="2400" i="1" dirty="0">
                <a:solidFill>
                  <a:prstClr val="black"/>
                </a:solidFill>
                <a:latin typeface="Calibri"/>
              </a:rPr>
              <a:t>Shorter Oxford English Dictionary</a:t>
            </a:r>
          </a:p>
        </p:txBody>
      </p:sp>
    </p:spTree>
    <p:extLst>
      <p:ext uri="{BB962C8B-B14F-4D97-AF65-F5344CB8AC3E}">
        <p14:creationId xmlns:p14="http://schemas.microsoft.com/office/powerpoint/2010/main" val="3806906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981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prstClr val="black"/>
                </a:solidFill>
                <a:latin typeface="Calibri"/>
              </a:rPr>
              <a:t>Education – a different perspective</a:t>
            </a:r>
          </a:p>
        </p:txBody>
      </p:sp>
      <p:sp>
        <p:nvSpPr>
          <p:cNvPr id="3" name="TextBox 2"/>
          <p:cNvSpPr txBox="1"/>
          <p:nvPr/>
        </p:nvSpPr>
        <p:spPr>
          <a:xfrm>
            <a:off x="1786283" y="1856647"/>
            <a:ext cx="8352928" cy="523220"/>
          </a:xfrm>
          <a:prstGeom prst="rect">
            <a:avLst/>
          </a:prstGeom>
          <a:noFill/>
        </p:spPr>
        <p:txBody>
          <a:bodyPr wrap="square" rtlCol="0">
            <a:spAutoFit/>
          </a:bodyPr>
          <a:lstStyle/>
          <a:p>
            <a:r>
              <a:rPr lang="en-GB" sz="2800" dirty="0">
                <a:solidFill>
                  <a:prstClr val="black"/>
                </a:solidFill>
                <a:latin typeface="Calibri"/>
              </a:rPr>
              <a:t>Sir Ken Robinson – ‘Changing Education Paradigms’</a:t>
            </a:r>
          </a:p>
        </p:txBody>
      </p:sp>
      <p:pic>
        <p:nvPicPr>
          <p:cNvPr id="6" name="Picture 5">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83832" y="2708920"/>
            <a:ext cx="2448272" cy="2582424"/>
          </a:xfrm>
          <a:prstGeom prst="rect">
            <a:avLst/>
          </a:prstGeom>
        </p:spPr>
      </p:pic>
    </p:spTree>
    <p:extLst>
      <p:ext uri="{BB962C8B-B14F-4D97-AF65-F5344CB8AC3E}">
        <p14:creationId xmlns:p14="http://schemas.microsoft.com/office/powerpoint/2010/main" val="979650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46606" y="404665"/>
            <a:ext cx="8136904" cy="2554545"/>
          </a:xfrm>
          <a:prstGeom prst="rect">
            <a:avLst/>
          </a:prstGeom>
          <a:noFill/>
        </p:spPr>
        <p:txBody>
          <a:bodyPr wrap="square" rtlCol="0">
            <a:spAutoFit/>
          </a:bodyPr>
          <a:lstStyle/>
          <a:p>
            <a:r>
              <a:rPr lang="en-GB" sz="3200" b="1" dirty="0">
                <a:solidFill>
                  <a:prstClr val="black"/>
                </a:solidFill>
                <a:latin typeface="Calibri"/>
              </a:rPr>
              <a:t>Task:</a:t>
            </a:r>
          </a:p>
          <a:p>
            <a:endParaRPr lang="en-GB" sz="3200" dirty="0">
              <a:solidFill>
                <a:prstClr val="black"/>
              </a:solidFill>
              <a:latin typeface="Calibri"/>
            </a:endParaRPr>
          </a:p>
          <a:p>
            <a:pPr algn="ctr"/>
            <a:r>
              <a:rPr lang="en-GB" sz="3200" dirty="0">
                <a:solidFill>
                  <a:prstClr val="black"/>
                </a:solidFill>
                <a:latin typeface="Calibri"/>
              </a:rPr>
              <a:t>List at least 10 examples of what you consider should be included in ‘education’ in the 21</a:t>
            </a:r>
            <a:r>
              <a:rPr lang="en-GB" sz="3200" baseline="30000" dirty="0">
                <a:solidFill>
                  <a:prstClr val="black"/>
                </a:solidFill>
                <a:latin typeface="Calibri"/>
              </a:rPr>
              <a:t>st</a:t>
            </a:r>
            <a:r>
              <a:rPr lang="en-GB" sz="3200" dirty="0">
                <a:solidFill>
                  <a:prstClr val="black"/>
                </a:solidFill>
                <a:latin typeface="Calibri"/>
              </a:rPr>
              <a:t> Century</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1372" y="3068960"/>
            <a:ext cx="2199620" cy="1656184"/>
          </a:xfrm>
          <a:prstGeom prst="rect">
            <a:avLst/>
          </a:prstGeom>
          <a:ln>
            <a:noFill/>
          </a:ln>
          <a:effectLst>
            <a:softEdge rad="112500"/>
          </a:effectLst>
        </p:spPr>
      </p:pic>
      <p:sp>
        <p:nvSpPr>
          <p:cNvPr id="2" name="TextBox 1"/>
          <p:cNvSpPr txBox="1"/>
          <p:nvPr/>
        </p:nvSpPr>
        <p:spPr>
          <a:xfrm>
            <a:off x="2840822" y="4983290"/>
            <a:ext cx="6480720" cy="461665"/>
          </a:xfrm>
          <a:prstGeom prst="rect">
            <a:avLst/>
          </a:prstGeom>
          <a:noFill/>
        </p:spPr>
        <p:txBody>
          <a:bodyPr wrap="square" rtlCol="0">
            <a:spAutoFit/>
          </a:bodyPr>
          <a:lstStyle/>
          <a:p>
            <a:pPr algn="ctr"/>
            <a:r>
              <a:rPr lang="en-GB" sz="2400" i="1" dirty="0">
                <a:solidFill>
                  <a:prstClr val="black"/>
                </a:solidFill>
                <a:latin typeface="Calibri"/>
              </a:rPr>
              <a:t>Feedback to your Tutor</a:t>
            </a:r>
          </a:p>
        </p:txBody>
      </p:sp>
      <p:pic>
        <p:nvPicPr>
          <p:cNvPr id="3" name="Picture 2">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632821" y="5517233"/>
            <a:ext cx="964475" cy="964475"/>
          </a:xfrm>
          <a:prstGeom prst="rect">
            <a:avLst/>
          </a:prstGeom>
        </p:spPr>
      </p:pic>
    </p:spTree>
    <p:extLst>
      <p:ext uri="{BB962C8B-B14F-4D97-AF65-F5344CB8AC3E}">
        <p14:creationId xmlns:p14="http://schemas.microsoft.com/office/powerpoint/2010/main" val="3790291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91544" y="404665"/>
            <a:ext cx="7992888" cy="584775"/>
          </a:xfrm>
          <a:prstGeom prst="rect">
            <a:avLst/>
          </a:prstGeom>
          <a:noFill/>
        </p:spPr>
        <p:txBody>
          <a:bodyPr wrap="square" rtlCol="0">
            <a:spAutoFit/>
          </a:bodyPr>
          <a:lstStyle/>
          <a:p>
            <a:pPr algn="ctr"/>
            <a:r>
              <a:rPr lang="en-GB" sz="3200" b="1" dirty="0">
                <a:solidFill>
                  <a:prstClr val="black"/>
                </a:solidFill>
                <a:latin typeface="Calibri"/>
              </a:rPr>
              <a:t>Theoretical influence on educational practice</a:t>
            </a:r>
          </a:p>
        </p:txBody>
      </p:sp>
      <p:sp>
        <p:nvSpPr>
          <p:cNvPr id="3" name="TextBox 2"/>
          <p:cNvSpPr txBox="1"/>
          <p:nvPr/>
        </p:nvSpPr>
        <p:spPr>
          <a:xfrm>
            <a:off x="1991544" y="1652607"/>
            <a:ext cx="8208912" cy="1569660"/>
          </a:xfrm>
          <a:prstGeom prst="rect">
            <a:avLst/>
          </a:prstGeom>
          <a:noFill/>
        </p:spPr>
        <p:txBody>
          <a:bodyPr wrap="square" rtlCol="0">
            <a:spAutoFit/>
          </a:bodyPr>
          <a:lstStyle/>
          <a:p>
            <a:r>
              <a:rPr lang="en-GB" sz="2400" dirty="0">
                <a:solidFill>
                  <a:prstClr val="black"/>
                </a:solidFill>
                <a:latin typeface="Calibri"/>
              </a:rPr>
              <a:t>Moore (2000, p. 26) has argued that </a:t>
            </a:r>
          </a:p>
          <a:p>
            <a:pPr lvl="1"/>
            <a:r>
              <a:rPr lang="en-GB" sz="2400" dirty="0">
                <a:solidFill>
                  <a:prstClr val="black"/>
                </a:solidFill>
                <a:latin typeface="Calibri"/>
              </a:rPr>
              <a:t>‘the presence of explicit theory related to the processes of</a:t>
            </a:r>
          </a:p>
          <a:p>
            <a:pPr lvl="1"/>
            <a:r>
              <a:rPr lang="en-GB" sz="2400" dirty="0">
                <a:solidFill>
                  <a:prstClr val="black"/>
                </a:solidFill>
                <a:latin typeface="Calibri"/>
              </a:rPr>
              <a:t>teaching and learning in public policy documents has been generally conspicuous by its absence’</a:t>
            </a:r>
            <a:endParaRPr lang="en-GB" sz="2400" dirty="0">
              <a:solidFill>
                <a:prstClr val="black"/>
              </a:solidFill>
              <a:highlight>
                <a:srgbClr val="FFFF00"/>
              </a:highlight>
              <a:latin typeface="Calibri"/>
            </a:endParaRPr>
          </a:p>
        </p:txBody>
      </p:sp>
      <p:sp>
        <p:nvSpPr>
          <p:cNvPr id="6" name="TextBox 5"/>
          <p:cNvSpPr txBox="1"/>
          <p:nvPr/>
        </p:nvSpPr>
        <p:spPr>
          <a:xfrm>
            <a:off x="2025793" y="3898711"/>
            <a:ext cx="8208912" cy="1200329"/>
          </a:xfrm>
          <a:prstGeom prst="rect">
            <a:avLst/>
          </a:prstGeom>
          <a:noFill/>
        </p:spPr>
        <p:txBody>
          <a:bodyPr wrap="square" rtlCol="0">
            <a:spAutoFit/>
          </a:bodyPr>
          <a:lstStyle/>
          <a:p>
            <a:r>
              <a:rPr lang="en-GB" sz="2400" dirty="0">
                <a:solidFill>
                  <a:prstClr val="black"/>
                </a:solidFill>
                <a:latin typeface="Calibri"/>
              </a:rPr>
              <a:t>Halpin et al (1999-2001) have also found that teachers often have little explicit knowledge of theorists, preferring instead to focus on the ‘realities and actualities of classroom experience’</a:t>
            </a:r>
          </a:p>
        </p:txBody>
      </p:sp>
    </p:spTree>
    <p:extLst>
      <p:ext uri="{BB962C8B-B14F-4D97-AF65-F5344CB8AC3E}">
        <p14:creationId xmlns:p14="http://schemas.microsoft.com/office/powerpoint/2010/main" val="1090336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91544" y="404665"/>
            <a:ext cx="7992888" cy="584775"/>
          </a:xfrm>
          <a:prstGeom prst="rect">
            <a:avLst/>
          </a:prstGeom>
          <a:noFill/>
        </p:spPr>
        <p:txBody>
          <a:bodyPr wrap="square" rtlCol="0">
            <a:spAutoFit/>
          </a:bodyPr>
          <a:lstStyle/>
          <a:p>
            <a:pPr algn="ctr"/>
            <a:r>
              <a:rPr lang="en-GB" sz="3200" b="1" dirty="0">
                <a:solidFill>
                  <a:prstClr val="black"/>
                </a:solidFill>
                <a:latin typeface="Calibri"/>
              </a:rPr>
              <a:t>Theoretical influence on educational practice</a:t>
            </a:r>
          </a:p>
        </p:txBody>
      </p:sp>
      <p:sp>
        <p:nvSpPr>
          <p:cNvPr id="3" name="TextBox 2"/>
          <p:cNvSpPr txBox="1"/>
          <p:nvPr/>
        </p:nvSpPr>
        <p:spPr>
          <a:xfrm>
            <a:off x="1991544" y="1196753"/>
            <a:ext cx="8208912" cy="4524315"/>
          </a:xfrm>
          <a:prstGeom prst="rect">
            <a:avLst/>
          </a:prstGeom>
          <a:noFill/>
        </p:spPr>
        <p:txBody>
          <a:bodyPr wrap="square" rtlCol="0">
            <a:spAutoFit/>
          </a:bodyPr>
          <a:lstStyle/>
          <a:p>
            <a:r>
              <a:rPr lang="en-GB" sz="2400" dirty="0">
                <a:solidFill>
                  <a:prstClr val="black"/>
                </a:solidFill>
                <a:latin typeface="Calibri"/>
              </a:rPr>
              <a:t>However, Moore goes on to identify a group of educational theorists whose work can be said to:</a:t>
            </a:r>
          </a:p>
          <a:p>
            <a:pPr marL="342900" indent="-342900">
              <a:buFont typeface="Arial" panose="020B0604020202020204" pitchFamily="34" charset="0"/>
              <a:buChar char="•"/>
            </a:pPr>
            <a:r>
              <a:rPr lang="en-GB" sz="2400" dirty="0">
                <a:solidFill>
                  <a:prstClr val="black"/>
                </a:solidFill>
                <a:latin typeface="Calibri"/>
              </a:rPr>
              <a:t>be most obviously embedded in teachers’ everyday classroom practice and teaching philosophy (even though it may not be identified and articulated by teachers);</a:t>
            </a:r>
          </a:p>
          <a:p>
            <a:pPr marL="342900" indent="-342900">
              <a:buFont typeface="Arial" panose="020B0604020202020204" pitchFamily="34" charset="0"/>
              <a:buChar char="•"/>
            </a:pPr>
            <a:r>
              <a:rPr lang="en-GB" sz="2400" dirty="0">
                <a:solidFill>
                  <a:prstClr val="black"/>
                </a:solidFill>
                <a:latin typeface="Calibri"/>
              </a:rPr>
              <a:t>support or be supported by the various dominant discourses in teaching and learning (for example, the ‘levels’ approach of the National Curriculum in the UK, or the group-work approach still favoured by many classroom teachers);</a:t>
            </a:r>
          </a:p>
          <a:p>
            <a:pPr marL="342900" indent="-342900">
              <a:buFont typeface="Arial" panose="020B0604020202020204" pitchFamily="34" charset="0"/>
              <a:buChar char="•"/>
            </a:pPr>
            <a:r>
              <a:rPr lang="en-GB" sz="2400" dirty="0">
                <a:solidFill>
                  <a:prstClr val="black"/>
                </a:solidFill>
                <a:latin typeface="Calibri"/>
              </a:rPr>
              <a:t>offer the best routes into the exploration of a range of key issues and debates in the field (for instance, the ‘student-centred’/‘teacher-led’ debate)</a:t>
            </a:r>
          </a:p>
        </p:txBody>
      </p:sp>
    </p:spTree>
    <p:extLst>
      <p:ext uri="{BB962C8B-B14F-4D97-AF65-F5344CB8AC3E}">
        <p14:creationId xmlns:p14="http://schemas.microsoft.com/office/powerpoint/2010/main" val="2473926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6226556" y="1626294"/>
            <a:ext cx="4902696" cy="432412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90000"/>
              </a:lnSpc>
            </a:pPr>
            <a:endParaRPr lang="en-GB" altLang="en-US" b="1" i="1" dirty="0">
              <a:solidFill>
                <a:prstClr val="black"/>
              </a:solidFill>
              <a:latin typeface="Calibri"/>
              <a:ea typeface="ＭＳ Ｐゴシック" pitchFamily="34" charset="-128"/>
            </a:endParaRPr>
          </a:p>
          <a:p>
            <a:pPr marL="0" indent="0">
              <a:buNone/>
            </a:pPr>
            <a:r>
              <a:rPr lang="en-US" altLang="en-US" b="1" dirty="0">
                <a:solidFill>
                  <a:prstClr val="black"/>
                </a:solidFill>
                <a:latin typeface="Calibri"/>
                <a:ea typeface="ＭＳ Ｐゴシック" pitchFamily="34" charset="-128"/>
              </a:rPr>
              <a:t>‘It is a mistake to suppose that the whole issue is how to free man. The issue is to improve the way in which he is controlled’</a:t>
            </a:r>
          </a:p>
          <a:p>
            <a:pPr>
              <a:lnSpc>
                <a:spcPct val="90000"/>
              </a:lnSpc>
            </a:pPr>
            <a:endParaRPr lang="en-GB" altLang="en-US" sz="800" b="1" dirty="0">
              <a:solidFill>
                <a:prstClr val="black"/>
              </a:solidFill>
              <a:latin typeface="Calibri"/>
              <a:ea typeface="ＭＳ Ｐゴシック" pitchFamily="34" charset="-128"/>
            </a:endParaRPr>
          </a:p>
        </p:txBody>
      </p:sp>
      <p:sp>
        <p:nvSpPr>
          <p:cNvPr id="3" name="Rectangle 2"/>
          <p:cNvSpPr txBox="1">
            <a:spLocks noChangeArrowheads="1"/>
          </p:cNvSpPr>
          <p:nvPr/>
        </p:nvSpPr>
        <p:spPr>
          <a:xfrm>
            <a:off x="1524000" y="274638"/>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err="1">
                <a:solidFill>
                  <a:prstClr val="black"/>
                </a:solidFill>
                <a:latin typeface="Calibri"/>
              </a:rPr>
              <a:t>Burrhus</a:t>
            </a:r>
            <a:r>
              <a:rPr lang="en-GB" b="1" dirty="0">
                <a:solidFill>
                  <a:prstClr val="black"/>
                </a:solidFill>
                <a:latin typeface="Calibri"/>
              </a:rPr>
              <a:t> Frederic Skinner</a:t>
            </a:r>
            <a:br>
              <a:rPr lang="en-GB" b="1" dirty="0">
                <a:solidFill>
                  <a:prstClr val="black"/>
                </a:solidFill>
                <a:latin typeface="Calibri"/>
              </a:rPr>
            </a:br>
            <a:r>
              <a:rPr lang="en-GB" b="1" dirty="0">
                <a:solidFill>
                  <a:prstClr val="black"/>
                </a:solidFill>
                <a:latin typeface="Calibri"/>
              </a:rPr>
              <a:t>1904-1990</a:t>
            </a:r>
          </a:p>
        </p:txBody>
      </p:sp>
      <p:pic>
        <p:nvPicPr>
          <p:cNvPr id="4" name="Picture 4" descr="BF Skinn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8584" y="1086080"/>
            <a:ext cx="3039632" cy="468584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9305176" y="4482146"/>
            <a:ext cx="4425416" cy="400110"/>
          </a:xfrm>
          <a:prstGeom prst="rect">
            <a:avLst/>
          </a:prstGeom>
          <a:noFill/>
        </p:spPr>
        <p:txBody>
          <a:bodyPr wrap="square" rtlCol="0">
            <a:spAutoFit/>
          </a:bodyPr>
          <a:lstStyle/>
          <a:p>
            <a:r>
              <a:rPr lang="en-US" altLang="en-US" sz="2000" dirty="0" err="1">
                <a:solidFill>
                  <a:prstClr val="black"/>
                </a:solidFill>
                <a:latin typeface="Calibri"/>
                <a:ea typeface="ＭＳ Ｐゴシック" pitchFamily="34" charset="-128"/>
              </a:rPr>
              <a:t>Probaway</a:t>
            </a:r>
            <a:r>
              <a:rPr lang="en-US" altLang="en-US" sz="2000" dirty="0">
                <a:solidFill>
                  <a:prstClr val="black"/>
                </a:solidFill>
                <a:latin typeface="Calibri"/>
                <a:ea typeface="ＭＳ Ｐゴシック" pitchFamily="34" charset="-128"/>
              </a:rPr>
              <a:t> (2013)</a:t>
            </a:r>
            <a:endParaRPr lang="en-GB" altLang="en-US" sz="2000" i="1" dirty="0">
              <a:solidFill>
                <a:prstClr val="black"/>
              </a:solidFill>
              <a:latin typeface="Calibri"/>
              <a:ea typeface="ＭＳ Ｐゴシック" pitchFamily="34" charset="-128"/>
            </a:endParaRPr>
          </a:p>
        </p:txBody>
      </p:sp>
    </p:spTree>
    <p:extLst>
      <p:ext uri="{BB962C8B-B14F-4D97-AF65-F5344CB8AC3E}">
        <p14:creationId xmlns:p14="http://schemas.microsoft.com/office/powerpoint/2010/main" val="3313734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2590800" y="419112"/>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prstClr val="black"/>
                </a:solidFill>
                <a:latin typeface="Calibri"/>
              </a:rPr>
              <a:t>Skinner</a:t>
            </a:r>
          </a:p>
        </p:txBody>
      </p:sp>
      <p:sp>
        <p:nvSpPr>
          <p:cNvPr id="3" name="Rectangle 3"/>
          <p:cNvSpPr txBox="1">
            <a:spLocks noChangeArrowheads="1"/>
          </p:cNvSpPr>
          <p:nvPr/>
        </p:nvSpPr>
        <p:spPr>
          <a:xfrm>
            <a:off x="532122" y="1367441"/>
            <a:ext cx="8142486" cy="3086455"/>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80000"/>
              </a:lnSpc>
              <a:defRPr/>
            </a:pPr>
            <a:r>
              <a:rPr lang="en-GB" altLang="en-US" sz="2800" dirty="0">
                <a:solidFill>
                  <a:prstClr val="black"/>
                </a:solidFill>
                <a:latin typeface="Calibri"/>
                <a:ea typeface="ＭＳ Ｐゴシック" pitchFamily="34" charset="-128"/>
              </a:rPr>
              <a:t>Considered learning as a process of ‘operant conditioning’</a:t>
            </a:r>
          </a:p>
          <a:p>
            <a:pPr>
              <a:defRPr/>
            </a:pPr>
            <a:r>
              <a:rPr lang="en-GB" sz="2800" dirty="0">
                <a:solidFill>
                  <a:prstClr val="black"/>
                </a:solidFill>
                <a:latin typeface="Calibri"/>
                <a:ea typeface="ＭＳ Ｐゴシック" pitchFamily="34" charset="-128"/>
              </a:rPr>
              <a:t>A</a:t>
            </a:r>
            <a:r>
              <a:rPr lang="en-US" sz="2800" dirty="0">
                <a:solidFill>
                  <a:prstClr val="black"/>
                </a:solidFill>
                <a:latin typeface="Calibri"/>
              </a:rPr>
              <a:t>n advocate of </a:t>
            </a:r>
            <a:r>
              <a:rPr lang="en-US" sz="2800" dirty="0">
                <a:solidFill>
                  <a:prstClr val="black">
                    <a:lumMod val="95000"/>
                    <a:lumOff val="5000"/>
                  </a:prstClr>
                </a:solidFill>
                <a:latin typeface="Calibri"/>
              </a:rPr>
              <a:t>behavioral engineering</a:t>
            </a:r>
          </a:p>
          <a:p>
            <a:pPr>
              <a:defRPr/>
            </a:pPr>
            <a:r>
              <a:rPr lang="en-US" sz="2800" dirty="0">
                <a:solidFill>
                  <a:prstClr val="black">
                    <a:lumMod val="95000"/>
                    <a:lumOff val="5000"/>
                  </a:prstClr>
                </a:solidFill>
                <a:latin typeface="Calibri"/>
              </a:rPr>
              <a:t>People are controlled through the systematic allocation of external rewards</a:t>
            </a:r>
          </a:p>
          <a:p>
            <a:pPr>
              <a:defRPr/>
            </a:pPr>
            <a:r>
              <a:rPr lang="en-GB" altLang="en-US" sz="2800" dirty="0">
                <a:solidFill>
                  <a:prstClr val="black"/>
                </a:solidFill>
                <a:latin typeface="Calibri"/>
                <a:ea typeface="ＭＳ Ｐゴシック" pitchFamily="34" charset="-128"/>
              </a:rPr>
              <a:t>People learn best by being rewarded for ‘right responses’ or by responses that show evidence of having the potential eventually to lead to ‘right responses’</a:t>
            </a:r>
          </a:p>
          <a:p>
            <a:pPr lvl="1">
              <a:lnSpc>
                <a:spcPct val="90000"/>
              </a:lnSpc>
              <a:defRPr/>
            </a:pPr>
            <a:endParaRPr lang="en-GB" altLang="en-US" sz="2400" dirty="0">
              <a:solidFill>
                <a:prstClr val="black"/>
              </a:solidFill>
              <a:latin typeface="Calibri"/>
              <a:ea typeface="ＭＳ Ｐゴシック" pitchFamily="34" charset="-128"/>
            </a:endParaRPr>
          </a:p>
        </p:txBody>
      </p:sp>
      <p:pic>
        <p:nvPicPr>
          <p:cNvPr id="4" name="Picture 3"/>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8483703" y="2120664"/>
            <a:ext cx="3457233" cy="1939272"/>
          </a:xfrm>
          <a:prstGeom prst="rect">
            <a:avLst/>
          </a:prstGeom>
          <a:ln>
            <a:noFill/>
          </a:ln>
          <a:effectLst>
            <a:softEdge rad="112500"/>
          </a:effectLst>
        </p:spPr>
      </p:pic>
    </p:spTree>
    <p:extLst>
      <p:ext uri="{BB962C8B-B14F-4D97-AF65-F5344CB8AC3E}">
        <p14:creationId xmlns:p14="http://schemas.microsoft.com/office/powerpoint/2010/main" val="3342297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621336" y="646826"/>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prstClr val="black"/>
                </a:solidFill>
                <a:latin typeface="Calibri"/>
              </a:rPr>
              <a:t>Skinner on reinforcement</a:t>
            </a:r>
          </a:p>
        </p:txBody>
      </p:sp>
      <p:sp>
        <p:nvSpPr>
          <p:cNvPr id="3" name="Rectangle 3"/>
          <p:cNvSpPr txBox="1">
            <a:spLocks noChangeArrowheads="1"/>
          </p:cNvSpPr>
          <p:nvPr/>
        </p:nvSpPr>
        <p:spPr>
          <a:xfrm>
            <a:off x="448918" y="1314200"/>
            <a:ext cx="7403451" cy="3600400"/>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80000"/>
              </a:lnSpc>
              <a:defRPr/>
            </a:pPr>
            <a:endParaRPr lang="en-GB" altLang="en-US" sz="2800" dirty="0">
              <a:solidFill>
                <a:prstClr val="black"/>
              </a:solidFill>
              <a:latin typeface="Calibri"/>
              <a:ea typeface="ＭＳ Ｐゴシック" pitchFamily="34" charset="-128"/>
            </a:endParaRPr>
          </a:p>
          <a:p>
            <a:pPr>
              <a:lnSpc>
                <a:spcPct val="80000"/>
              </a:lnSpc>
            </a:pPr>
            <a:r>
              <a:rPr lang="en-GB" altLang="en-US" sz="2800" dirty="0">
                <a:solidFill>
                  <a:prstClr val="black"/>
                </a:solidFill>
                <a:latin typeface="Calibri"/>
                <a:ea typeface="ＭＳ Ｐゴシック" pitchFamily="34" charset="-128"/>
              </a:rPr>
              <a:t>Trained rats and pigeons to do remarkable things (he showed that pigeons could steer a guided missile!)</a:t>
            </a:r>
          </a:p>
          <a:p>
            <a:pPr>
              <a:lnSpc>
                <a:spcPct val="80000"/>
              </a:lnSpc>
            </a:pPr>
            <a:r>
              <a:rPr lang="en-GB" altLang="en-US" sz="2800" dirty="0">
                <a:solidFill>
                  <a:prstClr val="black"/>
                </a:solidFill>
                <a:latin typeface="Calibri"/>
                <a:ea typeface="ＭＳ Ｐゴシック" pitchFamily="34" charset="-128"/>
              </a:rPr>
              <a:t>Developed ‘Skinner’s Box’ a ‘teaching machine’- </a:t>
            </a:r>
            <a:r>
              <a:rPr lang="en-GB" altLang="en-US" sz="2800" dirty="0">
                <a:solidFill>
                  <a:prstClr val="black">
                    <a:lumMod val="95000"/>
                    <a:lumOff val="5000"/>
                  </a:prstClr>
                </a:solidFill>
                <a:latin typeface="Calibri"/>
                <a:ea typeface="ＭＳ Ｐゴシック" pitchFamily="34" charset="-128"/>
              </a:rPr>
              <a:t>programmed learning</a:t>
            </a:r>
          </a:p>
          <a:p>
            <a:pPr lvl="1">
              <a:lnSpc>
                <a:spcPct val="80000"/>
              </a:lnSpc>
            </a:pPr>
            <a:r>
              <a:rPr lang="en-GB" altLang="en-US" dirty="0">
                <a:solidFill>
                  <a:prstClr val="black"/>
                </a:solidFill>
                <a:latin typeface="Calibri"/>
                <a:ea typeface="ＭＳ Ｐゴシック" pitchFamily="34" charset="-128"/>
              </a:rPr>
              <a:t>When a rat performed a ‘correct’ action (i.e. pushing a lever) in response to a sequence of lights this was </a:t>
            </a:r>
            <a:r>
              <a:rPr lang="en-GB" altLang="en-US" dirty="0">
                <a:solidFill>
                  <a:prstClr val="black">
                    <a:lumMod val="95000"/>
                    <a:lumOff val="5000"/>
                  </a:prstClr>
                </a:solidFill>
                <a:latin typeface="Calibri"/>
                <a:ea typeface="ＭＳ Ｐゴシック" pitchFamily="34" charset="-128"/>
              </a:rPr>
              <a:t>reinforced by immediate reward </a:t>
            </a:r>
            <a:r>
              <a:rPr lang="en-GB" altLang="en-US" dirty="0">
                <a:solidFill>
                  <a:prstClr val="black"/>
                </a:solidFill>
                <a:latin typeface="Calibri"/>
                <a:ea typeface="ＭＳ Ｐゴシック" pitchFamily="34" charset="-128"/>
              </a:rPr>
              <a:t>of food</a:t>
            </a:r>
            <a:endParaRPr lang="en-GB" altLang="en-US" dirty="0">
              <a:solidFill>
                <a:prstClr val="black"/>
              </a:solidFill>
              <a:latin typeface="Calibri"/>
              <a:ea typeface="ＭＳ Ｐゴシック" pitchFamily="34" charset="-128"/>
              <a:hlinkClick r:id="rId2"/>
            </a:endParaRPr>
          </a:p>
          <a:p>
            <a:pPr lvl="1">
              <a:lnSpc>
                <a:spcPct val="90000"/>
              </a:lnSpc>
              <a:defRPr/>
            </a:pPr>
            <a:endParaRPr lang="en-GB" altLang="en-US" dirty="0">
              <a:solidFill>
                <a:prstClr val="black"/>
              </a:solidFill>
              <a:latin typeface="Calibri"/>
              <a:ea typeface="ＭＳ Ｐゴシック" pitchFamily="34" charset="-128"/>
            </a:endParaRPr>
          </a:p>
        </p:txBody>
      </p:sp>
      <p:pic>
        <p:nvPicPr>
          <p:cNvPr id="5" name="Picture 7" descr="http://3.bp.blogspot.com/_FMQ6FQ-EoSg/TS-qFnsWb0I/AAAAAAAAABY/uGtxDvnoGUo/s1600/SkinnerRatCartoonSM.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400289" y="1424924"/>
            <a:ext cx="3051332" cy="387272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hlinkClick r:id="rId2"/>
            <a:extLst>
              <a:ext uri="{FF2B5EF4-FFF2-40B4-BE49-F238E27FC236}">
                <a16:creationId xmlns:a16="http://schemas.microsoft.com/office/drawing/2014/main" id="{1736BBC5-22B0-4CFE-84DF-B9333370CE3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85018" y="4914600"/>
            <a:ext cx="1621964" cy="1710839"/>
          </a:xfrm>
          <a:prstGeom prst="rect">
            <a:avLst/>
          </a:prstGeom>
        </p:spPr>
      </p:pic>
    </p:spTree>
    <p:extLst>
      <p:ext uri="{BB962C8B-B14F-4D97-AF65-F5344CB8AC3E}">
        <p14:creationId xmlns:p14="http://schemas.microsoft.com/office/powerpoint/2010/main" val="1801088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405136" y="480784"/>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prstClr val="black"/>
                </a:solidFill>
                <a:latin typeface="Calibri"/>
              </a:rPr>
              <a:t>Skinner on education</a:t>
            </a:r>
          </a:p>
        </p:txBody>
      </p:sp>
      <p:pic>
        <p:nvPicPr>
          <p:cNvPr id="3" name="Picture 2"/>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670561" y="1842759"/>
            <a:ext cx="4539572" cy="2889249"/>
          </a:xfrm>
          <a:prstGeom prst="rect">
            <a:avLst/>
          </a:prstGeom>
          <a:ln>
            <a:noFill/>
          </a:ln>
          <a:effectLst>
            <a:softEdge rad="112500"/>
          </a:effectLst>
        </p:spPr>
      </p:pic>
      <p:sp>
        <p:nvSpPr>
          <p:cNvPr id="4" name="TextBox 3"/>
          <p:cNvSpPr txBox="1"/>
          <p:nvPr/>
        </p:nvSpPr>
        <p:spPr>
          <a:xfrm>
            <a:off x="5519936" y="1628800"/>
            <a:ext cx="6304202" cy="3539430"/>
          </a:xfrm>
          <a:prstGeom prst="rect">
            <a:avLst/>
          </a:prstGeom>
          <a:noFill/>
        </p:spPr>
        <p:txBody>
          <a:bodyPr wrap="square" rtlCol="0">
            <a:spAutoFit/>
          </a:bodyPr>
          <a:lstStyle/>
          <a:p>
            <a:pPr marL="457200" indent="-457200">
              <a:buFont typeface="Arial" panose="020B0604020202020204" pitchFamily="34" charset="0"/>
              <a:buChar char="•"/>
              <a:defRPr/>
            </a:pPr>
            <a:r>
              <a:rPr lang="en-GB" altLang="en-US" sz="2800" dirty="0">
                <a:solidFill>
                  <a:prstClr val="black"/>
                </a:solidFill>
                <a:latin typeface="Calibri"/>
              </a:rPr>
              <a:t>Positive reinforcement is more effective at changing and establishing behaviour than punishment.</a:t>
            </a:r>
          </a:p>
          <a:p>
            <a:pPr>
              <a:defRPr/>
            </a:pPr>
            <a:endParaRPr lang="en-GB" altLang="en-US" sz="2800" dirty="0">
              <a:solidFill>
                <a:prstClr val="black"/>
              </a:solidFill>
              <a:latin typeface="Calibri"/>
            </a:endParaRPr>
          </a:p>
          <a:p>
            <a:pPr marL="457200" indent="-457200">
              <a:buFont typeface="Arial" panose="020B0604020202020204" pitchFamily="34" charset="0"/>
              <a:buChar char="•"/>
              <a:defRPr/>
            </a:pPr>
            <a:r>
              <a:rPr lang="en-GB" altLang="en-US" sz="2800" dirty="0">
                <a:solidFill>
                  <a:prstClr val="black"/>
                </a:solidFill>
                <a:latin typeface="Calibri"/>
              </a:rPr>
              <a:t>The main thing people learn from being punished is how to avoid punishment.</a:t>
            </a:r>
          </a:p>
          <a:p>
            <a:endParaRPr lang="en-GB" sz="2800" dirty="0">
              <a:solidFill>
                <a:prstClr val="black"/>
              </a:solidFill>
              <a:latin typeface="Calibri"/>
            </a:endParaRPr>
          </a:p>
        </p:txBody>
      </p:sp>
    </p:spTree>
    <p:extLst>
      <p:ext uri="{BB962C8B-B14F-4D97-AF65-F5344CB8AC3E}">
        <p14:creationId xmlns:p14="http://schemas.microsoft.com/office/powerpoint/2010/main" val="728506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981200" y="274638"/>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prstClr val="black"/>
                </a:solidFill>
                <a:latin typeface="Calibri"/>
              </a:rPr>
              <a:t>Skinner on learning</a:t>
            </a:r>
          </a:p>
        </p:txBody>
      </p:sp>
      <p:sp>
        <p:nvSpPr>
          <p:cNvPr id="4" name="TextBox 3"/>
          <p:cNvSpPr txBox="1"/>
          <p:nvPr/>
        </p:nvSpPr>
        <p:spPr>
          <a:xfrm>
            <a:off x="937582" y="2296984"/>
            <a:ext cx="4181753" cy="3354765"/>
          </a:xfrm>
          <a:prstGeom prst="rect">
            <a:avLst/>
          </a:prstGeom>
          <a:noFill/>
        </p:spPr>
        <p:txBody>
          <a:bodyPr wrap="square" rtlCol="0">
            <a:spAutoFit/>
          </a:bodyPr>
          <a:lstStyle/>
          <a:p>
            <a:pPr marL="457200" indent="-457200">
              <a:spcAft>
                <a:spcPts val="600"/>
              </a:spcAft>
              <a:buFont typeface="+mj-lt"/>
              <a:buAutoNum type="arabicPeriod"/>
            </a:pPr>
            <a:r>
              <a:rPr lang="en-GB" altLang="en-US" sz="2400" dirty="0">
                <a:solidFill>
                  <a:prstClr val="black"/>
                </a:solidFill>
                <a:latin typeface="Calibri"/>
                <a:ea typeface="ＭＳ Ｐゴシック" pitchFamily="34" charset="-128"/>
              </a:rPr>
              <a:t>Fear of failure</a:t>
            </a:r>
          </a:p>
          <a:p>
            <a:pPr marL="457200" indent="-457200">
              <a:spcAft>
                <a:spcPts val="600"/>
              </a:spcAft>
              <a:buFont typeface="+mj-lt"/>
              <a:buAutoNum type="arabicPeriod"/>
            </a:pPr>
            <a:r>
              <a:rPr lang="en-GB" altLang="en-US" sz="2400" dirty="0">
                <a:solidFill>
                  <a:prstClr val="black"/>
                </a:solidFill>
                <a:latin typeface="Calibri"/>
                <a:ea typeface="ＭＳ Ｐゴシック" pitchFamily="34" charset="-128"/>
              </a:rPr>
              <a:t>Task is not broken down into small enough steps</a:t>
            </a:r>
          </a:p>
          <a:p>
            <a:pPr marL="457200" indent="-457200">
              <a:spcAft>
                <a:spcPts val="600"/>
              </a:spcAft>
              <a:buFont typeface="+mj-lt"/>
              <a:buAutoNum type="arabicPeriod"/>
            </a:pPr>
            <a:r>
              <a:rPr lang="en-GB" altLang="en-US" sz="2400" dirty="0">
                <a:solidFill>
                  <a:prstClr val="black"/>
                </a:solidFill>
                <a:latin typeface="Calibri"/>
                <a:ea typeface="ＭＳ Ｐゴシック" pitchFamily="34" charset="-128"/>
              </a:rPr>
              <a:t>Lack of directions</a:t>
            </a:r>
          </a:p>
          <a:p>
            <a:pPr marL="457200" indent="-457200">
              <a:spcAft>
                <a:spcPts val="600"/>
              </a:spcAft>
              <a:buFont typeface="+mj-lt"/>
              <a:buAutoNum type="arabicPeriod"/>
            </a:pPr>
            <a:r>
              <a:rPr lang="en-GB" altLang="en-US" sz="2400" dirty="0">
                <a:solidFill>
                  <a:prstClr val="black"/>
                </a:solidFill>
                <a:latin typeface="Calibri"/>
                <a:ea typeface="ＭＳ Ｐゴシック" pitchFamily="34" charset="-128"/>
              </a:rPr>
              <a:t>Lack of clarity in the directions</a:t>
            </a:r>
          </a:p>
          <a:p>
            <a:pPr marL="457200" indent="-457200">
              <a:spcAft>
                <a:spcPts val="600"/>
              </a:spcAft>
              <a:buFont typeface="+mj-lt"/>
              <a:buAutoNum type="arabicPeriod"/>
            </a:pPr>
            <a:r>
              <a:rPr lang="en-GB" altLang="en-US" sz="2400" dirty="0">
                <a:solidFill>
                  <a:prstClr val="black"/>
                </a:solidFill>
                <a:latin typeface="Calibri"/>
                <a:ea typeface="ＭＳ Ｐゴシック" pitchFamily="34" charset="-128"/>
              </a:rPr>
              <a:t>Lack of positive reinforcement </a:t>
            </a:r>
          </a:p>
        </p:txBody>
      </p:sp>
      <p:pic>
        <p:nvPicPr>
          <p:cNvPr id="5" name="Picture 4"/>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202767" y="154565"/>
            <a:ext cx="2360642" cy="1566355"/>
          </a:xfrm>
          <a:prstGeom prst="rect">
            <a:avLst/>
          </a:prstGeom>
          <a:ln>
            <a:noFill/>
          </a:ln>
          <a:effectLst>
            <a:softEdge rad="112500"/>
          </a:effectLst>
        </p:spPr>
      </p:pic>
      <p:sp>
        <p:nvSpPr>
          <p:cNvPr id="6" name="TextBox 5"/>
          <p:cNvSpPr txBox="1"/>
          <p:nvPr/>
        </p:nvSpPr>
        <p:spPr>
          <a:xfrm>
            <a:off x="6096000" y="2242701"/>
            <a:ext cx="4181753" cy="4462760"/>
          </a:xfrm>
          <a:prstGeom prst="rect">
            <a:avLst/>
          </a:prstGeom>
          <a:noFill/>
        </p:spPr>
        <p:txBody>
          <a:bodyPr wrap="square" rtlCol="0">
            <a:spAutoFit/>
          </a:bodyPr>
          <a:lstStyle/>
          <a:p>
            <a:pPr marL="457200" indent="-457200">
              <a:spcAft>
                <a:spcPts val="600"/>
              </a:spcAft>
              <a:buFont typeface="+mj-lt"/>
              <a:buAutoNum type="arabicPeriod"/>
            </a:pPr>
            <a:r>
              <a:rPr lang="en-GB" altLang="en-US" sz="2400" dirty="0">
                <a:solidFill>
                  <a:prstClr val="black"/>
                </a:solidFill>
                <a:latin typeface="Calibri"/>
                <a:ea typeface="ＭＳ Ｐゴシック" pitchFamily="34" charset="-128"/>
              </a:rPr>
              <a:t>Giving immediate, constructive feedback</a:t>
            </a:r>
          </a:p>
          <a:p>
            <a:pPr marL="457200" indent="-457200">
              <a:spcAft>
                <a:spcPts val="600"/>
              </a:spcAft>
              <a:buFont typeface="+mj-lt"/>
              <a:buAutoNum type="arabicPeriod"/>
            </a:pPr>
            <a:r>
              <a:rPr lang="en-GB" altLang="en-US" sz="2400" dirty="0">
                <a:solidFill>
                  <a:prstClr val="black"/>
                </a:solidFill>
                <a:latin typeface="Calibri"/>
                <a:ea typeface="ＭＳ Ｐゴシック" pitchFamily="34" charset="-128"/>
              </a:rPr>
              <a:t>Creating smaller learning steps</a:t>
            </a:r>
          </a:p>
          <a:p>
            <a:pPr marL="457200" indent="-457200">
              <a:spcAft>
                <a:spcPts val="600"/>
              </a:spcAft>
              <a:buFont typeface="+mj-lt"/>
              <a:buAutoNum type="arabicPeriod"/>
            </a:pPr>
            <a:r>
              <a:rPr lang="en-GB" altLang="en-US" sz="2400" dirty="0">
                <a:solidFill>
                  <a:prstClr val="black"/>
                </a:solidFill>
                <a:latin typeface="Calibri"/>
                <a:ea typeface="ＭＳ Ｐゴシック" pitchFamily="34" charset="-128"/>
              </a:rPr>
              <a:t>Repeating directions as often as necessary</a:t>
            </a:r>
          </a:p>
          <a:p>
            <a:pPr marL="457200" indent="-457200">
              <a:spcAft>
                <a:spcPts val="600"/>
              </a:spcAft>
              <a:buFont typeface="+mj-lt"/>
              <a:buAutoNum type="arabicPeriod"/>
            </a:pPr>
            <a:r>
              <a:rPr lang="en-GB" altLang="en-US" sz="2400" dirty="0">
                <a:solidFill>
                  <a:prstClr val="black"/>
                </a:solidFill>
                <a:latin typeface="Calibri"/>
                <a:ea typeface="ＭＳ Ｐゴシック" pitchFamily="34" charset="-128"/>
              </a:rPr>
              <a:t>Working from the most simple to most complex tasks</a:t>
            </a:r>
          </a:p>
          <a:p>
            <a:pPr marL="457200" indent="-457200">
              <a:spcAft>
                <a:spcPts val="600"/>
              </a:spcAft>
              <a:buFont typeface="+mj-lt"/>
              <a:buAutoNum type="arabicPeriod"/>
            </a:pPr>
            <a:r>
              <a:rPr lang="en-GB" altLang="en-US" sz="2400" dirty="0">
                <a:solidFill>
                  <a:prstClr val="black"/>
                </a:solidFill>
                <a:latin typeface="Calibri"/>
                <a:ea typeface="ＭＳ Ｐゴシック" pitchFamily="34" charset="-128"/>
              </a:rPr>
              <a:t>Giving positive reinforcement </a:t>
            </a:r>
          </a:p>
        </p:txBody>
      </p:sp>
      <p:sp>
        <p:nvSpPr>
          <p:cNvPr id="3" name="TextBox 2"/>
          <p:cNvSpPr txBox="1"/>
          <p:nvPr/>
        </p:nvSpPr>
        <p:spPr>
          <a:xfrm>
            <a:off x="937582" y="1769976"/>
            <a:ext cx="4104455" cy="523220"/>
          </a:xfrm>
          <a:prstGeom prst="rect">
            <a:avLst/>
          </a:prstGeom>
          <a:noFill/>
        </p:spPr>
        <p:txBody>
          <a:bodyPr wrap="square" rtlCol="0">
            <a:spAutoFit/>
          </a:bodyPr>
          <a:lstStyle/>
          <a:p>
            <a:r>
              <a:rPr lang="en-GB" sz="2800" b="1" dirty="0">
                <a:solidFill>
                  <a:prstClr val="black"/>
                </a:solidFill>
                <a:latin typeface="Calibri"/>
              </a:rPr>
              <a:t>Five obstacles to learning:</a:t>
            </a:r>
          </a:p>
        </p:txBody>
      </p:sp>
      <p:sp>
        <p:nvSpPr>
          <p:cNvPr id="7" name="TextBox 6"/>
          <p:cNvSpPr txBox="1"/>
          <p:nvPr/>
        </p:nvSpPr>
        <p:spPr>
          <a:xfrm>
            <a:off x="6096000" y="1769976"/>
            <a:ext cx="4104455" cy="523220"/>
          </a:xfrm>
          <a:prstGeom prst="rect">
            <a:avLst/>
          </a:prstGeom>
          <a:noFill/>
        </p:spPr>
        <p:txBody>
          <a:bodyPr wrap="square" rtlCol="0">
            <a:spAutoFit/>
          </a:bodyPr>
          <a:lstStyle/>
          <a:p>
            <a:r>
              <a:rPr lang="en-GB" sz="2800" b="1" dirty="0">
                <a:solidFill>
                  <a:prstClr val="black"/>
                </a:solidFill>
                <a:latin typeface="Calibri"/>
              </a:rPr>
              <a:t>Can be overcome by:</a:t>
            </a:r>
          </a:p>
        </p:txBody>
      </p:sp>
    </p:spTree>
    <p:extLst>
      <p:ext uri="{BB962C8B-B14F-4D97-AF65-F5344CB8AC3E}">
        <p14:creationId xmlns:p14="http://schemas.microsoft.com/office/powerpoint/2010/main" val="2371266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P spid="3" grpId="0"/>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981200" y="274638"/>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prstClr val="black"/>
                </a:solidFill>
                <a:latin typeface="Calibri"/>
              </a:rPr>
              <a:t>Criticisms of Skinner</a:t>
            </a:r>
          </a:p>
        </p:txBody>
      </p:sp>
      <p:sp>
        <p:nvSpPr>
          <p:cNvPr id="3" name="Rectangle 2"/>
          <p:cNvSpPr/>
          <p:nvPr/>
        </p:nvSpPr>
        <p:spPr>
          <a:xfrm>
            <a:off x="1775520" y="4491118"/>
            <a:ext cx="8712968" cy="954107"/>
          </a:xfrm>
          <a:prstGeom prst="rect">
            <a:avLst/>
          </a:prstGeom>
        </p:spPr>
        <p:txBody>
          <a:bodyPr wrap="square">
            <a:spAutoFit/>
          </a:bodyPr>
          <a:lstStyle/>
          <a:p>
            <a:pPr marL="457200" indent="-457200">
              <a:spcAft>
                <a:spcPts val="600"/>
              </a:spcAft>
              <a:buFont typeface="Arial" panose="020B0604020202020204" pitchFamily="34" charset="0"/>
              <a:buChar char="•"/>
            </a:pPr>
            <a:r>
              <a:rPr lang="en-US" altLang="en-US" sz="2800" dirty="0">
                <a:solidFill>
                  <a:prstClr val="black"/>
                </a:solidFill>
                <a:latin typeface="Calibri"/>
                <a:ea typeface="ＭＳ Ｐゴシック" pitchFamily="34" charset="-128"/>
              </a:rPr>
              <a:t>Learning is now seen as a creative, cooperative process rather than a passive ‘receptive’ one</a:t>
            </a:r>
            <a:endParaRPr lang="en-GB" altLang="en-US" sz="2800" dirty="0">
              <a:solidFill>
                <a:prstClr val="black"/>
              </a:solidFill>
              <a:latin typeface="Calibri"/>
              <a:ea typeface="ＭＳ Ｐゴシック" pitchFamily="34" charset="-128"/>
            </a:endParaRPr>
          </a:p>
        </p:txBody>
      </p:sp>
      <p:pic>
        <p:nvPicPr>
          <p:cNvPr id="4" name="Picture 3"/>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304416" y="332353"/>
            <a:ext cx="1948020" cy="1412314"/>
          </a:xfrm>
          <a:prstGeom prst="rect">
            <a:avLst/>
          </a:prstGeom>
          <a:ln>
            <a:noFill/>
          </a:ln>
          <a:effectLst>
            <a:softEdge rad="112500"/>
          </a:effec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76688" y="4987235"/>
            <a:ext cx="1935800" cy="1833316"/>
          </a:xfrm>
          <a:prstGeom prst="rect">
            <a:avLst/>
          </a:prstGeom>
          <a:ln>
            <a:noFill/>
          </a:ln>
          <a:effectLst>
            <a:softEdge rad="112500"/>
          </a:effectLst>
        </p:spPr>
      </p:pic>
      <p:sp>
        <p:nvSpPr>
          <p:cNvPr id="6" name="TextBox 5"/>
          <p:cNvSpPr txBox="1"/>
          <p:nvPr/>
        </p:nvSpPr>
        <p:spPr>
          <a:xfrm>
            <a:off x="1775520" y="1628801"/>
            <a:ext cx="8435280" cy="954107"/>
          </a:xfrm>
          <a:prstGeom prst="rect">
            <a:avLst/>
          </a:prstGeom>
          <a:noFill/>
        </p:spPr>
        <p:txBody>
          <a:bodyPr wrap="square" rtlCol="0">
            <a:spAutoFit/>
          </a:bodyPr>
          <a:lstStyle/>
          <a:p>
            <a:pPr marL="457200" indent="-457200">
              <a:spcAft>
                <a:spcPts val="600"/>
              </a:spcAft>
              <a:buFont typeface="Arial" panose="020B0604020202020204" pitchFamily="34" charset="0"/>
              <a:buChar char="•"/>
            </a:pPr>
            <a:r>
              <a:rPr lang="en-US" altLang="en-US" sz="2800" dirty="0">
                <a:solidFill>
                  <a:prstClr val="black"/>
                </a:solidFill>
                <a:latin typeface="Calibri"/>
                <a:ea typeface="ＭＳ Ｐゴシック" pitchFamily="34" charset="-128"/>
              </a:rPr>
              <a:t>Educators considered he wanted schools to be run along the lines of dog obedience classes</a:t>
            </a:r>
          </a:p>
        </p:txBody>
      </p:sp>
      <p:sp>
        <p:nvSpPr>
          <p:cNvPr id="7" name="TextBox 6"/>
          <p:cNvSpPr txBox="1"/>
          <p:nvPr/>
        </p:nvSpPr>
        <p:spPr>
          <a:xfrm>
            <a:off x="1775520" y="2546902"/>
            <a:ext cx="8435280" cy="954107"/>
          </a:xfrm>
          <a:prstGeom prst="rect">
            <a:avLst/>
          </a:prstGeom>
          <a:noFill/>
        </p:spPr>
        <p:txBody>
          <a:bodyPr wrap="square" rtlCol="0">
            <a:spAutoFit/>
          </a:bodyPr>
          <a:lstStyle/>
          <a:p>
            <a:pPr marL="457200" indent="-457200">
              <a:spcAft>
                <a:spcPts val="600"/>
              </a:spcAft>
              <a:buFont typeface="Arial" panose="020B0604020202020204" pitchFamily="34" charset="0"/>
              <a:buChar char="•"/>
            </a:pPr>
            <a:r>
              <a:rPr lang="en-US" altLang="en-US" sz="2800" dirty="0">
                <a:solidFill>
                  <a:prstClr val="black"/>
                </a:solidFill>
                <a:latin typeface="Calibri"/>
                <a:ea typeface="ＭＳ Ｐゴシック" pitchFamily="34" charset="-128"/>
              </a:rPr>
              <a:t>In seeking to reduce ‘risk taking’, errors and problem solving he was actually stifling learning</a:t>
            </a:r>
          </a:p>
        </p:txBody>
      </p:sp>
      <p:sp>
        <p:nvSpPr>
          <p:cNvPr id="8" name="TextBox 7"/>
          <p:cNvSpPr txBox="1"/>
          <p:nvPr/>
        </p:nvSpPr>
        <p:spPr>
          <a:xfrm>
            <a:off x="1775520" y="3483006"/>
            <a:ext cx="8435280" cy="954107"/>
          </a:xfrm>
          <a:prstGeom prst="rect">
            <a:avLst/>
          </a:prstGeom>
          <a:noFill/>
        </p:spPr>
        <p:txBody>
          <a:bodyPr wrap="square" rtlCol="0">
            <a:spAutoFit/>
          </a:bodyPr>
          <a:lstStyle/>
          <a:p>
            <a:pPr marL="457200" indent="-457200">
              <a:spcAft>
                <a:spcPts val="600"/>
              </a:spcAft>
              <a:buFont typeface="Arial" panose="020B0604020202020204" pitchFamily="34" charset="0"/>
              <a:buChar char="•"/>
            </a:pPr>
            <a:r>
              <a:rPr lang="en-US" altLang="en-US" sz="2800" dirty="0">
                <a:solidFill>
                  <a:prstClr val="black"/>
                </a:solidFill>
                <a:latin typeface="Calibri"/>
                <a:ea typeface="ＭＳ Ｐゴシック" pitchFamily="34" charset="-128"/>
              </a:rPr>
              <a:t>Students can give the ‘right response’ without understanding why it is correct</a:t>
            </a:r>
          </a:p>
        </p:txBody>
      </p:sp>
    </p:spTree>
    <p:extLst>
      <p:ext uri="{BB962C8B-B14F-4D97-AF65-F5344CB8AC3E}">
        <p14:creationId xmlns:p14="http://schemas.microsoft.com/office/powerpoint/2010/main" val="3362174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55755" y="446936"/>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b="1" dirty="0">
                <a:solidFill>
                  <a:prstClr val="black"/>
                </a:solidFill>
                <a:latin typeface="Calibri"/>
              </a:rPr>
              <a:t>Jerome </a:t>
            </a:r>
            <a:r>
              <a:rPr lang="en-GB" b="1" dirty="0" err="1">
                <a:solidFill>
                  <a:prstClr val="black"/>
                </a:solidFill>
                <a:latin typeface="Calibri"/>
              </a:rPr>
              <a:t>Seymor</a:t>
            </a:r>
            <a:r>
              <a:rPr lang="en-GB" b="1" dirty="0">
                <a:solidFill>
                  <a:prstClr val="black"/>
                </a:solidFill>
                <a:latin typeface="Calibri"/>
              </a:rPr>
              <a:t> Bruner</a:t>
            </a:r>
            <a:br>
              <a:rPr lang="en-GB" b="1" dirty="0">
                <a:solidFill>
                  <a:prstClr val="black"/>
                </a:solidFill>
                <a:latin typeface="Calibri"/>
              </a:rPr>
            </a:br>
            <a:r>
              <a:rPr lang="en-GB" b="1" dirty="0">
                <a:solidFill>
                  <a:prstClr val="black"/>
                </a:solidFill>
                <a:latin typeface="Calibri"/>
              </a:rPr>
              <a:t>1915-2016</a:t>
            </a:r>
          </a:p>
        </p:txBody>
      </p:sp>
      <p:pic>
        <p:nvPicPr>
          <p:cNvPr id="3" name="Picture 4" descr="Jerome Brun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6959518" y="1226015"/>
            <a:ext cx="3810763" cy="4405970"/>
          </a:xfrm>
          <a:prstGeom prst="rect">
            <a:avLst/>
          </a:prstGeom>
          <a:ln>
            <a:noFill/>
          </a:ln>
          <a:effectLst>
            <a:softEdge rad="112500"/>
          </a:effectLst>
        </p:spPr>
      </p:pic>
      <p:sp>
        <p:nvSpPr>
          <p:cNvPr id="4" name="Rectangle 3"/>
          <p:cNvSpPr txBox="1">
            <a:spLocks noChangeArrowheads="1"/>
          </p:cNvSpPr>
          <p:nvPr/>
        </p:nvSpPr>
        <p:spPr>
          <a:xfrm>
            <a:off x="455755" y="1783080"/>
            <a:ext cx="4896544" cy="3484984"/>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altLang="en-US" sz="2800" i="1" dirty="0">
                <a:solidFill>
                  <a:prstClr val="black"/>
                </a:solidFill>
                <a:latin typeface="Calibri"/>
                <a:ea typeface="ＭＳ Ｐゴシック" pitchFamily="34" charset="-128"/>
              </a:rPr>
              <a:t>‘The shrewd guess, the fertile hypothesis, the courageous leap to a tentative conclusion-these are the most valuable coins of the thinker at work. But in most schools guessing is heavily penalized and is associated somehow with laziness’ </a:t>
            </a:r>
            <a:r>
              <a:rPr lang="en-GB" altLang="en-US" sz="1000" i="1" dirty="0">
                <a:solidFill>
                  <a:prstClr val="black"/>
                </a:solidFill>
                <a:latin typeface="Calibri"/>
                <a:ea typeface="ＭＳ Ｐゴシック" pitchFamily="34" charset="-128"/>
              </a:rPr>
              <a:t>http://harvardpress.typepad.com/hup_publicity/2013/03/the-process-of-education-jerome-bruner-1960.html</a:t>
            </a:r>
          </a:p>
        </p:txBody>
      </p:sp>
    </p:spTree>
    <p:extLst>
      <p:ext uri="{BB962C8B-B14F-4D97-AF65-F5344CB8AC3E}">
        <p14:creationId xmlns:p14="http://schemas.microsoft.com/office/powerpoint/2010/main" val="1824518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6"/>
          <p:cNvSpPr txBox="1">
            <a:spLocks/>
          </p:cNvSpPr>
          <p:nvPr/>
        </p:nvSpPr>
        <p:spPr>
          <a:xfrm>
            <a:off x="763584" y="1175801"/>
            <a:ext cx="6912768" cy="4752975"/>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110000"/>
              </a:lnSpc>
              <a:spcBef>
                <a:spcPts val="0"/>
              </a:spcBef>
              <a:defRPr/>
            </a:pPr>
            <a:r>
              <a:rPr lang="en-US" altLang="en-US" sz="2800" dirty="0">
                <a:solidFill>
                  <a:prstClr val="black"/>
                </a:solidFill>
                <a:latin typeface="Calibri"/>
                <a:ea typeface="ＭＳ Ｐゴシック" pitchFamily="34" charset="-128"/>
              </a:rPr>
              <a:t>Contributed to our understanding of the process of education and to the development of curriculum theory by developing and critiquing the work of Piaget and Vygotsky </a:t>
            </a:r>
          </a:p>
          <a:p>
            <a:pPr marL="109537" indent="0">
              <a:lnSpc>
                <a:spcPct val="110000"/>
              </a:lnSpc>
              <a:spcBef>
                <a:spcPts val="0"/>
              </a:spcBef>
              <a:buNone/>
              <a:defRPr/>
            </a:pPr>
            <a:endParaRPr lang="en-US" altLang="en-US" sz="2800" dirty="0">
              <a:solidFill>
                <a:prstClr val="black"/>
              </a:solidFill>
              <a:latin typeface="Calibri"/>
              <a:ea typeface="ＭＳ Ｐゴシック" pitchFamily="34" charset="-128"/>
            </a:endParaRPr>
          </a:p>
          <a:p>
            <a:pPr>
              <a:lnSpc>
                <a:spcPct val="110000"/>
              </a:lnSpc>
              <a:spcBef>
                <a:spcPts val="0"/>
              </a:spcBef>
              <a:defRPr/>
            </a:pPr>
            <a:r>
              <a:rPr lang="en-US" altLang="en-US" sz="2800" dirty="0">
                <a:solidFill>
                  <a:prstClr val="black"/>
                </a:solidFill>
                <a:latin typeface="Calibri"/>
                <a:ea typeface="ＭＳ Ｐゴシック" pitchFamily="34" charset="-128"/>
              </a:rPr>
              <a:t>Considered that education should </a:t>
            </a:r>
            <a:r>
              <a:rPr lang="en-US" altLang="en-US" sz="2800" u="sng" dirty="0">
                <a:solidFill>
                  <a:prstClr val="black"/>
                </a:solidFill>
                <a:latin typeface="Calibri"/>
                <a:ea typeface="ＭＳ Ｐゴシック" pitchFamily="34" charset="-128"/>
              </a:rPr>
              <a:t>not</a:t>
            </a:r>
            <a:r>
              <a:rPr lang="en-US" altLang="en-US" sz="2800" dirty="0">
                <a:solidFill>
                  <a:prstClr val="black"/>
                </a:solidFill>
                <a:latin typeface="Calibri"/>
                <a:ea typeface="ＭＳ Ｐゴシック" pitchFamily="34" charset="-128"/>
              </a:rPr>
              <a:t> focus on the memorisation of facts.</a:t>
            </a:r>
          </a:p>
          <a:p>
            <a:pPr>
              <a:lnSpc>
                <a:spcPct val="110000"/>
              </a:lnSpc>
              <a:spcBef>
                <a:spcPts val="0"/>
              </a:spcBef>
              <a:defRPr/>
            </a:pPr>
            <a:endParaRPr lang="en-US" altLang="en-US" sz="2800" dirty="0">
              <a:solidFill>
                <a:prstClr val="black"/>
              </a:solidFill>
              <a:latin typeface="Calibri"/>
              <a:ea typeface="ＭＳ Ｐゴシック" pitchFamily="34" charset="-128"/>
            </a:endParaRPr>
          </a:p>
          <a:p>
            <a:pPr>
              <a:lnSpc>
                <a:spcPct val="110000"/>
              </a:lnSpc>
              <a:spcBef>
                <a:spcPts val="0"/>
              </a:spcBef>
              <a:defRPr/>
            </a:pPr>
            <a:r>
              <a:rPr lang="en-US" altLang="en-US" sz="2800" dirty="0">
                <a:solidFill>
                  <a:prstClr val="black"/>
                </a:solidFill>
                <a:latin typeface="Calibri"/>
                <a:ea typeface="ＭＳ Ｐゴシック" pitchFamily="34" charset="-128"/>
              </a:rPr>
              <a:t>Developed the concept of ‘</a:t>
            </a:r>
            <a:r>
              <a:rPr lang="en-US" altLang="en-US" sz="2800" dirty="0" err="1">
                <a:solidFill>
                  <a:prstClr val="black"/>
                </a:solidFill>
                <a:latin typeface="Calibri"/>
                <a:ea typeface="ＭＳ Ｐゴシック" pitchFamily="34" charset="-128"/>
              </a:rPr>
              <a:t>spiralling</a:t>
            </a:r>
            <a:r>
              <a:rPr lang="en-US" altLang="en-US" sz="2800" dirty="0">
                <a:solidFill>
                  <a:prstClr val="black"/>
                </a:solidFill>
                <a:latin typeface="Calibri"/>
                <a:ea typeface="ＭＳ Ｐゴシック" pitchFamily="34" charset="-128"/>
              </a:rPr>
              <a:t>’ in learning</a:t>
            </a:r>
          </a:p>
          <a:p>
            <a:pPr>
              <a:lnSpc>
                <a:spcPct val="110000"/>
              </a:lnSpc>
              <a:spcBef>
                <a:spcPts val="0"/>
              </a:spcBef>
              <a:defRPr/>
            </a:pPr>
            <a:endParaRPr lang="en-US" altLang="en-US" sz="2800" dirty="0">
              <a:solidFill>
                <a:prstClr val="black"/>
              </a:solidFill>
              <a:latin typeface="Calibri"/>
              <a:ea typeface="ＭＳ Ｐゴシック" pitchFamily="34" charset="-128"/>
            </a:endParaRPr>
          </a:p>
          <a:p>
            <a:pPr>
              <a:lnSpc>
                <a:spcPct val="110000"/>
              </a:lnSpc>
              <a:spcBef>
                <a:spcPts val="0"/>
              </a:spcBef>
              <a:defRPr/>
            </a:pPr>
            <a:r>
              <a:rPr lang="en-US" altLang="en-US" sz="2800" dirty="0">
                <a:solidFill>
                  <a:prstClr val="black"/>
                </a:solidFill>
                <a:latin typeface="Calibri"/>
                <a:ea typeface="ＭＳ Ｐゴシック" pitchFamily="34" charset="-128"/>
              </a:rPr>
              <a:t>Learner’s refer back to previous learning in order to understand new facts or concepts</a:t>
            </a:r>
          </a:p>
          <a:p>
            <a:pPr marL="0" indent="0">
              <a:lnSpc>
                <a:spcPct val="110000"/>
              </a:lnSpc>
              <a:spcBef>
                <a:spcPts val="0"/>
              </a:spcBef>
              <a:buNone/>
              <a:defRPr/>
            </a:pPr>
            <a:endParaRPr lang="en-US" altLang="en-US" sz="2800" dirty="0">
              <a:solidFill>
                <a:prstClr val="black"/>
              </a:solidFill>
              <a:latin typeface="Calibri"/>
              <a:ea typeface="ＭＳ Ｐゴシック" pitchFamily="34" charset="-128"/>
            </a:endParaRPr>
          </a:p>
        </p:txBody>
      </p:sp>
      <p:sp>
        <p:nvSpPr>
          <p:cNvPr id="4" name="Rectangle 2"/>
          <p:cNvSpPr txBox="1">
            <a:spLocks noChangeArrowheads="1"/>
          </p:cNvSpPr>
          <p:nvPr/>
        </p:nvSpPr>
        <p:spPr>
          <a:xfrm>
            <a:off x="-2443800" y="263591"/>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prstClr val="black"/>
                </a:solidFill>
                <a:latin typeface="Calibri"/>
              </a:rPr>
              <a:t>Bruner</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20127" y="1793195"/>
            <a:ext cx="3447617" cy="3515662"/>
          </a:xfrm>
          <a:prstGeom prst="rect">
            <a:avLst/>
          </a:prstGeom>
          <a:ln>
            <a:noFill/>
          </a:ln>
          <a:effectLst>
            <a:softEdge rad="112500"/>
          </a:effectLst>
        </p:spPr>
      </p:pic>
    </p:spTree>
    <p:extLst>
      <p:ext uri="{BB962C8B-B14F-4D97-AF65-F5344CB8AC3E}">
        <p14:creationId xmlns:p14="http://schemas.microsoft.com/office/powerpoint/2010/main" val="452477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999656" y="764704"/>
            <a:ext cx="6350202" cy="6350202"/>
          </a:xfrm>
          <a:prstGeom prst="rect">
            <a:avLst/>
          </a:prstGeom>
        </p:spPr>
      </p:pic>
      <p:sp>
        <p:nvSpPr>
          <p:cNvPr id="4" name="Rectangle 2"/>
          <p:cNvSpPr txBox="1">
            <a:spLocks noChangeArrowheads="1"/>
          </p:cNvSpPr>
          <p:nvPr/>
        </p:nvSpPr>
        <p:spPr>
          <a:xfrm>
            <a:off x="1945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prstClr val="black"/>
                </a:solidFill>
                <a:latin typeface="Calibri"/>
              </a:rPr>
              <a:t>Spiralling</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59897" y="3439045"/>
            <a:ext cx="1221365" cy="1001520"/>
          </a:xfrm>
          <a:prstGeom prst="rect">
            <a:avLst/>
          </a:prstGeom>
        </p:spPr>
      </p:pic>
      <p:pic>
        <p:nvPicPr>
          <p:cNvPr id="6" name="Picture 5"/>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6528049" y="3383099"/>
            <a:ext cx="1592421" cy="1057467"/>
          </a:xfrm>
          <a:prstGeom prst="rect">
            <a:avLst/>
          </a:prstGeom>
          <a:ln>
            <a:noFill/>
          </a:ln>
          <a:effectLst>
            <a:softEdge rad="112500"/>
          </a:effectLst>
        </p:spPr>
      </p:pic>
      <p:pic>
        <p:nvPicPr>
          <p:cNvPr id="7" name="Picture 6"/>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8556345" y="3342042"/>
            <a:ext cx="1440160" cy="1080120"/>
          </a:xfrm>
          <a:prstGeom prst="rect">
            <a:avLst/>
          </a:prstGeom>
          <a:ln>
            <a:noFill/>
          </a:ln>
          <a:effectLst>
            <a:softEdge rad="112500"/>
          </a:effectLst>
        </p:spPr>
      </p:pic>
      <p:sp>
        <p:nvSpPr>
          <p:cNvPr id="8" name="Left-Right Arrow 7"/>
          <p:cNvSpPr/>
          <p:nvPr/>
        </p:nvSpPr>
        <p:spPr>
          <a:xfrm>
            <a:off x="5951984" y="3793663"/>
            <a:ext cx="936104" cy="292284"/>
          </a:xfrm>
          <a:prstGeom prst="leftRight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latin typeface="Calibri"/>
            </a:endParaRPr>
          </a:p>
        </p:txBody>
      </p:sp>
      <p:sp>
        <p:nvSpPr>
          <p:cNvPr id="9" name="Left-Right Arrow 8"/>
          <p:cNvSpPr/>
          <p:nvPr/>
        </p:nvSpPr>
        <p:spPr>
          <a:xfrm>
            <a:off x="7896200" y="3765689"/>
            <a:ext cx="936104" cy="292284"/>
          </a:xfrm>
          <a:prstGeom prst="leftRight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latin typeface="Calibri"/>
            </a:endParaRPr>
          </a:p>
        </p:txBody>
      </p:sp>
    </p:spTree>
    <p:extLst>
      <p:ext uri="{BB962C8B-B14F-4D97-AF65-F5344CB8AC3E}">
        <p14:creationId xmlns:p14="http://schemas.microsoft.com/office/powerpoint/2010/main" val="3755861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6" presetClass="emph" presetSubtype="0" fill="hold" nodeType="clickEffect">
                                  <p:stCondLst>
                                    <p:cond delay="0"/>
                                  </p:stCondLst>
                                  <p:childTnLst>
                                    <p:animScale>
                                      <p:cBhvr>
                                        <p:cTn id="14" dur="2000" fill="hold"/>
                                        <p:tgtEl>
                                          <p:spTgt spid="5"/>
                                        </p:tgtEl>
                                      </p:cBhvr>
                                      <p:by x="150000" y="150000"/>
                                    </p:animScale>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6" presetClass="emph" presetSubtype="0" fill="hold" nodeType="clickEffect">
                                  <p:stCondLst>
                                    <p:cond delay="0"/>
                                  </p:stCondLst>
                                  <p:childTnLst>
                                    <p:animScale>
                                      <p:cBhvr>
                                        <p:cTn id="22" dur="2000" fill="hold"/>
                                        <p:tgtEl>
                                          <p:spTgt spid="6"/>
                                        </p:tgtEl>
                                      </p:cBhvr>
                                      <p:by x="150000" y="150000"/>
                                    </p:animScale>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6" presetClass="emph" presetSubtype="0" fill="hold" nodeType="clickEffect">
                                  <p:stCondLst>
                                    <p:cond delay="0"/>
                                  </p:stCondLst>
                                  <p:childTnLst>
                                    <p:animScale>
                                      <p:cBhvr>
                                        <p:cTn id="34" dur="2000" fill="hold"/>
                                        <p:tgtEl>
                                          <p:spTgt spid="7"/>
                                        </p:tgtEl>
                                      </p:cBhvr>
                                      <p:by x="150000" y="150000"/>
                                    </p:animScale>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361996" y="753024"/>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prstClr val="black"/>
                </a:solidFill>
                <a:latin typeface="Calibri"/>
              </a:rPr>
              <a:t>Bruner</a:t>
            </a:r>
          </a:p>
        </p:txBody>
      </p:sp>
      <p:sp>
        <p:nvSpPr>
          <p:cNvPr id="3" name="Content Placeholder 6"/>
          <p:cNvSpPr txBox="1">
            <a:spLocks/>
          </p:cNvSpPr>
          <p:nvPr/>
        </p:nvSpPr>
        <p:spPr>
          <a:xfrm>
            <a:off x="1775520" y="4221088"/>
            <a:ext cx="7056784" cy="144016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endParaRPr lang="en-US" altLang="en-US" sz="2800" dirty="0">
              <a:solidFill>
                <a:prstClr val="black"/>
              </a:solidFill>
              <a:latin typeface="Calibri"/>
              <a:ea typeface="ＭＳ Ｐゴシック" pitchFamily="34" charset="-128"/>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01386" y="1968190"/>
            <a:ext cx="3204926" cy="3875725"/>
          </a:xfrm>
          <a:prstGeom prst="rect">
            <a:avLst/>
          </a:prstGeom>
          <a:ln>
            <a:noFill/>
          </a:ln>
          <a:effectLst>
            <a:softEdge rad="112500"/>
          </a:effectLst>
        </p:spPr>
      </p:pic>
      <p:sp>
        <p:nvSpPr>
          <p:cNvPr id="5" name="TextBox 4"/>
          <p:cNvSpPr txBox="1"/>
          <p:nvPr/>
        </p:nvSpPr>
        <p:spPr>
          <a:xfrm>
            <a:off x="880482" y="1718314"/>
            <a:ext cx="6946161" cy="954107"/>
          </a:xfrm>
          <a:prstGeom prst="rect">
            <a:avLst/>
          </a:prstGeom>
          <a:noFill/>
        </p:spPr>
        <p:txBody>
          <a:bodyPr wrap="square" rtlCol="0">
            <a:spAutoFit/>
          </a:bodyPr>
          <a:lstStyle/>
          <a:p>
            <a:pPr marL="285750" indent="-285750">
              <a:buFont typeface="Arial" panose="020B0604020202020204" pitchFamily="34" charset="0"/>
              <a:buChar char="•"/>
            </a:pPr>
            <a:r>
              <a:rPr lang="en-US" altLang="en-US" sz="2800" dirty="0">
                <a:solidFill>
                  <a:prstClr val="black"/>
                </a:solidFill>
                <a:latin typeface="Calibri"/>
                <a:ea typeface="ＭＳ Ｐゴシック" pitchFamily="34" charset="-128"/>
              </a:rPr>
              <a:t>Developed early childcare programmes in USA</a:t>
            </a:r>
          </a:p>
        </p:txBody>
      </p:sp>
      <p:sp>
        <p:nvSpPr>
          <p:cNvPr id="6" name="TextBox 5"/>
          <p:cNvSpPr txBox="1"/>
          <p:nvPr/>
        </p:nvSpPr>
        <p:spPr>
          <a:xfrm>
            <a:off x="880482" y="2609330"/>
            <a:ext cx="6946161" cy="954107"/>
          </a:xfrm>
          <a:prstGeom prst="rect">
            <a:avLst/>
          </a:prstGeom>
          <a:noFill/>
        </p:spPr>
        <p:txBody>
          <a:bodyPr wrap="square" rtlCol="0">
            <a:spAutoFit/>
          </a:bodyPr>
          <a:lstStyle/>
          <a:p>
            <a:pPr marL="457200" indent="-457200">
              <a:buFont typeface="Arial" panose="020B0604020202020204" pitchFamily="34" charset="0"/>
              <a:buChar char="•"/>
            </a:pPr>
            <a:r>
              <a:rPr lang="en-US" altLang="en-US" sz="2800" dirty="0">
                <a:solidFill>
                  <a:prstClr val="black"/>
                </a:solidFill>
                <a:latin typeface="Calibri"/>
                <a:ea typeface="ＭＳ Ｐゴシック" pitchFamily="34" charset="-128"/>
              </a:rPr>
              <a:t>Impressed by visit to the child-centred </a:t>
            </a:r>
            <a:r>
              <a:rPr lang="en-GB" altLang="en-US" sz="2800" dirty="0">
                <a:solidFill>
                  <a:prstClr val="black"/>
                </a:solidFill>
                <a:latin typeface="Calibri"/>
                <a:ea typeface="ＭＳ Ｐゴシック" pitchFamily="34" charset="-128"/>
              </a:rPr>
              <a:t>pre-schools</a:t>
            </a:r>
            <a:r>
              <a:rPr lang="en-US" altLang="en-US" sz="2800" dirty="0">
                <a:solidFill>
                  <a:prstClr val="black"/>
                </a:solidFill>
                <a:latin typeface="Calibri"/>
                <a:ea typeface="ＭＳ Ｐゴシック" pitchFamily="34" charset="-128"/>
              </a:rPr>
              <a:t> of Reggio Emilia</a:t>
            </a:r>
          </a:p>
        </p:txBody>
      </p:sp>
      <p:sp>
        <p:nvSpPr>
          <p:cNvPr id="8" name="TextBox 7"/>
          <p:cNvSpPr txBox="1"/>
          <p:nvPr/>
        </p:nvSpPr>
        <p:spPr>
          <a:xfrm>
            <a:off x="866920" y="3801934"/>
            <a:ext cx="6946161" cy="1384995"/>
          </a:xfrm>
          <a:prstGeom prst="rect">
            <a:avLst/>
          </a:prstGeom>
          <a:noFill/>
        </p:spPr>
        <p:txBody>
          <a:bodyPr wrap="square" rtlCol="0">
            <a:spAutoFit/>
          </a:bodyPr>
          <a:lstStyle/>
          <a:p>
            <a:pPr marL="457200" indent="-457200">
              <a:buFont typeface="Arial" panose="020B0604020202020204" pitchFamily="34" charset="0"/>
              <a:buChar char="•"/>
            </a:pPr>
            <a:r>
              <a:rPr lang="en-US" altLang="en-US" sz="2800" dirty="0">
                <a:solidFill>
                  <a:prstClr val="black"/>
                </a:solidFill>
                <a:latin typeface="Calibri"/>
                <a:ea typeface="ＭＳ Ｐゴシック" pitchFamily="34" charset="-128"/>
              </a:rPr>
              <a:t>Established a collaborative relationship with them to improve educational systems internationally</a:t>
            </a:r>
          </a:p>
        </p:txBody>
      </p:sp>
    </p:spTree>
    <p:extLst>
      <p:ext uri="{BB962C8B-B14F-4D97-AF65-F5344CB8AC3E}">
        <p14:creationId xmlns:p14="http://schemas.microsoft.com/office/powerpoint/2010/main" val="1920044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nodePh="1">
                                  <p:stCondLst>
                                    <p:cond delay="0"/>
                                  </p:stCondLst>
                                  <p:endCondLst>
                                    <p:cond evt="begin" delay="0">
                                      <p:tn val="19"/>
                                    </p:cond>
                                  </p:end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945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prstClr val="black"/>
                </a:solidFill>
                <a:latin typeface="Calibri"/>
              </a:rPr>
              <a:t>Bruner</a:t>
            </a:r>
          </a:p>
        </p:txBody>
      </p:sp>
      <p:sp>
        <p:nvSpPr>
          <p:cNvPr id="3" name="TextBox 2"/>
          <p:cNvSpPr txBox="1"/>
          <p:nvPr/>
        </p:nvSpPr>
        <p:spPr>
          <a:xfrm>
            <a:off x="4529796" y="1174487"/>
            <a:ext cx="5796520" cy="1815882"/>
          </a:xfrm>
          <a:prstGeom prst="rect">
            <a:avLst/>
          </a:prstGeom>
          <a:noFill/>
        </p:spPr>
        <p:txBody>
          <a:bodyPr wrap="square" rtlCol="0">
            <a:spAutoFit/>
          </a:bodyPr>
          <a:lstStyle/>
          <a:p>
            <a:pPr marL="457200" indent="-457200">
              <a:spcAft>
                <a:spcPts val="600"/>
              </a:spcAft>
              <a:buFont typeface="Arial" panose="020B0604020202020204" pitchFamily="34" charset="0"/>
              <a:buChar char="•"/>
            </a:pPr>
            <a:r>
              <a:rPr lang="en-GB" sz="2800" dirty="0">
                <a:solidFill>
                  <a:prstClr val="black"/>
                </a:solidFill>
                <a:latin typeface="Calibri"/>
              </a:rPr>
              <a:t>Read the document ‘What is the Reggio approach?’ that is on Moodle and Teams (Additional Reading)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75520" y="1726462"/>
            <a:ext cx="2422488" cy="3430730"/>
          </a:xfrm>
          <a:prstGeom prst="rect">
            <a:avLst/>
          </a:prstGeom>
        </p:spPr>
      </p:pic>
      <p:sp>
        <p:nvSpPr>
          <p:cNvPr id="6" name="TextBox 5"/>
          <p:cNvSpPr txBox="1"/>
          <p:nvPr/>
        </p:nvSpPr>
        <p:spPr>
          <a:xfrm>
            <a:off x="2014656" y="980728"/>
            <a:ext cx="1944216" cy="523220"/>
          </a:xfrm>
          <a:prstGeom prst="rect">
            <a:avLst/>
          </a:prstGeom>
          <a:noFill/>
        </p:spPr>
        <p:txBody>
          <a:bodyPr wrap="square" rtlCol="0">
            <a:spAutoFit/>
          </a:bodyPr>
          <a:lstStyle/>
          <a:p>
            <a:r>
              <a:rPr lang="en-GB" sz="2800" b="1" dirty="0">
                <a:solidFill>
                  <a:prstClr val="black"/>
                </a:solidFill>
                <a:latin typeface="Calibri"/>
              </a:rPr>
              <a:t>Task:</a:t>
            </a:r>
          </a:p>
        </p:txBody>
      </p:sp>
      <p:sp>
        <p:nvSpPr>
          <p:cNvPr id="7" name="TextBox 6"/>
          <p:cNvSpPr txBox="1"/>
          <p:nvPr/>
        </p:nvSpPr>
        <p:spPr>
          <a:xfrm>
            <a:off x="4511824" y="3000585"/>
            <a:ext cx="5796520" cy="1384995"/>
          </a:xfrm>
          <a:prstGeom prst="rect">
            <a:avLst/>
          </a:prstGeom>
          <a:noFill/>
        </p:spPr>
        <p:txBody>
          <a:bodyPr wrap="square" rtlCol="0">
            <a:spAutoFit/>
          </a:bodyPr>
          <a:lstStyle/>
          <a:p>
            <a:pPr marL="457200" indent="-457200">
              <a:spcAft>
                <a:spcPts val="600"/>
              </a:spcAft>
              <a:buFont typeface="Arial" panose="020B0604020202020204" pitchFamily="34" charset="0"/>
              <a:buChar char="•"/>
            </a:pPr>
            <a:r>
              <a:rPr lang="en-GB" sz="2800" dirty="0">
                <a:solidFill>
                  <a:prstClr val="black"/>
                </a:solidFill>
                <a:latin typeface="Calibri"/>
              </a:rPr>
              <a:t>Identify five key points that demonstrate their child-centred approach</a:t>
            </a:r>
          </a:p>
        </p:txBody>
      </p:sp>
      <p:sp>
        <p:nvSpPr>
          <p:cNvPr id="8" name="TextBox 7"/>
          <p:cNvSpPr txBox="1"/>
          <p:nvPr/>
        </p:nvSpPr>
        <p:spPr>
          <a:xfrm>
            <a:off x="4511824" y="4546639"/>
            <a:ext cx="5796520" cy="954107"/>
          </a:xfrm>
          <a:prstGeom prst="rect">
            <a:avLst/>
          </a:prstGeom>
          <a:noFill/>
        </p:spPr>
        <p:txBody>
          <a:bodyPr wrap="square" rtlCol="0">
            <a:spAutoFit/>
          </a:bodyPr>
          <a:lstStyle/>
          <a:p>
            <a:pPr marL="457200" indent="-457200">
              <a:spcAft>
                <a:spcPts val="600"/>
              </a:spcAft>
              <a:buFont typeface="Arial" panose="020B0604020202020204" pitchFamily="34" charset="0"/>
              <a:buChar char="•"/>
            </a:pPr>
            <a:r>
              <a:rPr lang="en-GB" sz="2800" dirty="0">
                <a:solidFill>
                  <a:prstClr val="black"/>
                </a:solidFill>
                <a:latin typeface="Calibri"/>
              </a:rPr>
              <a:t>Share these with the group next week.</a:t>
            </a:r>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91523" y="1707260"/>
            <a:ext cx="566793" cy="566793"/>
          </a:xfrm>
          <a:prstGeom prst="rect">
            <a:avLst/>
          </a:prstGeom>
        </p:spPr>
      </p:pic>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860644" y="3210970"/>
            <a:ext cx="628549" cy="628549"/>
          </a:xfrm>
          <a:prstGeom prst="rect">
            <a:avLst/>
          </a:prstGeom>
        </p:spPr>
      </p:pic>
      <p:pic>
        <p:nvPicPr>
          <p:cNvPr id="12" name="Picture 11">
            <a:hlinkClick r:id="rId5" action="ppaction://hlinkfile"/>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891523" y="5010226"/>
            <a:ext cx="604435" cy="604435"/>
          </a:xfrm>
          <a:prstGeom prst="rect">
            <a:avLst/>
          </a:prstGeom>
        </p:spPr>
      </p:pic>
    </p:spTree>
    <p:extLst>
      <p:ext uri="{BB962C8B-B14F-4D97-AF65-F5344CB8AC3E}">
        <p14:creationId xmlns:p14="http://schemas.microsoft.com/office/powerpoint/2010/main" val="3435656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P spid="8" grpId="0"/>
    </p:bld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7880</TotalTime>
  <Words>1223</Words>
  <Application>Microsoft Office PowerPoint</Application>
  <PresentationFormat>Widescreen</PresentationFormat>
  <Paragraphs>127</Paragraphs>
  <Slides>28</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Arial</vt:lpstr>
      <vt:lpstr>Calibri</vt:lpstr>
      <vt:lpstr>1_Office Theme</vt:lpstr>
      <vt:lpstr>Exploring the ‘Hidden Curriculum’</vt:lpstr>
      <vt:lpstr>Module Aims</vt:lpstr>
      <vt:lpstr>Learning Outcomes</vt:lpstr>
      <vt:lpstr>PowerPoint Presentation</vt:lpstr>
      <vt:lpstr>PowerPoint Presentation</vt:lpstr>
      <vt:lpstr>Module Assessment</vt:lpstr>
      <vt:lpstr>Academic Posters – Where to get help</vt:lpstr>
      <vt:lpstr>Example 1</vt:lpstr>
      <vt:lpstr>Example 2</vt:lpstr>
      <vt:lpstr>Example 3</vt:lpstr>
      <vt:lpstr>PowerPoint Presentation</vt:lpstr>
      <vt:lpstr>What do we mean by ‘education’?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Lianne Bowen</dc:creator>
  <cp:lastModifiedBy>Lianne Bowen</cp:lastModifiedBy>
  <cp:revision>13</cp:revision>
  <dcterms:created xsi:type="dcterms:W3CDTF">2020-10-27T11:42:58Z</dcterms:created>
  <dcterms:modified xsi:type="dcterms:W3CDTF">2020-11-04T16:29:36Z</dcterms:modified>
</cp:coreProperties>
</file>