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92" r:id="rId2"/>
    <p:sldId id="257" r:id="rId3"/>
    <p:sldId id="258" r:id="rId4"/>
    <p:sldId id="295" r:id="rId5"/>
    <p:sldId id="259" r:id="rId6"/>
    <p:sldId id="299" r:id="rId7"/>
    <p:sldId id="296" r:id="rId8"/>
    <p:sldId id="300" r:id="rId9"/>
    <p:sldId id="301" r:id="rId10"/>
    <p:sldId id="302" r:id="rId11"/>
    <p:sldId id="304" r:id="rId12"/>
    <p:sldId id="305" r:id="rId13"/>
    <p:sldId id="306" r:id="rId14"/>
    <p:sldId id="307" r:id="rId15"/>
    <p:sldId id="309" r:id="rId16"/>
    <p:sldId id="303" r:id="rId17"/>
    <p:sldId id="312" r:id="rId18"/>
    <p:sldId id="311" r:id="rId19"/>
    <p:sldId id="310" r:id="rId20"/>
    <p:sldId id="308" r:id="rId21"/>
    <p:sldId id="313" r:id="rId22"/>
    <p:sldId id="26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9C2E3E-69E0-8C57-AAAE-A366F5A60C00}" v="3317" dt="2023-02-24T18:08:41.0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9/19/2024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9/19/2024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8b7NOYMuFCQ" TargetMode="External"/><Relationship Id="rId2" Type="http://schemas.openxmlformats.org/officeDocument/2006/relationships/hyperlink" Target="https://youtu.be/8sjA90hvnQ0" TargetMode="External"/><Relationship Id="rId1" Type="http://schemas.openxmlformats.org/officeDocument/2006/relationships/slideLayout" Target="../slideLayouts/slideLayout2.xml"/><Relationship Id="rId5" Type="http://schemas.openxmlformats.org/officeDocument/2006/relationships/hyperlink" Target="https://youtu.be/8ltr_JUkXiA" TargetMode="External"/><Relationship Id="rId4" Type="http://schemas.openxmlformats.org/officeDocument/2006/relationships/hyperlink" Target="https://youtu.be/NYkgbrZSAY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21AA7-35F8-1663-F279-6E6723E33783}"/>
              </a:ext>
            </a:extLst>
          </p:cNvPr>
          <p:cNvSpPr>
            <a:spLocks noGrp="1"/>
          </p:cNvSpPr>
          <p:nvPr>
            <p:ph type="title"/>
          </p:nvPr>
        </p:nvSpPr>
        <p:spPr/>
        <p:txBody>
          <a:bodyPr/>
          <a:lstStyle/>
          <a:p>
            <a:pPr algn="ctr"/>
            <a:r>
              <a:rPr lang="en-US" dirty="0"/>
              <a:t>Non-violent communication</a:t>
            </a:r>
          </a:p>
        </p:txBody>
      </p:sp>
      <p:pic>
        <p:nvPicPr>
          <p:cNvPr id="4" name="Picture 4" descr="Diagram&#10;&#10;Description automatically generated">
            <a:extLst>
              <a:ext uri="{FF2B5EF4-FFF2-40B4-BE49-F238E27FC236}">
                <a16:creationId xmlns:a16="http://schemas.microsoft.com/office/drawing/2014/main" id="{ED3A37C2-70D9-E187-B829-D4D99B38507C}"/>
              </a:ext>
            </a:extLst>
          </p:cNvPr>
          <p:cNvPicPr>
            <a:picLocks noGrp="1" noChangeAspect="1"/>
          </p:cNvPicPr>
          <p:nvPr>
            <p:ph idx="1"/>
          </p:nvPr>
        </p:nvPicPr>
        <p:blipFill>
          <a:blip r:embed="rId2"/>
          <a:stretch>
            <a:fillRect/>
          </a:stretch>
        </p:blipFill>
        <p:spPr>
          <a:xfrm>
            <a:off x="2991892" y="1917761"/>
            <a:ext cx="5630020" cy="4136413"/>
          </a:xfrm>
        </p:spPr>
      </p:pic>
    </p:spTree>
    <p:extLst>
      <p:ext uri="{BB962C8B-B14F-4D97-AF65-F5344CB8AC3E}">
        <p14:creationId xmlns:p14="http://schemas.microsoft.com/office/powerpoint/2010/main" val="319819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425-84FE-E432-94C8-F738A29B7BEE}"/>
              </a:ext>
            </a:extLst>
          </p:cNvPr>
          <p:cNvSpPr>
            <a:spLocks noGrp="1"/>
          </p:cNvSpPr>
          <p:nvPr>
            <p:ph type="title"/>
          </p:nvPr>
        </p:nvSpPr>
        <p:spPr/>
        <p:txBody>
          <a:bodyPr/>
          <a:lstStyle/>
          <a:p>
            <a:pPr algn="ctr"/>
            <a:r>
              <a:rPr lang="en-GB" dirty="0"/>
              <a:t>Agenda</a:t>
            </a:r>
            <a:endParaRPr lang="en-US" dirty="0"/>
          </a:p>
        </p:txBody>
      </p:sp>
      <p:sp>
        <p:nvSpPr>
          <p:cNvPr id="3" name="Content Placeholder 2">
            <a:extLst>
              <a:ext uri="{FF2B5EF4-FFF2-40B4-BE49-F238E27FC236}">
                <a16:creationId xmlns:a16="http://schemas.microsoft.com/office/drawing/2014/main" id="{51FA301B-076E-9B4A-80C8-B5648AE5B101}"/>
              </a:ext>
            </a:extLst>
          </p:cNvPr>
          <p:cNvSpPr>
            <a:spLocks noGrp="1"/>
          </p:cNvSpPr>
          <p:nvPr>
            <p:ph idx="1"/>
          </p:nvPr>
        </p:nvSpPr>
        <p:spPr/>
        <p:txBody>
          <a:bodyPr>
            <a:normAutofit/>
          </a:bodyPr>
          <a:lstStyle/>
          <a:p>
            <a:r>
              <a:rPr lang="en-GB" sz="4100" dirty="0"/>
              <a:t>History of Non-Violent Communication</a:t>
            </a:r>
          </a:p>
          <a:p>
            <a:r>
              <a:rPr lang="en-GB" sz="4100" dirty="0"/>
              <a:t>Aggressive behaviour </a:t>
            </a:r>
          </a:p>
          <a:p>
            <a:r>
              <a:rPr lang="en-GB" sz="4100" dirty="0"/>
              <a:t>NVC Script</a:t>
            </a:r>
            <a:endParaRPr lang="en-US" sz="4100" dirty="0"/>
          </a:p>
          <a:p>
            <a:r>
              <a:rPr lang="en-GB" sz="4100" dirty="0"/>
              <a:t>Role-Play Exercises</a:t>
            </a:r>
          </a:p>
        </p:txBody>
      </p:sp>
    </p:spTree>
    <p:extLst>
      <p:ext uri="{BB962C8B-B14F-4D97-AF65-F5344CB8AC3E}">
        <p14:creationId xmlns:p14="http://schemas.microsoft.com/office/powerpoint/2010/main" val="21365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Purpose of Non-Violent Communication</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500" dirty="0"/>
              <a:t>Communication tool</a:t>
            </a:r>
          </a:p>
          <a:p>
            <a:r>
              <a:rPr lang="en-GB" sz="2500" dirty="0"/>
              <a:t>Help resolve conflicts interpersonally, within groups/organisations, politically</a:t>
            </a:r>
            <a:endParaRPr lang="en-GB"/>
          </a:p>
          <a:p>
            <a:r>
              <a:rPr lang="en-GB" sz="2500" dirty="0"/>
              <a:t>Based on principles of non-violence</a:t>
            </a:r>
          </a:p>
          <a:p>
            <a:r>
              <a:rPr lang="en-GB" sz="2500" dirty="0"/>
              <a:t>Uses concepts from person-centred therapy</a:t>
            </a:r>
          </a:p>
          <a:p>
            <a:r>
              <a:rPr lang="en-GB" sz="2500" dirty="0"/>
              <a:t>Promotes empathy and listening skills</a:t>
            </a:r>
          </a:p>
          <a:p>
            <a:r>
              <a:rPr lang="en-GB" sz="2500" dirty="0"/>
              <a:t>Equality for each participant</a:t>
            </a:r>
          </a:p>
          <a:p>
            <a:endParaRPr lang="en-GB" sz="2500" dirty="0"/>
          </a:p>
          <a:p>
            <a:endParaRPr lang="en-GB" sz="2500" dirty="0"/>
          </a:p>
        </p:txBody>
      </p:sp>
    </p:spTree>
    <p:extLst>
      <p:ext uri="{BB962C8B-B14F-4D97-AF65-F5344CB8AC3E}">
        <p14:creationId xmlns:p14="http://schemas.microsoft.com/office/powerpoint/2010/main" val="3414015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E3E1-536F-98ED-9D3A-049BD974D15E}"/>
              </a:ext>
            </a:extLst>
          </p:cNvPr>
          <p:cNvSpPr>
            <a:spLocks noGrp="1"/>
          </p:cNvSpPr>
          <p:nvPr>
            <p:ph type="title"/>
          </p:nvPr>
        </p:nvSpPr>
        <p:spPr/>
        <p:txBody>
          <a:bodyPr/>
          <a:lstStyle/>
          <a:p>
            <a:pPr algn="ctr"/>
            <a:r>
              <a:rPr lang="en-GB" dirty="0"/>
              <a:t>Purpose of Non-Violent Communication</a:t>
            </a:r>
            <a:endParaRPr lang="en-US" dirty="0"/>
          </a:p>
        </p:txBody>
      </p:sp>
      <p:sp>
        <p:nvSpPr>
          <p:cNvPr id="3" name="Content Placeholder 2">
            <a:extLst>
              <a:ext uri="{FF2B5EF4-FFF2-40B4-BE49-F238E27FC236}">
                <a16:creationId xmlns:a16="http://schemas.microsoft.com/office/drawing/2014/main" id="{501BB7B0-5671-5619-D3AC-DDBA34FFAB94}"/>
              </a:ext>
            </a:extLst>
          </p:cNvPr>
          <p:cNvSpPr>
            <a:spLocks noGrp="1"/>
          </p:cNvSpPr>
          <p:nvPr>
            <p:ph idx="1"/>
          </p:nvPr>
        </p:nvSpPr>
        <p:spPr>
          <a:xfrm>
            <a:off x="1430412" y="1853755"/>
            <a:ext cx="9603275" cy="4078258"/>
          </a:xfrm>
        </p:spPr>
        <p:txBody>
          <a:bodyPr>
            <a:noAutofit/>
          </a:bodyPr>
          <a:lstStyle/>
          <a:p>
            <a:r>
              <a:rPr lang="en-GB" sz="2500" dirty="0"/>
              <a:t>Improve the quality of life for you and those around you</a:t>
            </a:r>
            <a:endParaRPr lang="en-US" dirty="0"/>
          </a:p>
          <a:p>
            <a:r>
              <a:rPr lang="en-GB" sz="2500" dirty="0"/>
              <a:t>A method to ensure both parties needs are met</a:t>
            </a:r>
          </a:p>
          <a:p>
            <a:r>
              <a:rPr lang="en-GB" sz="2500" dirty="0"/>
              <a:t>This is done by starting from a place of empathy</a:t>
            </a:r>
          </a:p>
          <a:p>
            <a:r>
              <a:rPr lang="en-GB" sz="2500" dirty="0"/>
              <a:t>Promotes harmony</a:t>
            </a:r>
          </a:p>
          <a:p>
            <a:r>
              <a:rPr lang="en-GB" sz="2500" dirty="0"/>
              <a:t>Gather information for future cooperation</a:t>
            </a:r>
          </a:p>
          <a:p>
            <a:r>
              <a:rPr lang="en-GB" sz="2500" dirty="0"/>
              <a:t>Avoids coercion</a:t>
            </a:r>
          </a:p>
          <a:p>
            <a:r>
              <a:rPr lang="en-GB" sz="2500" dirty="0"/>
              <a:t>Comes from a place of observation/curiosity rather than evaluation</a:t>
            </a:r>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a:p>
            <a:endParaRPr lang="en-GB" sz="2500" dirty="0"/>
          </a:p>
        </p:txBody>
      </p:sp>
    </p:spTree>
    <p:extLst>
      <p:ext uri="{BB962C8B-B14F-4D97-AF65-F5344CB8AC3E}">
        <p14:creationId xmlns:p14="http://schemas.microsoft.com/office/powerpoint/2010/main" val="116455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C64A-2016-3FAE-41DC-9E5C5E64F076}"/>
              </a:ext>
            </a:extLst>
          </p:cNvPr>
          <p:cNvSpPr>
            <a:spLocks noGrp="1"/>
          </p:cNvSpPr>
          <p:nvPr>
            <p:ph type="title"/>
          </p:nvPr>
        </p:nvSpPr>
        <p:spPr/>
        <p:txBody>
          <a:bodyPr/>
          <a:lstStyle/>
          <a:p>
            <a:pPr algn="ctr"/>
            <a:r>
              <a:rPr lang="en-GB" dirty="0"/>
              <a:t>Marshall </a:t>
            </a:r>
            <a:r>
              <a:rPr lang="en-GB" dirty="0" err="1"/>
              <a:t>rosenberg</a:t>
            </a:r>
          </a:p>
        </p:txBody>
      </p:sp>
      <p:pic>
        <p:nvPicPr>
          <p:cNvPr id="6" name="Picture 6" descr="A picture containing person, person, suit&#10;&#10;Description automatically generated">
            <a:extLst>
              <a:ext uri="{FF2B5EF4-FFF2-40B4-BE49-F238E27FC236}">
                <a16:creationId xmlns:a16="http://schemas.microsoft.com/office/drawing/2014/main" id="{2CEE4862-94AC-4553-64E9-6C7239FC42D0}"/>
              </a:ext>
            </a:extLst>
          </p:cNvPr>
          <p:cNvPicPr>
            <a:picLocks noGrp="1" noChangeAspect="1"/>
          </p:cNvPicPr>
          <p:nvPr>
            <p:ph sz="half" idx="1"/>
          </p:nvPr>
        </p:nvPicPr>
        <p:blipFill>
          <a:blip r:embed="rId2"/>
          <a:stretch>
            <a:fillRect/>
          </a:stretch>
        </p:blipFill>
        <p:spPr>
          <a:xfrm>
            <a:off x="8199378" y="1666307"/>
            <a:ext cx="2859416" cy="4296314"/>
          </a:xfrm>
        </p:spPr>
      </p:pic>
      <p:sp>
        <p:nvSpPr>
          <p:cNvPr id="7" name="Content Placeholder 6">
            <a:extLst>
              <a:ext uri="{FF2B5EF4-FFF2-40B4-BE49-F238E27FC236}">
                <a16:creationId xmlns:a16="http://schemas.microsoft.com/office/drawing/2014/main" id="{CEDCF98C-70AC-79DA-87D4-8E65240DE8FC}"/>
              </a:ext>
            </a:extLst>
          </p:cNvPr>
          <p:cNvSpPr>
            <a:spLocks noGrp="1"/>
          </p:cNvSpPr>
          <p:nvPr>
            <p:ph sz="half" idx="2"/>
          </p:nvPr>
        </p:nvSpPr>
        <p:spPr>
          <a:xfrm>
            <a:off x="849733" y="1988588"/>
            <a:ext cx="6859265" cy="4059746"/>
          </a:xfrm>
        </p:spPr>
        <p:txBody>
          <a:bodyPr vert="horz" lIns="91440" tIns="45720" rIns="91440" bIns="45720" rtlCol="0" anchor="t">
            <a:normAutofit lnSpcReduction="10000"/>
          </a:bodyPr>
          <a:lstStyle/>
          <a:p>
            <a:r>
              <a:rPr lang="en-US" sz="2500" dirty="0"/>
              <a:t>Clinical psychologist</a:t>
            </a:r>
            <a:endParaRPr lang="en-US" dirty="0"/>
          </a:p>
          <a:p>
            <a:r>
              <a:rPr lang="en-US" sz="2500" dirty="0">
                <a:ea typeface="+mn-lt"/>
                <a:cs typeface="+mn-lt"/>
              </a:rPr>
              <a:t>Grew up in violent </a:t>
            </a:r>
            <a:r>
              <a:rPr lang="en-US" sz="2500" dirty="0" err="1">
                <a:ea typeface="+mn-lt"/>
                <a:cs typeface="+mn-lt"/>
              </a:rPr>
              <a:t>neighbourhood</a:t>
            </a:r>
            <a:r>
              <a:rPr lang="en-US" sz="2500" dirty="0">
                <a:ea typeface="+mn-lt"/>
                <a:cs typeface="+mn-lt"/>
              </a:rPr>
              <a:t> in Detroit</a:t>
            </a:r>
          </a:p>
          <a:p>
            <a:r>
              <a:rPr lang="en-US" sz="2500" dirty="0">
                <a:ea typeface="+mn-lt"/>
                <a:cs typeface="+mn-lt"/>
              </a:rPr>
              <a:t>Wanted to explore causes of violence, develop peacemaking skills</a:t>
            </a:r>
            <a:endParaRPr lang="en-US" dirty="0">
              <a:ea typeface="+mn-lt"/>
              <a:cs typeface="+mn-lt"/>
            </a:endParaRPr>
          </a:p>
          <a:p>
            <a:r>
              <a:rPr lang="en-US" sz="2500" dirty="0">
                <a:ea typeface="+mn-lt"/>
                <a:cs typeface="+mn-lt"/>
              </a:rPr>
              <a:t>Originally worked in schools and </a:t>
            </a:r>
            <a:r>
              <a:rPr lang="en-US" sz="2500" dirty="0" err="1">
                <a:ea typeface="+mn-lt"/>
                <a:cs typeface="+mn-lt"/>
              </a:rPr>
              <a:t>organisations</a:t>
            </a:r>
            <a:r>
              <a:rPr lang="en-US" sz="2500" dirty="0">
                <a:ea typeface="+mn-lt"/>
                <a:cs typeface="+mn-lt"/>
              </a:rPr>
              <a:t> on racial integration</a:t>
            </a:r>
            <a:endParaRPr lang="en-US" dirty="0">
              <a:ea typeface="+mn-lt"/>
              <a:cs typeface="+mn-lt"/>
            </a:endParaRPr>
          </a:p>
          <a:p>
            <a:r>
              <a:rPr lang="en-US" sz="2500" dirty="0"/>
              <a:t>Began using in the 1960s-1970s, working with civil rights activists at universities</a:t>
            </a:r>
            <a:endParaRPr lang="en-US" dirty="0"/>
          </a:p>
          <a:p>
            <a:endParaRPr lang="en-US" sz="2500" dirty="0"/>
          </a:p>
          <a:p>
            <a:endParaRPr lang="en-US" sz="2500" dirty="0"/>
          </a:p>
          <a:p>
            <a:endParaRPr lang="en-US" sz="2500" dirty="0"/>
          </a:p>
          <a:p>
            <a:endParaRPr lang="en-US" sz="2500" dirty="0"/>
          </a:p>
          <a:p>
            <a:endParaRPr lang="en-US" dirty="0"/>
          </a:p>
        </p:txBody>
      </p:sp>
    </p:spTree>
    <p:extLst>
      <p:ext uri="{BB962C8B-B14F-4D97-AF65-F5344CB8AC3E}">
        <p14:creationId xmlns:p14="http://schemas.microsoft.com/office/powerpoint/2010/main" val="1475277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90DB-A8E7-A6EF-9FB0-1CB556E011AA}"/>
              </a:ext>
            </a:extLst>
          </p:cNvPr>
          <p:cNvSpPr>
            <a:spLocks noGrp="1"/>
          </p:cNvSpPr>
          <p:nvPr>
            <p:ph type="title"/>
          </p:nvPr>
        </p:nvSpPr>
        <p:spPr/>
        <p:txBody>
          <a:bodyPr/>
          <a:lstStyle/>
          <a:p>
            <a:pPr algn="ctr"/>
            <a:r>
              <a:rPr lang="en-US" dirty="0"/>
              <a:t>Miscommunication leads to conflict</a:t>
            </a:r>
          </a:p>
        </p:txBody>
      </p:sp>
      <p:sp>
        <p:nvSpPr>
          <p:cNvPr id="3" name="Content Placeholder 2">
            <a:extLst>
              <a:ext uri="{FF2B5EF4-FFF2-40B4-BE49-F238E27FC236}">
                <a16:creationId xmlns:a16="http://schemas.microsoft.com/office/drawing/2014/main" id="{50F300D6-3CE8-BE69-EF58-F51E4CAFDC36}"/>
              </a:ext>
            </a:extLst>
          </p:cNvPr>
          <p:cNvSpPr>
            <a:spLocks noGrp="1"/>
          </p:cNvSpPr>
          <p:nvPr>
            <p:ph idx="1"/>
          </p:nvPr>
        </p:nvSpPr>
        <p:spPr/>
        <p:txBody>
          <a:bodyPr vert="horz" lIns="91440" tIns="45720" rIns="91440" bIns="45720" rtlCol="0" anchor="t">
            <a:noAutofit/>
          </a:bodyPr>
          <a:lstStyle/>
          <a:p>
            <a:pPr marL="0" indent="0" algn="ctr">
              <a:buNone/>
            </a:pPr>
            <a:r>
              <a:rPr lang="en-US" sz="2500" dirty="0">
                <a:solidFill>
                  <a:srgbClr val="000000"/>
                </a:solidFill>
              </a:rPr>
              <a:t>"Nonviolent Communication holds that most conflicts between individuals or groups arise from </a:t>
            </a:r>
            <a:r>
              <a:rPr lang="en-US" sz="2500" err="1">
                <a:solidFill>
                  <a:srgbClr val="000000"/>
                </a:solidFill>
              </a:rPr>
              <a:t>miscommunicaiton</a:t>
            </a:r>
            <a:r>
              <a:rPr lang="en-US" sz="2500" dirty="0">
                <a:solidFill>
                  <a:srgbClr val="000000"/>
                </a:solidFill>
              </a:rPr>
              <a:t> about their human needs, due to coercive or manipulative language that aims to induce fear, guilt, shame, etc. These "violent" modes of communication, when used during a conflict, divert the attention of the participants away from clarifying their needs, their feelings, their perceptions, and their requests, </a:t>
            </a:r>
            <a:r>
              <a:rPr lang="en-US" sz="2500">
                <a:solidFill>
                  <a:srgbClr val="000000"/>
                </a:solidFill>
              </a:rPr>
              <a:t>thus perpetuating the conflict" (Rosenberg, 1962)</a:t>
            </a:r>
            <a:endParaRPr lang="en-US" sz="2500"/>
          </a:p>
          <a:p>
            <a:endParaRPr lang="en-US" dirty="0">
              <a:solidFill>
                <a:srgbClr val="000000"/>
              </a:solidFill>
            </a:endParaRPr>
          </a:p>
          <a:p>
            <a:endParaRPr lang="en-US"/>
          </a:p>
          <a:p>
            <a:endParaRPr lang="en-US" dirty="0"/>
          </a:p>
        </p:txBody>
      </p:sp>
    </p:spTree>
    <p:extLst>
      <p:ext uri="{BB962C8B-B14F-4D97-AF65-F5344CB8AC3E}">
        <p14:creationId xmlns:p14="http://schemas.microsoft.com/office/powerpoint/2010/main" val="1671474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42ABA-AC0F-969E-96DD-EA175E1BBD07}"/>
              </a:ext>
            </a:extLst>
          </p:cNvPr>
          <p:cNvSpPr>
            <a:spLocks noGrp="1"/>
          </p:cNvSpPr>
          <p:nvPr>
            <p:ph type="title"/>
          </p:nvPr>
        </p:nvSpPr>
        <p:spPr/>
        <p:txBody>
          <a:bodyPr/>
          <a:lstStyle/>
          <a:p>
            <a:pPr algn="ctr"/>
            <a:r>
              <a:rPr lang="en-US" dirty="0"/>
              <a:t>What is behind violent communication?</a:t>
            </a:r>
          </a:p>
        </p:txBody>
      </p:sp>
      <p:sp>
        <p:nvSpPr>
          <p:cNvPr id="3" name="Content Placeholder 2">
            <a:extLst>
              <a:ext uri="{FF2B5EF4-FFF2-40B4-BE49-F238E27FC236}">
                <a16:creationId xmlns:a16="http://schemas.microsoft.com/office/drawing/2014/main" id="{4DB6E601-8E43-5A9C-DB76-88F282F93A29}"/>
              </a:ext>
            </a:extLst>
          </p:cNvPr>
          <p:cNvSpPr>
            <a:spLocks noGrp="1"/>
          </p:cNvSpPr>
          <p:nvPr>
            <p:ph idx="1"/>
          </p:nvPr>
        </p:nvSpPr>
        <p:spPr>
          <a:xfrm>
            <a:off x="1451579" y="2015732"/>
            <a:ext cx="9603275" cy="3668327"/>
          </a:xfrm>
        </p:spPr>
        <p:txBody>
          <a:bodyPr>
            <a:normAutofit lnSpcReduction="10000"/>
          </a:bodyPr>
          <a:lstStyle/>
          <a:p>
            <a:r>
              <a:rPr lang="en-GB" sz="2800" dirty="0">
                <a:ea typeface="+mn-lt"/>
                <a:cs typeface="+mn-lt"/>
              </a:rPr>
              <a:t>Style of communication used when the person thinks it is the only way they will be heard</a:t>
            </a:r>
            <a:endParaRPr lang="en-GB" sz="2800" dirty="0"/>
          </a:p>
          <a:p>
            <a:r>
              <a:rPr lang="en-GB" sz="2800" dirty="0">
                <a:ea typeface="+mn-lt"/>
                <a:cs typeface="+mn-lt"/>
              </a:rPr>
              <a:t>Dysfunctional way of trying to get needs met</a:t>
            </a:r>
            <a:endParaRPr lang="en-GB" sz="2800" dirty="0"/>
          </a:p>
          <a:p>
            <a:r>
              <a:rPr lang="en-GB" sz="2800" dirty="0"/>
              <a:t>Lack of other behavioural tools </a:t>
            </a:r>
          </a:p>
          <a:p>
            <a:r>
              <a:rPr lang="en-GB" sz="2800" dirty="0"/>
              <a:t>Learned behaviour, modelled by parents, peers, other influences</a:t>
            </a:r>
          </a:p>
          <a:p>
            <a:r>
              <a:rPr lang="en-GB" sz="2800" dirty="0"/>
              <a:t>A way to feel power</a:t>
            </a:r>
          </a:p>
          <a:p>
            <a:endParaRPr lang="en-GB" dirty="0"/>
          </a:p>
          <a:p>
            <a:endParaRPr lang="en-US" dirty="0"/>
          </a:p>
        </p:txBody>
      </p:sp>
    </p:spTree>
    <p:extLst>
      <p:ext uri="{BB962C8B-B14F-4D97-AF65-F5344CB8AC3E}">
        <p14:creationId xmlns:p14="http://schemas.microsoft.com/office/powerpoint/2010/main" val="1378952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dirty="0"/>
              <a:t>What is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040084"/>
          </a:xfrm>
        </p:spPr>
        <p:txBody>
          <a:bodyPr>
            <a:normAutofit/>
          </a:bodyPr>
          <a:lstStyle/>
          <a:p>
            <a:r>
              <a:rPr lang="en-US" sz="2500" dirty="0"/>
              <a:t>Emotional state that various from mild irritation to rage</a:t>
            </a:r>
            <a:endParaRPr lang="en-US" dirty="0"/>
          </a:p>
          <a:p>
            <a:r>
              <a:rPr lang="en-US" sz="2500" dirty="0"/>
              <a:t>Accompanied by physiological and biological changes: increased heart rate and blood pressure, increased levels of adrenaline and noradrenaline</a:t>
            </a:r>
          </a:p>
          <a:p>
            <a:r>
              <a:rPr lang="en-US" sz="2500" dirty="0"/>
              <a:t>Can be caused by both internal and external events, i.e. a person who has annoyed you, or an event such as a traffic jam or cancelled flight</a:t>
            </a:r>
          </a:p>
          <a:p>
            <a:r>
              <a:rPr lang="en-US" sz="2500" dirty="0">
                <a:ea typeface="+mn-lt"/>
                <a:cs typeface="+mn-lt"/>
              </a:rPr>
              <a:t>Can be caused by memory of a traumatic event (e.g. being </a:t>
            </a:r>
            <a:r>
              <a:rPr lang="en-US" sz="2500" dirty="0" err="1">
                <a:ea typeface="+mn-lt"/>
                <a:cs typeface="+mn-lt"/>
              </a:rPr>
              <a:t>victimised</a:t>
            </a:r>
            <a:r>
              <a:rPr lang="en-US" sz="2500" dirty="0">
                <a:ea typeface="+mn-lt"/>
                <a:cs typeface="+mn-lt"/>
              </a:rPr>
              <a:t>)</a:t>
            </a:r>
          </a:p>
          <a:p>
            <a:endParaRPr lang="en-US" sz="2500" dirty="0"/>
          </a:p>
        </p:txBody>
      </p:sp>
    </p:spTree>
    <p:extLst>
      <p:ext uri="{BB962C8B-B14F-4D97-AF65-F5344CB8AC3E}">
        <p14:creationId xmlns:p14="http://schemas.microsoft.com/office/powerpoint/2010/main" val="4120801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dirty="0"/>
              <a:t>expressing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2015732"/>
            <a:ext cx="9603275" cy="4040084"/>
          </a:xfrm>
        </p:spPr>
        <p:txBody>
          <a:bodyPr>
            <a:normAutofit lnSpcReduction="10000"/>
          </a:bodyPr>
          <a:lstStyle/>
          <a:p>
            <a:r>
              <a:rPr lang="en-US" sz="2500" dirty="0"/>
              <a:t>Anger is a natural, instinctive response that allows us to prepare for </a:t>
            </a:r>
            <a:r>
              <a:rPr lang="en-US" sz="2500"/>
              <a:t>danger and defend ourselves if attacked (e.g by a lion)</a:t>
            </a:r>
            <a:endParaRPr lang="en-US" sz="2500" dirty="0"/>
          </a:p>
          <a:p>
            <a:r>
              <a:rPr lang="en-US" sz="2500"/>
              <a:t>The goal is not to eliminate this emotion, but to channel it effectively.  We can't lash out at others either with violence or verbal attacks – this is socially unacceptable</a:t>
            </a:r>
            <a:endParaRPr lang="en-US" sz="2500" dirty="0"/>
          </a:p>
          <a:p>
            <a:r>
              <a:rPr lang="en-US" sz="2500"/>
              <a:t>3 main approaches to expressing anger:  expressing, suppressing, and calming</a:t>
            </a:r>
            <a:endParaRPr lang="en-US" sz="2500" dirty="0"/>
          </a:p>
          <a:p>
            <a:r>
              <a:rPr lang="en-US" sz="2500"/>
              <a:t>Expressing feelings in an assertive – </a:t>
            </a:r>
            <a:r>
              <a:rPr lang="en-US" sz="2500" b="1"/>
              <a:t>not aggressive</a:t>
            </a:r>
            <a:r>
              <a:rPr lang="en-US" sz="2500"/>
              <a:t> – way is healthiest</a:t>
            </a:r>
            <a:endParaRPr lang="en-US" sz="2500" dirty="0"/>
          </a:p>
          <a:p>
            <a:endParaRPr lang="en-US" sz="2500" dirty="0"/>
          </a:p>
          <a:p>
            <a:endParaRPr lang="en-US" sz="2500" dirty="0"/>
          </a:p>
        </p:txBody>
      </p:sp>
    </p:spTree>
    <p:extLst>
      <p:ext uri="{BB962C8B-B14F-4D97-AF65-F5344CB8AC3E}">
        <p14:creationId xmlns:p14="http://schemas.microsoft.com/office/powerpoint/2010/main" val="337289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Goal of expressing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9603275" cy="4399516"/>
          </a:xfrm>
        </p:spPr>
        <p:txBody>
          <a:bodyPr>
            <a:normAutofit lnSpcReduction="10000"/>
          </a:bodyPr>
          <a:lstStyle/>
          <a:p>
            <a:r>
              <a:rPr lang="en-US" sz="2500">
                <a:ea typeface="+mn-lt"/>
                <a:cs typeface="+mn-lt"/>
              </a:rPr>
              <a:t>Supressing and converting or redirecting anger into more constructive behaviour can help temporarily – especially in social settings</a:t>
            </a:r>
            <a:endParaRPr lang="en-US" sz="2500" dirty="0"/>
          </a:p>
          <a:p>
            <a:r>
              <a:rPr lang="en-US" sz="2500"/>
              <a:t>However, supressing anger entirely can cause hypertension, high blood pressure, depression, passive-aggressive behaviour, criticizing behaviour, cynicism, unhealthy/lack of relationships</a:t>
            </a:r>
          </a:p>
          <a:p>
            <a:r>
              <a:rPr lang="en-US" sz="2500"/>
              <a:t>Controlling internal responses to triggers, taking time to calm down, and let feelings subside.</a:t>
            </a:r>
            <a:endParaRPr lang="en-US" sz="2500" dirty="0"/>
          </a:p>
          <a:p>
            <a:r>
              <a:rPr lang="en-US" sz="2500"/>
              <a:t>The goal of anger management is to reduce emotional feelings and physiological arousal.  Failing this, someone is going to get hurt.</a:t>
            </a:r>
          </a:p>
          <a:p>
            <a:endParaRPr lang="en-US" sz="2500" dirty="0"/>
          </a:p>
          <a:p>
            <a:endParaRPr lang="en-US" sz="2500" dirty="0"/>
          </a:p>
          <a:p>
            <a:endParaRPr lang="en-US" sz="2500" dirty="0"/>
          </a:p>
        </p:txBody>
      </p:sp>
    </p:spTree>
    <p:extLst>
      <p:ext uri="{BB962C8B-B14F-4D97-AF65-F5344CB8AC3E}">
        <p14:creationId xmlns:p14="http://schemas.microsoft.com/office/powerpoint/2010/main" val="2592180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 Anger MANAGEMENT STRATEGIES</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lnSpcReduction="10000"/>
          </a:bodyPr>
          <a:lstStyle/>
          <a:p>
            <a:r>
              <a:rPr lang="en-US" sz="2800">
                <a:ea typeface="+mn-lt"/>
                <a:cs typeface="+mn-lt"/>
              </a:rPr>
              <a:t>Relaxation (deep breathing, yoga, mindfulness, guided imagery)</a:t>
            </a:r>
            <a:endParaRPr lang="en-US" sz="2800"/>
          </a:p>
          <a:p>
            <a:r>
              <a:rPr lang="en-US" sz="2800"/>
              <a:t>Cognitive Restructuring (engage in rational thinking)</a:t>
            </a:r>
            <a:endParaRPr lang="en-US" sz="2800" dirty="0"/>
          </a:p>
          <a:p>
            <a:r>
              <a:rPr lang="en-US" sz="2800"/>
              <a:t>Problem Solving (make a plan, check progress)</a:t>
            </a:r>
            <a:endParaRPr lang="en-US" sz="2800" dirty="0"/>
          </a:p>
          <a:p>
            <a:r>
              <a:rPr lang="en-US" sz="2800"/>
              <a:t>Better Communication (slow down, check in, listen carefully)</a:t>
            </a:r>
            <a:endParaRPr lang="en-US" sz="2800" dirty="0"/>
          </a:p>
          <a:p>
            <a:r>
              <a:rPr lang="en-US" sz="2800"/>
              <a:t>Use Humour (Silliness, absurdity, things won't always go your way)</a:t>
            </a:r>
            <a:endParaRPr lang="en-US" sz="2800" dirty="0"/>
          </a:p>
          <a:p>
            <a:r>
              <a:rPr lang="en-US" sz="2800"/>
              <a:t>Change Environment (take break, personal/quiet time each day)</a:t>
            </a:r>
          </a:p>
          <a:p>
            <a:r>
              <a:rPr lang="en-US" sz="2800"/>
              <a:t>Get Counselling</a:t>
            </a:r>
            <a:endParaRPr lang="en-US" sz="2800" dirty="0"/>
          </a:p>
          <a:p>
            <a:endParaRPr lang="en-US" sz="2500" dirty="0"/>
          </a:p>
        </p:txBody>
      </p:sp>
    </p:spTree>
    <p:extLst>
      <p:ext uri="{BB962C8B-B14F-4D97-AF65-F5344CB8AC3E}">
        <p14:creationId xmlns:p14="http://schemas.microsoft.com/office/powerpoint/2010/main" val="2469968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 NVC approach to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a:bodyPr>
          <a:lstStyle/>
          <a:p>
            <a:r>
              <a:rPr lang="en-US" sz="2800">
                <a:ea typeface="+mn-lt"/>
                <a:cs typeface="+mn-lt"/>
              </a:rPr>
              <a:t>Anger</a:t>
            </a:r>
            <a:r>
              <a:rPr lang="en-US" sz="2800"/>
              <a:t> is a scary feeling – expressing and being on the receiving end can be unsettling</a:t>
            </a:r>
          </a:p>
          <a:p>
            <a:r>
              <a:rPr lang="en-US" sz="2800"/>
              <a:t>NVC helps navigate anger in a more holistic way</a:t>
            </a:r>
            <a:endParaRPr lang="en-US" sz="2800" dirty="0"/>
          </a:p>
          <a:p>
            <a:r>
              <a:rPr lang="en-US" sz="2800"/>
              <a:t>Healthier and empowering way to re-wire our responses to anger</a:t>
            </a:r>
            <a:endParaRPr lang="en-US" sz="2800" dirty="0"/>
          </a:p>
          <a:p>
            <a:r>
              <a:rPr lang="en-US" sz="2800"/>
              <a:t>Anger can be associated with violence, so people want to avoid</a:t>
            </a:r>
            <a:endParaRPr lang="en-US" sz="2800" dirty="0"/>
          </a:p>
          <a:p>
            <a:r>
              <a:rPr lang="en-US" sz="2800"/>
              <a:t>How we handle it – within ouselves and with others – can be the difference between conflict and connection</a:t>
            </a:r>
            <a:endParaRPr lang="en-US" sz="2800" dirty="0"/>
          </a:p>
          <a:p>
            <a:endParaRPr lang="en-US" sz="2800" dirty="0"/>
          </a:p>
          <a:p>
            <a:endParaRPr lang="en-US" sz="2800" dirty="0"/>
          </a:p>
          <a:p>
            <a:endParaRPr lang="en-US" sz="2500" dirty="0"/>
          </a:p>
        </p:txBody>
      </p:sp>
    </p:spTree>
    <p:extLst>
      <p:ext uri="{BB962C8B-B14F-4D97-AF65-F5344CB8AC3E}">
        <p14:creationId xmlns:p14="http://schemas.microsoft.com/office/powerpoint/2010/main" val="4007801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CDD5-50B7-D7A9-5B7E-8AF5AF11889C}"/>
              </a:ext>
            </a:extLst>
          </p:cNvPr>
          <p:cNvSpPr>
            <a:spLocks noGrp="1"/>
          </p:cNvSpPr>
          <p:nvPr>
            <p:ph type="title"/>
          </p:nvPr>
        </p:nvSpPr>
        <p:spPr/>
        <p:txBody>
          <a:bodyPr/>
          <a:lstStyle/>
          <a:p>
            <a:pPr algn="ctr"/>
            <a:r>
              <a:rPr lang="en-US"/>
              <a:t> NVC approach to anger</a:t>
            </a:r>
          </a:p>
        </p:txBody>
      </p:sp>
      <p:sp>
        <p:nvSpPr>
          <p:cNvPr id="3" name="Content Placeholder 2">
            <a:extLst>
              <a:ext uri="{FF2B5EF4-FFF2-40B4-BE49-F238E27FC236}">
                <a16:creationId xmlns:a16="http://schemas.microsoft.com/office/drawing/2014/main" id="{FA56F608-32D2-9377-F6BA-784AB61E95C9}"/>
              </a:ext>
            </a:extLst>
          </p:cNvPr>
          <p:cNvSpPr>
            <a:spLocks noGrp="1"/>
          </p:cNvSpPr>
          <p:nvPr>
            <p:ph idx="1"/>
          </p:nvPr>
        </p:nvSpPr>
        <p:spPr>
          <a:xfrm>
            <a:off x="1451579" y="1771318"/>
            <a:ext cx="10580935" cy="4399516"/>
          </a:xfrm>
        </p:spPr>
        <p:txBody>
          <a:bodyPr>
            <a:normAutofit lnSpcReduction="10000"/>
          </a:bodyPr>
          <a:lstStyle/>
          <a:p>
            <a:r>
              <a:rPr lang="en-US" sz="2800">
                <a:ea typeface="+mn-lt"/>
                <a:cs typeface="+mn-lt"/>
              </a:rPr>
              <a:t>By the time anger arises, we have already lost control</a:t>
            </a:r>
            <a:endParaRPr lang="en-US" sz="2800"/>
          </a:p>
          <a:p>
            <a:r>
              <a:rPr lang="en-US" sz="2800"/>
              <a:t>NVC helps re-wire capacity and skills to handle anger constructively</a:t>
            </a:r>
            <a:endParaRPr lang="en-US" sz="2800" dirty="0"/>
          </a:p>
          <a:p>
            <a:r>
              <a:rPr lang="en-US" sz="2800"/>
              <a:t>As we cultivate healthy ways to handle our own anger, we begin to distinguish the deeper universal human needs that underlie anger</a:t>
            </a:r>
            <a:endParaRPr lang="en-US" sz="2800" dirty="0"/>
          </a:p>
          <a:p>
            <a:r>
              <a:rPr lang="en-US" sz="2800"/>
              <a:t>Once a person has connected with their own and others underlying needs and values, the emotion shifts from being right/wrong to frustration or sorrow, and focus on connection to the other person.</a:t>
            </a:r>
            <a:endParaRPr lang="en-US" sz="2800" dirty="0"/>
          </a:p>
          <a:p>
            <a:r>
              <a:rPr lang="en-US" sz="2800"/>
              <a:t>Move to a place of forgiveness and self-forgiveness</a:t>
            </a:r>
            <a:endParaRPr lang="en-US" sz="2800" dirty="0"/>
          </a:p>
          <a:p>
            <a:endParaRPr lang="en-US" sz="2800" dirty="0"/>
          </a:p>
          <a:p>
            <a:endParaRPr lang="en-US" sz="2800" dirty="0"/>
          </a:p>
          <a:p>
            <a:endParaRPr lang="en-US" sz="2800" dirty="0"/>
          </a:p>
          <a:p>
            <a:endParaRPr lang="en-US" sz="2800" dirty="0"/>
          </a:p>
          <a:p>
            <a:endParaRPr lang="en-US" sz="2500" dirty="0"/>
          </a:p>
        </p:txBody>
      </p:sp>
    </p:spTree>
    <p:extLst>
      <p:ext uri="{BB962C8B-B14F-4D97-AF65-F5344CB8AC3E}">
        <p14:creationId xmlns:p14="http://schemas.microsoft.com/office/powerpoint/2010/main" val="1881298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06596-1D26-9C5B-0647-829287F64A25}"/>
              </a:ext>
            </a:extLst>
          </p:cNvPr>
          <p:cNvSpPr>
            <a:spLocks noGrp="1"/>
          </p:cNvSpPr>
          <p:nvPr>
            <p:ph type="title"/>
          </p:nvPr>
        </p:nvSpPr>
        <p:spPr/>
        <p:txBody>
          <a:bodyPr/>
          <a:lstStyle/>
          <a:p>
            <a:pPr algn="ctr"/>
            <a:r>
              <a:rPr lang="en-US"/>
              <a:t>Marshall rosenburg on </a:t>
            </a:r>
            <a:br>
              <a:rPr lang="en-US" dirty="0"/>
            </a:br>
            <a:r>
              <a:rPr lang="en-US"/>
              <a:t>connection to needs</a:t>
            </a:r>
          </a:p>
        </p:txBody>
      </p:sp>
      <p:graphicFrame>
        <p:nvGraphicFramePr>
          <p:cNvPr id="5" name="Content Placeholder 4">
            <a:extLst>
              <a:ext uri="{FF2B5EF4-FFF2-40B4-BE49-F238E27FC236}">
                <a16:creationId xmlns:a16="http://schemas.microsoft.com/office/drawing/2014/main" id="{D840D541-BD6D-2FFC-5138-D88905C51BF5}"/>
              </a:ext>
            </a:extLst>
          </p:cNvPr>
          <p:cNvGraphicFramePr>
            <a:graphicFrameLocks noGrp="1"/>
          </p:cNvGraphicFramePr>
          <p:nvPr>
            <p:ph idx="1"/>
            <p:extLst>
              <p:ext uri="{D42A27DB-BD31-4B8C-83A1-F6EECF244321}">
                <p14:modId xmlns:p14="http://schemas.microsoft.com/office/powerpoint/2010/main" val="2555856221"/>
              </p:ext>
            </p:extLst>
          </p:nvPr>
        </p:nvGraphicFramePr>
        <p:xfrm>
          <a:off x="877019" y="316301"/>
          <a:ext cx="10757656" cy="6245411"/>
        </p:xfrm>
        <a:graphic>
          <a:graphicData uri="http://schemas.openxmlformats.org/drawingml/2006/table">
            <a:tbl>
              <a:tblPr firstRow="1" bandRow="1">
                <a:tableStyleId>{5C22544A-7EE6-4342-B048-85BDC9FD1C3A}</a:tableStyleId>
              </a:tblPr>
              <a:tblGrid>
                <a:gridCol w="10757656">
                  <a:extLst>
                    <a:ext uri="{9D8B030D-6E8A-4147-A177-3AD203B41FA5}">
                      <a16:colId xmlns:a16="http://schemas.microsoft.com/office/drawing/2014/main" val="3275924581"/>
                    </a:ext>
                  </a:extLst>
                </a:gridCol>
              </a:tblGrid>
              <a:tr h="6245411">
                <a:tc>
                  <a:txBody>
                    <a:bodyPr/>
                    <a:lstStyle/>
                    <a:p>
                      <a:pPr>
                        <a:spcAft>
                          <a:spcPts val="750"/>
                        </a:spcAft>
                      </a:pPr>
                      <a:r>
                        <a:rPr lang="en-US" sz="2800" dirty="0">
                          <a:effectLst/>
                          <a:latin typeface="Calibri"/>
                        </a:rPr>
                        <a:t>When someone speaks to me in anger, do I stay self-connected? </a:t>
                      </a:r>
                      <a:endParaRPr lang="en-US"/>
                    </a:p>
                    <a:p>
                      <a:pPr lvl="0">
                        <a:spcAft>
                          <a:spcPts val="750"/>
                        </a:spcAft>
                        <a:buNone/>
                      </a:pPr>
                      <a:endParaRPr lang="en-US" sz="2800" dirty="0">
                        <a:effectLst/>
                        <a:latin typeface="Calibri"/>
                      </a:endParaRPr>
                    </a:p>
                    <a:p>
                      <a:pPr lvl="0">
                        <a:spcAft>
                          <a:spcPts val="750"/>
                        </a:spcAft>
                        <a:buNone/>
                      </a:pPr>
                      <a:r>
                        <a:rPr lang="en-US" sz="2800">
                          <a:effectLst/>
                          <a:latin typeface="Calibri"/>
                        </a:rPr>
                        <a:t>Can I </a:t>
                      </a:r>
                      <a:r>
                        <a:rPr lang="en-US" sz="2800" dirty="0">
                          <a:effectLst/>
                          <a:latin typeface="Calibri"/>
                        </a:rPr>
                        <a:t>give myself self-empathy rather than judge them back or blame </a:t>
                      </a:r>
                      <a:r>
                        <a:rPr lang="en-US" sz="2800">
                          <a:effectLst/>
                          <a:latin typeface="Calibri"/>
                        </a:rPr>
                        <a:t>myself?</a:t>
                      </a:r>
                      <a:endParaRPr lang="en-US"/>
                    </a:p>
                    <a:p>
                      <a:pPr lvl="0">
                        <a:spcAft>
                          <a:spcPts val="750"/>
                        </a:spcAft>
                        <a:buNone/>
                      </a:pPr>
                      <a:endParaRPr lang="en-US" sz="2000" dirty="0">
                        <a:effectLst/>
                        <a:latin typeface="Calibri"/>
                      </a:endParaRPr>
                    </a:p>
                    <a:p>
                      <a:pPr>
                        <a:spcAft>
                          <a:spcPts val="750"/>
                        </a:spcAft>
                      </a:pPr>
                      <a:r>
                        <a:rPr lang="en-US" sz="2800">
                          <a:effectLst/>
                          <a:latin typeface="Calibri"/>
                        </a:rPr>
                        <a:t>When someone speaks to me in anger, how soon does my attention go to what their needs might be? </a:t>
                      </a:r>
                    </a:p>
                    <a:p>
                      <a:pPr lvl="0">
                        <a:spcAft>
                          <a:spcPts val="750"/>
                        </a:spcAft>
                        <a:buNone/>
                      </a:pPr>
                      <a:endParaRPr lang="en-US" sz="2800" dirty="0">
                        <a:effectLst/>
                        <a:latin typeface="Calibri"/>
                      </a:endParaRPr>
                    </a:p>
                    <a:p>
                      <a:pPr lvl="0">
                        <a:spcAft>
                          <a:spcPts val="750"/>
                        </a:spcAft>
                        <a:buNone/>
                      </a:pPr>
                      <a:r>
                        <a:rPr lang="en-US" sz="2800">
                          <a:effectLst/>
                          <a:latin typeface="Calibri"/>
                        </a:rPr>
                        <a:t>Am I able to give them empathic presence (perhaps after giving myself self-empathy) rather than judge them back or blame myself?</a:t>
                      </a:r>
                      <a:endParaRPr lang="en-US"/>
                    </a:p>
                    <a:p>
                      <a:pPr lvl="0">
                        <a:spcAft>
                          <a:spcPts val="750"/>
                        </a:spcAft>
                        <a:buNone/>
                      </a:pPr>
                      <a:endParaRPr lang="en-US" sz="2000" dirty="0">
                        <a:effectLst/>
                        <a:latin typeface="Calibri"/>
                      </a:endParaRPr>
                    </a:p>
                    <a:p>
                      <a:pPr>
                        <a:spcAft>
                          <a:spcPts val="750"/>
                        </a:spcAft>
                      </a:pPr>
                      <a:r>
                        <a:rPr lang="en-US" sz="2800">
                          <a:effectLst/>
                          <a:latin typeface="Calibri"/>
                        </a:rPr>
                        <a:t>When someone speaks to me in anger, to what degree am I able to hang in there with the conversation? </a:t>
                      </a:r>
                    </a:p>
                  </a:txBody>
                  <a:tcPr marL="68580" marR="68580" marT="0" marB="0"/>
                </a:tc>
                <a:extLst>
                  <a:ext uri="{0D108BD9-81ED-4DB2-BD59-A6C34878D82A}">
                    <a16:rowId xmlns:a16="http://schemas.microsoft.com/office/drawing/2014/main" val="3171826765"/>
                  </a:ext>
                </a:extLst>
              </a:tr>
            </a:tbl>
          </a:graphicData>
        </a:graphic>
      </p:graphicFrame>
    </p:spTree>
    <p:extLst>
      <p:ext uri="{BB962C8B-B14F-4D97-AF65-F5344CB8AC3E}">
        <p14:creationId xmlns:p14="http://schemas.microsoft.com/office/powerpoint/2010/main" val="405160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06596-1D26-9C5B-0647-829287F64A25}"/>
              </a:ext>
            </a:extLst>
          </p:cNvPr>
          <p:cNvSpPr>
            <a:spLocks noGrp="1"/>
          </p:cNvSpPr>
          <p:nvPr>
            <p:ph type="title"/>
          </p:nvPr>
        </p:nvSpPr>
        <p:spPr/>
        <p:txBody>
          <a:bodyPr/>
          <a:lstStyle/>
          <a:p>
            <a:pPr algn="ctr"/>
            <a:r>
              <a:rPr lang="en-US"/>
              <a:t>Marshall rosenburg on </a:t>
            </a:r>
            <a:br>
              <a:rPr lang="en-US" dirty="0"/>
            </a:br>
            <a:r>
              <a:rPr lang="en-US"/>
              <a:t>connection to needs</a:t>
            </a:r>
          </a:p>
        </p:txBody>
      </p:sp>
      <p:graphicFrame>
        <p:nvGraphicFramePr>
          <p:cNvPr id="5" name="Content Placeholder 4">
            <a:extLst>
              <a:ext uri="{FF2B5EF4-FFF2-40B4-BE49-F238E27FC236}">
                <a16:creationId xmlns:a16="http://schemas.microsoft.com/office/drawing/2014/main" id="{D840D541-BD6D-2FFC-5138-D88905C51BF5}"/>
              </a:ext>
            </a:extLst>
          </p:cNvPr>
          <p:cNvGraphicFramePr>
            <a:graphicFrameLocks noGrp="1"/>
          </p:cNvGraphicFramePr>
          <p:nvPr>
            <p:ph idx="1"/>
            <p:extLst>
              <p:ext uri="{D42A27DB-BD31-4B8C-83A1-F6EECF244321}">
                <p14:modId xmlns:p14="http://schemas.microsoft.com/office/powerpoint/2010/main" val="1168251093"/>
              </p:ext>
            </p:extLst>
          </p:nvPr>
        </p:nvGraphicFramePr>
        <p:xfrm>
          <a:off x="848264" y="345057"/>
          <a:ext cx="10817420" cy="5722470"/>
        </p:xfrm>
        <a:graphic>
          <a:graphicData uri="http://schemas.openxmlformats.org/drawingml/2006/table">
            <a:tbl>
              <a:tblPr firstRow="1" bandRow="1">
                <a:tableStyleId>{5C22544A-7EE6-4342-B048-85BDC9FD1C3A}</a:tableStyleId>
              </a:tblPr>
              <a:tblGrid>
                <a:gridCol w="10817420">
                  <a:extLst>
                    <a:ext uri="{9D8B030D-6E8A-4147-A177-3AD203B41FA5}">
                      <a16:colId xmlns:a16="http://schemas.microsoft.com/office/drawing/2014/main" val="3275924581"/>
                    </a:ext>
                  </a:extLst>
                </a:gridCol>
              </a:tblGrid>
              <a:tr h="5722470">
                <a:tc>
                  <a:txBody>
                    <a:bodyPr/>
                    <a:lstStyle/>
                    <a:p>
                      <a:pPr lvl="0" algn="l">
                        <a:lnSpc>
                          <a:spcPct val="100000"/>
                        </a:lnSpc>
                        <a:spcBef>
                          <a:spcPts val="0"/>
                        </a:spcBef>
                        <a:spcAft>
                          <a:spcPts val="0"/>
                        </a:spcAft>
                        <a:buNone/>
                      </a:pPr>
                      <a:endParaRPr lang="en-US" sz="2800" b="0" i="0" u="none" strike="noStrike" noProof="0" dirty="0">
                        <a:effectLst/>
                      </a:endParaRPr>
                    </a:p>
                    <a:p>
                      <a:pPr lvl="0" algn="l">
                        <a:lnSpc>
                          <a:spcPct val="100000"/>
                        </a:lnSpc>
                        <a:spcBef>
                          <a:spcPts val="0"/>
                        </a:spcBef>
                        <a:spcAft>
                          <a:spcPts val="0"/>
                        </a:spcAft>
                        <a:buNone/>
                      </a:pPr>
                      <a:r>
                        <a:rPr lang="en-US" sz="2800" b="1" i="0" u="none" strike="noStrike" noProof="0">
                          <a:effectLst/>
                          <a:latin typeface="Calibri"/>
                        </a:rPr>
                        <a:t>Am I able to express my honesty from the heart, my feelings and my needs — perhaps in addition to empathic presence, possibly with moments of self-empathy throughout — rather than judge them, blame myself, lash out, disconnect, or rush to a solution for short term relief?</a:t>
                      </a:r>
                      <a:endParaRPr lang="en-US" sz="2800" b="1" i="0">
                        <a:latin typeface="Calibri"/>
                      </a:endParaRPr>
                    </a:p>
                    <a:p>
                      <a:pPr lvl="0" algn="l">
                        <a:lnSpc>
                          <a:spcPct val="100000"/>
                        </a:lnSpc>
                        <a:spcBef>
                          <a:spcPts val="0"/>
                        </a:spcBef>
                        <a:spcAft>
                          <a:spcPts val="0"/>
                        </a:spcAft>
                        <a:buNone/>
                      </a:pPr>
                      <a:endParaRPr lang="en-US" sz="2800" b="1" i="0" u="none" strike="noStrike" noProof="0" dirty="0">
                        <a:effectLst/>
                        <a:latin typeface="Calibri"/>
                      </a:endParaRPr>
                    </a:p>
                    <a:p>
                      <a:pPr lvl="0" algn="l">
                        <a:lnSpc>
                          <a:spcPct val="100000"/>
                        </a:lnSpc>
                        <a:spcBef>
                          <a:spcPts val="0"/>
                        </a:spcBef>
                        <a:spcAft>
                          <a:spcPts val="0"/>
                        </a:spcAft>
                        <a:buNone/>
                      </a:pPr>
                      <a:r>
                        <a:rPr lang="en-US" sz="2800" b="1" i="0" u="none" strike="noStrike" noProof="0">
                          <a:effectLst/>
                          <a:latin typeface="Calibri"/>
                        </a:rPr>
                        <a:t>To what extent can I hang in there in a tough conversation for the possibility of deeper connection and a mutually satisfying outcome?</a:t>
                      </a:r>
                      <a:endParaRPr lang="en-US" sz="2800" b="1" i="0">
                        <a:latin typeface="Calibri"/>
                      </a:endParaRPr>
                    </a:p>
                    <a:p>
                      <a:pPr lvl="0" algn="l">
                        <a:lnSpc>
                          <a:spcPct val="100000"/>
                        </a:lnSpc>
                        <a:spcBef>
                          <a:spcPts val="0"/>
                        </a:spcBef>
                        <a:spcAft>
                          <a:spcPts val="0"/>
                        </a:spcAft>
                        <a:buNone/>
                      </a:pPr>
                      <a:endParaRPr lang="en-US" sz="2800" b="1" i="0" u="none" strike="noStrike" noProof="0" dirty="0">
                        <a:effectLst/>
                        <a:latin typeface="Calibri"/>
                      </a:endParaRPr>
                    </a:p>
                    <a:p>
                      <a:pPr lvl="0">
                        <a:spcAft>
                          <a:spcPts val="750"/>
                        </a:spcAft>
                        <a:buNone/>
                      </a:pPr>
                      <a:r>
                        <a:rPr lang="en-US" sz="2800" b="1" i="0" u="none" strike="noStrike" noProof="0">
                          <a:effectLst/>
                          <a:latin typeface="Calibri"/>
                        </a:rPr>
                        <a:t>If I notice we’re both angry, and both want to be heard at the same time, can I call a time-out in a way that we can get support in order to come back to the conversation?</a:t>
                      </a:r>
                      <a:endParaRPr lang="en-US" sz="2800" b="1" i="0" u="none" strike="noStrike" noProof="0">
                        <a:latin typeface="Calibri"/>
                      </a:endParaRPr>
                    </a:p>
                  </a:txBody>
                  <a:tcPr marL="68580" marR="68580" marT="0" marB="0"/>
                </a:tc>
                <a:extLst>
                  <a:ext uri="{0D108BD9-81ED-4DB2-BD59-A6C34878D82A}">
                    <a16:rowId xmlns:a16="http://schemas.microsoft.com/office/drawing/2014/main" val="3171826765"/>
                  </a:ext>
                </a:extLst>
              </a:tr>
            </a:tbl>
          </a:graphicData>
        </a:graphic>
      </p:graphicFrame>
    </p:spTree>
    <p:extLst>
      <p:ext uri="{BB962C8B-B14F-4D97-AF65-F5344CB8AC3E}">
        <p14:creationId xmlns:p14="http://schemas.microsoft.com/office/powerpoint/2010/main" val="3660048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ea typeface="+mj-lt"/>
                <a:cs typeface="+mj-lt"/>
              </a:rPr>
              <a:t>Component 1:</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703957" y="2073241"/>
            <a:ext cx="11213538" cy="4370763"/>
          </a:xfrm>
        </p:spPr>
        <p:txBody>
          <a:bodyPr vert="horz" lIns="91440" tIns="45720" rIns="91440" bIns="45720" rtlCol="0" anchor="t">
            <a:noAutofit/>
          </a:bodyPr>
          <a:lstStyle/>
          <a:p>
            <a:r>
              <a:rPr lang="en-US" sz="2500" b="1"/>
              <a:t>Components:</a:t>
            </a:r>
            <a:endParaRPr lang="en-US" sz="2500"/>
          </a:p>
          <a:p>
            <a:r>
              <a:rPr lang="en-US" sz="2500">
                <a:ea typeface="+mn-lt"/>
                <a:cs typeface="+mn-lt"/>
              </a:rPr>
              <a:t>There are </a:t>
            </a:r>
            <a:r>
              <a:rPr lang="en-US" sz="2500" b="1">
                <a:ea typeface="+mn-lt"/>
                <a:cs typeface="+mn-lt"/>
              </a:rPr>
              <a:t>four </a:t>
            </a:r>
            <a:r>
              <a:rPr lang="en-US" sz="2500">
                <a:ea typeface="+mn-lt"/>
                <a:cs typeface="+mn-lt"/>
              </a:rPr>
              <a:t>components to practice nonviolent communication:</a:t>
            </a:r>
            <a:endParaRPr lang="en-US" sz="2500"/>
          </a:p>
          <a:p>
            <a:r>
              <a:rPr lang="en-US" sz="2500" b="1">
                <a:ea typeface="+mn-lt"/>
                <a:cs typeface="+mn-lt"/>
              </a:rPr>
              <a:t>Observation</a:t>
            </a:r>
            <a:r>
              <a:rPr lang="en-US" sz="2500">
                <a:ea typeface="+mn-lt"/>
                <a:cs typeface="+mn-lt"/>
              </a:rPr>
              <a:t>: These are facts (what we are seeing, hearing, or touching) as distinct from our evaluation of meaning and significance. NVC discourages static generalisations. It is said that "When we combine observation with evaluation, others are apt to hear criticism and resist what we are saying." Instead, a focus on observations specific to time and context is recommended." (Rosenberg, 2003)</a:t>
            </a:r>
            <a:endParaRPr lang="en-US" sz="2500" baseline="30000"/>
          </a:p>
          <a:p>
            <a:endParaRPr lang="en-US" baseline="30000" dirty="0"/>
          </a:p>
          <a:p>
            <a:endParaRPr lang="en-US" dirty="0"/>
          </a:p>
        </p:txBody>
      </p:sp>
    </p:spTree>
    <p:extLst>
      <p:ext uri="{BB962C8B-B14F-4D97-AF65-F5344CB8AC3E}">
        <p14:creationId xmlns:p14="http://schemas.microsoft.com/office/powerpoint/2010/main" val="2231864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ea typeface="+mj-lt"/>
                <a:cs typeface="+mj-lt"/>
              </a:rPr>
              <a:t>Component 2:</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703957" y="2015732"/>
            <a:ext cx="10954746" cy="3968197"/>
          </a:xfrm>
        </p:spPr>
        <p:txBody>
          <a:bodyPr vert="horz" lIns="91440" tIns="45720" rIns="91440" bIns="45720" rtlCol="0" anchor="t">
            <a:noAutofit/>
          </a:bodyPr>
          <a:lstStyle/>
          <a:p>
            <a:pPr marL="0" indent="0">
              <a:buNone/>
            </a:pPr>
            <a:r>
              <a:rPr lang="en-US" sz="2600" b="1">
                <a:ea typeface="+mn-lt"/>
                <a:cs typeface="+mn-lt"/>
              </a:rPr>
              <a:t>Feelings</a:t>
            </a:r>
            <a:r>
              <a:rPr lang="en-US" sz="2600">
                <a:ea typeface="+mn-lt"/>
                <a:cs typeface="+mn-lt"/>
              </a:rPr>
              <a:t>: These are emotions...free of thought and story. These are separate from thoughts (e.g., "I feel I didn't get a fair deal") and from words used as feelings but which convey what we think we are (e.g., "inadequate"), how we think others are evaluating us (e.g., "unimportant"), or what we think others are doing to us (e.g., "misunderstood", "ignored"). Feelings are said to reflect whether we are experiencing our needs as met or unmet. Identifying feelings is said to allow us to more easily connect with one another. (Rosenberg, 2003)</a:t>
            </a:r>
            <a:endParaRPr lang="en-US" sz="2600" dirty="0"/>
          </a:p>
          <a:p>
            <a:endParaRPr lang="en-US" baseline="30000" dirty="0"/>
          </a:p>
          <a:p>
            <a:endParaRPr lang="en-US" dirty="0"/>
          </a:p>
        </p:txBody>
      </p:sp>
    </p:spTree>
    <p:extLst>
      <p:ext uri="{BB962C8B-B14F-4D97-AF65-F5344CB8AC3E}">
        <p14:creationId xmlns:p14="http://schemas.microsoft.com/office/powerpoint/2010/main" val="273475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t>Component 3:</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1005881" y="2015732"/>
            <a:ext cx="10667199" cy="4111971"/>
          </a:xfrm>
        </p:spPr>
        <p:txBody>
          <a:bodyPr vert="horz" lIns="91440" tIns="45720" rIns="91440" bIns="45720" rtlCol="0" anchor="t">
            <a:noAutofit/>
          </a:bodyPr>
          <a:lstStyle/>
          <a:p>
            <a:r>
              <a:rPr lang="en-US" sz="2600" b="1">
                <a:ea typeface="+mn-lt"/>
                <a:cs typeface="+mn-lt"/>
              </a:rPr>
              <a:t>Needs</a:t>
            </a:r>
            <a:r>
              <a:rPr lang="en-US" sz="2600">
                <a:ea typeface="+mn-lt"/>
                <a:cs typeface="+mn-lt"/>
              </a:rPr>
              <a:t>: These are universal human needs, as distinct from particular strategies for meeting needs. It is posited that "Everything we do is in service of our needs." Marshall Rosenberg refers to Max-Neef's model where needs may be categorised into 9 classes: sustenance, safety, love, understanding/empathy, creativity, recreation, sense of belonging, autonomy and meaning. For more information, the Center for Nonviolent Communication has developed a </a:t>
            </a:r>
            <a:r>
              <a:rPr lang="en-US" sz="2600" i="1">
                <a:ea typeface="+mn-lt"/>
                <a:cs typeface="+mn-lt"/>
              </a:rPr>
              <a:t>needs inventory. </a:t>
            </a:r>
            <a:r>
              <a:rPr lang="en-US" sz="2600">
                <a:ea typeface="+mn-lt"/>
                <a:cs typeface="+mn-lt"/>
              </a:rPr>
              <a:t>(Rosenberg, 2005).</a:t>
            </a:r>
            <a:endParaRPr lang="en-US" sz="2600" baseline="30000"/>
          </a:p>
          <a:p>
            <a:endParaRPr lang="en-US" baseline="30000" dirty="0"/>
          </a:p>
          <a:p>
            <a:endParaRPr lang="en-US" dirty="0"/>
          </a:p>
        </p:txBody>
      </p:sp>
    </p:spTree>
    <p:extLst>
      <p:ext uri="{BB962C8B-B14F-4D97-AF65-F5344CB8AC3E}">
        <p14:creationId xmlns:p14="http://schemas.microsoft.com/office/powerpoint/2010/main" val="63215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EA27-666B-0FA5-5497-EA977C82E9EA}"/>
              </a:ext>
            </a:extLst>
          </p:cNvPr>
          <p:cNvSpPr>
            <a:spLocks noGrp="1"/>
          </p:cNvSpPr>
          <p:nvPr>
            <p:ph type="title"/>
          </p:nvPr>
        </p:nvSpPr>
        <p:spPr/>
        <p:txBody>
          <a:bodyPr/>
          <a:lstStyle/>
          <a:p>
            <a:pPr algn="ctr"/>
            <a:r>
              <a:rPr lang="en-US" dirty="0"/>
              <a:t>4 Components to practise nVC</a:t>
            </a:r>
            <a:br>
              <a:rPr lang="en-US" dirty="0"/>
            </a:br>
            <a:r>
              <a:rPr lang="en-US">
                <a:ea typeface="+mj-lt"/>
                <a:cs typeface="+mj-lt"/>
              </a:rPr>
              <a:t>Component 4:</a:t>
            </a:r>
            <a:endParaRPr lang="en-US" dirty="0"/>
          </a:p>
        </p:txBody>
      </p:sp>
      <p:sp>
        <p:nvSpPr>
          <p:cNvPr id="3" name="Content Placeholder 2">
            <a:extLst>
              <a:ext uri="{FF2B5EF4-FFF2-40B4-BE49-F238E27FC236}">
                <a16:creationId xmlns:a16="http://schemas.microsoft.com/office/drawing/2014/main" id="{216D78ED-D5AC-999B-EDE2-F1657D9CCBD9}"/>
              </a:ext>
            </a:extLst>
          </p:cNvPr>
          <p:cNvSpPr>
            <a:spLocks noGrp="1"/>
          </p:cNvSpPr>
          <p:nvPr>
            <p:ph idx="1"/>
          </p:nvPr>
        </p:nvSpPr>
        <p:spPr>
          <a:xfrm>
            <a:off x="1020259" y="2015732"/>
            <a:ext cx="10034595" cy="4111971"/>
          </a:xfrm>
        </p:spPr>
        <p:txBody>
          <a:bodyPr>
            <a:normAutofit/>
          </a:bodyPr>
          <a:lstStyle/>
          <a:p>
            <a:r>
              <a:rPr lang="en-US" sz="2500" b="1"/>
              <a:t>Requests</a:t>
            </a:r>
            <a:r>
              <a:rPr lang="en-US" sz="2500" b="1" dirty="0">
                <a:ea typeface="+mn-lt"/>
                <a:cs typeface="+mn-lt"/>
              </a:rPr>
              <a:t> </a:t>
            </a:r>
            <a:r>
              <a:rPr lang="en-US" sz="2500">
                <a:ea typeface="+mn-lt"/>
                <a:cs typeface="+mn-lt"/>
              </a:rPr>
              <a:t>are distinguished from demands in that one is open to hearing a response of "no" without this triggering an attempt to force the matter. If one makes a request and receives a "no" it is not recommended that one gives up, but that one empathizes with what is preventing the other person from saying "yes," before deciding how to continue the conversation. It is recommended that requests use clear, positive, concrete action language. (Rosenberg, 2005)</a:t>
            </a:r>
            <a:endParaRPr lang="en-US" sz="2500" baseline="30000"/>
          </a:p>
          <a:p>
            <a:endParaRPr lang="en-US" dirty="0"/>
          </a:p>
        </p:txBody>
      </p:sp>
    </p:spTree>
    <p:extLst>
      <p:ext uri="{BB962C8B-B14F-4D97-AF65-F5344CB8AC3E}">
        <p14:creationId xmlns:p14="http://schemas.microsoft.com/office/powerpoint/2010/main" val="714452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9926C-5459-8AE1-EFF1-2DD837A19D39}"/>
              </a:ext>
            </a:extLst>
          </p:cNvPr>
          <p:cNvSpPr>
            <a:spLocks noGrp="1"/>
          </p:cNvSpPr>
          <p:nvPr>
            <p:ph type="title"/>
          </p:nvPr>
        </p:nvSpPr>
        <p:spPr/>
        <p:txBody>
          <a:bodyPr/>
          <a:lstStyle/>
          <a:p>
            <a:pPr algn="ctr"/>
            <a:r>
              <a:rPr lang="en-US"/>
              <a:t>NVC Exercise</a:t>
            </a:r>
          </a:p>
        </p:txBody>
      </p:sp>
      <p:sp>
        <p:nvSpPr>
          <p:cNvPr id="3" name="Content Placeholder 2">
            <a:extLst>
              <a:ext uri="{FF2B5EF4-FFF2-40B4-BE49-F238E27FC236}">
                <a16:creationId xmlns:a16="http://schemas.microsoft.com/office/drawing/2014/main" id="{4FFD1734-272C-E085-4EAE-CFF09F72D37E}"/>
              </a:ext>
            </a:extLst>
          </p:cNvPr>
          <p:cNvSpPr>
            <a:spLocks noGrp="1"/>
          </p:cNvSpPr>
          <p:nvPr>
            <p:ph idx="1"/>
          </p:nvPr>
        </p:nvSpPr>
        <p:spPr/>
        <p:txBody>
          <a:bodyPr>
            <a:normAutofit/>
          </a:bodyPr>
          <a:lstStyle/>
          <a:p>
            <a:r>
              <a:rPr lang="en-US" sz="2800"/>
              <a:t>Practise using this formula to engage in conversation</a:t>
            </a:r>
            <a:endParaRPr lang="en-US" sz="2800" dirty="0"/>
          </a:p>
          <a:p>
            <a:r>
              <a:rPr lang="en-US" sz="2800"/>
              <a:t>Make note of the respose of the other person and your own feelings</a:t>
            </a:r>
          </a:p>
          <a:p>
            <a:r>
              <a:rPr lang="en-US" sz="2800"/>
              <a:t>Afterwards, using Gibbs Reflective cycle to reflect on these experiences</a:t>
            </a:r>
            <a:endParaRPr lang="en-US" sz="2800" dirty="0"/>
          </a:p>
        </p:txBody>
      </p:sp>
    </p:spTree>
    <p:extLst>
      <p:ext uri="{BB962C8B-B14F-4D97-AF65-F5344CB8AC3E}">
        <p14:creationId xmlns:p14="http://schemas.microsoft.com/office/powerpoint/2010/main" val="2052245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71AFC-0223-8F23-D5DE-3E2BBD8B5403}"/>
              </a:ext>
            </a:extLst>
          </p:cNvPr>
          <p:cNvSpPr>
            <a:spLocks noGrp="1"/>
          </p:cNvSpPr>
          <p:nvPr>
            <p:ph type="title"/>
          </p:nvPr>
        </p:nvSpPr>
        <p:spPr/>
        <p:txBody>
          <a:bodyPr/>
          <a:lstStyle/>
          <a:p>
            <a:pPr algn="ctr"/>
            <a:r>
              <a:rPr lang="en-US"/>
              <a:t>NVC Demonstration video</a:t>
            </a:r>
          </a:p>
        </p:txBody>
      </p:sp>
      <p:sp>
        <p:nvSpPr>
          <p:cNvPr id="3" name="Content Placeholder 2">
            <a:extLst>
              <a:ext uri="{FF2B5EF4-FFF2-40B4-BE49-F238E27FC236}">
                <a16:creationId xmlns:a16="http://schemas.microsoft.com/office/drawing/2014/main" id="{5E89FFE0-2440-D753-48DB-99144DBE351B}"/>
              </a:ext>
            </a:extLst>
          </p:cNvPr>
          <p:cNvSpPr>
            <a:spLocks noGrp="1"/>
          </p:cNvSpPr>
          <p:nvPr>
            <p:ph idx="1"/>
          </p:nvPr>
        </p:nvSpPr>
        <p:spPr/>
        <p:txBody>
          <a:bodyPr>
            <a:normAutofit fontScale="92500" lnSpcReduction="20000"/>
          </a:bodyPr>
          <a:lstStyle/>
          <a:p>
            <a:pPr>
              <a:buNone/>
            </a:pPr>
            <a:r>
              <a:rPr lang="en-US" b="1"/>
              <a:t>NonViolent Communication by Marshal Rosenberg : Animated Book Summary</a:t>
            </a:r>
            <a:endParaRPr lang="en-US"/>
          </a:p>
          <a:p>
            <a:pPr>
              <a:buNone/>
            </a:pPr>
            <a:r>
              <a:rPr lang="en-US" dirty="0">
                <a:ea typeface="+mn-lt"/>
                <a:cs typeface="+mn-lt"/>
                <a:hlinkClick r:id="rId2"/>
              </a:rPr>
              <a:t>https://youtu.be/8sjA90hvnQ0</a:t>
            </a:r>
            <a:endParaRPr lang="en-US"/>
          </a:p>
          <a:p>
            <a:pPr>
              <a:buNone/>
            </a:pPr>
            <a:r>
              <a:rPr lang="en-US" b="1"/>
              <a:t>Nonviolent Communication: An Overview &amp; Role-Play Demonstration</a:t>
            </a:r>
            <a:endParaRPr lang="en-US"/>
          </a:p>
          <a:p>
            <a:pPr>
              <a:buNone/>
            </a:pPr>
            <a:r>
              <a:rPr lang="en-US" dirty="0">
                <a:ea typeface="+mn-lt"/>
                <a:cs typeface="+mn-lt"/>
                <a:hlinkClick r:id="rId3"/>
              </a:rPr>
              <a:t>https://youtu.be/8b7NOYMuFCQ</a:t>
            </a:r>
            <a:endParaRPr lang="en-US"/>
          </a:p>
          <a:p>
            <a:pPr>
              <a:buNone/>
            </a:pPr>
            <a:r>
              <a:rPr lang="en-US" b="1"/>
              <a:t>THE 4 NVC STEPS MADE SIMPLE</a:t>
            </a:r>
            <a:endParaRPr lang="en-US"/>
          </a:p>
          <a:p>
            <a:pPr>
              <a:buNone/>
            </a:pPr>
            <a:r>
              <a:rPr lang="en-US" dirty="0">
                <a:ea typeface="+mn-lt"/>
                <a:cs typeface="+mn-lt"/>
                <a:hlinkClick r:id="rId4"/>
              </a:rPr>
              <a:t>https://youtu.be/NYkgbrZSAY0</a:t>
            </a:r>
            <a:endParaRPr lang="en-US">
              <a:ea typeface="+mn-lt"/>
              <a:cs typeface="+mn-lt"/>
            </a:endParaRPr>
          </a:p>
          <a:p>
            <a:pPr>
              <a:buNone/>
            </a:pPr>
            <a:r>
              <a:rPr lang="en-US" b="1"/>
              <a:t>Nonviolent Communication (NVC) in Action (Part 1)</a:t>
            </a:r>
            <a:endParaRPr lang="en-US"/>
          </a:p>
          <a:p>
            <a:pPr>
              <a:buNone/>
            </a:pPr>
            <a:r>
              <a:rPr lang="en-US" dirty="0">
                <a:ea typeface="+mn-lt"/>
                <a:cs typeface="+mn-lt"/>
                <a:hlinkClick r:id="rId5"/>
              </a:rPr>
              <a:t>https://youtu.be/8ltr_JUkXiA</a:t>
            </a:r>
            <a:endParaRPr lang="en-US"/>
          </a:p>
          <a:p>
            <a:pPr>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p:txBody>
      </p:sp>
    </p:spTree>
    <p:extLst>
      <p:ext uri="{BB962C8B-B14F-4D97-AF65-F5344CB8AC3E}">
        <p14:creationId xmlns:p14="http://schemas.microsoft.com/office/powerpoint/2010/main" val="1638263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07B066B-DCED-E0A5-DB78-1BAF5C940C0C}"/>
              </a:ext>
            </a:extLst>
          </p:cNvPr>
          <p:cNvSpPr>
            <a:spLocks noGrp="1"/>
          </p:cNvSpPr>
          <p:nvPr>
            <p:ph type="title"/>
          </p:nvPr>
        </p:nvSpPr>
        <p:spPr>
          <a:xfrm>
            <a:off x="7297199" y="-1017808"/>
            <a:ext cx="3143200" cy="89926"/>
          </a:xfrm>
        </p:spPr>
        <p:txBody>
          <a:bodyPr anchor="t">
            <a:normAutofit fontScale="90000"/>
          </a:bodyPr>
          <a:lstStyle/>
          <a:p>
            <a:endParaRPr lang="en-GB" sz="2800" dirty="0"/>
          </a:p>
        </p:txBody>
      </p:sp>
      <p:cxnSp>
        <p:nvCxnSpPr>
          <p:cNvPr id="13" name="Straight Connector 12">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Picture 4" descr="Table&#10;&#10;Description automatically generated">
            <a:extLst>
              <a:ext uri="{FF2B5EF4-FFF2-40B4-BE49-F238E27FC236}">
                <a16:creationId xmlns:a16="http://schemas.microsoft.com/office/drawing/2014/main" id="{951428F9-2D37-B13B-A77F-7C04ED3DCA16}"/>
              </a:ext>
            </a:extLst>
          </p:cNvPr>
          <p:cNvPicPr>
            <a:picLocks noChangeAspect="1"/>
          </p:cNvPicPr>
          <p:nvPr/>
        </p:nvPicPr>
        <p:blipFill>
          <a:blip r:embed="rId2"/>
          <a:stretch>
            <a:fillRect/>
          </a:stretch>
        </p:blipFill>
        <p:spPr>
          <a:xfrm>
            <a:off x="764843" y="2984"/>
            <a:ext cx="5123804" cy="6858529"/>
          </a:xfrm>
          <a:prstGeom prst="rect">
            <a:avLst/>
          </a:prstGeom>
        </p:spPr>
      </p:pic>
      <p:sp>
        <p:nvSpPr>
          <p:cNvPr id="3" name="Content Placeholder 2">
            <a:extLst>
              <a:ext uri="{FF2B5EF4-FFF2-40B4-BE49-F238E27FC236}">
                <a16:creationId xmlns:a16="http://schemas.microsoft.com/office/drawing/2014/main" id="{5FFC6714-3066-A62E-B123-5E3B67B03AB1}"/>
              </a:ext>
            </a:extLst>
          </p:cNvPr>
          <p:cNvSpPr>
            <a:spLocks noGrp="1"/>
          </p:cNvSpPr>
          <p:nvPr>
            <p:ph idx="1"/>
          </p:nvPr>
        </p:nvSpPr>
        <p:spPr>
          <a:xfrm>
            <a:off x="6231423" y="-69902"/>
            <a:ext cx="5589204" cy="7003300"/>
          </a:xfrm>
        </p:spPr>
        <p:txBody>
          <a:bodyPr vert="horz" lIns="91440" tIns="45720" rIns="91440" bIns="45720" rtlCol="0" anchor="t">
            <a:noAutofit/>
          </a:bodyPr>
          <a:lstStyle/>
          <a:p>
            <a:r>
              <a:rPr lang="en-GB" sz="2500" dirty="0"/>
              <a:t>I: </a:t>
            </a:r>
            <a:r>
              <a:rPr lang="en-GB" sz="2500" b="1" dirty="0"/>
              <a:t>Observations</a:t>
            </a:r>
            <a:r>
              <a:rPr lang="en-GB" sz="2500" dirty="0"/>
              <a:t>: </a:t>
            </a:r>
            <a:endParaRPr lang="en-US"/>
          </a:p>
          <a:p>
            <a:r>
              <a:rPr lang="en-GB" sz="2500" dirty="0"/>
              <a:t>"When I (see, hear)…"</a:t>
            </a:r>
            <a:endParaRPr lang="en-GB"/>
          </a:p>
          <a:p>
            <a:r>
              <a:rPr lang="en-GB" sz="2500" dirty="0"/>
              <a:t>You:  </a:t>
            </a:r>
            <a:r>
              <a:rPr lang="en-GB" sz="2500" b="1" dirty="0"/>
              <a:t>Observations</a:t>
            </a:r>
            <a:r>
              <a:rPr lang="en-GB" sz="2500" dirty="0"/>
              <a:t>:  </a:t>
            </a:r>
          </a:p>
          <a:p>
            <a:r>
              <a:rPr lang="en-GB" sz="2500" dirty="0"/>
              <a:t>"When you (see, hear)…"</a:t>
            </a:r>
            <a:endParaRPr lang="en-GB"/>
          </a:p>
          <a:p>
            <a:r>
              <a:rPr lang="en-GB" sz="2500" dirty="0"/>
              <a:t>I: </a:t>
            </a:r>
            <a:r>
              <a:rPr lang="en-GB" sz="2500" b="1" dirty="0"/>
              <a:t>Feelings</a:t>
            </a:r>
            <a:r>
              <a:rPr lang="en-GB" sz="2500" dirty="0"/>
              <a:t>:  "I feel..."</a:t>
            </a:r>
          </a:p>
          <a:p>
            <a:r>
              <a:rPr lang="en-GB" sz="2500" dirty="0"/>
              <a:t>You:  </a:t>
            </a:r>
            <a:r>
              <a:rPr lang="en-GB" sz="2500" b="1" dirty="0"/>
              <a:t>Feelings</a:t>
            </a:r>
            <a:r>
              <a:rPr lang="en-GB" sz="2500" dirty="0"/>
              <a:t>:  "You feel..."</a:t>
            </a:r>
          </a:p>
          <a:p>
            <a:r>
              <a:rPr lang="en-GB" sz="2500" dirty="0"/>
              <a:t>I:  </a:t>
            </a:r>
            <a:r>
              <a:rPr lang="en-GB" sz="2500" b="1" dirty="0"/>
              <a:t>Needs</a:t>
            </a:r>
            <a:r>
              <a:rPr lang="en-GB" sz="2500" dirty="0"/>
              <a:t>:  "...because I need/value..."</a:t>
            </a:r>
          </a:p>
          <a:p>
            <a:r>
              <a:rPr lang="en-GB" sz="2500" dirty="0">
                <a:ea typeface="+mn-lt"/>
                <a:cs typeface="+mn-lt"/>
              </a:rPr>
              <a:t>You:  </a:t>
            </a:r>
            <a:r>
              <a:rPr lang="en-GB" sz="2500" b="1" dirty="0">
                <a:ea typeface="+mn-lt"/>
                <a:cs typeface="+mn-lt"/>
              </a:rPr>
              <a:t>Needs</a:t>
            </a:r>
            <a:r>
              <a:rPr lang="en-GB" sz="2500" dirty="0">
                <a:ea typeface="+mn-lt"/>
                <a:cs typeface="+mn-lt"/>
              </a:rPr>
              <a:t>:  </a:t>
            </a:r>
          </a:p>
          <a:p>
            <a:r>
              <a:rPr lang="en-GB" sz="2500" dirty="0">
                <a:ea typeface="+mn-lt"/>
                <a:cs typeface="+mn-lt"/>
              </a:rPr>
              <a:t>"...because you need/value..."</a:t>
            </a:r>
            <a:endParaRPr lang="en-GB" sz="2500"/>
          </a:p>
          <a:p>
            <a:r>
              <a:rPr lang="en-GB" sz="2500" dirty="0"/>
              <a:t>I:  </a:t>
            </a:r>
            <a:r>
              <a:rPr lang="en-GB" sz="2500" b="1" dirty="0"/>
              <a:t>Requests</a:t>
            </a:r>
            <a:r>
              <a:rPr lang="en-GB" sz="2500" dirty="0"/>
              <a:t>:  </a:t>
            </a:r>
          </a:p>
          <a:p>
            <a:r>
              <a:rPr lang="en-GB" sz="2500" dirty="0"/>
              <a:t>"Would you be willing to..."</a:t>
            </a:r>
            <a:endParaRPr lang="en-GB"/>
          </a:p>
          <a:p>
            <a:r>
              <a:rPr lang="en-GB" sz="2500" dirty="0">
                <a:ea typeface="+mn-lt"/>
                <a:cs typeface="+mn-lt"/>
              </a:rPr>
              <a:t>You  </a:t>
            </a:r>
            <a:r>
              <a:rPr lang="en-GB" sz="2500" b="1" dirty="0">
                <a:ea typeface="+mn-lt"/>
                <a:cs typeface="+mn-lt"/>
              </a:rPr>
              <a:t>Requests</a:t>
            </a:r>
            <a:r>
              <a:rPr lang="en-GB" sz="2500" dirty="0">
                <a:ea typeface="+mn-lt"/>
                <a:cs typeface="+mn-lt"/>
              </a:rPr>
              <a:t>:  "Would you like..."</a:t>
            </a:r>
            <a:endParaRPr lang="en-GB" sz="2500" dirty="0"/>
          </a:p>
          <a:p>
            <a:endParaRPr lang="en-US"/>
          </a:p>
        </p:txBody>
      </p:sp>
    </p:spTree>
    <p:extLst>
      <p:ext uri="{BB962C8B-B14F-4D97-AF65-F5344CB8AC3E}">
        <p14:creationId xmlns:p14="http://schemas.microsoft.com/office/powerpoint/2010/main" val="325937967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0</TotalTime>
  <Words>1619</Words>
  <Application>Microsoft Office PowerPoint</Application>
  <PresentationFormat>Widescreen</PresentationFormat>
  <Paragraphs>141</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Gill Sans MT</vt:lpstr>
      <vt:lpstr>Gallery</vt:lpstr>
      <vt:lpstr>Non-violent communication</vt:lpstr>
      <vt:lpstr>Agenda</vt:lpstr>
      <vt:lpstr>Purpose of Non-Violent Communication</vt:lpstr>
      <vt:lpstr>Purpose of Non-Violent Communication</vt:lpstr>
      <vt:lpstr>Marshall rosenberg</vt:lpstr>
      <vt:lpstr>Miscommunication leads to conflict</vt:lpstr>
      <vt:lpstr>What is behind violent communication?</vt:lpstr>
      <vt:lpstr>What is anger?</vt:lpstr>
      <vt:lpstr>expressing anger</vt:lpstr>
      <vt:lpstr>Goal of expressing anger</vt:lpstr>
      <vt:lpstr> Anger MANAGEMENT STRATEGIES</vt:lpstr>
      <vt:lpstr> NVC approach to anger</vt:lpstr>
      <vt:lpstr> NVC approach to anger</vt:lpstr>
      <vt:lpstr>Marshall rosenburg on  connection to needs</vt:lpstr>
      <vt:lpstr>Marshall rosenburg on  connection to needs</vt:lpstr>
      <vt:lpstr>4 Components to practise nVC Component 1:</vt:lpstr>
      <vt:lpstr>4 Components to practise nVC Component 2:</vt:lpstr>
      <vt:lpstr>4 Components to practise nVC Component 3:</vt:lpstr>
      <vt:lpstr>4 Components to practise nVC Component 4:</vt:lpstr>
      <vt:lpstr>NVC Exercise</vt:lpstr>
      <vt:lpstr>NVC Demonstration video</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value of communication in health care &amp; non-verbal communication: SOLER</dc:title>
  <dc:creator>Jenny Brown (2106914)</dc:creator>
  <cp:lastModifiedBy>Felicity Peacock</cp:lastModifiedBy>
  <cp:revision>772</cp:revision>
  <dcterms:created xsi:type="dcterms:W3CDTF">2023-02-13T13:55:09Z</dcterms:created>
  <dcterms:modified xsi:type="dcterms:W3CDTF">2024-09-19T11:22:37Z</dcterms:modified>
</cp:coreProperties>
</file>