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72" r:id="rId17"/>
    <p:sldId id="273" r:id="rId18"/>
    <p:sldId id="274" r:id="rId19"/>
    <p:sldId id="275"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C6E0E-4792-85F1-D2B9-AED579013F7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C3AFCFE-CB87-A282-F466-BC9BEE0FA3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CB03772-9328-6ED6-746C-ACB148945DDD}"/>
              </a:ext>
            </a:extLst>
          </p:cNvPr>
          <p:cNvSpPr>
            <a:spLocks noGrp="1"/>
          </p:cNvSpPr>
          <p:nvPr>
            <p:ph type="dt" sz="half" idx="10"/>
          </p:nvPr>
        </p:nvSpPr>
        <p:spPr/>
        <p:txBody>
          <a:bodyPr/>
          <a:lstStyle/>
          <a:p>
            <a:fld id="{A416DAC4-23E1-4231-8374-998E5E5F47EA}" type="datetimeFigureOut">
              <a:rPr lang="en-GB" smtClean="0"/>
              <a:t>23/04/2025</a:t>
            </a:fld>
            <a:endParaRPr lang="en-GB"/>
          </a:p>
        </p:txBody>
      </p:sp>
      <p:sp>
        <p:nvSpPr>
          <p:cNvPr id="5" name="Footer Placeholder 4">
            <a:extLst>
              <a:ext uri="{FF2B5EF4-FFF2-40B4-BE49-F238E27FC236}">
                <a16:creationId xmlns:a16="http://schemas.microsoft.com/office/drawing/2014/main" id="{E3CD06ED-0C0B-447F-38C7-8A96654A22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5AFEDB-EFEE-203E-C949-99B2143E87C6}"/>
              </a:ext>
            </a:extLst>
          </p:cNvPr>
          <p:cNvSpPr>
            <a:spLocks noGrp="1"/>
          </p:cNvSpPr>
          <p:nvPr>
            <p:ph type="sldNum" sz="quarter" idx="12"/>
          </p:nvPr>
        </p:nvSpPr>
        <p:spPr/>
        <p:txBody>
          <a:bodyPr/>
          <a:lstStyle/>
          <a:p>
            <a:fld id="{401A24DD-BB45-464B-8DB3-26CDBD9E33DA}" type="slidenum">
              <a:rPr lang="en-GB" smtClean="0"/>
              <a:t>‹#›</a:t>
            </a:fld>
            <a:endParaRPr lang="en-GB"/>
          </a:p>
        </p:txBody>
      </p:sp>
    </p:spTree>
    <p:extLst>
      <p:ext uri="{BB962C8B-B14F-4D97-AF65-F5344CB8AC3E}">
        <p14:creationId xmlns:p14="http://schemas.microsoft.com/office/powerpoint/2010/main" val="2876513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F7541-44AC-5CC2-2A87-F012F4245BB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688BD13-8C11-8376-0EF0-3523CCFBB2B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ECB886C-55E9-5ECB-9547-4A14828FDEFB}"/>
              </a:ext>
            </a:extLst>
          </p:cNvPr>
          <p:cNvSpPr>
            <a:spLocks noGrp="1"/>
          </p:cNvSpPr>
          <p:nvPr>
            <p:ph type="dt" sz="half" idx="10"/>
          </p:nvPr>
        </p:nvSpPr>
        <p:spPr/>
        <p:txBody>
          <a:bodyPr/>
          <a:lstStyle/>
          <a:p>
            <a:fld id="{A416DAC4-23E1-4231-8374-998E5E5F47EA}" type="datetimeFigureOut">
              <a:rPr lang="en-GB" smtClean="0"/>
              <a:t>23/04/2025</a:t>
            </a:fld>
            <a:endParaRPr lang="en-GB"/>
          </a:p>
        </p:txBody>
      </p:sp>
      <p:sp>
        <p:nvSpPr>
          <p:cNvPr id="5" name="Footer Placeholder 4">
            <a:extLst>
              <a:ext uri="{FF2B5EF4-FFF2-40B4-BE49-F238E27FC236}">
                <a16:creationId xmlns:a16="http://schemas.microsoft.com/office/drawing/2014/main" id="{A36A18BA-2263-A36C-EF0D-C54B6520F2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D19E19-2BBB-B905-8ED0-BD2F51A0350D}"/>
              </a:ext>
            </a:extLst>
          </p:cNvPr>
          <p:cNvSpPr>
            <a:spLocks noGrp="1"/>
          </p:cNvSpPr>
          <p:nvPr>
            <p:ph type="sldNum" sz="quarter" idx="12"/>
          </p:nvPr>
        </p:nvSpPr>
        <p:spPr/>
        <p:txBody>
          <a:bodyPr/>
          <a:lstStyle/>
          <a:p>
            <a:fld id="{401A24DD-BB45-464B-8DB3-26CDBD9E33DA}" type="slidenum">
              <a:rPr lang="en-GB" smtClean="0"/>
              <a:t>‹#›</a:t>
            </a:fld>
            <a:endParaRPr lang="en-GB"/>
          </a:p>
        </p:txBody>
      </p:sp>
    </p:spTree>
    <p:extLst>
      <p:ext uri="{BB962C8B-B14F-4D97-AF65-F5344CB8AC3E}">
        <p14:creationId xmlns:p14="http://schemas.microsoft.com/office/powerpoint/2010/main" val="4261181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3F101-13E7-994D-E359-B308ADFFE6F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1F911F1-6820-388E-1946-4CEC6C07C70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4EEF48D-8EBA-15E3-40F6-C8063DDD8256}"/>
              </a:ext>
            </a:extLst>
          </p:cNvPr>
          <p:cNvSpPr>
            <a:spLocks noGrp="1"/>
          </p:cNvSpPr>
          <p:nvPr>
            <p:ph type="dt" sz="half" idx="10"/>
          </p:nvPr>
        </p:nvSpPr>
        <p:spPr/>
        <p:txBody>
          <a:bodyPr/>
          <a:lstStyle/>
          <a:p>
            <a:fld id="{A416DAC4-23E1-4231-8374-998E5E5F47EA}" type="datetimeFigureOut">
              <a:rPr lang="en-GB" smtClean="0"/>
              <a:t>23/04/2025</a:t>
            </a:fld>
            <a:endParaRPr lang="en-GB"/>
          </a:p>
        </p:txBody>
      </p:sp>
      <p:sp>
        <p:nvSpPr>
          <p:cNvPr id="5" name="Footer Placeholder 4">
            <a:extLst>
              <a:ext uri="{FF2B5EF4-FFF2-40B4-BE49-F238E27FC236}">
                <a16:creationId xmlns:a16="http://schemas.microsoft.com/office/drawing/2014/main" id="{240768AE-B351-EAE1-2169-FFD9C102A2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31D9AC-A76B-5630-6AB6-F479C48A2E9E}"/>
              </a:ext>
            </a:extLst>
          </p:cNvPr>
          <p:cNvSpPr>
            <a:spLocks noGrp="1"/>
          </p:cNvSpPr>
          <p:nvPr>
            <p:ph type="sldNum" sz="quarter" idx="12"/>
          </p:nvPr>
        </p:nvSpPr>
        <p:spPr/>
        <p:txBody>
          <a:bodyPr/>
          <a:lstStyle/>
          <a:p>
            <a:fld id="{401A24DD-BB45-464B-8DB3-26CDBD9E33DA}" type="slidenum">
              <a:rPr lang="en-GB" smtClean="0"/>
              <a:t>‹#›</a:t>
            </a:fld>
            <a:endParaRPr lang="en-GB"/>
          </a:p>
        </p:txBody>
      </p:sp>
    </p:spTree>
    <p:extLst>
      <p:ext uri="{BB962C8B-B14F-4D97-AF65-F5344CB8AC3E}">
        <p14:creationId xmlns:p14="http://schemas.microsoft.com/office/powerpoint/2010/main" val="1171607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858DE-4C2F-F880-B03B-7E3F692C4D0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D6F75FF-F659-676D-3AEB-8C7B7AE4908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E4C7978-9A08-EEF1-49A4-D3F7AA5BB48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4569F50-3D0F-D86B-8CAF-CEAA53F8F647}"/>
              </a:ext>
            </a:extLst>
          </p:cNvPr>
          <p:cNvSpPr>
            <a:spLocks noGrp="1"/>
          </p:cNvSpPr>
          <p:nvPr>
            <p:ph type="dt" sz="half" idx="10"/>
          </p:nvPr>
        </p:nvSpPr>
        <p:spPr/>
        <p:txBody>
          <a:bodyPr/>
          <a:lstStyle/>
          <a:p>
            <a:fld id="{A416DAC4-23E1-4231-8374-998E5E5F47EA}" type="datetimeFigureOut">
              <a:rPr lang="en-GB" smtClean="0"/>
              <a:t>23/04/2025</a:t>
            </a:fld>
            <a:endParaRPr lang="en-GB"/>
          </a:p>
        </p:txBody>
      </p:sp>
      <p:sp>
        <p:nvSpPr>
          <p:cNvPr id="6" name="Footer Placeholder 5">
            <a:extLst>
              <a:ext uri="{FF2B5EF4-FFF2-40B4-BE49-F238E27FC236}">
                <a16:creationId xmlns:a16="http://schemas.microsoft.com/office/drawing/2014/main" id="{97F683B6-E07B-754E-5848-16D6D62F7A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C56E7D-67A4-D654-E860-DF2452BCCB1D}"/>
              </a:ext>
            </a:extLst>
          </p:cNvPr>
          <p:cNvSpPr>
            <a:spLocks noGrp="1"/>
          </p:cNvSpPr>
          <p:nvPr>
            <p:ph type="sldNum" sz="quarter" idx="12"/>
          </p:nvPr>
        </p:nvSpPr>
        <p:spPr/>
        <p:txBody>
          <a:bodyPr/>
          <a:lstStyle/>
          <a:p>
            <a:fld id="{401A24DD-BB45-464B-8DB3-26CDBD9E33DA}" type="slidenum">
              <a:rPr lang="en-GB" smtClean="0"/>
              <a:t>‹#›</a:t>
            </a:fld>
            <a:endParaRPr lang="en-GB"/>
          </a:p>
        </p:txBody>
      </p:sp>
    </p:spTree>
    <p:extLst>
      <p:ext uri="{BB962C8B-B14F-4D97-AF65-F5344CB8AC3E}">
        <p14:creationId xmlns:p14="http://schemas.microsoft.com/office/powerpoint/2010/main" val="1408069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66EA8-309C-36AE-776D-3D77A7A44DA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3050E42-1579-4D16-E652-BFBA374B9E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3D6B120-8980-BD99-CED5-B9A797557C5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B0CF927-E8F4-0CA2-D315-E18B5396F3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C3EF358-37ED-DE3F-431A-A0A08CBAEAB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B500DAC-C107-4CE6-010E-C1F6B26DD145}"/>
              </a:ext>
            </a:extLst>
          </p:cNvPr>
          <p:cNvSpPr>
            <a:spLocks noGrp="1"/>
          </p:cNvSpPr>
          <p:nvPr>
            <p:ph type="dt" sz="half" idx="10"/>
          </p:nvPr>
        </p:nvSpPr>
        <p:spPr/>
        <p:txBody>
          <a:bodyPr/>
          <a:lstStyle/>
          <a:p>
            <a:fld id="{A416DAC4-23E1-4231-8374-998E5E5F47EA}" type="datetimeFigureOut">
              <a:rPr lang="en-GB" smtClean="0"/>
              <a:t>23/04/2025</a:t>
            </a:fld>
            <a:endParaRPr lang="en-GB"/>
          </a:p>
        </p:txBody>
      </p:sp>
      <p:sp>
        <p:nvSpPr>
          <p:cNvPr id="8" name="Footer Placeholder 7">
            <a:extLst>
              <a:ext uri="{FF2B5EF4-FFF2-40B4-BE49-F238E27FC236}">
                <a16:creationId xmlns:a16="http://schemas.microsoft.com/office/drawing/2014/main" id="{EFF6CA28-876D-0703-870D-F5080D3FE6B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50C0A73-DA1D-C8FE-FED6-77EF34397904}"/>
              </a:ext>
            </a:extLst>
          </p:cNvPr>
          <p:cNvSpPr>
            <a:spLocks noGrp="1"/>
          </p:cNvSpPr>
          <p:nvPr>
            <p:ph type="sldNum" sz="quarter" idx="12"/>
          </p:nvPr>
        </p:nvSpPr>
        <p:spPr/>
        <p:txBody>
          <a:bodyPr/>
          <a:lstStyle/>
          <a:p>
            <a:fld id="{401A24DD-BB45-464B-8DB3-26CDBD9E33DA}" type="slidenum">
              <a:rPr lang="en-GB" smtClean="0"/>
              <a:t>‹#›</a:t>
            </a:fld>
            <a:endParaRPr lang="en-GB"/>
          </a:p>
        </p:txBody>
      </p:sp>
    </p:spTree>
    <p:extLst>
      <p:ext uri="{BB962C8B-B14F-4D97-AF65-F5344CB8AC3E}">
        <p14:creationId xmlns:p14="http://schemas.microsoft.com/office/powerpoint/2010/main" val="3035471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E5586-B04A-D8FD-84F9-6A7B67174BF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7F9FF2C-1CAD-4B86-166E-733E3A79829B}"/>
              </a:ext>
            </a:extLst>
          </p:cNvPr>
          <p:cNvSpPr>
            <a:spLocks noGrp="1"/>
          </p:cNvSpPr>
          <p:nvPr>
            <p:ph type="dt" sz="half" idx="10"/>
          </p:nvPr>
        </p:nvSpPr>
        <p:spPr/>
        <p:txBody>
          <a:bodyPr/>
          <a:lstStyle/>
          <a:p>
            <a:fld id="{A416DAC4-23E1-4231-8374-998E5E5F47EA}" type="datetimeFigureOut">
              <a:rPr lang="en-GB" smtClean="0"/>
              <a:t>23/04/2025</a:t>
            </a:fld>
            <a:endParaRPr lang="en-GB"/>
          </a:p>
        </p:txBody>
      </p:sp>
      <p:sp>
        <p:nvSpPr>
          <p:cNvPr id="4" name="Footer Placeholder 3">
            <a:extLst>
              <a:ext uri="{FF2B5EF4-FFF2-40B4-BE49-F238E27FC236}">
                <a16:creationId xmlns:a16="http://schemas.microsoft.com/office/drawing/2014/main" id="{62FC42F2-11F7-109E-B852-CC41D6920A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EC5E37-A68A-D39E-C21E-11FC7863A047}"/>
              </a:ext>
            </a:extLst>
          </p:cNvPr>
          <p:cNvSpPr>
            <a:spLocks noGrp="1"/>
          </p:cNvSpPr>
          <p:nvPr>
            <p:ph type="sldNum" sz="quarter" idx="12"/>
          </p:nvPr>
        </p:nvSpPr>
        <p:spPr/>
        <p:txBody>
          <a:bodyPr/>
          <a:lstStyle/>
          <a:p>
            <a:fld id="{401A24DD-BB45-464B-8DB3-26CDBD9E33DA}" type="slidenum">
              <a:rPr lang="en-GB" smtClean="0"/>
              <a:t>‹#›</a:t>
            </a:fld>
            <a:endParaRPr lang="en-GB"/>
          </a:p>
        </p:txBody>
      </p:sp>
    </p:spTree>
    <p:extLst>
      <p:ext uri="{BB962C8B-B14F-4D97-AF65-F5344CB8AC3E}">
        <p14:creationId xmlns:p14="http://schemas.microsoft.com/office/powerpoint/2010/main" val="2851749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F183F4-BC21-ED6D-4632-FE5A889B5BA3}"/>
              </a:ext>
            </a:extLst>
          </p:cNvPr>
          <p:cNvSpPr>
            <a:spLocks noGrp="1"/>
          </p:cNvSpPr>
          <p:nvPr>
            <p:ph type="dt" sz="half" idx="10"/>
          </p:nvPr>
        </p:nvSpPr>
        <p:spPr/>
        <p:txBody>
          <a:bodyPr/>
          <a:lstStyle/>
          <a:p>
            <a:fld id="{A416DAC4-23E1-4231-8374-998E5E5F47EA}" type="datetimeFigureOut">
              <a:rPr lang="en-GB" smtClean="0"/>
              <a:t>23/04/2025</a:t>
            </a:fld>
            <a:endParaRPr lang="en-GB"/>
          </a:p>
        </p:txBody>
      </p:sp>
      <p:sp>
        <p:nvSpPr>
          <p:cNvPr id="3" name="Footer Placeholder 2">
            <a:extLst>
              <a:ext uri="{FF2B5EF4-FFF2-40B4-BE49-F238E27FC236}">
                <a16:creationId xmlns:a16="http://schemas.microsoft.com/office/drawing/2014/main" id="{9780B431-1C61-99D8-1249-993E2083F93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0FA9DB2-B108-D8E9-7854-E9A72E20E34A}"/>
              </a:ext>
            </a:extLst>
          </p:cNvPr>
          <p:cNvSpPr>
            <a:spLocks noGrp="1"/>
          </p:cNvSpPr>
          <p:nvPr>
            <p:ph type="sldNum" sz="quarter" idx="12"/>
          </p:nvPr>
        </p:nvSpPr>
        <p:spPr/>
        <p:txBody>
          <a:bodyPr/>
          <a:lstStyle/>
          <a:p>
            <a:fld id="{401A24DD-BB45-464B-8DB3-26CDBD9E33DA}" type="slidenum">
              <a:rPr lang="en-GB" smtClean="0"/>
              <a:t>‹#›</a:t>
            </a:fld>
            <a:endParaRPr lang="en-GB"/>
          </a:p>
        </p:txBody>
      </p:sp>
    </p:spTree>
    <p:extLst>
      <p:ext uri="{BB962C8B-B14F-4D97-AF65-F5344CB8AC3E}">
        <p14:creationId xmlns:p14="http://schemas.microsoft.com/office/powerpoint/2010/main" val="129369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36BF1-1DDF-15D4-4FE5-7051843E389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0CBA10C-F6F3-BC68-65E3-654DD3AD14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862E2E8-60CC-57EE-128A-79CD61F612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1E1AD8-A019-6DBE-44EB-E88D8F005964}"/>
              </a:ext>
            </a:extLst>
          </p:cNvPr>
          <p:cNvSpPr>
            <a:spLocks noGrp="1"/>
          </p:cNvSpPr>
          <p:nvPr>
            <p:ph type="dt" sz="half" idx="10"/>
          </p:nvPr>
        </p:nvSpPr>
        <p:spPr/>
        <p:txBody>
          <a:bodyPr/>
          <a:lstStyle/>
          <a:p>
            <a:fld id="{A416DAC4-23E1-4231-8374-998E5E5F47EA}" type="datetimeFigureOut">
              <a:rPr lang="en-GB" smtClean="0"/>
              <a:t>23/04/2025</a:t>
            </a:fld>
            <a:endParaRPr lang="en-GB"/>
          </a:p>
        </p:txBody>
      </p:sp>
      <p:sp>
        <p:nvSpPr>
          <p:cNvPr id="6" name="Footer Placeholder 5">
            <a:extLst>
              <a:ext uri="{FF2B5EF4-FFF2-40B4-BE49-F238E27FC236}">
                <a16:creationId xmlns:a16="http://schemas.microsoft.com/office/drawing/2014/main" id="{85D293FC-3275-8129-834B-E76D70C355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402DCF-E29F-10B0-9392-56B39BDFC8D4}"/>
              </a:ext>
            </a:extLst>
          </p:cNvPr>
          <p:cNvSpPr>
            <a:spLocks noGrp="1"/>
          </p:cNvSpPr>
          <p:nvPr>
            <p:ph type="sldNum" sz="quarter" idx="12"/>
          </p:nvPr>
        </p:nvSpPr>
        <p:spPr/>
        <p:txBody>
          <a:bodyPr/>
          <a:lstStyle/>
          <a:p>
            <a:fld id="{401A24DD-BB45-464B-8DB3-26CDBD9E33DA}" type="slidenum">
              <a:rPr lang="en-GB" smtClean="0"/>
              <a:t>‹#›</a:t>
            </a:fld>
            <a:endParaRPr lang="en-GB"/>
          </a:p>
        </p:txBody>
      </p:sp>
    </p:spTree>
    <p:extLst>
      <p:ext uri="{BB962C8B-B14F-4D97-AF65-F5344CB8AC3E}">
        <p14:creationId xmlns:p14="http://schemas.microsoft.com/office/powerpoint/2010/main" val="3923704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94804-EF4F-0943-2960-8EAF8518E1C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AAADEB2-1BEA-57D3-3FCC-20DAAA9F76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B308EF-6957-B2CF-B3A2-64D4EA5C04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C718B2B-34A0-A0B5-2452-A1C62644FC13}"/>
              </a:ext>
            </a:extLst>
          </p:cNvPr>
          <p:cNvSpPr>
            <a:spLocks noGrp="1"/>
          </p:cNvSpPr>
          <p:nvPr>
            <p:ph type="dt" sz="half" idx="10"/>
          </p:nvPr>
        </p:nvSpPr>
        <p:spPr/>
        <p:txBody>
          <a:bodyPr/>
          <a:lstStyle/>
          <a:p>
            <a:fld id="{A416DAC4-23E1-4231-8374-998E5E5F47EA}" type="datetimeFigureOut">
              <a:rPr lang="en-GB" smtClean="0"/>
              <a:t>23/04/2025</a:t>
            </a:fld>
            <a:endParaRPr lang="en-GB"/>
          </a:p>
        </p:txBody>
      </p:sp>
      <p:sp>
        <p:nvSpPr>
          <p:cNvPr id="6" name="Footer Placeholder 5">
            <a:extLst>
              <a:ext uri="{FF2B5EF4-FFF2-40B4-BE49-F238E27FC236}">
                <a16:creationId xmlns:a16="http://schemas.microsoft.com/office/drawing/2014/main" id="{4099A5A9-4270-7820-6694-A13781FA26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71A349-1BE2-8E09-8515-8B2E355866FE}"/>
              </a:ext>
            </a:extLst>
          </p:cNvPr>
          <p:cNvSpPr>
            <a:spLocks noGrp="1"/>
          </p:cNvSpPr>
          <p:nvPr>
            <p:ph type="sldNum" sz="quarter" idx="12"/>
          </p:nvPr>
        </p:nvSpPr>
        <p:spPr/>
        <p:txBody>
          <a:bodyPr/>
          <a:lstStyle/>
          <a:p>
            <a:fld id="{401A24DD-BB45-464B-8DB3-26CDBD9E33DA}" type="slidenum">
              <a:rPr lang="en-GB" smtClean="0"/>
              <a:t>‹#›</a:t>
            </a:fld>
            <a:endParaRPr lang="en-GB"/>
          </a:p>
        </p:txBody>
      </p:sp>
    </p:spTree>
    <p:extLst>
      <p:ext uri="{BB962C8B-B14F-4D97-AF65-F5344CB8AC3E}">
        <p14:creationId xmlns:p14="http://schemas.microsoft.com/office/powerpoint/2010/main" val="2676832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98D4B-145D-350B-1EB8-482B9451AFC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C2AF28A-167D-9255-5E76-9F858DC1833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9920D53-AF2B-CE8C-4663-7DEE57E62E2C}"/>
              </a:ext>
            </a:extLst>
          </p:cNvPr>
          <p:cNvSpPr>
            <a:spLocks noGrp="1"/>
          </p:cNvSpPr>
          <p:nvPr>
            <p:ph type="dt" sz="half" idx="10"/>
          </p:nvPr>
        </p:nvSpPr>
        <p:spPr/>
        <p:txBody>
          <a:bodyPr/>
          <a:lstStyle/>
          <a:p>
            <a:fld id="{A416DAC4-23E1-4231-8374-998E5E5F47EA}" type="datetimeFigureOut">
              <a:rPr lang="en-GB" smtClean="0"/>
              <a:t>23/04/2025</a:t>
            </a:fld>
            <a:endParaRPr lang="en-GB"/>
          </a:p>
        </p:txBody>
      </p:sp>
      <p:sp>
        <p:nvSpPr>
          <p:cNvPr id="5" name="Footer Placeholder 4">
            <a:extLst>
              <a:ext uri="{FF2B5EF4-FFF2-40B4-BE49-F238E27FC236}">
                <a16:creationId xmlns:a16="http://schemas.microsoft.com/office/drawing/2014/main" id="{8955BD9F-0967-4845-4AE3-A4C8D63E6E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F20667-A4E1-3D73-1DF0-6C42441458D4}"/>
              </a:ext>
            </a:extLst>
          </p:cNvPr>
          <p:cNvSpPr>
            <a:spLocks noGrp="1"/>
          </p:cNvSpPr>
          <p:nvPr>
            <p:ph type="sldNum" sz="quarter" idx="12"/>
          </p:nvPr>
        </p:nvSpPr>
        <p:spPr/>
        <p:txBody>
          <a:bodyPr/>
          <a:lstStyle/>
          <a:p>
            <a:fld id="{401A24DD-BB45-464B-8DB3-26CDBD9E33DA}" type="slidenum">
              <a:rPr lang="en-GB" smtClean="0"/>
              <a:t>‹#›</a:t>
            </a:fld>
            <a:endParaRPr lang="en-GB"/>
          </a:p>
        </p:txBody>
      </p:sp>
    </p:spTree>
    <p:extLst>
      <p:ext uri="{BB962C8B-B14F-4D97-AF65-F5344CB8AC3E}">
        <p14:creationId xmlns:p14="http://schemas.microsoft.com/office/powerpoint/2010/main" val="3926362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44B098-781D-9DF3-BC02-CC4B48BFDCE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9E0B140-A96A-13E7-9F7F-3DD0D34A4B6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BB92695-4204-F505-3808-C9344F7C4514}"/>
              </a:ext>
            </a:extLst>
          </p:cNvPr>
          <p:cNvSpPr>
            <a:spLocks noGrp="1"/>
          </p:cNvSpPr>
          <p:nvPr>
            <p:ph type="dt" sz="half" idx="10"/>
          </p:nvPr>
        </p:nvSpPr>
        <p:spPr/>
        <p:txBody>
          <a:bodyPr/>
          <a:lstStyle/>
          <a:p>
            <a:fld id="{A416DAC4-23E1-4231-8374-998E5E5F47EA}" type="datetimeFigureOut">
              <a:rPr lang="en-GB" smtClean="0"/>
              <a:t>23/04/2025</a:t>
            </a:fld>
            <a:endParaRPr lang="en-GB"/>
          </a:p>
        </p:txBody>
      </p:sp>
      <p:sp>
        <p:nvSpPr>
          <p:cNvPr id="5" name="Footer Placeholder 4">
            <a:extLst>
              <a:ext uri="{FF2B5EF4-FFF2-40B4-BE49-F238E27FC236}">
                <a16:creationId xmlns:a16="http://schemas.microsoft.com/office/drawing/2014/main" id="{1C739C89-39B5-9CE3-CFB3-25C5BEFAC8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7941E2-75F1-2FCC-51D9-FF1699118A6A}"/>
              </a:ext>
            </a:extLst>
          </p:cNvPr>
          <p:cNvSpPr>
            <a:spLocks noGrp="1"/>
          </p:cNvSpPr>
          <p:nvPr>
            <p:ph type="sldNum" sz="quarter" idx="12"/>
          </p:nvPr>
        </p:nvSpPr>
        <p:spPr/>
        <p:txBody>
          <a:bodyPr/>
          <a:lstStyle/>
          <a:p>
            <a:fld id="{401A24DD-BB45-464B-8DB3-26CDBD9E33DA}" type="slidenum">
              <a:rPr lang="en-GB" smtClean="0"/>
              <a:t>‹#›</a:t>
            </a:fld>
            <a:endParaRPr lang="en-GB"/>
          </a:p>
        </p:txBody>
      </p:sp>
    </p:spTree>
    <p:extLst>
      <p:ext uri="{BB962C8B-B14F-4D97-AF65-F5344CB8AC3E}">
        <p14:creationId xmlns:p14="http://schemas.microsoft.com/office/powerpoint/2010/main" val="1302182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AC72E5-C4EF-5ACC-E821-ED709C5936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2640073-A4C3-A0C3-C8A3-81678AD965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5EC4B11-A032-B341-58A3-40E2BF1884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416DAC4-23E1-4231-8374-998E5E5F47EA}" type="datetimeFigureOut">
              <a:rPr lang="en-GB" smtClean="0"/>
              <a:t>23/04/2025</a:t>
            </a:fld>
            <a:endParaRPr lang="en-GB"/>
          </a:p>
        </p:txBody>
      </p:sp>
      <p:sp>
        <p:nvSpPr>
          <p:cNvPr id="5" name="Footer Placeholder 4">
            <a:extLst>
              <a:ext uri="{FF2B5EF4-FFF2-40B4-BE49-F238E27FC236}">
                <a16:creationId xmlns:a16="http://schemas.microsoft.com/office/drawing/2014/main" id="{81157909-791C-0DBE-4A79-7D004160CB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1D1A52F-057E-9275-9A6F-89E1007010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01A24DD-BB45-464B-8DB3-26CDBD9E33DA}" type="slidenum">
              <a:rPr lang="en-GB" smtClean="0"/>
              <a:t>‹#›</a:t>
            </a:fld>
            <a:endParaRPr lang="en-GB"/>
          </a:p>
        </p:txBody>
      </p:sp>
    </p:spTree>
    <p:extLst>
      <p:ext uri="{BB962C8B-B14F-4D97-AF65-F5344CB8AC3E}">
        <p14:creationId xmlns:p14="http://schemas.microsoft.com/office/powerpoint/2010/main" val="4290421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asiasociety.org/exploring-mandala#:~:text=Mandalas%20are%20Buddhist%20devotional%20images,distances%20across%20the%20Eurasian%20continent."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ritannica.com/topic/quinceanera" TargetMode="External"/><Relationship Id="rId2" Type="http://schemas.openxmlformats.org/officeDocument/2006/relationships/hyperlink" Target="https://www.britannica.com/topic/Bar-Mitzvah" TargetMode="External"/><Relationship Id="rId1" Type="http://schemas.openxmlformats.org/officeDocument/2006/relationships/slideLayout" Target="../slideLayouts/slideLayout2.xml"/><Relationship Id="rId5" Type="http://schemas.openxmlformats.org/officeDocument/2006/relationships/hyperlink" Target="https://www.britannica.com/place/Bhimbetka-rock-shelters" TargetMode="External"/><Relationship Id="rId4" Type="http://schemas.openxmlformats.org/officeDocument/2006/relationships/hyperlink" Target="https://archeologie.culture.gouv.fr/lascaux/en"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britannica.com/topic/rain-dance" TargetMode="External"/><Relationship Id="rId2" Type="http://schemas.openxmlformats.org/officeDocument/2006/relationships/hyperlink" Target="https://gleninneshighlands.com/winter-summer-solstice-celebrations.html" TargetMode="External"/><Relationship Id="rId1" Type="http://schemas.openxmlformats.org/officeDocument/2006/relationships/slideLayout" Target="../slideLayouts/slideLayout2.xml"/><Relationship Id="rId4" Type="http://schemas.openxmlformats.org/officeDocument/2006/relationships/hyperlink" Target="https://meridianuniversity.edu/content/understanding-the-mystery-of-collective-consciousn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69D86-5602-B5FF-B901-9647C6FEFEA6}"/>
              </a:ext>
            </a:extLst>
          </p:cNvPr>
          <p:cNvSpPr>
            <a:spLocks noGrp="1"/>
          </p:cNvSpPr>
          <p:nvPr>
            <p:ph type="ctrTitle"/>
          </p:nvPr>
        </p:nvSpPr>
        <p:spPr/>
        <p:txBody>
          <a:bodyPr>
            <a:normAutofit/>
          </a:bodyPr>
          <a:lstStyle/>
          <a:p>
            <a:r>
              <a:rPr lang="en-GB" sz="3600" dirty="0"/>
              <a:t>Spirituality, Quantum Mechanics, and the Unconscious</a:t>
            </a:r>
          </a:p>
        </p:txBody>
      </p:sp>
      <p:sp>
        <p:nvSpPr>
          <p:cNvPr id="3" name="Subtitle 2">
            <a:extLst>
              <a:ext uri="{FF2B5EF4-FFF2-40B4-BE49-F238E27FC236}">
                <a16:creationId xmlns:a16="http://schemas.microsoft.com/office/drawing/2014/main" id="{1B4F7D82-A49C-B779-03DB-420E82E84ED8}"/>
              </a:ext>
            </a:extLst>
          </p:cNvPr>
          <p:cNvSpPr>
            <a:spLocks noGrp="1"/>
          </p:cNvSpPr>
          <p:nvPr>
            <p:ph type="subTitle" idx="1"/>
          </p:nvPr>
        </p:nvSpPr>
        <p:spPr/>
        <p:txBody>
          <a:bodyPr>
            <a:normAutofit/>
          </a:bodyPr>
          <a:lstStyle/>
          <a:p>
            <a:r>
              <a:rPr lang="en-GB" sz="3200" dirty="0"/>
              <a:t>Lecture 9 Supplemental</a:t>
            </a:r>
          </a:p>
        </p:txBody>
      </p:sp>
    </p:spTree>
    <p:extLst>
      <p:ext uri="{BB962C8B-B14F-4D97-AF65-F5344CB8AC3E}">
        <p14:creationId xmlns:p14="http://schemas.microsoft.com/office/powerpoint/2010/main" val="1141413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10648-1858-EF6F-7AF2-DA69BEF5B325}"/>
              </a:ext>
            </a:extLst>
          </p:cNvPr>
          <p:cNvSpPr>
            <a:spLocks noGrp="1"/>
          </p:cNvSpPr>
          <p:nvPr>
            <p:ph type="title"/>
          </p:nvPr>
        </p:nvSpPr>
        <p:spPr/>
        <p:txBody>
          <a:bodyPr/>
          <a:lstStyle/>
          <a:p>
            <a:pPr algn="ctr"/>
            <a:r>
              <a:rPr lang="en-GB" dirty="0"/>
              <a:t>From a point to a wave…</a:t>
            </a:r>
          </a:p>
        </p:txBody>
      </p:sp>
      <p:sp>
        <p:nvSpPr>
          <p:cNvPr id="3" name="Content Placeholder 2">
            <a:extLst>
              <a:ext uri="{FF2B5EF4-FFF2-40B4-BE49-F238E27FC236}">
                <a16:creationId xmlns:a16="http://schemas.microsoft.com/office/drawing/2014/main" id="{0AB2E42D-D464-C165-B784-2B44494CFC26}"/>
              </a:ext>
            </a:extLst>
          </p:cNvPr>
          <p:cNvSpPr>
            <a:spLocks noGrp="1"/>
          </p:cNvSpPr>
          <p:nvPr>
            <p:ph idx="1"/>
          </p:nvPr>
        </p:nvSpPr>
        <p:spPr/>
        <p:txBody>
          <a:bodyPr/>
          <a:lstStyle/>
          <a:p>
            <a:pPr marL="0" marR="0" algn="ctr">
              <a:lnSpc>
                <a:spcPct val="107000"/>
              </a:lnSpc>
              <a:spcAft>
                <a:spcPts val="800"/>
              </a:spcAft>
              <a:buNone/>
            </a:pPr>
            <a:r>
              <a:rPr lang="en-US" dirty="0">
                <a:effectLst/>
                <a:latin typeface="Times New Roman" panose="02020603050405020304" pitchFamily="18" charset="0"/>
                <a:ea typeface="Calibri" panose="020F0502020204030204" pitchFamily="34" charset="0"/>
                <a:cs typeface="Times New Roman" panose="02020603050405020304" pitchFamily="18" charset="0"/>
              </a:rPr>
              <a:t>Miller writes, “All these forms of unitive awareness, whether shared with people, nature, or a higher power, involve energy at alpha frequency. When we awaken, we resonate at the same frequency as all of nature on Earth. We rejoin life.” (215 Awakened Brain) When we connect spiritually with one another and with the universe, we transform from a single point into a wave.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64418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1588E-B2F4-84E4-0068-72558E7D030F}"/>
              </a:ext>
            </a:extLst>
          </p:cNvPr>
          <p:cNvSpPr>
            <a:spLocks noGrp="1"/>
          </p:cNvSpPr>
          <p:nvPr>
            <p:ph type="title"/>
          </p:nvPr>
        </p:nvSpPr>
        <p:spPr/>
        <p:txBody>
          <a:bodyPr/>
          <a:lstStyle/>
          <a:p>
            <a:pPr algn="ctr"/>
            <a:r>
              <a:rPr lang="en-US" sz="4400" dirty="0">
                <a:effectLst/>
                <a:latin typeface="Times New Roman" panose="02020603050405020304" pitchFamily="18" charset="0"/>
                <a:ea typeface="Calibri" panose="020F0502020204030204" pitchFamily="34" charset="0"/>
              </a:rPr>
              <a:t>Ponte and Schäfer</a:t>
            </a:r>
            <a:endParaRPr lang="en-GB" dirty="0"/>
          </a:p>
        </p:txBody>
      </p:sp>
      <p:sp>
        <p:nvSpPr>
          <p:cNvPr id="3" name="Content Placeholder 2">
            <a:extLst>
              <a:ext uri="{FF2B5EF4-FFF2-40B4-BE49-F238E27FC236}">
                <a16:creationId xmlns:a16="http://schemas.microsoft.com/office/drawing/2014/main" id="{EA89A6EC-C444-62F9-D6BA-2E4BA4F662D7}"/>
              </a:ext>
            </a:extLst>
          </p:cNvPr>
          <p:cNvSpPr>
            <a:spLocks noGrp="1"/>
          </p:cNvSpPr>
          <p:nvPr>
            <p:ph idx="1"/>
          </p:nvPr>
        </p:nvSpPr>
        <p:spPr/>
        <p:txBody>
          <a:bodyPr>
            <a:normAutofit/>
          </a:bodyPr>
          <a:lstStyle/>
          <a:p>
            <a:r>
              <a:rPr lang="en-US" sz="2400" dirty="0">
                <a:effectLst/>
                <a:latin typeface="Times New Roman" panose="02020603050405020304" pitchFamily="18" charset="0"/>
                <a:ea typeface="Calibri" panose="020F0502020204030204" pitchFamily="34" charset="0"/>
              </a:rPr>
              <a:t>Similar comparisons of spirituality and quantum mechanics have been made by psychologist Diogo Ponte and quantum chemist Lothar Schäfer. </a:t>
            </a:r>
          </a:p>
          <a:p>
            <a:r>
              <a:rPr lang="en-US" sz="2400" dirty="0">
                <a:effectLst/>
                <a:latin typeface="Times New Roman" panose="02020603050405020304" pitchFamily="18" charset="0"/>
                <a:ea typeface="Calibri" panose="020F0502020204030204" pitchFamily="34" charset="0"/>
              </a:rPr>
              <a:t>Specifically, they compare the psychological and spiritual theories of psychiatrist and psychoanalyst Carl Jung to the principles of quantum physics, in an effort to shed further light on our understanding of the cosmic order. </a:t>
            </a:r>
          </a:p>
          <a:p>
            <a:r>
              <a:rPr lang="en-US" sz="2400" dirty="0">
                <a:effectLst/>
                <a:latin typeface="Times New Roman" panose="02020603050405020304" pitchFamily="18" charset="0"/>
                <a:ea typeface="Calibri" panose="020F0502020204030204" pitchFamily="34" charset="0"/>
              </a:rPr>
              <a:t>Ponte and Schäfer sought to describe the aspects of the universe that is not defined by concrete material objects, but forms of objects, in which they </a:t>
            </a:r>
            <a:r>
              <a:rPr lang="en-US" sz="2400" dirty="0">
                <a:latin typeface="Times New Roman" panose="02020603050405020304" pitchFamily="18" charset="0"/>
                <a:ea typeface="Calibri" panose="020F0502020204030204" pitchFamily="34" charset="0"/>
              </a:rPr>
              <a:t>refer to </a:t>
            </a:r>
            <a:r>
              <a:rPr lang="en-US" sz="2400" dirty="0">
                <a:effectLst/>
                <a:latin typeface="Times New Roman" panose="02020603050405020304" pitchFamily="18" charset="0"/>
                <a:ea typeface="Calibri" panose="020F0502020204030204" pitchFamily="34" charset="0"/>
              </a:rPr>
              <a:t>Jungian archetypes, with the potential to appear in the material world. Archetypes are “themes and motifs that drive and shape [human life].” </a:t>
            </a:r>
            <a:endParaRPr lang="en-GB" sz="2400" dirty="0"/>
          </a:p>
        </p:txBody>
      </p:sp>
    </p:spTree>
    <p:extLst>
      <p:ext uri="{BB962C8B-B14F-4D97-AF65-F5344CB8AC3E}">
        <p14:creationId xmlns:p14="http://schemas.microsoft.com/office/powerpoint/2010/main" val="213444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DDF34-A722-6A51-6D40-94EA8A088143}"/>
              </a:ext>
            </a:extLst>
          </p:cNvPr>
          <p:cNvSpPr>
            <a:spLocks noGrp="1"/>
          </p:cNvSpPr>
          <p:nvPr>
            <p:ph type="title"/>
          </p:nvPr>
        </p:nvSpPr>
        <p:spPr/>
        <p:txBody>
          <a:bodyPr/>
          <a:lstStyle/>
          <a:p>
            <a:pPr algn="ctr"/>
            <a:r>
              <a:rPr lang="en-GB" dirty="0"/>
              <a:t>Jungian Archetypes</a:t>
            </a:r>
          </a:p>
        </p:txBody>
      </p:sp>
      <p:sp>
        <p:nvSpPr>
          <p:cNvPr id="3" name="Content Placeholder 2">
            <a:extLst>
              <a:ext uri="{FF2B5EF4-FFF2-40B4-BE49-F238E27FC236}">
                <a16:creationId xmlns:a16="http://schemas.microsoft.com/office/drawing/2014/main" id="{D4F9DFCB-E03A-5727-E263-F1F14B3C1FBD}"/>
              </a:ext>
            </a:extLst>
          </p:cNvPr>
          <p:cNvSpPr>
            <a:spLocks noGrp="1"/>
          </p:cNvSpPr>
          <p:nvPr>
            <p:ph idx="1"/>
          </p:nvPr>
        </p:nvSpPr>
        <p:spPr/>
        <p:txBody>
          <a:bodyPr>
            <a:normAutofit/>
          </a:bodyPr>
          <a:lstStyle/>
          <a:p>
            <a:r>
              <a:rPr lang="en-US" sz="2400" dirty="0">
                <a:effectLst/>
                <a:latin typeface="Times New Roman" panose="02020603050405020304" pitchFamily="18" charset="0"/>
                <a:ea typeface="Calibri" panose="020F0502020204030204" pitchFamily="34" charset="0"/>
              </a:rPr>
              <a:t>Archetypes are larger than life forms that unify the human condition and experience.</a:t>
            </a:r>
          </a:p>
          <a:p>
            <a:r>
              <a:rPr lang="en-US" sz="2400" dirty="0">
                <a:effectLst/>
                <a:latin typeface="Times New Roman" panose="02020603050405020304" pitchFamily="18" charset="0"/>
                <a:ea typeface="Calibri" panose="020F0502020204030204" pitchFamily="34" charset="0"/>
              </a:rPr>
              <a:t>They include the mother, the father, and are often depicted in myths and fairytales in the form of Greek gods and goddesses, kings and princesses, sons and daughters of millers and woodcutters. </a:t>
            </a:r>
          </a:p>
          <a:p>
            <a:r>
              <a:rPr lang="en-US" sz="2400" dirty="0">
                <a:effectLst/>
                <a:latin typeface="Times New Roman" panose="02020603050405020304" pitchFamily="18" charset="0"/>
                <a:ea typeface="Calibri" panose="020F0502020204030204" pitchFamily="34" charset="0"/>
              </a:rPr>
              <a:t>In </a:t>
            </a:r>
            <a:r>
              <a:rPr lang="en-US" sz="2400" i="1" dirty="0">
                <a:effectLst/>
                <a:latin typeface="Times New Roman" panose="02020603050405020304" pitchFamily="18" charset="0"/>
                <a:ea typeface="Calibri" panose="020F0502020204030204" pitchFamily="34" charset="0"/>
              </a:rPr>
              <a:t>The Hero and the Outlaw</a:t>
            </a:r>
            <a:r>
              <a:rPr lang="en-US" sz="2400" dirty="0">
                <a:effectLst/>
                <a:latin typeface="Times New Roman" panose="02020603050405020304" pitchFamily="18" charset="0"/>
                <a:ea typeface="Calibri" panose="020F0502020204030204" pitchFamily="34" charset="0"/>
              </a:rPr>
              <a:t>, Mark and Pearson identify 12 Jungian archetypes: “Caregiver, Creator, Explorer, Hero, Innocent, Jester, Lover, Magician, Member, Outlaw, Ruler, and Sage.” </a:t>
            </a:r>
          </a:p>
          <a:p>
            <a:r>
              <a:rPr lang="en-US" sz="2400" dirty="0">
                <a:effectLst/>
                <a:latin typeface="Times New Roman" panose="02020603050405020304" pitchFamily="18" charset="0"/>
                <a:ea typeface="Calibri" panose="020F0502020204030204" pitchFamily="34" charset="0"/>
              </a:rPr>
              <a:t>They may include objects as well such as the Holy Grail, a magic ring, and golden slippers. </a:t>
            </a:r>
          </a:p>
        </p:txBody>
      </p:sp>
    </p:spTree>
    <p:extLst>
      <p:ext uri="{BB962C8B-B14F-4D97-AF65-F5344CB8AC3E}">
        <p14:creationId xmlns:p14="http://schemas.microsoft.com/office/powerpoint/2010/main" val="3372063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59CB4-7CCF-9F5B-0FE4-113172627BA3}"/>
              </a:ext>
            </a:extLst>
          </p:cNvPr>
          <p:cNvSpPr>
            <a:spLocks noGrp="1"/>
          </p:cNvSpPr>
          <p:nvPr>
            <p:ph type="title"/>
          </p:nvPr>
        </p:nvSpPr>
        <p:spPr/>
        <p:txBody>
          <a:bodyPr/>
          <a:lstStyle/>
          <a:p>
            <a:pPr algn="ctr"/>
            <a:r>
              <a:rPr lang="en-GB" dirty="0"/>
              <a:t>The Jungian </a:t>
            </a:r>
            <a:r>
              <a:rPr lang="en-GB" i="1" dirty="0" err="1"/>
              <a:t>Unus</a:t>
            </a:r>
            <a:r>
              <a:rPr lang="en-GB" i="1" dirty="0"/>
              <a:t> Mundus</a:t>
            </a:r>
          </a:p>
        </p:txBody>
      </p:sp>
      <p:sp>
        <p:nvSpPr>
          <p:cNvPr id="3" name="Content Placeholder 2">
            <a:extLst>
              <a:ext uri="{FF2B5EF4-FFF2-40B4-BE49-F238E27FC236}">
                <a16:creationId xmlns:a16="http://schemas.microsoft.com/office/drawing/2014/main" id="{B24EFE40-51C7-1F89-52E0-5C42188FCC82}"/>
              </a:ext>
            </a:extLst>
          </p:cNvPr>
          <p:cNvSpPr>
            <a:spLocks noGrp="1"/>
          </p:cNvSpPr>
          <p:nvPr>
            <p:ph idx="1"/>
          </p:nvPr>
        </p:nvSpPr>
        <p:spPr/>
        <p:txBody>
          <a:bodyPr>
            <a:normAutofit/>
          </a:bodyPr>
          <a:lstStyle/>
          <a:p>
            <a:r>
              <a:rPr lang="en-US" sz="3200" dirty="0">
                <a:effectLst/>
                <a:latin typeface="Times New Roman" panose="02020603050405020304" pitchFamily="18" charset="0"/>
                <a:ea typeface="Calibri" panose="020F0502020204030204" pitchFamily="34" charset="0"/>
              </a:rPr>
              <a:t>These forms exist in what Jung has described as a “collective, universal” unconsciousness, the idea of a </a:t>
            </a:r>
            <a:r>
              <a:rPr lang="en-US" sz="3200" i="1" dirty="0" err="1">
                <a:effectLst/>
                <a:latin typeface="Times New Roman" panose="02020603050405020304" pitchFamily="18" charset="0"/>
                <a:ea typeface="Calibri" panose="020F0502020204030204" pitchFamily="34" charset="0"/>
              </a:rPr>
              <a:t>Unus</a:t>
            </a:r>
            <a:r>
              <a:rPr lang="en-US" sz="3200" i="1" dirty="0">
                <a:effectLst/>
                <a:latin typeface="Times New Roman" panose="02020603050405020304" pitchFamily="18" charset="0"/>
                <a:ea typeface="Calibri" panose="020F0502020204030204" pitchFamily="34" charset="0"/>
              </a:rPr>
              <a:t> Mundus</a:t>
            </a:r>
            <a:r>
              <a:rPr lang="en-US" sz="3200" dirty="0">
                <a:effectLst/>
                <a:latin typeface="Times New Roman" panose="02020603050405020304" pitchFamily="18" charset="0"/>
                <a:ea typeface="Calibri" panose="020F0502020204030204" pitchFamily="34" charset="0"/>
              </a:rPr>
              <a:t>, from which can arise in our individual consciousness guided by our “imagination, perception, and thinking.” </a:t>
            </a:r>
            <a:endParaRPr lang="en-GB" sz="4400" dirty="0"/>
          </a:p>
        </p:txBody>
      </p:sp>
    </p:spTree>
    <p:extLst>
      <p:ext uri="{BB962C8B-B14F-4D97-AF65-F5344CB8AC3E}">
        <p14:creationId xmlns:p14="http://schemas.microsoft.com/office/powerpoint/2010/main" val="3257953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667A8-A842-E6D2-F00B-A35DA546326C}"/>
              </a:ext>
            </a:extLst>
          </p:cNvPr>
          <p:cNvSpPr>
            <a:spLocks noGrp="1"/>
          </p:cNvSpPr>
          <p:nvPr>
            <p:ph type="title"/>
          </p:nvPr>
        </p:nvSpPr>
        <p:spPr/>
        <p:txBody>
          <a:bodyPr/>
          <a:lstStyle/>
          <a:p>
            <a:pPr algn="ctr"/>
            <a:r>
              <a:rPr lang="en-GB" dirty="0"/>
              <a:t>The Unconscious</a:t>
            </a:r>
          </a:p>
        </p:txBody>
      </p:sp>
      <p:sp>
        <p:nvSpPr>
          <p:cNvPr id="3" name="Content Placeholder 2">
            <a:extLst>
              <a:ext uri="{FF2B5EF4-FFF2-40B4-BE49-F238E27FC236}">
                <a16:creationId xmlns:a16="http://schemas.microsoft.com/office/drawing/2014/main" id="{DC1BC8D5-19DF-B736-0404-45A6D448D15A}"/>
              </a:ext>
            </a:extLst>
          </p:cNvPr>
          <p:cNvSpPr>
            <a:spLocks noGrp="1"/>
          </p:cNvSpPr>
          <p:nvPr>
            <p:ph idx="1"/>
          </p:nvPr>
        </p:nvSpPr>
        <p:spPr/>
        <p:txBody>
          <a:bodyPr>
            <a:normAutofit lnSpcReduction="10000"/>
          </a:bodyPr>
          <a:lstStyle/>
          <a:p>
            <a:r>
              <a:rPr lang="en-US" sz="2400" dirty="0">
                <a:effectLst/>
                <a:latin typeface="Times New Roman" panose="02020603050405020304" pitchFamily="18" charset="0"/>
                <a:ea typeface="Calibri" panose="020F0502020204030204" pitchFamily="34" charset="0"/>
              </a:rPr>
              <a:t>The unconscious, as described by Sigmund Freud refers to the existence of a realm of truths and realities that lie beyond our awareness and yet interact with our conscious lives in ways we do not realize. (Hudson) </a:t>
            </a:r>
          </a:p>
          <a:p>
            <a:r>
              <a:rPr lang="en-US" sz="2400" dirty="0">
                <a:effectLst/>
                <a:latin typeface="Times New Roman" panose="02020603050405020304" pitchFamily="18" charset="0"/>
                <a:ea typeface="Calibri" panose="020F0502020204030204" pitchFamily="34" charset="0"/>
              </a:rPr>
              <a:t>A Freudian slip, in which the unconscious manifests its truth in “unintentional errors that reveal subconscious feelings,” is one such discrete example of the interaction between the conscious and the unconscious mind.</a:t>
            </a:r>
          </a:p>
          <a:p>
            <a:r>
              <a:rPr lang="en-US" sz="2400" dirty="0">
                <a:effectLst/>
                <a:latin typeface="Times New Roman" panose="02020603050405020304" pitchFamily="18" charset="0"/>
                <a:ea typeface="Calibri" panose="020F0502020204030204" pitchFamily="34" charset="0"/>
              </a:rPr>
              <a:t> From a Jungian perspective, the unconscious is the source of the divine “energy of life,” expressed in a spectrum ranging from “fundamental physical instinct to sublime physical awareness.” </a:t>
            </a:r>
          </a:p>
          <a:p>
            <a:r>
              <a:rPr lang="en-US" sz="2400" dirty="0">
                <a:effectLst/>
                <a:latin typeface="Times New Roman" panose="02020603050405020304" pitchFamily="18" charset="0"/>
                <a:ea typeface="Calibri" panose="020F0502020204030204" pitchFamily="34" charset="0"/>
              </a:rPr>
              <a:t>It “speaks to us in our dreams and waking visions, in our emotions and intuitive glimmers, [our thoughts, fantasies, art forms,] and…in the outer events of life itself,” which Jung called “synchronicity.” </a:t>
            </a:r>
            <a:endParaRPr lang="en-GB" sz="3600" dirty="0"/>
          </a:p>
        </p:txBody>
      </p:sp>
    </p:spTree>
    <p:extLst>
      <p:ext uri="{BB962C8B-B14F-4D97-AF65-F5344CB8AC3E}">
        <p14:creationId xmlns:p14="http://schemas.microsoft.com/office/powerpoint/2010/main" val="795452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6FA87-F2FD-9938-A402-E2B6A72A3C48}"/>
              </a:ext>
            </a:extLst>
          </p:cNvPr>
          <p:cNvSpPr>
            <a:spLocks noGrp="1"/>
          </p:cNvSpPr>
          <p:nvPr>
            <p:ph type="title"/>
          </p:nvPr>
        </p:nvSpPr>
        <p:spPr/>
        <p:txBody>
          <a:bodyPr/>
          <a:lstStyle/>
          <a:p>
            <a:pPr algn="ctr"/>
            <a:r>
              <a:rPr lang="en-GB" dirty="0"/>
              <a:t>Consciousness and the Unconscious</a:t>
            </a:r>
          </a:p>
        </p:txBody>
      </p:sp>
      <p:sp>
        <p:nvSpPr>
          <p:cNvPr id="3" name="Content Placeholder 2">
            <a:extLst>
              <a:ext uri="{FF2B5EF4-FFF2-40B4-BE49-F238E27FC236}">
                <a16:creationId xmlns:a16="http://schemas.microsoft.com/office/drawing/2014/main" id="{52659F9F-BAC7-E9E5-6FEC-ED2F0442A859}"/>
              </a:ext>
            </a:extLst>
          </p:cNvPr>
          <p:cNvSpPr>
            <a:spLocks noGrp="1"/>
          </p:cNvSpPr>
          <p:nvPr>
            <p:ph idx="1"/>
          </p:nvPr>
        </p:nvSpPr>
        <p:spPr/>
        <p:txBody>
          <a:bodyPr/>
          <a:lstStyle/>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Jung stated,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“Our consciousness does not create itself—</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It wells up from unknown depths. In childhood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it awakens gradually, and all through life it wakes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each morning out of the depths of sleep from an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unconscious condition.”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739736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77C2D6-AE53-AF7A-0538-4AC438E4FB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0B1632-E212-C7F3-8975-18CF7271C4FD}"/>
              </a:ext>
            </a:extLst>
          </p:cNvPr>
          <p:cNvSpPr>
            <a:spLocks noGrp="1"/>
          </p:cNvSpPr>
          <p:nvPr>
            <p:ph type="title"/>
          </p:nvPr>
        </p:nvSpPr>
        <p:spPr/>
        <p:txBody>
          <a:bodyPr/>
          <a:lstStyle/>
          <a:p>
            <a:pPr algn="ctr"/>
            <a:r>
              <a:rPr lang="en-GB" dirty="0"/>
              <a:t>Consciousness and the Unconscious</a:t>
            </a:r>
          </a:p>
        </p:txBody>
      </p:sp>
      <p:sp>
        <p:nvSpPr>
          <p:cNvPr id="3" name="Content Placeholder 2">
            <a:extLst>
              <a:ext uri="{FF2B5EF4-FFF2-40B4-BE49-F238E27FC236}">
                <a16:creationId xmlns:a16="http://schemas.microsoft.com/office/drawing/2014/main" id="{FD2156AD-A859-0EAB-B757-866CDCB9363A}"/>
              </a:ext>
            </a:extLst>
          </p:cNvPr>
          <p:cNvSpPr>
            <a:spLocks noGrp="1"/>
          </p:cNvSpPr>
          <p:nvPr>
            <p:ph idx="1"/>
          </p:nvPr>
        </p:nvSpPr>
        <p:spPr/>
        <p:txBody>
          <a:bodyPr>
            <a:normAutofit/>
          </a:bodyPr>
          <a:lstStyle/>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rPr>
              <a:t>As astrophysicist Sir Arthur Stanley Eddington wrote, </a:t>
            </a:r>
          </a:p>
          <a:p>
            <a:pPr marL="0" marR="0">
              <a:lnSpc>
                <a:spcPct val="107000"/>
              </a:lnSpc>
              <a:spcAft>
                <a:spcPts val="800"/>
              </a:spcAft>
              <a:buNone/>
            </a:pPr>
            <a:endParaRPr lang="en-US" sz="2400" dirty="0">
              <a:effectLst/>
              <a:latin typeface="Times New Roman" panose="02020603050405020304" pitchFamily="18" charset="0"/>
              <a:ea typeface="Calibri" panose="020F0502020204030204" pitchFamily="34" charset="0"/>
            </a:endParaRP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rPr>
              <a:t>	“Consciousness…fades into subconsciousness; </a:t>
            </a: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rPr>
              <a:t>	and beyond that we must postulate something </a:t>
            </a: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rPr>
              <a:t>	indefinite but yet continuous with our mental nature.” </a:t>
            </a:r>
            <a:endParaRPr lang="en-GB" sz="3600" dirty="0"/>
          </a:p>
        </p:txBody>
      </p:sp>
    </p:spTree>
    <p:extLst>
      <p:ext uri="{BB962C8B-B14F-4D97-AF65-F5344CB8AC3E}">
        <p14:creationId xmlns:p14="http://schemas.microsoft.com/office/powerpoint/2010/main" val="707476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451E7-B2F5-B0C3-14B8-5300B3246D82}"/>
              </a:ext>
            </a:extLst>
          </p:cNvPr>
          <p:cNvSpPr>
            <a:spLocks noGrp="1"/>
          </p:cNvSpPr>
          <p:nvPr>
            <p:ph type="title"/>
          </p:nvPr>
        </p:nvSpPr>
        <p:spPr/>
        <p:txBody>
          <a:bodyPr/>
          <a:lstStyle/>
          <a:p>
            <a:pPr algn="ctr"/>
            <a:r>
              <a:rPr lang="en-GB" dirty="0"/>
              <a:t>Jung on Consciousness</a:t>
            </a:r>
          </a:p>
        </p:txBody>
      </p:sp>
      <p:sp>
        <p:nvSpPr>
          <p:cNvPr id="3" name="Content Placeholder 2">
            <a:extLst>
              <a:ext uri="{FF2B5EF4-FFF2-40B4-BE49-F238E27FC236}">
                <a16:creationId xmlns:a16="http://schemas.microsoft.com/office/drawing/2014/main" id="{AE5EFC46-802A-7472-EAF8-85D586135AA3}"/>
              </a:ext>
            </a:extLst>
          </p:cNvPr>
          <p:cNvSpPr>
            <a:spLocks noGrp="1"/>
          </p:cNvSpPr>
          <p:nvPr>
            <p:ph idx="1"/>
          </p:nvPr>
        </p:nvSpPr>
        <p:spPr/>
        <p:txBody>
          <a:bodyPr/>
          <a:lstStyle/>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According to Jung,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“Consciousness is our awareness of ourselves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and the world around us, our understanding of things,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our conception of what life is. It is not synonymous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with what truly is, but is merely our perception,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our grasp, our construct of existence.” (Hudson)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86213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29C03-5607-D07B-DA96-16EEBBA32359}"/>
              </a:ext>
            </a:extLst>
          </p:cNvPr>
          <p:cNvSpPr>
            <a:spLocks noGrp="1"/>
          </p:cNvSpPr>
          <p:nvPr>
            <p:ph type="title"/>
          </p:nvPr>
        </p:nvSpPr>
        <p:spPr/>
        <p:txBody>
          <a:bodyPr/>
          <a:lstStyle/>
          <a:p>
            <a:pPr algn="ctr"/>
            <a:r>
              <a:rPr lang="en-GB" dirty="0"/>
              <a:t>Durkheim and the Collective Consciousness</a:t>
            </a:r>
          </a:p>
        </p:txBody>
      </p:sp>
      <p:sp>
        <p:nvSpPr>
          <p:cNvPr id="3" name="Content Placeholder 2">
            <a:extLst>
              <a:ext uri="{FF2B5EF4-FFF2-40B4-BE49-F238E27FC236}">
                <a16:creationId xmlns:a16="http://schemas.microsoft.com/office/drawing/2014/main" id="{A1EAC765-DF16-F603-E833-5F6551028AE0}"/>
              </a:ext>
            </a:extLst>
          </p:cNvPr>
          <p:cNvSpPr>
            <a:spLocks noGrp="1"/>
          </p:cNvSpPr>
          <p:nvPr>
            <p:ph idx="1"/>
          </p:nvPr>
        </p:nvSpPr>
        <p:spPr/>
        <p:txBody>
          <a:bodyPr>
            <a:normAutofit fontScale="92500" lnSpcReduction="10000"/>
          </a:bodyPr>
          <a:lstStyle/>
          <a:p>
            <a:r>
              <a:rPr lang="en-GB" b="0" i="0" dirty="0">
                <a:solidFill>
                  <a:srgbClr val="000000"/>
                </a:solidFill>
                <a:effectLst/>
                <a:latin typeface="Times New Roman" panose="02020603050405020304" pitchFamily="18" charset="0"/>
                <a:cs typeface="Times New Roman" panose="02020603050405020304" pitchFamily="18" charset="0"/>
              </a:rPr>
              <a:t>a shared set of beliefs, values, and societal norms that bind communities together</a:t>
            </a:r>
          </a:p>
          <a:p>
            <a:r>
              <a:rPr lang="en-GB" b="0" i="0" dirty="0">
                <a:solidFill>
                  <a:srgbClr val="000000"/>
                </a:solidFill>
                <a:effectLst/>
                <a:latin typeface="Times New Roman" panose="02020603050405020304" pitchFamily="18" charset="0"/>
                <a:cs typeface="Times New Roman" panose="02020603050405020304" pitchFamily="18" charset="0"/>
              </a:rPr>
              <a:t>beliefs and sentiments common to average members of society, forming a determinate system that has its own life</a:t>
            </a:r>
          </a:p>
          <a:p>
            <a:r>
              <a:rPr lang="en-GB" b="0" i="0" dirty="0">
                <a:solidFill>
                  <a:srgbClr val="000000"/>
                </a:solidFill>
                <a:effectLst/>
                <a:latin typeface="Times New Roman" panose="02020603050405020304" pitchFamily="18" charset="0"/>
                <a:cs typeface="Times New Roman" panose="02020603050405020304" pitchFamily="18" charset="0"/>
              </a:rPr>
              <a:t>the realm of shared traditions, laws, and cultural norms</a:t>
            </a:r>
            <a:endParaRPr lang="en-GB" dirty="0">
              <a:solidFill>
                <a:srgbClr val="000000"/>
              </a:solidFill>
              <a:latin typeface="Times New Roman" panose="02020603050405020304" pitchFamily="18" charset="0"/>
              <a:cs typeface="Times New Roman" panose="02020603050405020304" pitchFamily="18" charset="0"/>
            </a:endParaRPr>
          </a:p>
          <a:p>
            <a:endParaRPr lang="en-GB" dirty="0">
              <a:solidFill>
                <a:srgbClr val="000000"/>
              </a:solidFill>
              <a:latin typeface="Noto Serif" panose="020F0502020204030204" pitchFamily="18" charset="0"/>
            </a:endParaRPr>
          </a:p>
          <a:p>
            <a:endParaRPr lang="en-GB" dirty="0">
              <a:solidFill>
                <a:srgbClr val="000000"/>
              </a:solidFill>
              <a:latin typeface="Noto Serif" panose="020F0502020204030204" pitchFamily="18" charset="0"/>
            </a:endParaRPr>
          </a:p>
          <a:p>
            <a:pPr marL="0" indent="0">
              <a:buNone/>
            </a:pPr>
            <a:endParaRPr lang="en-GB" dirty="0">
              <a:solidFill>
                <a:srgbClr val="000000"/>
              </a:solidFill>
              <a:latin typeface="Noto Serif" panose="020F0502020204030204" pitchFamily="18" charset="0"/>
            </a:endParaRPr>
          </a:p>
          <a:p>
            <a:endParaRPr lang="en-GB" dirty="0">
              <a:solidFill>
                <a:srgbClr val="000000"/>
              </a:solidFill>
              <a:latin typeface="Noto Serif" panose="020F0502020204030204" pitchFamily="18" charset="0"/>
            </a:endParaRPr>
          </a:p>
          <a:p>
            <a:pPr marL="0" indent="0">
              <a:buNone/>
            </a:pPr>
            <a:r>
              <a:rPr lang="en-GB" sz="3000" dirty="0">
                <a:solidFill>
                  <a:srgbClr val="000000"/>
                </a:solidFill>
                <a:latin typeface="Times New Roman" panose="02020603050405020304" pitchFamily="18" charset="0"/>
                <a:cs typeface="Times New Roman" panose="02020603050405020304" pitchFamily="18" charset="0"/>
              </a:rPr>
              <a:t>(From “Understanding the Mystery of the Collective Consciousness”) </a:t>
            </a:r>
            <a:endParaRPr lang="en-GB" sz="3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65622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A5E39-DFE5-C719-8EE7-EDACA0411C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3BDBF1-9CDC-E277-6BEF-A063D40F741B}"/>
              </a:ext>
            </a:extLst>
          </p:cNvPr>
          <p:cNvSpPr>
            <a:spLocks noGrp="1"/>
          </p:cNvSpPr>
          <p:nvPr>
            <p:ph type="title"/>
          </p:nvPr>
        </p:nvSpPr>
        <p:spPr/>
        <p:txBody>
          <a:bodyPr/>
          <a:lstStyle/>
          <a:p>
            <a:pPr algn="ctr"/>
            <a:r>
              <a:rPr lang="en-GB" dirty="0"/>
              <a:t>Jung and the Collective Unconsciousness</a:t>
            </a:r>
          </a:p>
        </p:txBody>
      </p:sp>
      <p:sp>
        <p:nvSpPr>
          <p:cNvPr id="3" name="Content Placeholder 2">
            <a:extLst>
              <a:ext uri="{FF2B5EF4-FFF2-40B4-BE49-F238E27FC236}">
                <a16:creationId xmlns:a16="http://schemas.microsoft.com/office/drawing/2014/main" id="{CB1FE41D-40BB-B488-200C-EF2D26441EBC}"/>
              </a:ext>
            </a:extLst>
          </p:cNvPr>
          <p:cNvSpPr>
            <a:spLocks noGrp="1"/>
          </p:cNvSpPr>
          <p:nvPr>
            <p:ph idx="1"/>
          </p:nvPr>
        </p:nvSpPr>
        <p:spPr/>
        <p:txBody>
          <a:bodyPr>
            <a:normAutofit fontScale="62500" lnSpcReduction="20000"/>
          </a:bodyPr>
          <a:lstStyle/>
          <a:p>
            <a:r>
              <a:rPr lang="en-GB" sz="4200" b="0" i="0" dirty="0">
                <a:solidFill>
                  <a:srgbClr val="000000"/>
                </a:solidFill>
                <a:effectLst/>
                <a:latin typeface="Times New Roman" panose="02020603050405020304" pitchFamily="18" charset="0"/>
                <a:cs typeface="Times New Roman" panose="02020603050405020304" pitchFamily="18" charset="0"/>
              </a:rPr>
              <a:t>Jungian archetypes, such as The Hero, The Mother, or The Shadow, are universal symbols and patterns that resonate across cultures and eras, deeply embedded in our shared human experience. They surface in dreams, myths, and artistic expressions, revealing shared psychic structures that shape the perceptions of all humans.</a:t>
            </a:r>
          </a:p>
          <a:p>
            <a:r>
              <a:rPr lang="en-GB" sz="4200" b="0" i="0" dirty="0">
                <a:solidFill>
                  <a:srgbClr val="000000"/>
                </a:solidFill>
                <a:effectLst/>
                <a:latin typeface="Times New Roman" panose="02020603050405020304" pitchFamily="18" charset="0"/>
                <a:cs typeface="Times New Roman" panose="02020603050405020304" pitchFamily="18" charset="0"/>
              </a:rPr>
              <a:t>Jung proposed that the collective </a:t>
            </a:r>
            <a:r>
              <a:rPr lang="en-GB" sz="4200" b="0" i="1" dirty="0">
                <a:solidFill>
                  <a:srgbClr val="000000"/>
                </a:solidFill>
                <a:effectLst/>
                <a:latin typeface="Times New Roman" panose="02020603050405020304" pitchFamily="18" charset="0"/>
                <a:cs typeface="Times New Roman" panose="02020603050405020304" pitchFamily="18" charset="0"/>
              </a:rPr>
              <a:t>unconscious</a:t>
            </a:r>
            <a:r>
              <a:rPr lang="en-GB" sz="4200" b="0" i="0" dirty="0">
                <a:solidFill>
                  <a:srgbClr val="000000"/>
                </a:solidFill>
                <a:effectLst/>
                <a:latin typeface="Times New Roman" panose="02020603050405020304" pitchFamily="18" charset="0"/>
                <a:cs typeface="Times New Roman" panose="02020603050405020304" pitchFamily="18" charset="0"/>
              </a:rPr>
              <a:t> lies beneath this layer of shared consciousness.  This realm is not about societal agreements but taps into innate, universal symbols and themes that inform societal structures and animate our dreams, stories, and </a:t>
            </a:r>
            <a:r>
              <a:rPr lang="en-GB" sz="4200" b="0" i="0" dirty="0" err="1">
                <a:solidFill>
                  <a:srgbClr val="000000"/>
                </a:solidFill>
                <a:effectLst/>
                <a:latin typeface="Times New Roman" panose="02020603050405020304" pitchFamily="18" charset="0"/>
                <a:cs typeface="Times New Roman" panose="02020603050405020304" pitchFamily="18" charset="0"/>
              </a:rPr>
              <a:t>behaviors</a:t>
            </a:r>
            <a:r>
              <a:rPr lang="en-GB" sz="4200" b="0" i="0" dirty="0">
                <a:solidFill>
                  <a:srgbClr val="000000"/>
                </a:solidFill>
                <a:effectLst/>
                <a:latin typeface="Times New Roman" panose="02020603050405020304" pitchFamily="18" charset="0"/>
                <a:cs typeface="Times New Roman" panose="02020603050405020304" pitchFamily="18" charset="0"/>
              </a:rPr>
              <a:t>.  </a:t>
            </a:r>
          </a:p>
          <a:p>
            <a:r>
              <a:rPr lang="en-GB" sz="4200" b="0" i="0" dirty="0">
                <a:solidFill>
                  <a:srgbClr val="000000"/>
                </a:solidFill>
                <a:effectLst/>
                <a:latin typeface="Times New Roman" panose="02020603050405020304" pitchFamily="18" charset="0"/>
                <a:cs typeface="Times New Roman" panose="02020603050405020304" pitchFamily="18" charset="0"/>
              </a:rPr>
              <a:t>In this context, the collective unconscious is a bedrock of the human psyche, highlighting a universality that surpasses temporal, cultural, and individual boundaries.</a:t>
            </a:r>
            <a:endParaRPr lang="en-GB" dirty="0">
              <a:solidFill>
                <a:srgbClr val="000000"/>
              </a:solidFill>
              <a:latin typeface="Noto Serif" panose="020F0502020204030204" pitchFamily="18" charset="0"/>
            </a:endParaRPr>
          </a:p>
          <a:p>
            <a:endParaRPr lang="en-GB" dirty="0">
              <a:solidFill>
                <a:srgbClr val="000000"/>
              </a:solidFill>
              <a:latin typeface="Noto Serif" panose="020F0502020204030204" pitchFamily="18" charset="0"/>
            </a:endParaRPr>
          </a:p>
          <a:p>
            <a:pPr marL="0" indent="0">
              <a:buNone/>
            </a:pPr>
            <a:r>
              <a:rPr lang="en-GB" sz="3200" dirty="0">
                <a:solidFill>
                  <a:srgbClr val="000000"/>
                </a:solidFill>
                <a:latin typeface="Times New Roman" panose="02020603050405020304" pitchFamily="18" charset="0"/>
                <a:cs typeface="Times New Roman" panose="02020603050405020304" pitchFamily="18" charset="0"/>
              </a:rPr>
              <a:t>(From “Understanding the Mystery of the Collective Consciousness”) </a:t>
            </a:r>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24719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B50F1-D0A2-ACFC-E66E-68E0DF5C46EF}"/>
              </a:ext>
            </a:extLst>
          </p:cNvPr>
          <p:cNvSpPr>
            <a:spLocks noGrp="1"/>
          </p:cNvSpPr>
          <p:nvPr>
            <p:ph type="title"/>
          </p:nvPr>
        </p:nvSpPr>
        <p:spPr/>
        <p:txBody>
          <a:bodyPr>
            <a:normAutofit/>
          </a:bodyPr>
          <a:lstStyle/>
          <a:p>
            <a:pPr algn="ctr"/>
            <a:r>
              <a:rPr lang="en-GB" sz="3600" dirty="0"/>
              <a:t>Quantum Mechanics, Consciousness, and the Unconscious</a:t>
            </a:r>
          </a:p>
        </p:txBody>
      </p:sp>
      <p:sp>
        <p:nvSpPr>
          <p:cNvPr id="3" name="Content Placeholder 2">
            <a:extLst>
              <a:ext uri="{FF2B5EF4-FFF2-40B4-BE49-F238E27FC236}">
                <a16:creationId xmlns:a16="http://schemas.microsoft.com/office/drawing/2014/main" id="{537493C3-C2FF-1168-12A2-2E630909A04F}"/>
              </a:ext>
            </a:extLst>
          </p:cNvPr>
          <p:cNvSpPr>
            <a:spLocks noGrp="1"/>
          </p:cNvSpPr>
          <p:nvPr>
            <p:ph idx="1"/>
          </p:nvPr>
        </p:nvSpPr>
        <p:spPr/>
        <p:txBody>
          <a:bodyPr>
            <a:normAutofit/>
          </a:bodyPr>
          <a:lstStyle/>
          <a:p>
            <a:r>
              <a:rPr lang="en-US" dirty="0">
                <a:effectLst/>
                <a:latin typeface="Times New Roman" panose="02020603050405020304" pitchFamily="18" charset="0"/>
                <a:ea typeface="Calibri" panose="020F0502020204030204" pitchFamily="34" charset="0"/>
              </a:rPr>
              <a:t>Likewise, quantum mechanics suggests that the basis of the material world is actually non-material and consists of non-material forms. </a:t>
            </a:r>
          </a:p>
          <a:p>
            <a:r>
              <a:rPr lang="en-US" dirty="0">
                <a:effectLst/>
                <a:latin typeface="Times New Roman" panose="02020603050405020304" pitchFamily="18" charset="0"/>
                <a:ea typeface="Calibri" panose="020F0502020204030204" pitchFamily="34" charset="0"/>
              </a:rPr>
              <a:t>Schrödinger’s quantum mechanics as well as wave-particle theory suggest that the elementary units of matter, such as electrons, atoms, and molecules, consist only of waves of probability until they are observed, at which point they become discrete material particles. </a:t>
            </a:r>
          </a:p>
          <a:p>
            <a:r>
              <a:rPr lang="en-US" dirty="0">
                <a:effectLst/>
                <a:latin typeface="Times New Roman" panose="02020603050405020304" pitchFamily="18" charset="0"/>
                <a:ea typeface="Calibri" panose="020F0502020204030204" pitchFamily="34" charset="0"/>
              </a:rPr>
              <a:t>This suggests that “human consciousness is somehow involved in the manifestation of [what we consider to be the physical] reality [of the world].” (Hudson) </a:t>
            </a:r>
            <a:endParaRPr lang="en-GB" sz="4000" dirty="0"/>
          </a:p>
        </p:txBody>
      </p:sp>
    </p:spTree>
    <p:extLst>
      <p:ext uri="{BB962C8B-B14F-4D97-AF65-F5344CB8AC3E}">
        <p14:creationId xmlns:p14="http://schemas.microsoft.com/office/powerpoint/2010/main" val="1564562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AC29B8-082D-95E4-D76B-D8026312B0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90417B-56E4-E613-11BC-8102D769EC00}"/>
              </a:ext>
            </a:extLst>
          </p:cNvPr>
          <p:cNvSpPr>
            <a:spLocks noGrp="1"/>
          </p:cNvSpPr>
          <p:nvPr>
            <p:ph type="title"/>
          </p:nvPr>
        </p:nvSpPr>
        <p:spPr/>
        <p:txBody>
          <a:bodyPr>
            <a:normAutofit/>
          </a:bodyPr>
          <a:lstStyle/>
          <a:p>
            <a:pPr algn="ctr"/>
            <a:r>
              <a:rPr lang="en-GB" sz="3600" dirty="0"/>
              <a:t>Quantum Mechanics</a:t>
            </a:r>
            <a:r>
              <a:rPr lang="en-GB" sz="3600"/>
              <a:t>, Consciousness</a:t>
            </a:r>
            <a:r>
              <a:rPr lang="en-GB" sz="3600" dirty="0"/>
              <a:t>, and the Unconscious</a:t>
            </a:r>
          </a:p>
        </p:txBody>
      </p:sp>
      <p:sp>
        <p:nvSpPr>
          <p:cNvPr id="3" name="Content Placeholder 2">
            <a:extLst>
              <a:ext uri="{FF2B5EF4-FFF2-40B4-BE49-F238E27FC236}">
                <a16:creationId xmlns:a16="http://schemas.microsoft.com/office/drawing/2014/main" id="{7291770A-5F98-D9B5-8BC9-3D6338771395}"/>
              </a:ext>
            </a:extLst>
          </p:cNvPr>
          <p:cNvSpPr>
            <a:spLocks noGrp="1"/>
          </p:cNvSpPr>
          <p:nvPr>
            <p:ph idx="1"/>
          </p:nvPr>
        </p:nvSpPr>
        <p:spPr/>
        <p:txBody>
          <a:bodyPr>
            <a:normAutofit/>
          </a:bodyPr>
          <a:lstStyle/>
          <a:p>
            <a:r>
              <a:rPr lang="en-US" dirty="0">
                <a:effectLst/>
                <a:latin typeface="Times New Roman" panose="02020603050405020304" pitchFamily="18" charset="0"/>
                <a:ea typeface="Calibri" panose="020F0502020204030204" pitchFamily="34" charset="0"/>
              </a:rPr>
              <a:t>Such a process can be considered the spontaneous transition of an elemental unit from a particle to a wave state. </a:t>
            </a:r>
          </a:p>
          <a:p>
            <a:r>
              <a:rPr lang="en-US" dirty="0">
                <a:effectLst/>
                <a:latin typeface="Times New Roman" panose="02020603050405020304" pitchFamily="18" charset="0"/>
                <a:ea typeface="Calibri" panose="020F0502020204030204" pitchFamily="34" charset="0"/>
              </a:rPr>
              <a:t>When the elemental unit is in particle form, the range of its other potential positions, or future empirical possibilities, are called virtual states, or empty states. </a:t>
            </a:r>
          </a:p>
          <a:p>
            <a:r>
              <a:rPr lang="en-US" dirty="0">
                <a:effectLst/>
                <a:latin typeface="Times New Roman" panose="02020603050405020304" pitchFamily="18" charset="0"/>
                <a:ea typeface="Calibri" panose="020F0502020204030204" pitchFamily="34" charset="0"/>
              </a:rPr>
              <a:t>An elemental unit, such as an electron, atom, or molecule, therefore jumps from an occupied state to a virtual or empty state. </a:t>
            </a:r>
            <a:endParaRPr lang="en-GB" sz="5400" dirty="0"/>
          </a:p>
        </p:txBody>
      </p:sp>
    </p:spTree>
    <p:extLst>
      <p:ext uri="{BB962C8B-B14F-4D97-AF65-F5344CB8AC3E}">
        <p14:creationId xmlns:p14="http://schemas.microsoft.com/office/powerpoint/2010/main" val="2669175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08FB31-C3B1-DC72-C93D-B13EAB6A23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563668-3C75-CDA1-39C7-DD633EACE4CB}"/>
              </a:ext>
            </a:extLst>
          </p:cNvPr>
          <p:cNvSpPr>
            <a:spLocks noGrp="1"/>
          </p:cNvSpPr>
          <p:nvPr>
            <p:ph type="title"/>
          </p:nvPr>
        </p:nvSpPr>
        <p:spPr/>
        <p:txBody>
          <a:bodyPr>
            <a:normAutofit/>
          </a:bodyPr>
          <a:lstStyle/>
          <a:p>
            <a:pPr algn="ctr"/>
            <a:r>
              <a:rPr lang="en-GB" sz="3600" dirty="0"/>
              <a:t>Quantum Mechanics</a:t>
            </a:r>
            <a:r>
              <a:rPr lang="en-GB" sz="3600"/>
              <a:t>, Consciousness</a:t>
            </a:r>
            <a:r>
              <a:rPr lang="en-GB" sz="3600" dirty="0"/>
              <a:t>, and the Unconscious</a:t>
            </a:r>
          </a:p>
        </p:txBody>
      </p:sp>
      <p:sp>
        <p:nvSpPr>
          <p:cNvPr id="3" name="Content Placeholder 2">
            <a:extLst>
              <a:ext uri="{FF2B5EF4-FFF2-40B4-BE49-F238E27FC236}">
                <a16:creationId xmlns:a16="http://schemas.microsoft.com/office/drawing/2014/main" id="{09E288C6-6C14-9475-08C6-3F6433745106}"/>
              </a:ext>
            </a:extLst>
          </p:cNvPr>
          <p:cNvSpPr>
            <a:spLocks noGrp="1"/>
          </p:cNvSpPr>
          <p:nvPr>
            <p:ph idx="1"/>
          </p:nvPr>
        </p:nvSpPr>
        <p:spPr/>
        <p:txBody>
          <a:bodyPr>
            <a:normAutofit/>
          </a:bodyPr>
          <a:lstStyle/>
          <a:p>
            <a:r>
              <a:rPr lang="en-US" dirty="0">
                <a:effectLst/>
                <a:latin typeface="Times New Roman" panose="02020603050405020304" pitchFamily="18" charset="0"/>
                <a:ea typeface="Calibri" panose="020F0502020204030204" pitchFamily="34" charset="0"/>
              </a:rPr>
              <a:t>The striking parallels between quantum mechanics and Jungian theory suggest our universe may very well be a Cosmic Consciousness, to which our own individual consciousness is connected. </a:t>
            </a:r>
          </a:p>
          <a:p>
            <a:r>
              <a:rPr lang="en-US" dirty="0">
                <a:effectLst/>
                <a:latin typeface="Times New Roman" panose="02020603050405020304" pitchFamily="18" charset="0"/>
                <a:ea typeface="Calibri" panose="020F0502020204030204" pitchFamily="34" charset="0"/>
              </a:rPr>
              <a:t>An illustrative analogy from ancient India involves a group of water pots placed in the sun. Each pot holds a reflection of an image of the sun, although there is in actuality of course only one sun. </a:t>
            </a:r>
          </a:p>
          <a:p>
            <a:r>
              <a:rPr lang="en-US" dirty="0">
                <a:effectLst/>
                <a:latin typeface="Times New Roman" panose="02020603050405020304" pitchFamily="18" charset="0"/>
                <a:ea typeface="Calibri" panose="020F0502020204030204" pitchFamily="34" charset="0"/>
              </a:rPr>
              <a:t>Likewise, every single human mind possesses its own consciousness, yet is connected to and reflects a single Cosmic Consciousness, or the Jungian </a:t>
            </a:r>
            <a:r>
              <a:rPr lang="en-US" i="1" dirty="0" err="1">
                <a:effectLst/>
                <a:latin typeface="Times New Roman" panose="02020603050405020304" pitchFamily="18" charset="0"/>
                <a:ea typeface="Calibri" panose="020F0502020204030204" pitchFamily="34" charset="0"/>
              </a:rPr>
              <a:t>Unus</a:t>
            </a:r>
            <a:r>
              <a:rPr lang="en-US" i="1" dirty="0">
                <a:effectLst/>
                <a:latin typeface="Times New Roman" panose="02020603050405020304" pitchFamily="18" charset="0"/>
                <a:ea typeface="Calibri" panose="020F0502020204030204" pitchFamily="34" charset="0"/>
              </a:rPr>
              <a:t> Mundus</a:t>
            </a:r>
            <a:r>
              <a:rPr lang="en-US" dirty="0">
                <a:effectLst/>
                <a:latin typeface="Times New Roman" panose="02020603050405020304" pitchFamily="18" charset="0"/>
                <a:ea typeface="Calibri" panose="020F0502020204030204" pitchFamily="34" charset="0"/>
              </a:rPr>
              <a:t>. (Ponte and Schäfer) </a:t>
            </a:r>
            <a:endParaRPr lang="en-GB" sz="7200" dirty="0"/>
          </a:p>
        </p:txBody>
      </p:sp>
    </p:spTree>
    <p:extLst>
      <p:ext uri="{BB962C8B-B14F-4D97-AF65-F5344CB8AC3E}">
        <p14:creationId xmlns:p14="http://schemas.microsoft.com/office/powerpoint/2010/main" val="12203678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99B3E-F7EC-E4AD-D584-2BCC325E4B36}"/>
              </a:ext>
            </a:extLst>
          </p:cNvPr>
          <p:cNvSpPr>
            <a:spLocks noGrp="1"/>
          </p:cNvSpPr>
          <p:nvPr>
            <p:ph type="title"/>
          </p:nvPr>
        </p:nvSpPr>
        <p:spPr/>
        <p:txBody>
          <a:bodyPr/>
          <a:lstStyle/>
          <a:p>
            <a:pPr algn="ctr"/>
            <a:r>
              <a:rPr lang="en-GB" dirty="0"/>
              <a:t>The Dialogue between Consciousness and the Unconscious</a:t>
            </a:r>
          </a:p>
        </p:txBody>
      </p:sp>
      <p:sp>
        <p:nvSpPr>
          <p:cNvPr id="3" name="Content Placeholder 2">
            <a:extLst>
              <a:ext uri="{FF2B5EF4-FFF2-40B4-BE49-F238E27FC236}">
                <a16:creationId xmlns:a16="http://schemas.microsoft.com/office/drawing/2014/main" id="{4EB19684-7E5A-8CC6-9BBB-B8B1D41F898D}"/>
              </a:ext>
            </a:extLst>
          </p:cNvPr>
          <p:cNvSpPr>
            <a:spLocks noGrp="1"/>
          </p:cNvSpPr>
          <p:nvPr>
            <p:ph idx="1"/>
          </p:nvPr>
        </p:nvSpPr>
        <p:spPr/>
        <p:txBody>
          <a:bodyPr>
            <a:normAutofit/>
          </a:bodyPr>
          <a:lstStyle/>
          <a:p>
            <a:r>
              <a:rPr lang="en-US" dirty="0">
                <a:effectLst/>
                <a:latin typeface="Times New Roman" panose="02020603050405020304" pitchFamily="18" charset="0"/>
                <a:ea typeface="Calibri" panose="020F0502020204030204" pitchFamily="34" charset="0"/>
              </a:rPr>
              <a:t>What Jung expounds upon is how one is to relate to the unconscious divine source of life in a way that would best serve our lives, so that we may respond in a productive and informed manner. </a:t>
            </a:r>
          </a:p>
          <a:p>
            <a:r>
              <a:rPr lang="en-US" dirty="0">
                <a:effectLst/>
                <a:latin typeface="Times New Roman" panose="02020603050405020304" pitchFamily="18" charset="0"/>
                <a:ea typeface="Calibri" panose="020F0502020204030204" pitchFamily="34" charset="0"/>
              </a:rPr>
              <a:t>The “dialogue between the consciousness and the unconscious” is the core premise of Jungian psychology and theory. </a:t>
            </a:r>
            <a:endParaRPr lang="en-GB" sz="4000" dirty="0"/>
          </a:p>
        </p:txBody>
      </p:sp>
    </p:spTree>
    <p:extLst>
      <p:ext uri="{BB962C8B-B14F-4D97-AF65-F5344CB8AC3E}">
        <p14:creationId xmlns:p14="http://schemas.microsoft.com/office/powerpoint/2010/main" val="64769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09F625-50E7-4F0D-82B3-5EBCD97AB6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5CF3F7-F84F-B457-079F-5AB3CDE221A1}"/>
              </a:ext>
            </a:extLst>
          </p:cNvPr>
          <p:cNvSpPr>
            <a:spLocks noGrp="1"/>
          </p:cNvSpPr>
          <p:nvPr>
            <p:ph type="title"/>
          </p:nvPr>
        </p:nvSpPr>
        <p:spPr/>
        <p:txBody>
          <a:bodyPr/>
          <a:lstStyle/>
          <a:p>
            <a:pPr algn="ctr"/>
            <a:r>
              <a:rPr lang="en-GB" dirty="0"/>
              <a:t>Tools for Dialogue between Consciousness and the Unconscious</a:t>
            </a:r>
          </a:p>
        </p:txBody>
      </p:sp>
      <p:sp>
        <p:nvSpPr>
          <p:cNvPr id="3" name="Content Placeholder 2">
            <a:extLst>
              <a:ext uri="{FF2B5EF4-FFF2-40B4-BE49-F238E27FC236}">
                <a16:creationId xmlns:a16="http://schemas.microsoft.com/office/drawing/2014/main" id="{0D6CE021-72D0-8ECA-5015-5CB86BA855C7}"/>
              </a:ext>
            </a:extLst>
          </p:cNvPr>
          <p:cNvSpPr>
            <a:spLocks noGrp="1"/>
          </p:cNvSpPr>
          <p:nvPr>
            <p:ph idx="1"/>
          </p:nvPr>
        </p:nvSpPr>
        <p:spPr/>
        <p:txBody>
          <a:bodyPr>
            <a:normAutofit fontScale="92500"/>
          </a:bodyPr>
          <a:lstStyle/>
          <a:p>
            <a:pPr marL="342900" indent="-342900">
              <a:buAutoNum type="arabicParenR"/>
            </a:pPr>
            <a:r>
              <a:rPr lang="en-US" sz="2400" dirty="0">
                <a:effectLst/>
                <a:latin typeface="Times New Roman" panose="02020603050405020304" pitchFamily="18" charset="0"/>
                <a:ea typeface="Calibri" panose="020F0502020204030204" pitchFamily="34" charset="0"/>
              </a:rPr>
              <a:t>Informed intelligence: </a:t>
            </a:r>
          </a:p>
          <a:p>
            <a:r>
              <a:rPr lang="en-US" sz="2400" dirty="0">
                <a:effectLst/>
                <a:latin typeface="Times New Roman" panose="02020603050405020304" pitchFamily="18" charset="0"/>
                <a:ea typeface="Calibri" panose="020F0502020204030204" pitchFamily="34" charset="0"/>
              </a:rPr>
              <a:t>The “natural language of the unconscious is the language of symbol and metaphor.” </a:t>
            </a:r>
          </a:p>
          <a:p>
            <a:r>
              <a:rPr lang="en-US" sz="2400" dirty="0">
                <a:effectLst/>
                <a:latin typeface="Times New Roman" panose="02020603050405020304" pitchFamily="18" charset="0"/>
                <a:ea typeface="Calibri" panose="020F0502020204030204" pitchFamily="34" charset="0"/>
              </a:rPr>
              <a:t>The unconscious speaks in symbolic ways, in dreams, in synchronicity, and so we must develop an understanding of what these symbols mean. </a:t>
            </a:r>
          </a:p>
          <a:p>
            <a:r>
              <a:rPr lang="en-US" sz="2400" dirty="0">
                <a:effectLst/>
                <a:latin typeface="Times New Roman" panose="02020603050405020304" pitchFamily="18" charset="0"/>
                <a:ea typeface="Calibri" panose="020F0502020204030204" pitchFamily="34" charset="0"/>
              </a:rPr>
              <a:t>While some symbols and archetypes may have universal application, others may be more applicable and defined by personal experience and impressions.  This is because some symbols are derived from one’s personal unconscious, formed from a person’s life experiences over time, possibly over lifetimes, while others are derived from the collective unconscious. </a:t>
            </a:r>
          </a:p>
          <a:p>
            <a:r>
              <a:rPr lang="en-US" sz="2400" dirty="0">
                <a:effectLst/>
                <a:latin typeface="Times New Roman" panose="02020603050405020304" pitchFamily="18" charset="0"/>
                <a:ea typeface="Calibri" panose="020F0502020204030204" pitchFamily="34" charset="0"/>
              </a:rPr>
              <a:t>Some common symbols from the collective unconscious include water, which represents the unconscious, light, which represents consciousness, and earth, which represents the physical reality. </a:t>
            </a:r>
            <a:endParaRPr lang="en-GB" sz="4400" dirty="0"/>
          </a:p>
        </p:txBody>
      </p:sp>
    </p:spTree>
    <p:extLst>
      <p:ext uri="{BB962C8B-B14F-4D97-AF65-F5344CB8AC3E}">
        <p14:creationId xmlns:p14="http://schemas.microsoft.com/office/powerpoint/2010/main" val="16273502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7D5BD-362D-59C2-7CB2-4F2A298BB4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C62164-021E-A8CC-2618-FDEEFB885160}"/>
              </a:ext>
            </a:extLst>
          </p:cNvPr>
          <p:cNvSpPr>
            <a:spLocks noGrp="1"/>
          </p:cNvSpPr>
          <p:nvPr>
            <p:ph type="title"/>
          </p:nvPr>
        </p:nvSpPr>
        <p:spPr/>
        <p:txBody>
          <a:bodyPr/>
          <a:lstStyle/>
          <a:p>
            <a:pPr algn="ctr"/>
            <a:r>
              <a:rPr lang="en-GB" dirty="0"/>
              <a:t>Tools for Dialogue between Consciousness and the Unconscious</a:t>
            </a:r>
          </a:p>
        </p:txBody>
      </p:sp>
      <p:sp>
        <p:nvSpPr>
          <p:cNvPr id="3" name="Content Placeholder 2">
            <a:extLst>
              <a:ext uri="{FF2B5EF4-FFF2-40B4-BE49-F238E27FC236}">
                <a16:creationId xmlns:a16="http://schemas.microsoft.com/office/drawing/2014/main" id="{C94E5170-2673-D0F5-2185-F81DB354CA92}"/>
              </a:ext>
            </a:extLst>
          </p:cNvPr>
          <p:cNvSpPr>
            <a:spLocks noGrp="1"/>
          </p:cNvSpPr>
          <p:nvPr>
            <p:ph idx="1"/>
          </p:nvPr>
        </p:nvSpPr>
        <p:spPr/>
        <p:txBody>
          <a:bodyPr>
            <a:normAutofit/>
          </a:bodyPr>
          <a:lstStyle/>
          <a:p>
            <a:pPr marL="0" indent="0">
              <a:buNone/>
            </a:pPr>
            <a:r>
              <a:rPr lang="en-US" sz="2200" dirty="0">
                <a:effectLst/>
                <a:latin typeface="Times New Roman" panose="02020603050405020304" pitchFamily="18" charset="0"/>
                <a:ea typeface="Calibri" panose="020F0502020204030204" pitchFamily="34" charset="0"/>
              </a:rPr>
              <a:t>2) Moral responsibility: </a:t>
            </a:r>
          </a:p>
          <a:p>
            <a:r>
              <a:rPr lang="en-US" sz="2200" dirty="0">
                <a:effectLst/>
                <a:latin typeface="Times New Roman" panose="02020603050405020304" pitchFamily="18" charset="0"/>
                <a:ea typeface="Calibri" panose="020F0502020204030204" pitchFamily="34" charset="0"/>
              </a:rPr>
              <a:t>Moral development can be provided by the core teachings of traditional religion, cultural and/or philosophical institutions, so that we may interact in a way that serves the “higher ideals of the human spirit.” </a:t>
            </a:r>
          </a:p>
          <a:p>
            <a:r>
              <a:rPr lang="en-US" sz="2200" dirty="0">
                <a:effectLst/>
                <a:latin typeface="Times New Roman" panose="02020603050405020304" pitchFamily="18" charset="0"/>
                <a:ea typeface="Calibri" panose="020F0502020204030204" pitchFamily="34" charset="0"/>
              </a:rPr>
              <a:t>Hudson states: “When we engage with the teachings of the unconscious with informed intelligence and moral responsibility, we find ourselves following the path that the ancients called the Way, which leads us into harmony with life and helps us find our unique place in it, including the particular way in which each of us can best serve it.” </a:t>
            </a:r>
          </a:p>
          <a:p>
            <a:r>
              <a:rPr lang="en-US" sz="2200" dirty="0">
                <a:effectLst/>
                <a:latin typeface="Times New Roman" panose="02020603050405020304" pitchFamily="18" charset="0"/>
                <a:ea typeface="Calibri" panose="020F0502020204030204" pitchFamily="34" charset="0"/>
              </a:rPr>
              <a:t>“We discover the age-old secret that all of life…is rich with the teaching and healing spirit of the divine.” (Hudson) </a:t>
            </a:r>
            <a:endParaRPr lang="en-GB" sz="2200" dirty="0"/>
          </a:p>
        </p:txBody>
      </p:sp>
    </p:spTree>
    <p:extLst>
      <p:ext uri="{BB962C8B-B14F-4D97-AF65-F5344CB8AC3E}">
        <p14:creationId xmlns:p14="http://schemas.microsoft.com/office/powerpoint/2010/main" val="530464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77DAB-AFF5-05DD-3801-4A1D81F9C9ED}"/>
              </a:ext>
            </a:extLst>
          </p:cNvPr>
          <p:cNvSpPr>
            <a:spLocks noGrp="1"/>
          </p:cNvSpPr>
          <p:nvPr>
            <p:ph type="title"/>
          </p:nvPr>
        </p:nvSpPr>
        <p:spPr/>
        <p:txBody>
          <a:bodyPr>
            <a:normAutofit fontScale="90000"/>
          </a:bodyPr>
          <a:lstStyle/>
          <a:p>
            <a:pPr algn="ctr"/>
            <a:r>
              <a:rPr lang="en-GB" dirty="0"/>
              <a:t>What are some examples of universal ideas that may arise from the collective unconscious? </a:t>
            </a:r>
          </a:p>
        </p:txBody>
      </p:sp>
      <p:sp>
        <p:nvSpPr>
          <p:cNvPr id="3" name="Content Placeholder 2">
            <a:extLst>
              <a:ext uri="{FF2B5EF4-FFF2-40B4-BE49-F238E27FC236}">
                <a16:creationId xmlns:a16="http://schemas.microsoft.com/office/drawing/2014/main" id="{A4FC5371-F90B-6198-2647-6690E692B4D5}"/>
              </a:ext>
            </a:extLst>
          </p:cNvPr>
          <p:cNvSpPr>
            <a:spLocks noGrp="1"/>
          </p:cNvSpPr>
          <p:nvPr>
            <p:ph idx="1"/>
          </p:nvPr>
        </p:nvSpPr>
        <p:spPr/>
        <p:txBody>
          <a:bodyPr>
            <a:normAutofit fontScale="77500" lnSpcReduction="20000"/>
          </a:bodyPr>
          <a:lstStyle/>
          <a:p>
            <a:pPr algn="l">
              <a:lnSpc>
                <a:spcPts val="2100"/>
              </a:lnSpc>
              <a:spcAft>
                <a:spcPts val="600"/>
              </a:spcAft>
              <a:buFont typeface="Arial" panose="020B0604020202020204" pitchFamily="34" charset="0"/>
              <a:buChar char="•"/>
            </a:pPr>
            <a:r>
              <a:rPr lang="en-GB" b="1" i="0" dirty="0">
                <a:solidFill>
                  <a:srgbClr val="000000"/>
                </a:solidFill>
                <a:effectLst/>
                <a:latin typeface="Times New Roman" panose="02020603050405020304" pitchFamily="18" charset="0"/>
                <a:cs typeface="Times New Roman" panose="02020603050405020304" pitchFamily="18" charset="0"/>
              </a:rPr>
              <a:t>Archetypes:</a:t>
            </a:r>
            <a:r>
              <a:rPr lang="en-GB" b="0" i="0" dirty="0">
                <a:solidFill>
                  <a:srgbClr val="000000"/>
                </a:solidFill>
                <a:effectLst/>
                <a:latin typeface="Times New Roman" panose="02020603050405020304" pitchFamily="18" charset="0"/>
                <a:cs typeface="Times New Roman" panose="02020603050405020304" pitchFamily="18" charset="0"/>
              </a:rPr>
              <a:t> Archetypes like “the Mother,” “the Hero,” or “the Shadow” are present across cultures and eras. These serve as windows into our shared psychic space.</a:t>
            </a:r>
          </a:p>
          <a:p>
            <a:pPr algn="l">
              <a:lnSpc>
                <a:spcPts val="2100"/>
              </a:lnSpc>
              <a:spcAft>
                <a:spcPts val="600"/>
              </a:spcAft>
              <a:buFont typeface="Arial" panose="020B0604020202020204" pitchFamily="34" charset="0"/>
              <a:buChar char="•"/>
            </a:pPr>
            <a:r>
              <a:rPr lang="en-GB" b="1" i="0" dirty="0">
                <a:solidFill>
                  <a:srgbClr val="000000"/>
                </a:solidFill>
                <a:effectLst/>
                <a:latin typeface="Times New Roman" panose="02020603050405020304" pitchFamily="18" charset="0"/>
                <a:cs typeface="Times New Roman" panose="02020603050405020304" pitchFamily="18" charset="0"/>
              </a:rPr>
              <a:t>Dreams:</a:t>
            </a:r>
            <a:r>
              <a:rPr lang="en-GB" b="0" i="0" dirty="0">
                <a:solidFill>
                  <a:srgbClr val="000000"/>
                </a:solidFill>
                <a:effectLst/>
                <a:latin typeface="Times New Roman" panose="02020603050405020304" pitchFamily="18" charset="0"/>
                <a:cs typeface="Times New Roman" panose="02020603050405020304" pitchFamily="18" charset="0"/>
              </a:rPr>
              <a:t> Common dream themes, from flights to pursuits, can be perceived as ripples from our collective unconscious, transcending personal experience.</a:t>
            </a:r>
          </a:p>
          <a:p>
            <a:pPr algn="l">
              <a:lnSpc>
                <a:spcPts val="2100"/>
              </a:lnSpc>
              <a:spcAft>
                <a:spcPts val="600"/>
              </a:spcAft>
              <a:buFont typeface="Arial" panose="020B0604020202020204" pitchFamily="34" charset="0"/>
              <a:buChar char="•"/>
            </a:pPr>
            <a:r>
              <a:rPr lang="en-GB" b="1" i="0" dirty="0">
                <a:solidFill>
                  <a:srgbClr val="000000"/>
                </a:solidFill>
                <a:effectLst/>
                <a:latin typeface="Times New Roman" panose="02020603050405020304" pitchFamily="18" charset="0"/>
                <a:cs typeface="Times New Roman" panose="02020603050405020304" pitchFamily="18" charset="0"/>
              </a:rPr>
              <a:t>Myths and Legends:</a:t>
            </a:r>
            <a:r>
              <a:rPr lang="en-GB" b="0" i="0" dirty="0">
                <a:solidFill>
                  <a:srgbClr val="000000"/>
                </a:solidFill>
                <a:effectLst/>
                <a:latin typeface="Times New Roman" panose="02020603050405020304" pitchFamily="18" charset="0"/>
                <a:cs typeface="Times New Roman" panose="02020603050405020304" pitchFamily="18" charset="0"/>
              </a:rPr>
              <a:t> Age-old tales, whether of heroes or mystical creatures, have sprung up with similar themes across many cultures, speaking to a shared human narrative.</a:t>
            </a:r>
          </a:p>
          <a:p>
            <a:pPr algn="l">
              <a:lnSpc>
                <a:spcPts val="2100"/>
              </a:lnSpc>
              <a:spcAft>
                <a:spcPts val="600"/>
              </a:spcAft>
              <a:buFont typeface="Arial" panose="020B0604020202020204" pitchFamily="34" charset="0"/>
              <a:buChar char="•"/>
            </a:pPr>
            <a:r>
              <a:rPr lang="en-GB" b="1" i="0" dirty="0">
                <a:solidFill>
                  <a:srgbClr val="000000"/>
                </a:solidFill>
                <a:effectLst/>
                <a:latin typeface="Times New Roman" panose="02020603050405020304" pitchFamily="18" charset="0"/>
                <a:cs typeface="Times New Roman" panose="02020603050405020304" pitchFamily="18" charset="0"/>
              </a:rPr>
              <a:t>Symbols and Motifs:</a:t>
            </a:r>
            <a:r>
              <a:rPr lang="en-GB" b="0" i="0" dirty="0">
                <a:solidFill>
                  <a:srgbClr val="000000"/>
                </a:solidFill>
                <a:effectLst/>
                <a:latin typeface="Times New Roman" panose="02020603050405020304" pitchFamily="18" charset="0"/>
                <a:cs typeface="Times New Roman" panose="02020603050405020304" pitchFamily="18" charset="0"/>
              </a:rPr>
              <a:t> Consider the mandala – a geometric configuration of symbols – that appears in </a:t>
            </a:r>
            <a:r>
              <a:rPr lang="en-GB" b="0" i="0" u="sng" dirty="0">
                <a:solidFill>
                  <a:srgbClr val="0D6EFD"/>
                </a:solidFill>
                <a:effectLst/>
                <a:latin typeface="Times New Roman" panose="02020603050405020304" pitchFamily="18" charset="0"/>
                <a:cs typeface="Times New Roman" panose="02020603050405020304" pitchFamily="18" charset="0"/>
                <a:hlinkClick r:id="rId2"/>
              </a:rPr>
              <a:t>spiritual practices from Tibetan Buddhism</a:t>
            </a:r>
            <a:r>
              <a:rPr lang="en-GB" b="0" i="0" dirty="0">
                <a:solidFill>
                  <a:srgbClr val="000000"/>
                </a:solidFill>
                <a:effectLst/>
                <a:latin typeface="Times New Roman" panose="02020603050405020304" pitchFamily="18" charset="0"/>
                <a:cs typeface="Times New Roman" panose="02020603050405020304" pitchFamily="18" charset="0"/>
              </a:rPr>
              <a:t> and in Native American traditions. Or the ubiquitous symbol of the serpent, which has been interpreted as everything from a harbinger of danger to a symbol of knowledge and rebirth. These recurring symbols, though expressed differently, imply a shared pool of thought.</a:t>
            </a:r>
          </a:p>
          <a:p>
            <a:endParaRPr lang="en-GB" dirty="0"/>
          </a:p>
        </p:txBody>
      </p:sp>
    </p:spTree>
    <p:extLst>
      <p:ext uri="{BB962C8B-B14F-4D97-AF65-F5344CB8AC3E}">
        <p14:creationId xmlns:p14="http://schemas.microsoft.com/office/powerpoint/2010/main" val="1173330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67609F-A5F5-7276-B817-C2B9E4FB46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247F94-24DE-9BEE-4892-3B98A12076A8}"/>
              </a:ext>
            </a:extLst>
          </p:cNvPr>
          <p:cNvSpPr>
            <a:spLocks noGrp="1"/>
          </p:cNvSpPr>
          <p:nvPr>
            <p:ph type="title"/>
          </p:nvPr>
        </p:nvSpPr>
        <p:spPr/>
        <p:txBody>
          <a:bodyPr>
            <a:normAutofit fontScale="90000"/>
          </a:bodyPr>
          <a:lstStyle/>
          <a:p>
            <a:pPr algn="ctr"/>
            <a:r>
              <a:rPr lang="en-GB" dirty="0"/>
              <a:t>What are some examples of universal ideas that may arise from the collective unconscious? </a:t>
            </a:r>
          </a:p>
        </p:txBody>
      </p:sp>
      <p:sp>
        <p:nvSpPr>
          <p:cNvPr id="3" name="Content Placeholder 2">
            <a:extLst>
              <a:ext uri="{FF2B5EF4-FFF2-40B4-BE49-F238E27FC236}">
                <a16:creationId xmlns:a16="http://schemas.microsoft.com/office/drawing/2014/main" id="{2CEEE6AD-5B07-2E5C-1085-174BB74B7019}"/>
              </a:ext>
            </a:extLst>
          </p:cNvPr>
          <p:cNvSpPr>
            <a:spLocks noGrp="1"/>
          </p:cNvSpPr>
          <p:nvPr>
            <p:ph idx="1"/>
          </p:nvPr>
        </p:nvSpPr>
        <p:spPr/>
        <p:txBody>
          <a:bodyPr>
            <a:normAutofit/>
          </a:bodyPr>
          <a:lstStyle/>
          <a:p>
            <a:pPr algn="l">
              <a:lnSpc>
                <a:spcPts val="2100"/>
              </a:lnSpc>
              <a:spcAft>
                <a:spcPts val="600"/>
              </a:spcAft>
              <a:buFont typeface="Arial" panose="020B0604020202020204" pitchFamily="34" charset="0"/>
              <a:buChar char="•"/>
            </a:pPr>
            <a:r>
              <a:rPr lang="en-GB" sz="2400" b="1" i="0" dirty="0">
                <a:solidFill>
                  <a:srgbClr val="000000"/>
                </a:solidFill>
                <a:effectLst/>
                <a:latin typeface="Times New Roman" panose="02020603050405020304" pitchFamily="18" charset="0"/>
                <a:cs typeface="Times New Roman" panose="02020603050405020304" pitchFamily="18" charset="0"/>
              </a:rPr>
              <a:t>Rites and Rituals:</a:t>
            </a:r>
            <a:r>
              <a:rPr lang="en-GB" sz="2400" b="0" i="0" dirty="0">
                <a:solidFill>
                  <a:srgbClr val="000000"/>
                </a:solidFill>
                <a:effectLst/>
                <a:latin typeface="Times New Roman" panose="02020603050405020304" pitchFamily="18" charset="0"/>
                <a:cs typeface="Times New Roman" panose="02020603050405020304" pitchFamily="18" charset="0"/>
              </a:rPr>
              <a:t> The practices surrounding life and death, marriage, and passage into adulthood are remarkably similar across distant cultures. While the specifics vary – </a:t>
            </a:r>
            <a:r>
              <a:rPr lang="en-GB" sz="2400" b="0" i="0" u="sng" dirty="0">
                <a:solidFill>
                  <a:srgbClr val="0D6EFD"/>
                </a:solidFill>
                <a:effectLst/>
                <a:latin typeface="Times New Roman" panose="02020603050405020304" pitchFamily="18" charset="0"/>
                <a:cs typeface="Times New Roman" panose="02020603050405020304" pitchFamily="18" charset="0"/>
                <a:hlinkClick r:id="rId2"/>
              </a:rPr>
              <a:t>a Bar Mitzvah</a:t>
            </a:r>
            <a:r>
              <a:rPr lang="en-GB" sz="2400" b="0" i="0" dirty="0">
                <a:solidFill>
                  <a:srgbClr val="000000"/>
                </a:solidFill>
                <a:effectLst/>
                <a:latin typeface="Times New Roman" panose="02020603050405020304" pitchFamily="18" charset="0"/>
                <a:cs typeface="Times New Roman" panose="02020603050405020304" pitchFamily="18" charset="0"/>
              </a:rPr>
              <a:t>, </a:t>
            </a:r>
            <a:r>
              <a:rPr lang="en-GB" sz="2400" b="0" i="0" u="sng" dirty="0">
                <a:solidFill>
                  <a:srgbClr val="0D6EFD"/>
                </a:solidFill>
                <a:effectLst/>
                <a:latin typeface="Times New Roman" panose="02020603050405020304" pitchFamily="18" charset="0"/>
                <a:cs typeface="Times New Roman" panose="02020603050405020304" pitchFamily="18" charset="0"/>
                <a:hlinkClick r:id="rId3"/>
              </a:rPr>
              <a:t>a </a:t>
            </a:r>
            <a:r>
              <a:rPr lang="en-GB" sz="2400" b="0" i="0" u="sng" dirty="0" err="1">
                <a:solidFill>
                  <a:srgbClr val="0D6EFD"/>
                </a:solidFill>
                <a:effectLst/>
                <a:latin typeface="Times New Roman" panose="02020603050405020304" pitchFamily="18" charset="0"/>
                <a:cs typeface="Times New Roman" panose="02020603050405020304" pitchFamily="18" charset="0"/>
                <a:hlinkClick r:id="rId3"/>
              </a:rPr>
              <a:t>Quinceañera</a:t>
            </a:r>
            <a:r>
              <a:rPr lang="en-GB" sz="2400" b="0" i="0" dirty="0">
                <a:solidFill>
                  <a:srgbClr val="000000"/>
                </a:solidFill>
                <a:effectLst/>
                <a:latin typeface="Times New Roman" panose="02020603050405020304" pitchFamily="18" charset="0"/>
                <a:cs typeface="Times New Roman" panose="02020603050405020304" pitchFamily="18" charset="0"/>
              </a:rPr>
              <a:t>, or a tribal initiation rite – the essence remains intact. This is a universal nod to the significant phases in human life.</a:t>
            </a:r>
          </a:p>
          <a:p>
            <a:pPr algn="l">
              <a:lnSpc>
                <a:spcPts val="2100"/>
              </a:lnSpc>
              <a:spcAft>
                <a:spcPts val="600"/>
              </a:spcAft>
              <a:buFont typeface="Arial" panose="020B0604020202020204" pitchFamily="34" charset="0"/>
              <a:buChar char="•"/>
            </a:pPr>
            <a:r>
              <a:rPr lang="en-GB" sz="2400" b="1" i="0" dirty="0">
                <a:solidFill>
                  <a:srgbClr val="000000"/>
                </a:solidFill>
                <a:effectLst/>
                <a:latin typeface="Times New Roman" panose="02020603050405020304" pitchFamily="18" charset="0"/>
                <a:cs typeface="Times New Roman" panose="02020603050405020304" pitchFamily="18" charset="0"/>
              </a:rPr>
              <a:t>Art and Expression:</a:t>
            </a:r>
            <a:r>
              <a:rPr lang="en-GB" sz="2400" b="0" i="0" dirty="0">
                <a:solidFill>
                  <a:srgbClr val="000000"/>
                </a:solidFill>
                <a:effectLst/>
                <a:latin typeface="Times New Roman" panose="02020603050405020304" pitchFamily="18" charset="0"/>
                <a:cs typeface="Times New Roman" panose="02020603050405020304" pitchFamily="18" charset="0"/>
              </a:rPr>
              <a:t> Cave paintings, from the </a:t>
            </a:r>
            <a:r>
              <a:rPr lang="en-GB" sz="2400" b="0" i="0" u="sng" dirty="0">
                <a:solidFill>
                  <a:srgbClr val="0D6EFD"/>
                </a:solidFill>
                <a:effectLst/>
                <a:latin typeface="Times New Roman" panose="02020603050405020304" pitchFamily="18" charset="0"/>
                <a:cs typeface="Times New Roman" panose="02020603050405020304" pitchFamily="18" charset="0"/>
                <a:hlinkClick r:id="rId4"/>
              </a:rPr>
              <a:t>renowned Lascaux</a:t>
            </a:r>
            <a:r>
              <a:rPr lang="en-GB" sz="2400" b="0" i="0" dirty="0">
                <a:solidFill>
                  <a:srgbClr val="000000"/>
                </a:solidFill>
                <a:effectLst/>
                <a:latin typeface="Times New Roman" panose="02020603050405020304" pitchFamily="18" charset="0"/>
                <a:cs typeface="Times New Roman" panose="02020603050405020304" pitchFamily="18" charset="0"/>
              </a:rPr>
              <a:t> in France to the </a:t>
            </a:r>
            <a:r>
              <a:rPr lang="en-GB" sz="2400" b="0" i="0" u="sng" dirty="0">
                <a:solidFill>
                  <a:srgbClr val="0D6EFD"/>
                </a:solidFill>
                <a:effectLst/>
                <a:latin typeface="Times New Roman" panose="02020603050405020304" pitchFamily="18" charset="0"/>
                <a:cs typeface="Times New Roman" panose="02020603050405020304" pitchFamily="18" charset="0"/>
                <a:hlinkClick r:id="rId5"/>
              </a:rPr>
              <a:t>Bhimbetka shelters in India</a:t>
            </a:r>
            <a:r>
              <a:rPr lang="en-GB" sz="2400" b="0" i="0" dirty="0">
                <a:solidFill>
                  <a:srgbClr val="000000"/>
                </a:solidFill>
                <a:effectLst/>
                <a:latin typeface="Times New Roman" panose="02020603050405020304" pitchFamily="18" charset="0"/>
                <a:cs typeface="Times New Roman" panose="02020603050405020304" pitchFamily="18" charset="0"/>
              </a:rPr>
              <a:t> showcase an uncanny similarity. Whether portraying the hunt, dance, or mere existence, these prehistoric remnants bear testimony to a shared aesthetic instinct and an innate urge to document our experiences.</a:t>
            </a:r>
          </a:p>
          <a:p>
            <a:endParaRPr lang="en-GB" dirty="0"/>
          </a:p>
        </p:txBody>
      </p:sp>
    </p:spTree>
    <p:extLst>
      <p:ext uri="{BB962C8B-B14F-4D97-AF65-F5344CB8AC3E}">
        <p14:creationId xmlns:p14="http://schemas.microsoft.com/office/powerpoint/2010/main" val="2580040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578E8-3EE9-ECB8-2044-30F84DD8F769}"/>
              </a:ext>
            </a:extLst>
          </p:cNvPr>
          <p:cNvSpPr>
            <a:spLocks noGrp="1"/>
          </p:cNvSpPr>
          <p:nvPr>
            <p:ph type="title"/>
          </p:nvPr>
        </p:nvSpPr>
        <p:spPr/>
        <p:txBody>
          <a:bodyPr>
            <a:normAutofit fontScale="90000"/>
          </a:bodyPr>
          <a:lstStyle/>
          <a:p>
            <a:pPr algn="ctr"/>
            <a:r>
              <a:rPr lang="en-GB" dirty="0"/>
              <a:t>What are some examples of universal ideas that may arise from the collective unconscious? </a:t>
            </a:r>
          </a:p>
        </p:txBody>
      </p:sp>
      <p:sp>
        <p:nvSpPr>
          <p:cNvPr id="3" name="Content Placeholder 2">
            <a:extLst>
              <a:ext uri="{FF2B5EF4-FFF2-40B4-BE49-F238E27FC236}">
                <a16:creationId xmlns:a16="http://schemas.microsoft.com/office/drawing/2014/main" id="{1A50CE55-14E6-3991-4AB8-A96E58E32FC2}"/>
              </a:ext>
            </a:extLst>
          </p:cNvPr>
          <p:cNvSpPr>
            <a:spLocks noGrp="1"/>
          </p:cNvSpPr>
          <p:nvPr>
            <p:ph idx="1"/>
          </p:nvPr>
        </p:nvSpPr>
        <p:spPr/>
        <p:txBody>
          <a:bodyPr>
            <a:normAutofit/>
          </a:bodyPr>
          <a:lstStyle/>
          <a:p>
            <a:pPr algn="l">
              <a:lnSpc>
                <a:spcPts val="2100"/>
              </a:lnSpc>
              <a:spcAft>
                <a:spcPts val="600"/>
              </a:spcAft>
              <a:buFont typeface="Arial" panose="020B0604020202020204" pitchFamily="34" charset="0"/>
              <a:buChar char="•"/>
            </a:pPr>
            <a:r>
              <a:rPr lang="en-GB" sz="2400" b="1" i="0" dirty="0">
                <a:solidFill>
                  <a:srgbClr val="000000"/>
                </a:solidFill>
                <a:effectLst/>
                <a:latin typeface="Times New Roman" panose="02020603050405020304" pitchFamily="18" charset="0"/>
                <a:cs typeface="Times New Roman" panose="02020603050405020304" pitchFamily="18" charset="0"/>
              </a:rPr>
              <a:t>Moral Codes and Ethics:</a:t>
            </a:r>
            <a:r>
              <a:rPr lang="en-GB" sz="2400" b="0" i="0" dirty="0">
                <a:solidFill>
                  <a:srgbClr val="000000"/>
                </a:solidFill>
                <a:effectLst/>
                <a:latin typeface="Times New Roman" panose="02020603050405020304" pitchFamily="18" charset="0"/>
                <a:cs typeface="Times New Roman" panose="02020603050405020304" pitchFamily="18" charset="0"/>
              </a:rPr>
              <a:t> While laws and guidelines vary from culture to culture, fundamental principles, such as those surrounding murder, theft, and honesty, remain strikingly consistent. These shared ethical compasses suggest a deeply embedded collective understanding of right and wrong.</a:t>
            </a:r>
          </a:p>
          <a:p>
            <a:pPr algn="l">
              <a:lnSpc>
                <a:spcPts val="2100"/>
              </a:lnSpc>
              <a:spcAft>
                <a:spcPts val="600"/>
              </a:spcAft>
              <a:buFont typeface="Arial" panose="020B0604020202020204" pitchFamily="34" charset="0"/>
              <a:buChar char="•"/>
            </a:pPr>
            <a:r>
              <a:rPr lang="en-GB" sz="2400" b="1" i="0" dirty="0">
                <a:solidFill>
                  <a:srgbClr val="000000"/>
                </a:solidFill>
                <a:effectLst/>
                <a:latin typeface="Times New Roman" panose="02020603050405020304" pitchFamily="18" charset="0"/>
                <a:cs typeface="Times New Roman" panose="02020603050405020304" pitchFamily="18" charset="0"/>
              </a:rPr>
              <a:t>The Dance of Nature:</a:t>
            </a:r>
            <a:r>
              <a:rPr lang="en-GB" sz="2400" b="0" i="0" dirty="0">
                <a:solidFill>
                  <a:srgbClr val="000000"/>
                </a:solidFill>
                <a:effectLst/>
                <a:latin typeface="Times New Roman" panose="02020603050405020304" pitchFamily="18" charset="0"/>
                <a:cs typeface="Times New Roman" panose="02020603050405020304" pitchFamily="18" charset="0"/>
              </a:rPr>
              <a:t> From the </a:t>
            </a:r>
            <a:r>
              <a:rPr lang="en-GB" sz="2400" b="0" i="0" u="sng" dirty="0">
                <a:solidFill>
                  <a:srgbClr val="0D6EFD"/>
                </a:solidFill>
                <a:effectLst/>
                <a:latin typeface="Times New Roman" panose="02020603050405020304" pitchFamily="18" charset="0"/>
                <a:cs typeface="Times New Roman" panose="02020603050405020304" pitchFamily="18" charset="0"/>
                <a:hlinkClick r:id="rId2"/>
              </a:rPr>
              <a:t>ancient Celts celebrating the solstice</a:t>
            </a:r>
            <a:r>
              <a:rPr lang="en-GB" sz="2400" b="0" i="0" dirty="0">
                <a:solidFill>
                  <a:srgbClr val="000000"/>
                </a:solidFill>
                <a:effectLst/>
                <a:latin typeface="Times New Roman" panose="02020603050405020304" pitchFamily="18" charset="0"/>
                <a:cs typeface="Times New Roman" panose="02020603050405020304" pitchFamily="18" charset="0"/>
              </a:rPr>
              <a:t> to </a:t>
            </a:r>
            <a:r>
              <a:rPr lang="en-GB" sz="2400" b="0" i="0" u="sng" dirty="0">
                <a:solidFill>
                  <a:srgbClr val="0D6EFD"/>
                </a:solidFill>
                <a:effectLst/>
                <a:latin typeface="Times New Roman" panose="02020603050405020304" pitchFamily="18" charset="0"/>
                <a:cs typeface="Times New Roman" panose="02020603050405020304" pitchFamily="18" charset="0"/>
                <a:hlinkClick r:id="rId3"/>
              </a:rPr>
              <a:t>Native American rain dances</a:t>
            </a:r>
            <a:r>
              <a:rPr lang="en-GB" sz="2400" b="0" i="0" dirty="0">
                <a:solidFill>
                  <a:srgbClr val="000000"/>
                </a:solidFill>
                <a:effectLst/>
                <a:latin typeface="Times New Roman" panose="02020603050405020304" pitchFamily="18" charset="0"/>
                <a:cs typeface="Times New Roman" panose="02020603050405020304" pitchFamily="18" charset="0"/>
              </a:rPr>
              <a:t>, the collective unconscious reveals itself in humanity's shared reverence of nature. These practices imply that, as a species, we are intrinsically connected to the world around us, celebrating its beauty, power, and mystery.</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Source: </a:t>
            </a:r>
            <a:r>
              <a:rPr lang="en-GB" dirty="0">
                <a:latin typeface="Times New Roman" panose="02020603050405020304" pitchFamily="18" charset="0"/>
                <a:cs typeface="Times New Roman" panose="02020603050405020304" pitchFamily="18" charset="0"/>
                <a:hlinkClick r:id="rId4"/>
              </a:rPr>
              <a:t>Understanding the Mystery of the Collective Consciousness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878783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TotalTime>
  <Words>1983</Words>
  <Application>Microsoft Office PowerPoint</Application>
  <PresentationFormat>Widescreen</PresentationFormat>
  <Paragraphs>95</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Aptos</vt:lpstr>
      <vt:lpstr>Aptos Display</vt:lpstr>
      <vt:lpstr>Arial</vt:lpstr>
      <vt:lpstr>Calibri</vt:lpstr>
      <vt:lpstr>Noto Serif</vt:lpstr>
      <vt:lpstr>Times New Roman</vt:lpstr>
      <vt:lpstr>Office Theme</vt:lpstr>
      <vt:lpstr>Spirituality, Quantum Mechanics, and the Unconscious</vt:lpstr>
      <vt:lpstr>From a point to a wave…</vt:lpstr>
      <vt:lpstr>Ponte and Schäfer</vt:lpstr>
      <vt:lpstr>Jungian Archetypes</vt:lpstr>
      <vt:lpstr>The Jungian Unus Mundus</vt:lpstr>
      <vt:lpstr>The Unconscious</vt:lpstr>
      <vt:lpstr>Consciousness and the Unconscious</vt:lpstr>
      <vt:lpstr>Consciousness and the Unconscious</vt:lpstr>
      <vt:lpstr>Jung on Consciousness</vt:lpstr>
      <vt:lpstr>Durkheim and the Collective Consciousness</vt:lpstr>
      <vt:lpstr>Jung and the Collective Unconsciousness</vt:lpstr>
      <vt:lpstr>Quantum Mechanics, Consciousness, and the Unconscious</vt:lpstr>
      <vt:lpstr>Quantum Mechanics, Consciousness, and the Unconscious</vt:lpstr>
      <vt:lpstr>Quantum Mechanics, Consciousness, and the Unconscious</vt:lpstr>
      <vt:lpstr>The Dialogue between Consciousness and the Unconscious</vt:lpstr>
      <vt:lpstr>Tools for Dialogue between Consciousness and the Unconscious</vt:lpstr>
      <vt:lpstr>Tools for Dialogue between Consciousness and the Unconscious</vt:lpstr>
      <vt:lpstr>What are some examples of universal ideas that may arise from the collective unconscious? </vt:lpstr>
      <vt:lpstr>What are some examples of universal ideas that may arise from the collective unconscious? </vt:lpstr>
      <vt:lpstr>What are some examples of universal ideas that may arise from the collective unconscious?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34</cp:revision>
  <dcterms:created xsi:type="dcterms:W3CDTF">2025-04-23T18:28:13Z</dcterms:created>
  <dcterms:modified xsi:type="dcterms:W3CDTF">2025-04-23T19:21:02Z</dcterms:modified>
</cp:coreProperties>
</file>