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5" r:id="rId1"/>
  </p:sldMasterIdLst>
  <p:notesMasterIdLst>
    <p:notesMasterId r:id="rId14"/>
  </p:notesMasterIdLst>
  <p:sldIdLst>
    <p:sldId id="256" r:id="rId2"/>
    <p:sldId id="257" r:id="rId3"/>
    <p:sldId id="258" r:id="rId4"/>
    <p:sldId id="260" r:id="rId5"/>
    <p:sldId id="261" r:id="rId6"/>
    <p:sldId id="262" r:id="rId7"/>
    <p:sldId id="263" r:id="rId8"/>
    <p:sldId id="264" r:id="rId9"/>
    <p:sldId id="266" r:id="rId10"/>
    <p:sldId id="265"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75" autoAdjust="0"/>
    <p:restoredTop sz="94291" autoAdjust="0"/>
  </p:normalViewPr>
  <p:slideViewPr>
    <p:cSldViewPr snapToGrid="0">
      <p:cViewPr varScale="1">
        <p:scale>
          <a:sx n="82" d="100"/>
          <a:sy n="82" d="100"/>
        </p:scale>
        <p:origin x="629"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07A02B-8DB7-4557-8BF3-86771BB26A55}" type="datetimeFigureOut">
              <a:rPr lang="en-US" smtClean="0"/>
              <a:t>5/31/2024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59010F-0E3A-48AF-BC2D-B0D45BE6141F}" type="slidenum">
              <a:rPr lang="en-US" smtClean="0"/>
              <a:t>‹#›</a:t>
            </a:fld>
            <a:endParaRPr lang="en-US"/>
          </a:p>
        </p:txBody>
      </p:sp>
    </p:spTree>
    <p:extLst>
      <p:ext uri="{BB962C8B-B14F-4D97-AF65-F5344CB8AC3E}">
        <p14:creationId xmlns:p14="http://schemas.microsoft.com/office/powerpoint/2010/main" val="13667355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i="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 	One major problem affecting the hospitality industry is shortages of qualified personnel in key positions, as hospitality is a people-intensive business that depends on the availability of competent personnel to deliver good services to customers (Ruiter, 2021).	The hospitality sector outlines its importance to the global and UK economy as this industry increases stocks and employs a considerable number of people (Baum, 2019). Since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stands out as a key asset in the industry, the industry will be significantly affected by the available human resources. In the past few years, various aspects have regressed the difficult situation of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For example, Brexit tightened immigration policies, competition from other industries, and the unpredictable situation in COVID-19 greatly affected the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market and changed the workforce (</a:t>
            </a:r>
            <a:r>
              <a:rPr lang="en-US" sz="1200" kern="1200" dirty="0" err="1">
                <a:solidFill>
                  <a:schemeClr val="tx1"/>
                </a:solidFill>
                <a:effectLst/>
                <a:latin typeface="+mn-lt"/>
                <a:ea typeface="+mn-ea"/>
                <a:cs typeface="+mn-cs"/>
              </a:rPr>
              <a:t>Davahli</a:t>
            </a:r>
            <a:r>
              <a:rPr lang="en-US" sz="1200" kern="1200" dirty="0">
                <a:solidFill>
                  <a:schemeClr val="tx1"/>
                </a:solidFill>
                <a:effectLst/>
                <a:latin typeface="+mn-lt"/>
                <a:ea typeface="+mn-ea"/>
                <a:cs typeface="+mn-cs"/>
              </a:rPr>
              <a:t> et al., 2020). These are some of the problems experienced in health facilities due to a string of staffing crises that result in compromised service delivery, limited operating hours, or temporary closure of facilities (</a:t>
            </a:r>
            <a:r>
              <a:rPr lang="en-US" sz="1200" kern="1200" dirty="0" err="1">
                <a:solidFill>
                  <a:schemeClr val="tx1"/>
                </a:solidFill>
                <a:effectLst/>
                <a:latin typeface="+mn-lt"/>
                <a:ea typeface="+mn-ea"/>
                <a:cs typeface="+mn-cs"/>
              </a:rPr>
              <a:t>Canhoto</a:t>
            </a:r>
            <a:r>
              <a:rPr lang="en-US" sz="1200" kern="1200" dirty="0">
                <a:solidFill>
                  <a:schemeClr val="tx1"/>
                </a:solidFill>
                <a:effectLst/>
                <a:latin typeface="+mn-lt"/>
                <a:ea typeface="+mn-ea"/>
                <a:cs typeface="+mn-cs"/>
              </a:rPr>
              <a:t> and Wei, 2021). Solving issues related to the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shortage is crucial for controlling service quality, meeting guests’ expectations, and ensuring the future stability of most spheres of the hospitality industry (</a:t>
            </a:r>
            <a:r>
              <a:rPr lang="en-US" sz="1200" kern="1200" dirty="0" err="1">
                <a:solidFill>
                  <a:schemeClr val="tx1"/>
                </a:solidFill>
                <a:effectLst/>
                <a:latin typeface="+mn-lt"/>
                <a:ea typeface="+mn-ea"/>
                <a:cs typeface="+mn-cs"/>
              </a:rPr>
              <a:t>Canhoto</a:t>
            </a:r>
            <a:r>
              <a:rPr lang="en-US" sz="1200" kern="1200" dirty="0">
                <a:solidFill>
                  <a:schemeClr val="tx1"/>
                </a:solidFill>
                <a:effectLst/>
                <a:latin typeface="+mn-lt"/>
                <a:ea typeface="+mn-ea"/>
                <a:cs typeface="+mn-cs"/>
              </a:rPr>
              <a:t> and Wei, 2021).</a:t>
            </a:r>
          </a:p>
          <a:p>
            <a:endParaRPr lang="en-US" dirty="0"/>
          </a:p>
        </p:txBody>
      </p:sp>
      <p:sp>
        <p:nvSpPr>
          <p:cNvPr id="4" name="Slide Number Placeholder 3"/>
          <p:cNvSpPr>
            <a:spLocks noGrp="1"/>
          </p:cNvSpPr>
          <p:nvPr>
            <p:ph type="sldNum" sz="quarter" idx="5"/>
          </p:nvPr>
        </p:nvSpPr>
        <p:spPr/>
        <p:txBody>
          <a:bodyPr/>
          <a:lstStyle/>
          <a:p>
            <a:fld id="{4759010F-0E3A-48AF-BC2D-B0D45BE6141F}" type="slidenum">
              <a:rPr lang="en-US" smtClean="0"/>
              <a:t>2</a:t>
            </a:fld>
            <a:endParaRPr lang="en-US"/>
          </a:p>
        </p:txBody>
      </p:sp>
    </p:spTree>
    <p:extLst>
      <p:ext uri="{BB962C8B-B14F-4D97-AF65-F5344CB8AC3E}">
        <p14:creationId xmlns:p14="http://schemas.microsoft.com/office/powerpoint/2010/main" val="3536305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Over the preceding years, the hotel and hospitality industry has experienced a major problem of shortages of qualified human capital. It has brought about significant veritable effects on the operational room, productivity, and image of hotels and related entities. One of the challenges identified has been the rationing of human capital, especially in important areas. A study by Thakur et al. (2023) stated that there is a shortage of workers that </a:t>
            </a:r>
            <a:r>
              <a:rPr lang="en-US" sz="1200" kern="1200" dirty="0" err="1">
                <a:solidFill>
                  <a:schemeClr val="tx1"/>
                </a:solidFill>
                <a:effectLst/>
                <a:latin typeface="+mn-lt"/>
                <a:ea typeface="+mn-ea"/>
                <a:cs typeface="+mn-cs"/>
              </a:rPr>
              <a:t>specialise</a:t>
            </a:r>
            <a:r>
              <a:rPr lang="en-US" sz="1200" kern="1200" dirty="0">
                <a:solidFill>
                  <a:schemeClr val="tx1"/>
                </a:solidFill>
                <a:effectLst/>
                <a:latin typeface="+mn-lt"/>
                <a:ea typeface="+mn-ea"/>
                <a:cs typeface="+mn-cs"/>
              </a:rPr>
              <a:t> in positions such as front desk clerks, housekeeping, chefs, and managers in hotels. </a:t>
            </a:r>
            <a:r>
              <a:rPr lang="en-US" sz="1200" kern="1200" dirty="0" err="1">
                <a:solidFill>
                  <a:schemeClr val="tx1"/>
                </a:solidFill>
                <a:effectLst/>
                <a:latin typeface="+mn-lt"/>
                <a:ea typeface="+mn-ea"/>
                <a:cs typeface="+mn-cs"/>
              </a:rPr>
              <a:t>Hamouche</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Chabani</a:t>
            </a:r>
            <a:r>
              <a:rPr lang="en-US" sz="1200" kern="1200" dirty="0">
                <a:solidFill>
                  <a:schemeClr val="tx1"/>
                </a:solidFill>
                <a:effectLst/>
                <a:latin typeface="+mn-lt"/>
                <a:ea typeface="+mn-ea"/>
                <a:cs typeface="+mn-cs"/>
              </a:rPr>
              <a:t> (2021) explain this by the fact that several factors have led to such conditions, including long working days, low wages, competition for human resources from other industries, and the COVID-19 turmoil in the workforce. They say that such staffing shortages compromise hotels’ ability to provide the services they were contracted to deliver, operate with limited hours and even lose clients. This staffing crisis has also given rise to high turnover rates being relatively common within the industry. According to Michael and Fotiadis (2022), the annual turnover rate was above 55%, considerably higher than the rate for the overall private industry. The same study pointed out that 64% of hotels had a problem with staffing, and most of the shortages were in the housekeeping and front desk positions. The researchers base this on low work morale occasioned by heavy workloads, little promotion prospects, and more attractive remunerations in other occupations. Seasonal fluctuations in different demands have further compounded these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issues.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Bazina</a:t>
            </a:r>
            <a:r>
              <a:rPr lang="en-US" sz="1200" kern="1200" dirty="0">
                <a:solidFill>
                  <a:schemeClr val="tx1"/>
                </a:solidFill>
                <a:effectLst/>
                <a:latin typeface="+mn-lt"/>
                <a:ea typeface="+mn-ea"/>
                <a:cs typeface="+mn-cs"/>
              </a:rPr>
              <a:t> (2023) determined that the hotel industry was severely understaffed during the high quantities of business traffic as employers had to hire many new employees, only to fire them later during off-seasons. Such fluctuations only perpetuate the employment of a ‘feast or famine’ culture, which means talent retention becomes an issue here, which in turn introduces quality of service and operational problems. These staffing shortages have accumulated over the years, and their impact amounts to considerable. The study by McCartney et al. (2022) indicated that many hotels were operating with a lack of staff, which meant that they had to either cut down on services that they were offering and, in some cases, had to shut down some amenities completely or even limit operations to a certain time. This was negative in terms of experience for the guests and revenue for the hotel. </a:t>
            </a:r>
            <a:r>
              <a:rPr lang="en-US" sz="1200" kern="1200" dirty="0" err="1">
                <a:solidFill>
                  <a:schemeClr val="tx1"/>
                </a:solidFill>
                <a:effectLst/>
                <a:latin typeface="+mn-lt"/>
                <a:ea typeface="+mn-ea"/>
                <a:cs typeface="+mn-cs"/>
              </a:rPr>
              <a:t>Morosan</a:t>
            </a:r>
            <a:r>
              <a:rPr lang="en-US" sz="1200" kern="1200" dirty="0">
                <a:solidFill>
                  <a:schemeClr val="tx1"/>
                </a:solidFill>
                <a:effectLst/>
                <a:latin typeface="+mn-lt"/>
                <a:ea typeface="+mn-ea"/>
                <a:cs typeface="+mn-cs"/>
              </a:rPr>
              <a:t> and Bowen (2022) also pointed to the fact that the labour shortage exacerbated an existing problem in the hotel industry: the use of technology and automation to make up for the lack of human staff, which can even reduce the feeling of personal interaction that people are looking forward to. Finally, it is a fair conclusion to state that the hotel and hospitality industry is experiencing staff shortage challenges and cascading effects. Lack of skilled employees, high turnover rates, and variability in demand and customers’ expectations limit hotels by reducing the range of services offered eroding the brand image and implementing technological solutions. Mitigating these labour issues will indeed play a crucial role in guaranteeing the quality of the services to be provided to guests and sustaining the competitiveness of the industry in the future.</a:t>
            </a:r>
            <a:endParaRPr lang="en-US" dirty="0"/>
          </a:p>
          <a:p>
            <a:endParaRPr lang="en-US" dirty="0"/>
          </a:p>
        </p:txBody>
      </p:sp>
      <p:sp>
        <p:nvSpPr>
          <p:cNvPr id="4" name="Slide Number Placeholder 3"/>
          <p:cNvSpPr>
            <a:spLocks noGrp="1"/>
          </p:cNvSpPr>
          <p:nvPr>
            <p:ph type="sldNum" sz="quarter" idx="5"/>
          </p:nvPr>
        </p:nvSpPr>
        <p:spPr/>
        <p:txBody>
          <a:bodyPr/>
          <a:lstStyle/>
          <a:p>
            <a:fld id="{4759010F-0E3A-48AF-BC2D-B0D45BE6141F}" type="slidenum">
              <a:rPr lang="en-US" smtClean="0"/>
              <a:t>3</a:t>
            </a:fld>
            <a:endParaRPr lang="en-US"/>
          </a:p>
        </p:txBody>
      </p:sp>
    </p:spTree>
    <p:extLst>
      <p:ext uri="{BB962C8B-B14F-4D97-AF65-F5344CB8AC3E}">
        <p14:creationId xmlns:p14="http://schemas.microsoft.com/office/powerpoint/2010/main" val="27872603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Political Factors</a:t>
            </a:r>
          </a:p>
          <a:p>
            <a:r>
              <a:rPr lang="en-US" sz="1200" kern="1200" dirty="0">
                <a:solidFill>
                  <a:schemeClr val="tx1"/>
                </a:solidFill>
                <a:effectLst/>
                <a:latin typeface="+mn-lt"/>
                <a:ea typeface="+mn-ea"/>
                <a:cs typeface="+mn-cs"/>
              </a:rPr>
              <a:t> Due to the centrality of staffing and talent management in any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political decisions have particularly impacted staffing in the UK hospitality sector. As per López-Andreu et al. (2019). Brexit has led to the cut down of immigration laws that define the number of foreigners allowed to work in hospitality industries. For example, hotels have advocated for changes in immigration laws by seeking to make immigration more flexible in order to solve the problems of staffing (</a:t>
            </a:r>
            <a:r>
              <a:rPr lang="en-US" sz="1200" kern="1200" dirty="0" err="1">
                <a:solidFill>
                  <a:schemeClr val="tx1"/>
                </a:solidFill>
                <a:effectLst/>
                <a:latin typeface="+mn-lt"/>
                <a:ea typeface="+mn-ea"/>
                <a:cs typeface="+mn-cs"/>
              </a:rPr>
              <a:t>Kichuk</a:t>
            </a:r>
            <a:r>
              <a:rPr lang="en-US" sz="1200" kern="1200" dirty="0">
                <a:solidFill>
                  <a:schemeClr val="tx1"/>
                </a:solidFill>
                <a:effectLst/>
                <a:latin typeface="+mn-lt"/>
                <a:ea typeface="+mn-ea"/>
                <a:cs typeface="+mn-cs"/>
              </a:rPr>
              <a:t> et al., 2019). Also, the British Hospitality Association has partnered with the government to establish programs to train local workers (Govt. </a:t>
            </a:r>
            <a:r>
              <a:rPr lang="en-US" sz="1200" kern="1200" dirty="0" err="1">
                <a:solidFill>
                  <a:schemeClr val="tx1"/>
                </a:solidFill>
                <a:effectLst/>
                <a:latin typeface="+mn-lt"/>
                <a:ea typeface="+mn-ea"/>
                <a:cs typeface="+mn-cs"/>
              </a:rPr>
              <a:t>uk</a:t>
            </a:r>
            <a:r>
              <a:rPr lang="en-US" sz="1200" kern="1200" dirty="0">
                <a:solidFill>
                  <a:schemeClr val="tx1"/>
                </a:solidFill>
                <a:effectLst/>
                <a:latin typeface="+mn-lt"/>
                <a:ea typeface="+mn-ea"/>
                <a:cs typeface="+mn-cs"/>
              </a:rPr>
              <a:t>, 2023). Specifically, McCollum and Findlay (2020), noted that increasing the flexibility of immigration policies shall prevent shortages. This government support for training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also assists in the building of local capabilities for addressing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human resource requirements by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their dependence on expatriate employees. However, it is argued by Kwok (2022) that immigration policies might be slow and inconclusive in their changing process. Training is time consuming and financially demanding, and the results cannot be seen instantly.</a:t>
            </a:r>
          </a:p>
        </p:txBody>
      </p:sp>
      <p:sp>
        <p:nvSpPr>
          <p:cNvPr id="4" name="Slide Number Placeholder 3"/>
          <p:cNvSpPr>
            <a:spLocks noGrp="1"/>
          </p:cNvSpPr>
          <p:nvPr>
            <p:ph type="sldNum" sz="quarter" idx="5"/>
          </p:nvPr>
        </p:nvSpPr>
        <p:spPr/>
        <p:txBody>
          <a:bodyPr/>
          <a:lstStyle/>
          <a:p>
            <a:fld id="{4759010F-0E3A-48AF-BC2D-B0D45BE6141F}" type="slidenum">
              <a:rPr lang="en-US" smtClean="0"/>
              <a:t>4</a:t>
            </a:fld>
            <a:endParaRPr lang="en-US"/>
          </a:p>
        </p:txBody>
      </p:sp>
    </p:spTree>
    <p:extLst>
      <p:ext uri="{BB962C8B-B14F-4D97-AF65-F5344CB8AC3E}">
        <p14:creationId xmlns:p14="http://schemas.microsoft.com/office/powerpoint/2010/main" val="16062731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Economic Factors</a:t>
            </a:r>
          </a:p>
          <a:p>
            <a:r>
              <a:rPr lang="en-US" sz="1200" kern="1200" dirty="0">
                <a:solidFill>
                  <a:schemeClr val="tx1"/>
                </a:solidFill>
                <a:effectLst/>
                <a:latin typeface="+mn-lt"/>
                <a:ea typeface="+mn-ea"/>
                <a:cs typeface="+mn-cs"/>
              </a:rPr>
              <a:t> 	According to Walmsley et al. (2019), wages and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costs remain crucial considerations when it comes to economic measurements in the context of the UK’s hospitality industry. The difficulties of staffing with low wages and grim working conditions continue in this industry. According to López-Andreu et al. (2019), Hilton Hotels &amp; Resorts has also included performance based remuneration and flexible working conditions to enhance the employee turnover rate. As per </a:t>
            </a:r>
            <a:r>
              <a:rPr lang="en-US" sz="1200" kern="1200" dirty="0" err="1">
                <a:solidFill>
                  <a:schemeClr val="tx1"/>
                </a:solidFill>
                <a:effectLst/>
                <a:latin typeface="+mn-lt"/>
                <a:ea typeface="+mn-ea"/>
                <a:cs typeface="+mn-cs"/>
              </a:rPr>
              <a:t>Irabor</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Okolie</a:t>
            </a:r>
            <a:r>
              <a:rPr lang="en-US" sz="1200" kern="1200" dirty="0">
                <a:solidFill>
                  <a:schemeClr val="tx1"/>
                </a:solidFill>
                <a:effectLst/>
                <a:latin typeface="+mn-lt"/>
                <a:ea typeface="+mn-ea"/>
                <a:cs typeface="+mn-cs"/>
              </a:rPr>
              <a:t> (2019), increased employee compensation, thus, is associated with enhanced satisfaction, commitment, and productivity of the workers, which eventually delivers improved services to the customers. In response to this threat, the Ritz London has had to offer better remuneration and improve other employee incentives in a bid to secure staff (Indeed, 2023).  As per Lee and Heath (2020), a higher degree of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costs chisels off the profits, especially for small business entities. In recession times, customers spend less and this impacts their revenues and, in turn, hiked wages become difficult to maintain.</a:t>
            </a:r>
          </a:p>
        </p:txBody>
      </p:sp>
      <p:sp>
        <p:nvSpPr>
          <p:cNvPr id="4" name="Slide Number Placeholder 3"/>
          <p:cNvSpPr>
            <a:spLocks noGrp="1"/>
          </p:cNvSpPr>
          <p:nvPr>
            <p:ph type="sldNum" sz="quarter" idx="5"/>
          </p:nvPr>
        </p:nvSpPr>
        <p:spPr/>
        <p:txBody>
          <a:bodyPr/>
          <a:lstStyle/>
          <a:p>
            <a:fld id="{4759010F-0E3A-48AF-BC2D-B0D45BE6141F}" type="slidenum">
              <a:rPr lang="en-US" smtClean="0"/>
              <a:t>5</a:t>
            </a:fld>
            <a:endParaRPr lang="en-US"/>
          </a:p>
        </p:txBody>
      </p:sp>
    </p:spTree>
    <p:extLst>
      <p:ext uri="{BB962C8B-B14F-4D97-AF65-F5344CB8AC3E}">
        <p14:creationId xmlns:p14="http://schemas.microsoft.com/office/powerpoint/2010/main" val="309725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Social Factors</a:t>
            </a:r>
          </a:p>
          <a:p>
            <a:r>
              <a:rPr lang="en-US" sz="1200" kern="1200" dirty="0">
                <a:solidFill>
                  <a:schemeClr val="tx1"/>
                </a:solidFill>
                <a:effectLst/>
                <a:latin typeface="+mn-lt"/>
                <a:ea typeface="+mn-ea"/>
                <a:cs typeface="+mn-cs"/>
              </a:rPr>
              <a:t> 	There are changes in demography and the culture towards work, which impacts the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environment in the hospitality industry. As per Sánchez-Hernández et al. (2019), it is seen that for the younger generation, work-life balance and career progression are more essential than anything. According to </a:t>
            </a:r>
            <a:r>
              <a:rPr lang="en-US" sz="1200" kern="1200" dirty="0" err="1">
                <a:solidFill>
                  <a:schemeClr val="tx1"/>
                </a:solidFill>
                <a:effectLst/>
                <a:latin typeface="+mn-lt"/>
                <a:ea typeface="+mn-ea"/>
                <a:cs typeface="+mn-cs"/>
              </a:rPr>
              <a:t>Purwatiningsih</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Sawitri</a:t>
            </a:r>
            <a:r>
              <a:rPr lang="en-US" sz="1200" kern="1200" dirty="0">
                <a:solidFill>
                  <a:schemeClr val="tx1"/>
                </a:solidFill>
                <a:effectLst/>
                <a:latin typeface="+mn-lt"/>
                <a:ea typeface="+mn-ea"/>
                <a:cs typeface="+mn-cs"/>
              </a:rPr>
              <a:t> (2021), young workers are crucial in that they would recommend the firm to their friends and other young people, hence enhancing a steady supply of human capital. According to Bashir and </a:t>
            </a:r>
            <a:r>
              <a:rPr lang="en-US" sz="1200" kern="1200" dirty="0" err="1">
                <a:solidFill>
                  <a:schemeClr val="tx1"/>
                </a:solidFill>
                <a:effectLst/>
                <a:latin typeface="+mn-lt"/>
                <a:ea typeface="+mn-ea"/>
                <a:cs typeface="+mn-cs"/>
              </a:rPr>
              <a:t>Gani</a:t>
            </a:r>
            <a:r>
              <a:rPr lang="en-US" sz="1200" kern="1200" dirty="0">
                <a:solidFill>
                  <a:schemeClr val="tx1"/>
                </a:solidFill>
                <a:effectLst/>
                <a:latin typeface="+mn-lt"/>
                <a:ea typeface="+mn-ea"/>
                <a:cs typeface="+mn-cs"/>
              </a:rPr>
              <a:t> (2020), a relevant work culture significantly promotes the levels of job contentment and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commitment of the employees. For example, The Savoy Hotel has developed such preference options as programs of mentorship and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and personal wellness (Savoy, 2024). However, it is argued by </a:t>
            </a:r>
            <a:r>
              <a:rPr lang="en-US" sz="1200" kern="1200" dirty="0" err="1">
                <a:solidFill>
                  <a:schemeClr val="tx1"/>
                </a:solidFill>
                <a:effectLst/>
                <a:latin typeface="+mn-lt"/>
                <a:ea typeface="+mn-ea"/>
                <a:cs typeface="+mn-cs"/>
              </a:rPr>
              <a:t>Prasetio</a:t>
            </a:r>
            <a:r>
              <a:rPr lang="en-US" sz="1200" kern="1200" dirty="0">
                <a:solidFill>
                  <a:schemeClr val="tx1"/>
                </a:solidFill>
                <a:effectLst/>
                <a:latin typeface="+mn-lt"/>
                <a:ea typeface="+mn-ea"/>
                <a:cs typeface="+mn-cs"/>
              </a:rPr>
              <a:t> et al. (2019) that such programs need to be constantly funded and treat the symptoms rather than the root causes, such as low wages and long working hours in industries. Despite that, not all establishments can be able to implement these practices appropriately due to the lack of adequate capital.</a:t>
            </a:r>
          </a:p>
        </p:txBody>
      </p:sp>
      <p:sp>
        <p:nvSpPr>
          <p:cNvPr id="4" name="Slide Number Placeholder 3"/>
          <p:cNvSpPr>
            <a:spLocks noGrp="1"/>
          </p:cNvSpPr>
          <p:nvPr>
            <p:ph type="sldNum" sz="quarter" idx="5"/>
          </p:nvPr>
        </p:nvSpPr>
        <p:spPr/>
        <p:txBody>
          <a:bodyPr/>
          <a:lstStyle/>
          <a:p>
            <a:fld id="{4759010F-0E3A-48AF-BC2D-B0D45BE6141F}" type="slidenum">
              <a:rPr lang="en-US" smtClean="0"/>
              <a:t>6</a:t>
            </a:fld>
            <a:endParaRPr lang="en-US"/>
          </a:p>
        </p:txBody>
      </p:sp>
    </p:spTree>
    <p:extLst>
      <p:ext uri="{BB962C8B-B14F-4D97-AF65-F5344CB8AC3E}">
        <p14:creationId xmlns:p14="http://schemas.microsoft.com/office/powerpoint/2010/main" val="30495687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Technological factors </a:t>
            </a:r>
          </a:p>
          <a:p>
            <a:r>
              <a:rPr lang="en-US" sz="1200" kern="1200" dirty="0">
                <a:solidFill>
                  <a:schemeClr val="tx1"/>
                </a:solidFill>
                <a:effectLst/>
                <a:latin typeface="+mn-lt"/>
                <a:ea typeface="+mn-ea"/>
                <a:cs typeface="+mn-cs"/>
              </a:rPr>
              <a:t>	As per Nam et al. (2021), innovation strategies present a chance to address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prospects by automating processes and thereby decreasing dependency on people in the hospitality industry in the UK. Some hotels in the UK have implemented the use of technology that includes the use of check-in machines and mobile apps that act as concierges, and this has helped in cutting the number of employees in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To decrease the staff’s influence in operations, </a:t>
            </a:r>
            <a:r>
              <a:rPr lang="en-US" sz="1200" kern="1200" dirty="0" err="1">
                <a:solidFill>
                  <a:schemeClr val="tx1"/>
                </a:solidFill>
                <a:effectLst/>
                <a:latin typeface="+mn-lt"/>
                <a:ea typeface="+mn-ea"/>
                <a:cs typeface="+mn-cs"/>
              </a:rPr>
              <a:t>Yotel</a:t>
            </a:r>
            <a:r>
              <a:rPr lang="en-US" sz="1200" kern="1200" dirty="0">
                <a:solidFill>
                  <a:schemeClr val="tx1"/>
                </a:solidFill>
                <a:effectLst/>
                <a:latin typeface="+mn-lt"/>
                <a:ea typeface="+mn-ea"/>
                <a:cs typeface="+mn-cs"/>
              </a:rPr>
              <a:t> London Heathrow has integrated the following technologies: self-check-in kiosks and an artificially intelligent scheduling and planning system (</a:t>
            </a:r>
            <a:r>
              <a:rPr lang="en-US" sz="1200" kern="1200" dirty="0" err="1">
                <a:solidFill>
                  <a:schemeClr val="tx1"/>
                </a:solidFill>
                <a:effectLst/>
                <a:latin typeface="+mn-lt"/>
                <a:ea typeface="+mn-ea"/>
                <a:cs typeface="+mn-cs"/>
              </a:rPr>
              <a:t>Yotel</a:t>
            </a:r>
            <a:r>
              <a:rPr lang="en-US" sz="1200" kern="1200" dirty="0">
                <a:solidFill>
                  <a:schemeClr val="tx1"/>
                </a:solidFill>
                <a:effectLst/>
                <a:latin typeface="+mn-lt"/>
                <a:ea typeface="+mn-ea"/>
                <a:cs typeface="+mn-cs"/>
              </a:rPr>
              <a:t>, 2023). Also, according to Nissim and Simon (2021), the application of the scheduling software that </a:t>
            </a:r>
            <a:r>
              <a:rPr lang="en-US" sz="1200" kern="1200" dirty="0" err="1">
                <a:solidFill>
                  <a:schemeClr val="tx1"/>
                </a:solidFill>
                <a:effectLst/>
                <a:latin typeface="+mn-lt"/>
                <a:ea typeface="+mn-ea"/>
                <a:cs typeface="+mn-cs"/>
              </a:rPr>
              <a:t>utilises</a:t>
            </a:r>
            <a:r>
              <a:rPr lang="en-US" sz="1200" kern="1200" dirty="0">
                <a:solidFill>
                  <a:schemeClr val="tx1"/>
                </a:solidFill>
                <a:effectLst/>
                <a:latin typeface="+mn-lt"/>
                <a:ea typeface="+mn-ea"/>
                <a:cs typeface="+mn-cs"/>
              </a:rPr>
              <a:t> AI makes it possible to determine the extent to which staffing should be adjusted depending on the demand. It is considered by </a:t>
            </a:r>
            <a:r>
              <a:rPr lang="en-US" sz="1200" kern="1200" dirty="0" err="1">
                <a:solidFill>
                  <a:schemeClr val="tx1"/>
                </a:solidFill>
                <a:effectLst/>
                <a:latin typeface="+mn-lt"/>
                <a:ea typeface="+mn-ea"/>
                <a:cs typeface="+mn-cs"/>
              </a:rPr>
              <a:t>Jabeen</a:t>
            </a:r>
            <a:r>
              <a:rPr lang="en-US" sz="1200" kern="1200" dirty="0">
                <a:solidFill>
                  <a:schemeClr val="tx1"/>
                </a:solidFill>
                <a:effectLst/>
                <a:latin typeface="+mn-lt"/>
                <a:ea typeface="+mn-ea"/>
                <a:cs typeface="+mn-cs"/>
              </a:rPr>
              <a:t> et al. (2022) that new technologies can lower costs, increase efficiency and increase customer satisfaction. Implementation of telecommunication solutions allows for excluding routine, thereby accelerating service delivery and improving its quality due to the focus of staff on individual clients.</a:t>
            </a:r>
          </a:p>
          <a:p>
            <a:r>
              <a:rPr lang="en-US" sz="1200" kern="1200" dirty="0">
                <a:solidFill>
                  <a:schemeClr val="tx1"/>
                </a:solidFill>
                <a:effectLst/>
                <a:latin typeface="+mn-lt"/>
                <a:ea typeface="+mn-ea"/>
                <a:cs typeface="+mn-cs"/>
              </a:rPr>
              <a:t> 	However, it is argued by Nam et al. (2021) that the cost of implementing the technology can only be incurred by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at the initial stages of setting up the technology and may not be affordable by small establishments. Further, whereas automation can be greatly effective in the streamlining of processes, the hotel experience is very much a personal one.</a:t>
            </a:r>
          </a:p>
        </p:txBody>
      </p:sp>
      <p:sp>
        <p:nvSpPr>
          <p:cNvPr id="4" name="Slide Number Placeholder 3"/>
          <p:cNvSpPr>
            <a:spLocks noGrp="1"/>
          </p:cNvSpPr>
          <p:nvPr>
            <p:ph type="sldNum" sz="quarter" idx="5"/>
          </p:nvPr>
        </p:nvSpPr>
        <p:spPr/>
        <p:txBody>
          <a:bodyPr/>
          <a:lstStyle/>
          <a:p>
            <a:fld id="{4759010F-0E3A-48AF-BC2D-B0D45BE6141F}" type="slidenum">
              <a:rPr lang="en-US" smtClean="0"/>
              <a:t>7</a:t>
            </a:fld>
            <a:endParaRPr lang="en-US"/>
          </a:p>
        </p:txBody>
      </p:sp>
    </p:spTree>
    <p:extLst>
      <p:ext uri="{BB962C8B-B14F-4D97-AF65-F5344CB8AC3E}">
        <p14:creationId xmlns:p14="http://schemas.microsoft.com/office/powerpoint/2010/main" val="23980850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Environmental Factors:</a:t>
            </a:r>
          </a:p>
          <a:p>
            <a:r>
              <a:rPr lang="en-US" sz="1200" kern="1200" dirty="0">
                <a:solidFill>
                  <a:schemeClr val="tx1"/>
                </a:solidFill>
                <a:effectLst/>
                <a:latin typeface="+mn-lt"/>
                <a:ea typeface="+mn-ea"/>
                <a:cs typeface="+mn-cs"/>
              </a:rPr>
              <a:t> 	Environmental sustainability is claimed to be one of the growing concerns with the consumers of the foods served, especially in the UK hospitality industry (Legrand, 2022). It is believed by Demir et al. (2021) that guests willing to use environmentally friendly products and services may appreciate the efforts made by people and hotels who respect nature and ecology. Marriott International hotel chains in the UK have also sought eco certifications in order to give a signal that they are environmentally conscious (</a:t>
            </a:r>
            <a:r>
              <a:rPr lang="en-US" sz="1200" kern="1200" dirty="0" err="1">
                <a:solidFill>
                  <a:schemeClr val="tx1"/>
                </a:solidFill>
                <a:effectLst/>
                <a:latin typeface="+mn-lt"/>
                <a:ea typeface="+mn-ea"/>
                <a:cs typeface="+mn-cs"/>
              </a:rPr>
              <a:t>Sanvitale</a:t>
            </a:r>
            <a:r>
              <a:rPr lang="en-US" sz="1200" kern="1200" dirty="0">
                <a:solidFill>
                  <a:schemeClr val="tx1"/>
                </a:solidFill>
                <a:effectLst/>
                <a:latin typeface="+mn-lt"/>
                <a:ea typeface="+mn-ea"/>
                <a:cs typeface="+mn-cs"/>
              </a:rPr>
              <a:t>, 2020). Furthermore, some new acquisitions have acquired some certifications from the green certificate to prove their green conscience. As per </a:t>
            </a:r>
            <a:r>
              <a:rPr lang="en-US" sz="1200" kern="1200" dirty="0" err="1">
                <a:solidFill>
                  <a:schemeClr val="tx1"/>
                </a:solidFill>
                <a:effectLst/>
                <a:latin typeface="+mn-lt"/>
                <a:ea typeface="+mn-ea"/>
                <a:cs typeface="+mn-cs"/>
              </a:rPr>
              <a:t>Muchenje</a:t>
            </a:r>
            <a:r>
              <a:rPr lang="en-US" sz="1200" kern="1200" dirty="0">
                <a:solidFill>
                  <a:schemeClr val="tx1"/>
                </a:solidFill>
                <a:effectLst/>
                <a:latin typeface="+mn-lt"/>
                <a:ea typeface="+mn-ea"/>
                <a:cs typeface="+mn-cs"/>
              </a:rPr>
              <a:t> et al. (2023), the advancements in embracing sustainable features are a way of improving the company’s reputation, attracting environmentally conscious guests, and boosting employee pride as well as loyalty. However, as per Azizi et al. (2019), it is also important to </a:t>
            </a:r>
            <a:r>
              <a:rPr lang="en-US" sz="1200" kern="1200" dirty="0" err="1">
                <a:solidFill>
                  <a:schemeClr val="tx1"/>
                </a:solidFill>
                <a:effectLst/>
                <a:latin typeface="+mn-lt"/>
                <a:ea typeface="+mn-ea"/>
                <a:cs typeface="+mn-cs"/>
              </a:rPr>
              <a:t>realise</a:t>
            </a:r>
            <a:r>
              <a:rPr lang="en-US" sz="1200" kern="1200" dirty="0">
                <a:solidFill>
                  <a:schemeClr val="tx1"/>
                </a:solidFill>
                <a:effectLst/>
                <a:latin typeface="+mn-lt"/>
                <a:ea typeface="+mn-ea"/>
                <a:cs typeface="+mn-cs"/>
              </a:rPr>
              <a:t> that the use of energy-saving measures can also pose ways through which one can be able to cut down on costs in the future. In the same respect, certain forms of SRI, specifically those that require large up-front investments, may not be adopted by many hotels, especially those that are operating on low profit margins (Azizi et al., 2019).</a:t>
            </a:r>
          </a:p>
        </p:txBody>
      </p:sp>
      <p:sp>
        <p:nvSpPr>
          <p:cNvPr id="4" name="Slide Number Placeholder 3"/>
          <p:cNvSpPr>
            <a:spLocks noGrp="1"/>
          </p:cNvSpPr>
          <p:nvPr>
            <p:ph type="sldNum" sz="quarter" idx="5"/>
          </p:nvPr>
        </p:nvSpPr>
        <p:spPr/>
        <p:txBody>
          <a:bodyPr/>
          <a:lstStyle/>
          <a:p>
            <a:fld id="{4759010F-0E3A-48AF-BC2D-B0D45BE6141F}" type="slidenum">
              <a:rPr lang="en-US" smtClean="0"/>
              <a:t>8</a:t>
            </a:fld>
            <a:endParaRPr lang="en-US"/>
          </a:p>
        </p:txBody>
      </p:sp>
    </p:spTree>
    <p:extLst>
      <p:ext uri="{BB962C8B-B14F-4D97-AF65-F5344CB8AC3E}">
        <p14:creationId xmlns:p14="http://schemas.microsoft.com/office/powerpoint/2010/main" val="580928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Legal Factors:</a:t>
            </a:r>
          </a:p>
          <a:p>
            <a:r>
              <a:rPr lang="en-US" sz="1200" kern="1200" dirty="0">
                <a:solidFill>
                  <a:schemeClr val="tx1"/>
                </a:solidFill>
                <a:effectLst/>
                <a:latin typeface="+mn-lt"/>
                <a:ea typeface="+mn-ea"/>
                <a:cs typeface="+mn-cs"/>
              </a:rPr>
              <a:t> 	Employment laws and policies, employment regulations, and health and safety standards determine staffing imperatives in the UK hospitality industry. As per Hayes (2021), many UK hotels have provided compliance training for employees and middle-line managers to prevent the violation of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laws. Further, it is argued by </a:t>
            </a:r>
            <a:r>
              <a:rPr lang="en-US" sz="1200" kern="1200" dirty="0" err="1">
                <a:solidFill>
                  <a:schemeClr val="tx1"/>
                </a:solidFill>
                <a:effectLst/>
                <a:latin typeface="+mn-lt"/>
                <a:ea typeface="+mn-ea"/>
                <a:cs typeface="+mn-cs"/>
              </a:rPr>
              <a:t>Ertuna</a:t>
            </a:r>
            <a:r>
              <a:rPr lang="en-US" sz="1200" kern="1200" dirty="0">
                <a:solidFill>
                  <a:schemeClr val="tx1"/>
                </a:solidFill>
                <a:effectLst/>
                <a:latin typeface="+mn-lt"/>
                <a:ea typeface="+mn-ea"/>
                <a:cs typeface="+mn-cs"/>
              </a:rPr>
              <a:t> et al. (2019) that today, some establishments have sought help from legal counsels and HR consultants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compliance issues and obligations.</a:t>
            </a:r>
          </a:p>
          <a:p>
            <a:r>
              <a:rPr lang="en-US" sz="1200" kern="1200" dirty="0">
                <a:solidFill>
                  <a:schemeClr val="tx1"/>
                </a:solidFill>
                <a:effectLst/>
                <a:latin typeface="+mn-lt"/>
                <a:ea typeface="+mn-ea"/>
                <a:cs typeface="+mn-cs"/>
              </a:rPr>
              <a:t> 	The compliance helps avoid legal issues and, in turn, protects the rights of the employee, promotes a healthy work culture and thus, lessens staff turnover rates. This is, however, a main challenge, as argued by Ouyang et al. (2019), because these costs can be high, especially for numerous hotels if they are not large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with sufficient capital. There is also the issue of legal specifications, which may differ from one state to another, a factor that can complicate the business plans of hotel chains that have outlets in different states.</a:t>
            </a:r>
          </a:p>
        </p:txBody>
      </p:sp>
      <p:sp>
        <p:nvSpPr>
          <p:cNvPr id="4" name="Slide Number Placeholder 3"/>
          <p:cNvSpPr>
            <a:spLocks noGrp="1"/>
          </p:cNvSpPr>
          <p:nvPr>
            <p:ph type="sldNum" sz="quarter" idx="5"/>
          </p:nvPr>
        </p:nvSpPr>
        <p:spPr/>
        <p:txBody>
          <a:bodyPr/>
          <a:lstStyle/>
          <a:p>
            <a:fld id="{4759010F-0E3A-48AF-BC2D-B0D45BE6141F}" type="slidenum">
              <a:rPr lang="en-US" smtClean="0"/>
              <a:t>9</a:t>
            </a:fld>
            <a:endParaRPr lang="en-US"/>
          </a:p>
        </p:txBody>
      </p:sp>
    </p:spTree>
    <p:extLst>
      <p:ext uri="{BB962C8B-B14F-4D97-AF65-F5344CB8AC3E}">
        <p14:creationId xmlns:p14="http://schemas.microsoft.com/office/powerpoint/2010/main" val="19058286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hospitality industry in the UK has been a challenge in staff procurement and retaining competent and quality human resources in line with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standards, thus affecting the delivery of services. Accordingly, some policy and management recommendations that have been inferred from the current and previous literature and currently adopted in the industry can be recommended.</a:t>
            </a:r>
          </a:p>
          <a:p>
            <a:r>
              <a:rPr lang="en-US" sz="1200" kern="1200" dirty="0">
                <a:solidFill>
                  <a:schemeClr val="tx1"/>
                </a:solidFill>
                <a:effectLst/>
                <a:latin typeface="+mn-lt"/>
                <a:ea typeface="+mn-ea"/>
                <a:cs typeface="+mn-cs"/>
              </a:rPr>
              <a:t> 	Central to addressing the problem of staff deficiency, therefore, one can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the necessity of more liberal modes of immigration. The industry can lobby for separate visa categories for hospitality workers. According to </a:t>
            </a:r>
            <a:r>
              <a:rPr lang="en-US" sz="1200" kern="1200" dirty="0" err="1">
                <a:solidFill>
                  <a:schemeClr val="tx1"/>
                </a:solidFill>
                <a:effectLst/>
                <a:latin typeface="+mn-lt"/>
                <a:ea typeface="+mn-ea"/>
                <a:cs typeface="+mn-cs"/>
              </a:rPr>
              <a:t>Ardill</a:t>
            </a:r>
            <a:r>
              <a:rPr lang="en-US" sz="1200" kern="1200" dirty="0">
                <a:solidFill>
                  <a:schemeClr val="tx1"/>
                </a:solidFill>
                <a:effectLst/>
                <a:latin typeface="+mn-lt"/>
                <a:ea typeface="+mn-ea"/>
                <a:cs typeface="+mn-cs"/>
              </a:rPr>
              <a:t> (2023), it can be a way easier for such subjects to get a visa since the demand for them in such fields as front desk, house cleaning services or culinary jobs is critical. That is why this approach can contribute to reducing the acute shortage of qualified personnel in the short term.</a:t>
            </a:r>
          </a:p>
          <a:p>
            <a:r>
              <a:rPr lang="en-US" sz="1200" kern="1200" dirty="0">
                <a:solidFill>
                  <a:schemeClr val="tx1"/>
                </a:solidFill>
                <a:effectLst/>
                <a:latin typeface="+mn-lt"/>
                <a:ea typeface="+mn-ea"/>
                <a:cs typeface="+mn-cs"/>
              </a:rPr>
              <a:t> 	Boosting wages and other standards of working is yet another strategy that also needs to be enacted. This is due to the fact that the sector has been associated with low wages and long working hours and this has to change by trying to provide reasonable wages and good and complete packages. According to Baum (2019), these include improvement of working conditions, implementing policies that allow or reduce working hours and encouraging employees to have work-life balance as a way of encouraging them to stay. It is these measures that can help to lower the turnover rates, increase the level of job satisfaction, and ultimately – improve the quality of the services offered.</a:t>
            </a:r>
          </a:p>
          <a:p>
            <a:r>
              <a:rPr lang="en-US" sz="1200" kern="1200" dirty="0">
                <a:solidFill>
                  <a:schemeClr val="tx1"/>
                </a:solidFill>
                <a:effectLst/>
                <a:latin typeface="+mn-lt"/>
                <a:ea typeface="+mn-ea"/>
                <a:cs typeface="+mn-cs"/>
              </a:rPr>
              <a:t> 	Thus, efficient and strategic investment in training and development programs is a critical issue for establishing an effective, skilled workforce. According to Johnson et al. (2019), the dynamics of the hospitality industry mean that most hotels should form a synergy with institutions of learning to assist in the development of hospitality-specific courses and integrated apprenticeship programs that churn out fully professional, experienced human resources ready for placement in the industry. It is also seen that continuous professional development also plays a way in retaining the staff, whereby career advancements are evident and outlined in the industry.</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Technological adoption will overcome the problem of labour scarcity in the sense that productivity will be moved to another level through the automation of operations. As per Hayes et al. (2021), software self-serve check-in devices, virtual or voice-activated customer service representatives, and similar measures can absolve employees of time-wasting chores to enable them to deal with traditional human tasks that a machine cannot serve. However, careful measures should be taken in order not to </a:t>
            </a:r>
            <a:r>
              <a:rPr lang="en-US" sz="1200" kern="1200" dirty="0" err="1">
                <a:solidFill>
                  <a:schemeClr val="tx1"/>
                </a:solidFill>
                <a:effectLst/>
                <a:latin typeface="+mn-lt"/>
                <a:ea typeface="+mn-ea"/>
                <a:cs typeface="+mn-cs"/>
              </a:rPr>
              <a:t>overemphasise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individualisation</a:t>
            </a:r>
            <a:r>
              <a:rPr lang="en-US" sz="1200" kern="1200" dirty="0">
                <a:solidFill>
                  <a:schemeClr val="tx1"/>
                </a:solidFill>
                <a:effectLst/>
                <a:latin typeface="+mn-lt"/>
                <a:ea typeface="+mn-ea"/>
                <a:cs typeface="+mn-cs"/>
              </a:rPr>
              <a:t> at the cost of the guests’ comfort.</a:t>
            </a:r>
          </a:p>
          <a:p>
            <a:r>
              <a:rPr lang="en-US" sz="1200" kern="1200" dirty="0">
                <a:solidFill>
                  <a:schemeClr val="tx1"/>
                </a:solidFill>
                <a:effectLst/>
                <a:latin typeface="+mn-lt"/>
                <a:ea typeface="+mn-ea"/>
                <a:cs typeface="+mn-cs"/>
              </a:rPr>
              <a:t> 	The use of green practices, including waste, energy and supplier management strategies, can improve the appeal of the industry. Thus, According to Koch et al. (2019), CSR increases employee engagement in the company, which can help in retaining employees or attracting new employees, which can then be re-invested into bettering the wages and working conditions of employees.</a:t>
            </a:r>
          </a:p>
          <a:p>
            <a:r>
              <a:rPr lang="en-US" sz="1200" kern="1200" dirty="0">
                <a:solidFill>
                  <a:schemeClr val="tx1"/>
                </a:solidFill>
                <a:effectLst/>
                <a:latin typeface="+mn-lt"/>
                <a:ea typeface="+mn-ea"/>
                <a:cs typeface="+mn-cs"/>
              </a:rPr>
              <a:t> 	Being very particular with employment laws and Health and Safety legislation contributes to a healthy work environment. It is recommended by </a:t>
            </a:r>
            <a:r>
              <a:rPr lang="en-US" sz="1200" kern="1200" dirty="0" err="1">
                <a:solidFill>
                  <a:schemeClr val="tx1"/>
                </a:solidFill>
                <a:effectLst/>
                <a:latin typeface="+mn-lt"/>
                <a:ea typeface="+mn-ea"/>
                <a:cs typeface="+mn-cs"/>
              </a:rPr>
              <a:t>Kuo</a:t>
            </a:r>
            <a:r>
              <a:rPr lang="en-US" sz="1200" kern="1200" dirty="0">
                <a:solidFill>
                  <a:schemeClr val="tx1"/>
                </a:solidFill>
                <a:effectLst/>
                <a:latin typeface="+mn-lt"/>
                <a:ea typeface="+mn-ea"/>
                <a:cs typeface="+mn-cs"/>
              </a:rPr>
              <a:t> et al. (2020) to have compliance training and audits frequently so that everyone stays on the right side of the law and, thus, to have fewer turnovers and higher job satisfaction among the team.</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759010F-0E3A-48AF-BC2D-B0D45BE6141F}" type="slidenum">
              <a:rPr lang="en-US" smtClean="0"/>
              <a:t>10</a:t>
            </a:fld>
            <a:endParaRPr lang="en-US"/>
          </a:p>
        </p:txBody>
      </p:sp>
    </p:spTree>
    <p:extLst>
      <p:ext uri="{BB962C8B-B14F-4D97-AF65-F5344CB8AC3E}">
        <p14:creationId xmlns:p14="http://schemas.microsoft.com/office/powerpoint/2010/main" val="22148542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UK hospitality industry has concerns in terms of attracting and maintaining human capital. Research has established that there are shortages in various </a:t>
            </a:r>
            <a:r>
              <a:rPr lang="en-US" sz="1200" kern="1200" dirty="0" err="1">
                <a:solidFill>
                  <a:schemeClr val="tx1"/>
                </a:solidFill>
                <a:effectLst/>
                <a:latin typeface="+mn-lt"/>
                <a:ea typeface="+mn-ea"/>
                <a:cs typeface="+mn-cs"/>
              </a:rPr>
              <a:t>specialisation</a:t>
            </a:r>
            <a:r>
              <a:rPr lang="en-US" sz="1200" kern="1200" dirty="0">
                <a:solidFill>
                  <a:schemeClr val="tx1"/>
                </a:solidFill>
                <a:effectLst/>
                <a:latin typeface="+mn-lt"/>
                <a:ea typeface="+mn-ea"/>
                <a:cs typeface="+mn-cs"/>
              </a:rPr>
              <a:t> areas, high turnover and the effect the seasonal demand has on the supply of workforce. Factors such as extended working hours, low wages remunerations, and competition from other industries worsen such conditions, and the COVID-19 pandemic weakens the workforce. Lack of people results in decreased service quality and availability and risks associated with short-term business shutdowns – all an impact that defines the industry.</a:t>
            </a:r>
          </a:p>
          <a:p>
            <a:r>
              <a:rPr lang="en-US" sz="1200" kern="1200" dirty="0">
                <a:solidFill>
                  <a:schemeClr val="tx1"/>
                </a:solidFill>
                <a:effectLst/>
                <a:latin typeface="+mn-lt"/>
                <a:ea typeface="+mn-ea"/>
                <a:cs typeface="+mn-cs"/>
              </a:rPr>
              <a:t> 	In this context, the following strategies are suggested to deal with the above challenges. Increasing the compensation standard for the workers will increase the loyalty towards employers and working conditions that, in return, fosters employee loyalty. Besides, training and developing domestic human resources will enable the establishment of a skilled human resource base. Incorporation of technology in the performance of repetitive tasks is likely to have positive impacts on efficiency while at the same time not forgetting the social elements that are very important in the hospitality industry. Some of the ways through which the appeal of the industry can be improved include promoting and maintaining sustainability as well as following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laws.</a:t>
            </a:r>
          </a:p>
          <a:p>
            <a:r>
              <a:rPr lang="en-US" sz="1200" kern="1200" dirty="0">
                <a:solidFill>
                  <a:schemeClr val="tx1"/>
                </a:solidFill>
                <a:effectLst/>
                <a:latin typeface="+mn-lt"/>
                <a:ea typeface="+mn-ea"/>
                <a:cs typeface="+mn-cs"/>
              </a:rPr>
              <a:t> 	This way, the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problems will be reduced, the quality of services will be enhanced, and the sustainability and competitiveness of the store will be guaranteed in the sphere of hospitality. Such steps are crucial in the strive to consolidate skilled employees and, thus, provide positive effects to the industry and its users.</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4759010F-0E3A-48AF-BC2D-B0D45BE6141F}" type="slidenum">
              <a:rPr lang="en-US" smtClean="0"/>
              <a:t>11</a:t>
            </a:fld>
            <a:endParaRPr lang="en-US"/>
          </a:p>
        </p:txBody>
      </p:sp>
    </p:spTree>
    <p:extLst>
      <p:ext uri="{BB962C8B-B14F-4D97-AF65-F5344CB8AC3E}">
        <p14:creationId xmlns:p14="http://schemas.microsoft.com/office/powerpoint/2010/main" val="22295691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97814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0742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0276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5/31/2024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0764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5/31/2024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2602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5/31/2024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32340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5/31/2024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958789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28441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05079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97412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59188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814053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824779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740801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644087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75303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5/31/2024</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7041677"/>
      </p:ext>
    </p:extLst>
  </p:cSld>
  <p:clrMap bg1="dk1" tx1="lt1" bg2="dk2" tx2="lt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ow hospitality students see their future in the industry">
            <a:extLst>
              <a:ext uri="{FF2B5EF4-FFF2-40B4-BE49-F238E27FC236}">
                <a16:creationId xmlns:a16="http://schemas.microsoft.com/office/drawing/2014/main" id="{0D517176-A8F3-4D6C-9574-763DAD872A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C6A0188-559B-4702-9773-8E65A2839F08}"/>
              </a:ext>
            </a:extLst>
          </p:cNvPr>
          <p:cNvSpPr>
            <a:spLocks noGrp="1"/>
          </p:cNvSpPr>
          <p:nvPr>
            <p:ph type="ctrTitle"/>
          </p:nvPr>
        </p:nvSpPr>
        <p:spPr>
          <a:xfrm>
            <a:off x="2808866" y="95356"/>
            <a:ext cx="6182734" cy="484910"/>
          </a:xfrm>
        </p:spPr>
        <p:txBody>
          <a:bodyPr>
            <a:normAutofit fontScale="90000"/>
          </a:bodyPr>
          <a:lstStyle/>
          <a:p>
            <a:pPr algn="ctr"/>
            <a:r>
              <a:rPr lang="en-US" sz="3200" b="1" dirty="0">
                <a:solidFill>
                  <a:schemeClr val="accent6">
                    <a:lumMod val="50000"/>
                  </a:schemeClr>
                </a:solidFill>
              </a:rPr>
              <a:t>Conference Research Paper</a:t>
            </a:r>
          </a:p>
        </p:txBody>
      </p:sp>
      <p:sp>
        <p:nvSpPr>
          <p:cNvPr id="3" name="Subtitle 2">
            <a:extLst>
              <a:ext uri="{FF2B5EF4-FFF2-40B4-BE49-F238E27FC236}">
                <a16:creationId xmlns:a16="http://schemas.microsoft.com/office/drawing/2014/main" id="{8D7A504D-663D-4DDC-892E-7BB8AFF83D5E}"/>
              </a:ext>
            </a:extLst>
          </p:cNvPr>
          <p:cNvSpPr>
            <a:spLocks noGrp="1"/>
          </p:cNvSpPr>
          <p:nvPr>
            <p:ph type="subTitle" idx="1"/>
          </p:nvPr>
        </p:nvSpPr>
        <p:spPr>
          <a:xfrm>
            <a:off x="1302325" y="6014500"/>
            <a:ext cx="9157856" cy="748144"/>
          </a:xfrm>
        </p:spPr>
        <p:txBody>
          <a:bodyPr>
            <a:normAutofit fontScale="92500"/>
          </a:bodyPr>
          <a:lstStyle/>
          <a:p>
            <a:pPr algn="ctr"/>
            <a:r>
              <a:rPr lang="en-US" sz="4000" b="1" dirty="0">
                <a:solidFill>
                  <a:schemeClr val="bg1"/>
                </a:solidFill>
              </a:rPr>
              <a:t>Staff Shortages and Labour Challenges </a:t>
            </a:r>
          </a:p>
        </p:txBody>
      </p:sp>
    </p:spTree>
    <p:extLst>
      <p:ext uri="{BB962C8B-B14F-4D97-AF65-F5344CB8AC3E}">
        <p14:creationId xmlns:p14="http://schemas.microsoft.com/office/powerpoint/2010/main" val="1482835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4E4E4-A196-4FD5-936C-D403B18C1675}"/>
              </a:ext>
            </a:extLst>
          </p:cNvPr>
          <p:cNvSpPr>
            <a:spLocks noGrp="1"/>
          </p:cNvSpPr>
          <p:nvPr>
            <p:ph type="title"/>
          </p:nvPr>
        </p:nvSpPr>
        <p:spPr>
          <a:xfrm>
            <a:off x="2592926" y="624110"/>
            <a:ext cx="6786602" cy="802908"/>
          </a:xfrm>
        </p:spPr>
        <p:txBody>
          <a:bodyPr>
            <a:normAutofit/>
          </a:bodyPr>
          <a:lstStyle/>
          <a:p>
            <a:pPr algn="ctr"/>
            <a:r>
              <a:rPr lang="en-US" b="1" dirty="0"/>
              <a:t>Introduction</a:t>
            </a:r>
          </a:p>
        </p:txBody>
      </p:sp>
      <p:sp>
        <p:nvSpPr>
          <p:cNvPr id="3" name="Content Placeholder 2">
            <a:extLst>
              <a:ext uri="{FF2B5EF4-FFF2-40B4-BE49-F238E27FC236}">
                <a16:creationId xmlns:a16="http://schemas.microsoft.com/office/drawing/2014/main" id="{DFB1D5F3-3424-43F2-9979-60EC53332B71}"/>
              </a:ext>
            </a:extLst>
          </p:cNvPr>
          <p:cNvSpPr>
            <a:spLocks noGrp="1"/>
          </p:cNvSpPr>
          <p:nvPr>
            <p:ph idx="1"/>
          </p:nvPr>
        </p:nvSpPr>
        <p:spPr>
          <a:xfrm>
            <a:off x="801974" y="1905000"/>
            <a:ext cx="7081261" cy="4485505"/>
          </a:xfrm>
        </p:spPr>
        <p:txBody>
          <a:bodyPr>
            <a:normAutofit/>
          </a:bodyPr>
          <a:lstStyle/>
          <a:p>
            <a:pPr algn="just"/>
            <a:r>
              <a:rPr lang="en-US" dirty="0"/>
              <a:t>One major problem affecting the hospitality industry is shortages of qualified personnel in key positions, </a:t>
            </a:r>
          </a:p>
          <a:p>
            <a:pPr algn="just"/>
            <a:r>
              <a:rPr lang="en-US" dirty="0"/>
              <a:t>The hospitality sector increases stocks and employs a considerable number of people (Baum, 2019).</a:t>
            </a:r>
          </a:p>
          <a:p>
            <a:pPr algn="just"/>
            <a:r>
              <a:rPr lang="en-US" dirty="0" err="1"/>
              <a:t>Labour</a:t>
            </a:r>
            <a:r>
              <a:rPr lang="en-US" dirty="0"/>
              <a:t> stands out as a key asset in the industry</a:t>
            </a:r>
          </a:p>
          <a:p>
            <a:pPr algn="just"/>
            <a:r>
              <a:rPr lang="en-US" dirty="0"/>
              <a:t>Brexit competition from other industries, and the COVID-19 greatly affected the </a:t>
            </a:r>
            <a:r>
              <a:rPr lang="en-US" dirty="0" err="1"/>
              <a:t>labour</a:t>
            </a:r>
            <a:r>
              <a:rPr lang="en-US" dirty="0"/>
              <a:t> market </a:t>
            </a:r>
          </a:p>
          <a:p>
            <a:pPr algn="just"/>
            <a:r>
              <a:rPr lang="en-US" dirty="0"/>
              <a:t>Solving issues related to the </a:t>
            </a:r>
            <a:r>
              <a:rPr lang="en-US" dirty="0" err="1"/>
              <a:t>labour</a:t>
            </a:r>
            <a:r>
              <a:rPr lang="en-US" dirty="0"/>
              <a:t> shortage is crucial </a:t>
            </a:r>
          </a:p>
          <a:p>
            <a:pPr algn="just"/>
            <a:r>
              <a:rPr lang="en-US" dirty="0"/>
              <a:t>It help controlling service quality, meeting guests’ expectations.</a:t>
            </a:r>
          </a:p>
        </p:txBody>
      </p:sp>
      <p:pic>
        <p:nvPicPr>
          <p:cNvPr id="5" name="Picture 4">
            <a:extLst>
              <a:ext uri="{FF2B5EF4-FFF2-40B4-BE49-F238E27FC236}">
                <a16:creationId xmlns:a16="http://schemas.microsoft.com/office/drawing/2014/main" id="{FEB06B65-D616-46B4-9578-7DA8750DBF29}"/>
              </a:ext>
            </a:extLst>
          </p:cNvPr>
          <p:cNvPicPr>
            <a:picLocks noChangeAspect="1"/>
          </p:cNvPicPr>
          <p:nvPr/>
        </p:nvPicPr>
        <p:blipFill>
          <a:blip r:embed="rId3"/>
          <a:stretch>
            <a:fillRect/>
          </a:stretch>
        </p:blipFill>
        <p:spPr>
          <a:xfrm>
            <a:off x="8563696" y="2468217"/>
            <a:ext cx="3211490" cy="229774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653284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C723B-C13F-4E6A-90E0-F40F120D1934}"/>
              </a:ext>
            </a:extLst>
          </p:cNvPr>
          <p:cNvSpPr>
            <a:spLocks noGrp="1"/>
          </p:cNvSpPr>
          <p:nvPr>
            <p:ph type="title"/>
          </p:nvPr>
        </p:nvSpPr>
        <p:spPr>
          <a:xfrm>
            <a:off x="1415289" y="594174"/>
            <a:ext cx="8911687" cy="844472"/>
          </a:xfrm>
        </p:spPr>
        <p:txBody>
          <a:bodyPr/>
          <a:lstStyle/>
          <a:p>
            <a:pPr algn="ctr"/>
            <a:r>
              <a:rPr lang="en-US" b="1" dirty="0"/>
              <a:t>Overview of Literature </a:t>
            </a:r>
          </a:p>
        </p:txBody>
      </p:sp>
      <p:sp>
        <p:nvSpPr>
          <p:cNvPr id="3" name="Content Placeholder 2">
            <a:extLst>
              <a:ext uri="{FF2B5EF4-FFF2-40B4-BE49-F238E27FC236}">
                <a16:creationId xmlns:a16="http://schemas.microsoft.com/office/drawing/2014/main" id="{271DB026-3EEF-4D70-B2A2-CBB265E6E3C3}"/>
              </a:ext>
            </a:extLst>
          </p:cNvPr>
          <p:cNvSpPr>
            <a:spLocks noGrp="1"/>
          </p:cNvSpPr>
          <p:nvPr>
            <p:ph idx="1"/>
          </p:nvPr>
        </p:nvSpPr>
        <p:spPr>
          <a:xfrm>
            <a:off x="5292437" y="1438646"/>
            <a:ext cx="6774872" cy="5322371"/>
          </a:xfrm>
        </p:spPr>
        <p:txBody>
          <a:bodyPr>
            <a:normAutofit lnSpcReduction="10000"/>
          </a:bodyPr>
          <a:lstStyle/>
          <a:p>
            <a:r>
              <a:rPr lang="en-US" sz="1600" dirty="0"/>
              <a:t>Shortages of qualified human capital. </a:t>
            </a:r>
          </a:p>
          <a:p>
            <a:r>
              <a:rPr lang="en-US" sz="1600" dirty="0"/>
              <a:t>Veritable effects on the operational room, productivity, and image of hotels and related entities. </a:t>
            </a:r>
          </a:p>
          <a:p>
            <a:r>
              <a:rPr lang="en-US" sz="1600" dirty="0"/>
              <a:t>Long working days, low wages, competition for human resources, and the COVID-19 are prominent factors. </a:t>
            </a:r>
          </a:p>
          <a:p>
            <a:r>
              <a:rPr lang="en-US" sz="1600" dirty="0"/>
              <a:t>This staffing crisis has also given rise to high turnover rates </a:t>
            </a:r>
          </a:p>
          <a:p>
            <a:r>
              <a:rPr lang="en-US" sz="1600" dirty="0"/>
              <a:t>The annual turnover rate was above 55%, and 64% of hotels had a problem with staffing</a:t>
            </a:r>
          </a:p>
          <a:p>
            <a:r>
              <a:rPr lang="en-US" sz="1600" dirty="0"/>
              <a:t>Severely understaffed during the high quantities of business traffic.</a:t>
            </a:r>
          </a:p>
          <a:p>
            <a:r>
              <a:rPr lang="en-US" sz="1600" dirty="0"/>
              <a:t>‘Feast or famine’ culture, which means talent retention becomes an issue</a:t>
            </a:r>
          </a:p>
          <a:p>
            <a:r>
              <a:rPr lang="en-US" sz="1600" dirty="0"/>
              <a:t>Many hotels either cut down on services or shut down some amenities completely </a:t>
            </a:r>
          </a:p>
          <a:p>
            <a:r>
              <a:rPr lang="en-US" sz="1600" dirty="0"/>
              <a:t>The use of technology and automation to make up for the lack of human staff</a:t>
            </a:r>
          </a:p>
          <a:p>
            <a:r>
              <a:rPr lang="en-US" sz="1600" dirty="0"/>
              <a:t>Mitigating these labour issues guarantees the quality of the services to the guests</a:t>
            </a:r>
          </a:p>
        </p:txBody>
      </p:sp>
      <p:pic>
        <p:nvPicPr>
          <p:cNvPr id="1026" name="Picture 2" descr="Why is the hospitality sector experiencing staff shortages">
            <a:extLst>
              <a:ext uri="{FF2B5EF4-FFF2-40B4-BE49-F238E27FC236}">
                <a16:creationId xmlns:a16="http://schemas.microsoft.com/office/drawing/2014/main" id="{5D7CA1DA-4AFA-40DE-9304-C29A709289F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311" t="15152" r="7742" b="17172"/>
          <a:stretch/>
        </p:blipFill>
        <p:spPr bwMode="auto">
          <a:xfrm>
            <a:off x="689958" y="1665059"/>
            <a:ext cx="4452844" cy="20240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2" descr="8 Ways to Manage Staff Shortages in the Hospitality Industry">
            <a:extLst>
              <a:ext uri="{FF2B5EF4-FFF2-40B4-BE49-F238E27FC236}">
                <a16:creationId xmlns:a16="http://schemas.microsoft.com/office/drawing/2014/main" id="{8B24E64C-A47B-49E5-9E51-442BD43934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8270" y="4102202"/>
            <a:ext cx="3916219" cy="220287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45770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C723B-C13F-4E6A-90E0-F40F120D1934}"/>
              </a:ext>
            </a:extLst>
          </p:cNvPr>
          <p:cNvSpPr>
            <a:spLocks noGrp="1"/>
          </p:cNvSpPr>
          <p:nvPr>
            <p:ph type="title"/>
          </p:nvPr>
        </p:nvSpPr>
        <p:spPr>
          <a:xfrm>
            <a:off x="1789361" y="491767"/>
            <a:ext cx="8911687" cy="705926"/>
          </a:xfrm>
        </p:spPr>
        <p:txBody>
          <a:bodyPr/>
          <a:lstStyle/>
          <a:p>
            <a:pPr algn="ctr"/>
            <a:r>
              <a:rPr lang="en-US" b="1" dirty="0"/>
              <a:t>PESTEL ANALYSIS</a:t>
            </a:r>
          </a:p>
        </p:txBody>
      </p:sp>
      <p:sp>
        <p:nvSpPr>
          <p:cNvPr id="3" name="Content Placeholder 2">
            <a:extLst>
              <a:ext uri="{FF2B5EF4-FFF2-40B4-BE49-F238E27FC236}">
                <a16:creationId xmlns:a16="http://schemas.microsoft.com/office/drawing/2014/main" id="{271DB026-3EEF-4D70-B2A2-CBB265E6E3C3}"/>
              </a:ext>
            </a:extLst>
          </p:cNvPr>
          <p:cNvSpPr>
            <a:spLocks noGrp="1"/>
          </p:cNvSpPr>
          <p:nvPr>
            <p:ph idx="1"/>
          </p:nvPr>
        </p:nvSpPr>
        <p:spPr>
          <a:xfrm>
            <a:off x="652245" y="2618511"/>
            <a:ext cx="7011987" cy="3584938"/>
          </a:xfrm>
        </p:spPr>
        <p:txBody>
          <a:bodyPr>
            <a:normAutofit/>
          </a:bodyPr>
          <a:lstStyle/>
          <a:p>
            <a:r>
              <a:rPr lang="en-US" dirty="0"/>
              <a:t>Political decisions </a:t>
            </a:r>
          </a:p>
          <a:p>
            <a:r>
              <a:rPr lang="en-US" dirty="0"/>
              <a:t>Brexit has led to the cut down of immigration laws </a:t>
            </a:r>
          </a:p>
          <a:p>
            <a:r>
              <a:rPr lang="en-US" dirty="0"/>
              <a:t>Increasing the flexibility of immigration policies </a:t>
            </a:r>
          </a:p>
          <a:p>
            <a:r>
              <a:rPr lang="en-US" dirty="0"/>
              <a:t>Training programmes</a:t>
            </a:r>
          </a:p>
          <a:p>
            <a:r>
              <a:rPr lang="en-US" dirty="0"/>
              <a:t>Immigration policies are slow and inconclusive in their changing process. </a:t>
            </a:r>
          </a:p>
        </p:txBody>
      </p:sp>
      <p:sp>
        <p:nvSpPr>
          <p:cNvPr id="6" name="Title 1">
            <a:extLst>
              <a:ext uri="{FF2B5EF4-FFF2-40B4-BE49-F238E27FC236}">
                <a16:creationId xmlns:a16="http://schemas.microsoft.com/office/drawing/2014/main" id="{4B9F0F49-132E-43C7-8FA6-AC176C667C90}"/>
              </a:ext>
            </a:extLst>
          </p:cNvPr>
          <p:cNvSpPr txBox="1">
            <a:spLocks/>
          </p:cNvSpPr>
          <p:nvPr/>
        </p:nvSpPr>
        <p:spPr>
          <a:xfrm>
            <a:off x="4826176" y="1294675"/>
            <a:ext cx="2838056" cy="705926"/>
          </a:xfrm>
          <a:prstGeom prst="rect">
            <a:avLst/>
          </a:prstGeom>
        </p:spPr>
        <p:txBody>
          <a:bodyPr vert="horz" lIns="91440" tIns="45720" rIns="91440" bIns="45720" rtlCol="0" anchor="t">
            <a:normAutofit fontScale="925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800" b="1" dirty="0">
                <a:solidFill>
                  <a:srgbClr val="FFC000"/>
                </a:solidFill>
              </a:rPr>
              <a:t>Political Factor</a:t>
            </a:r>
            <a:r>
              <a:rPr lang="en-US" sz="2800" dirty="0">
                <a:solidFill>
                  <a:srgbClr val="FFC000"/>
                </a:solidFill>
              </a:rPr>
              <a:t>s</a:t>
            </a:r>
          </a:p>
        </p:txBody>
      </p:sp>
      <p:pic>
        <p:nvPicPr>
          <p:cNvPr id="7" name="Picture 6">
            <a:extLst>
              <a:ext uri="{FF2B5EF4-FFF2-40B4-BE49-F238E27FC236}">
                <a16:creationId xmlns:a16="http://schemas.microsoft.com/office/drawing/2014/main" id="{EB308A5E-230C-483B-9817-997C84CEB199}"/>
              </a:ext>
            </a:extLst>
          </p:cNvPr>
          <p:cNvPicPr>
            <a:picLocks noChangeAspect="1"/>
          </p:cNvPicPr>
          <p:nvPr/>
        </p:nvPicPr>
        <p:blipFill>
          <a:blip r:embed="rId3"/>
          <a:stretch>
            <a:fillRect/>
          </a:stretch>
        </p:blipFill>
        <p:spPr>
          <a:xfrm>
            <a:off x="7854204" y="2757055"/>
            <a:ext cx="3872801" cy="25770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7822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C723B-C13F-4E6A-90E0-F40F120D1934}"/>
              </a:ext>
            </a:extLst>
          </p:cNvPr>
          <p:cNvSpPr>
            <a:spLocks noGrp="1"/>
          </p:cNvSpPr>
          <p:nvPr>
            <p:ph type="title"/>
          </p:nvPr>
        </p:nvSpPr>
        <p:spPr>
          <a:xfrm>
            <a:off x="3715144" y="258854"/>
            <a:ext cx="4126530" cy="712644"/>
          </a:xfrm>
        </p:spPr>
        <p:txBody>
          <a:bodyPr/>
          <a:lstStyle/>
          <a:p>
            <a:r>
              <a:rPr lang="en-US" b="1" dirty="0"/>
              <a:t>PESTEL ANALYSIS</a:t>
            </a:r>
          </a:p>
        </p:txBody>
      </p:sp>
      <p:sp>
        <p:nvSpPr>
          <p:cNvPr id="3" name="Content Placeholder 2">
            <a:extLst>
              <a:ext uri="{FF2B5EF4-FFF2-40B4-BE49-F238E27FC236}">
                <a16:creationId xmlns:a16="http://schemas.microsoft.com/office/drawing/2014/main" id="{271DB026-3EEF-4D70-B2A2-CBB265E6E3C3}"/>
              </a:ext>
            </a:extLst>
          </p:cNvPr>
          <p:cNvSpPr>
            <a:spLocks noGrp="1"/>
          </p:cNvSpPr>
          <p:nvPr>
            <p:ph idx="1"/>
          </p:nvPr>
        </p:nvSpPr>
        <p:spPr>
          <a:xfrm>
            <a:off x="5292437" y="2206335"/>
            <a:ext cx="6664036" cy="4093153"/>
          </a:xfrm>
        </p:spPr>
        <p:txBody>
          <a:bodyPr>
            <a:normAutofit/>
          </a:bodyPr>
          <a:lstStyle/>
          <a:p>
            <a:r>
              <a:rPr lang="en-US" dirty="0"/>
              <a:t>Wages and labour costs </a:t>
            </a:r>
          </a:p>
          <a:p>
            <a:r>
              <a:rPr lang="en-US" dirty="0"/>
              <a:t>Staffing with low wages and grim working conditions</a:t>
            </a:r>
          </a:p>
          <a:p>
            <a:r>
              <a:rPr lang="en-US" dirty="0"/>
              <a:t>Hilton Hotels &amp; Resorts has also included performance based remuneration and flexible working conditions </a:t>
            </a:r>
          </a:p>
          <a:p>
            <a:r>
              <a:rPr lang="en-US" dirty="0"/>
              <a:t>Increased employee compensation, enhance satisfaction, commitment, and productivity of the workers.</a:t>
            </a:r>
          </a:p>
          <a:p>
            <a:r>
              <a:rPr lang="en-US" dirty="0"/>
              <a:t>The Ritz London offer better remuneration and improve other employee incentives (Indeed, 2023). </a:t>
            </a:r>
          </a:p>
          <a:p>
            <a:r>
              <a:rPr lang="en-US" dirty="0"/>
              <a:t>Hiked wages become difficult to maintain.</a:t>
            </a:r>
          </a:p>
        </p:txBody>
      </p:sp>
      <p:pic>
        <p:nvPicPr>
          <p:cNvPr id="5" name="Picture 4">
            <a:extLst>
              <a:ext uri="{FF2B5EF4-FFF2-40B4-BE49-F238E27FC236}">
                <a16:creationId xmlns:a16="http://schemas.microsoft.com/office/drawing/2014/main" id="{56B9CE65-71E6-4D37-A13D-025CE98C8AC8}"/>
              </a:ext>
            </a:extLst>
          </p:cNvPr>
          <p:cNvPicPr>
            <a:picLocks noChangeAspect="1"/>
          </p:cNvPicPr>
          <p:nvPr/>
        </p:nvPicPr>
        <p:blipFill>
          <a:blip r:embed="rId3"/>
          <a:stretch>
            <a:fillRect/>
          </a:stretch>
        </p:blipFill>
        <p:spPr>
          <a:xfrm>
            <a:off x="736044" y="2702069"/>
            <a:ext cx="4231873" cy="25072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itle 1">
            <a:extLst>
              <a:ext uri="{FF2B5EF4-FFF2-40B4-BE49-F238E27FC236}">
                <a16:creationId xmlns:a16="http://schemas.microsoft.com/office/drawing/2014/main" id="{453E5629-E7A7-4C82-8630-C18EC8E7B1A7}"/>
              </a:ext>
            </a:extLst>
          </p:cNvPr>
          <p:cNvSpPr txBox="1">
            <a:spLocks/>
          </p:cNvSpPr>
          <p:nvPr/>
        </p:nvSpPr>
        <p:spPr>
          <a:xfrm>
            <a:off x="4262399" y="1189876"/>
            <a:ext cx="2838056" cy="705926"/>
          </a:xfrm>
          <a:prstGeom prst="rect">
            <a:avLst/>
          </a:prstGeom>
        </p:spPr>
        <p:txBody>
          <a:bodyPr vert="horz" lIns="91440" tIns="45720" rIns="91440" bIns="45720" rtlCol="0" anchor="t">
            <a:normAutofit fontScale="850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800" b="1" dirty="0">
                <a:solidFill>
                  <a:srgbClr val="FFC000"/>
                </a:solidFill>
              </a:rPr>
              <a:t>Economic Factor</a:t>
            </a:r>
            <a:r>
              <a:rPr lang="en-US" sz="2800" dirty="0">
                <a:solidFill>
                  <a:srgbClr val="FFC000"/>
                </a:solidFill>
              </a:rPr>
              <a:t>s</a:t>
            </a:r>
          </a:p>
        </p:txBody>
      </p:sp>
    </p:spTree>
    <p:extLst>
      <p:ext uri="{BB962C8B-B14F-4D97-AF65-F5344CB8AC3E}">
        <p14:creationId xmlns:p14="http://schemas.microsoft.com/office/powerpoint/2010/main" val="3877617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C723B-C13F-4E6A-90E0-F40F120D1934}"/>
              </a:ext>
            </a:extLst>
          </p:cNvPr>
          <p:cNvSpPr>
            <a:spLocks noGrp="1"/>
          </p:cNvSpPr>
          <p:nvPr>
            <p:ph type="title"/>
          </p:nvPr>
        </p:nvSpPr>
        <p:spPr>
          <a:xfrm>
            <a:off x="3978380" y="390524"/>
            <a:ext cx="4209656" cy="703985"/>
          </a:xfrm>
        </p:spPr>
        <p:txBody>
          <a:bodyPr>
            <a:normAutofit/>
          </a:bodyPr>
          <a:lstStyle/>
          <a:p>
            <a:r>
              <a:rPr lang="en-US" b="1" dirty="0"/>
              <a:t>PESTEL ANALYSIS</a:t>
            </a:r>
          </a:p>
        </p:txBody>
      </p:sp>
      <p:sp>
        <p:nvSpPr>
          <p:cNvPr id="3" name="Content Placeholder 2">
            <a:extLst>
              <a:ext uri="{FF2B5EF4-FFF2-40B4-BE49-F238E27FC236}">
                <a16:creationId xmlns:a16="http://schemas.microsoft.com/office/drawing/2014/main" id="{271DB026-3EEF-4D70-B2A2-CBB265E6E3C3}"/>
              </a:ext>
            </a:extLst>
          </p:cNvPr>
          <p:cNvSpPr>
            <a:spLocks noGrp="1"/>
          </p:cNvSpPr>
          <p:nvPr>
            <p:ph idx="1"/>
          </p:nvPr>
        </p:nvSpPr>
        <p:spPr>
          <a:xfrm>
            <a:off x="709013" y="2000601"/>
            <a:ext cx="6955219" cy="4718854"/>
          </a:xfrm>
        </p:spPr>
        <p:txBody>
          <a:bodyPr>
            <a:normAutofit/>
          </a:bodyPr>
          <a:lstStyle/>
          <a:p>
            <a:r>
              <a:rPr lang="en-US" dirty="0"/>
              <a:t>	Changes in demography and the culture </a:t>
            </a:r>
          </a:p>
          <a:p>
            <a:r>
              <a:rPr lang="en-US" dirty="0"/>
              <a:t>Work-life balance and career progression</a:t>
            </a:r>
          </a:p>
          <a:p>
            <a:r>
              <a:rPr lang="en-US" dirty="0"/>
              <a:t>Young workers recommend the firm to their friends and other young people. </a:t>
            </a:r>
          </a:p>
          <a:p>
            <a:r>
              <a:rPr lang="en-US" dirty="0"/>
              <a:t>Work culture significantly promotes the levels of job contentment and </a:t>
            </a:r>
            <a:r>
              <a:rPr lang="en-US" dirty="0" err="1"/>
              <a:t>organisational</a:t>
            </a:r>
            <a:r>
              <a:rPr lang="en-US" dirty="0"/>
              <a:t> commitment of the employees. </a:t>
            </a:r>
          </a:p>
          <a:p>
            <a:r>
              <a:rPr lang="en-US" dirty="0"/>
              <a:t>The Savoy Hotel has developed such preference options as programs of mentorship and </a:t>
            </a:r>
            <a:r>
              <a:rPr lang="en-US" dirty="0" err="1"/>
              <a:t>organisational</a:t>
            </a:r>
            <a:r>
              <a:rPr lang="en-US" dirty="0"/>
              <a:t> and personal wellness</a:t>
            </a:r>
          </a:p>
          <a:p>
            <a:r>
              <a:rPr lang="en-US" dirty="0"/>
              <a:t>Need of funding's to promote HR </a:t>
            </a:r>
            <a:r>
              <a:rPr lang="en-US" dirty="0" err="1"/>
              <a:t>programmes</a:t>
            </a:r>
            <a:r>
              <a:rPr lang="en-US" dirty="0"/>
              <a:t>.</a:t>
            </a:r>
          </a:p>
        </p:txBody>
      </p:sp>
      <p:sp>
        <p:nvSpPr>
          <p:cNvPr id="6" name="Title 1">
            <a:extLst>
              <a:ext uri="{FF2B5EF4-FFF2-40B4-BE49-F238E27FC236}">
                <a16:creationId xmlns:a16="http://schemas.microsoft.com/office/drawing/2014/main" id="{CF2548D4-4854-45F3-95F6-A66911509EFF}"/>
              </a:ext>
            </a:extLst>
          </p:cNvPr>
          <p:cNvSpPr txBox="1">
            <a:spLocks/>
          </p:cNvSpPr>
          <p:nvPr/>
        </p:nvSpPr>
        <p:spPr>
          <a:xfrm>
            <a:off x="4826176" y="1294675"/>
            <a:ext cx="2838056" cy="705926"/>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800" b="1" dirty="0">
                <a:solidFill>
                  <a:srgbClr val="FFC000"/>
                </a:solidFill>
              </a:rPr>
              <a:t>Social Factor</a:t>
            </a:r>
            <a:r>
              <a:rPr lang="en-US" sz="2800" dirty="0">
                <a:solidFill>
                  <a:srgbClr val="FFC000"/>
                </a:solidFill>
              </a:rPr>
              <a:t>s</a:t>
            </a:r>
          </a:p>
        </p:txBody>
      </p:sp>
      <p:pic>
        <p:nvPicPr>
          <p:cNvPr id="7" name="Picture 6">
            <a:extLst>
              <a:ext uri="{FF2B5EF4-FFF2-40B4-BE49-F238E27FC236}">
                <a16:creationId xmlns:a16="http://schemas.microsoft.com/office/drawing/2014/main" id="{FF035115-247F-4BDA-824E-1B826C216AF6}"/>
              </a:ext>
            </a:extLst>
          </p:cNvPr>
          <p:cNvPicPr>
            <a:picLocks noChangeAspect="1"/>
          </p:cNvPicPr>
          <p:nvPr/>
        </p:nvPicPr>
        <p:blipFill>
          <a:blip r:embed="rId3"/>
          <a:stretch>
            <a:fillRect/>
          </a:stretch>
        </p:blipFill>
        <p:spPr>
          <a:xfrm>
            <a:off x="7883235" y="2531917"/>
            <a:ext cx="3938155" cy="262543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1446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C723B-C13F-4E6A-90E0-F40F120D1934}"/>
              </a:ext>
            </a:extLst>
          </p:cNvPr>
          <p:cNvSpPr>
            <a:spLocks noGrp="1"/>
          </p:cNvSpPr>
          <p:nvPr>
            <p:ph type="title"/>
          </p:nvPr>
        </p:nvSpPr>
        <p:spPr>
          <a:xfrm>
            <a:off x="3673580" y="347019"/>
            <a:ext cx="3987983" cy="678217"/>
          </a:xfrm>
        </p:spPr>
        <p:txBody>
          <a:bodyPr/>
          <a:lstStyle/>
          <a:p>
            <a:pPr algn="ctr"/>
            <a:r>
              <a:rPr lang="en-US" b="1" dirty="0"/>
              <a:t>PESTEL ANALYSIS</a:t>
            </a:r>
          </a:p>
        </p:txBody>
      </p:sp>
      <p:sp>
        <p:nvSpPr>
          <p:cNvPr id="3" name="Content Placeholder 2">
            <a:extLst>
              <a:ext uri="{FF2B5EF4-FFF2-40B4-BE49-F238E27FC236}">
                <a16:creationId xmlns:a16="http://schemas.microsoft.com/office/drawing/2014/main" id="{271DB026-3EEF-4D70-B2A2-CBB265E6E3C3}"/>
              </a:ext>
            </a:extLst>
          </p:cNvPr>
          <p:cNvSpPr>
            <a:spLocks noGrp="1"/>
          </p:cNvSpPr>
          <p:nvPr>
            <p:ph idx="1"/>
          </p:nvPr>
        </p:nvSpPr>
        <p:spPr>
          <a:xfrm>
            <a:off x="6095999" y="1731817"/>
            <a:ext cx="5622205" cy="4973783"/>
          </a:xfrm>
        </p:spPr>
        <p:txBody>
          <a:bodyPr>
            <a:normAutofit/>
          </a:bodyPr>
          <a:lstStyle/>
          <a:p>
            <a:r>
              <a:rPr lang="en-US" dirty="0"/>
              <a:t>Innovation strategies by automating processes.</a:t>
            </a:r>
          </a:p>
          <a:p>
            <a:r>
              <a:rPr lang="en-US" dirty="0"/>
              <a:t>Use of check-in machines and mobile apps </a:t>
            </a:r>
          </a:p>
          <a:p>
            <a:pPr algn="just"/>
            <a:r>
              <a:rPr lang="en-US" dirty="0"/>
              <a:t>Yotel London Heathrow has integrated the following technologies: self-check-in kiosks and an artificially intelligent scheduling and planning system.</a:t>
            </a:r>
          </a:p>
          <a:p>
            <a:pPr algn="just"/>
            <a:r>
              <a:rPr lang="en-US" dirty="0"/>
              <a:t>AI makes it possible to determine the extent to which staffing should be adjusted.</a:t>
            </a:r>
          </a:p>
          <a:p>
            <a:pPr algn="just"/>
            <a:r>
              <a:rPr lang="en-US" dirty="0"/>
              <a:t>New technologies can lower costs, increase efficiency and increase customer satisfaction.</a:t>
            </a:r>
          </a:p>
          <a:p>
            <a:pPr algn="just"/>
            <a:r>
              <a:rPr lang="en-US" dirty="0"/>
              <a:t> Implementation of telecommunication solutions </a:t>
            </a:r>
          </a:p>
          <a:p>
            <a:pPr algn="just"/>
            <a:r>
              <a:rPr lang="en-US" dirty="0"/>
              <a:t>Cost of implementing the technology</a:t>
            </a:r>
          </a:p>
        </p:txBody>
      </p:sp>
      <p:pic>
        <p:nvPicPr>
          <p:cNvPr id="5" name="Picture 4">
            <a:extLst>
              <a:ext uri="{FF2B5EF4-FFF2-40B4-BE49-F238E27FC236}">
                <a16:creationId xmlns:a16="http://schemas.microsoft.com/office/drawing/2014/main" id="{8CC927EB-6A20-4B31-A290-E5648F0ABDAE}"/>
              </a:ext>
            </a:extLst>
          </p:cNvPr>
          <p:cNvPicPr>
            <a:picLocks noChangeAspect="1"/>
          </p:cNvPicPr>
          <p:nvPr/>
        </p:nvPicPr>
        <p:blipFill>
          <a:blip r:embed="rId3"/>
          <a:stretch>
            <a:fillRect/>
          </a:stretch>
        </p:blipFill>
        <p:spPr>
          <a:xfrm>
            <a:off x="878452" y="4261079"/>
            <a:ext cx="3545691" cy="207400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itle 1">
            <a:extLst>
              <a:ext uri="{FF2B5EF4-FFF2-40B4-BE49-F238E27FC236}">
                <a16:creationId xmlns:a16="http://schemas.microsoft.com/office/drawing/2014/main" id="{B0A7D6C7-479F-4610-89BF-3804F064BB77}"/>
              </a:ext>
            </a:extLst>
          </p:cNvPr>
          <p:cNvSpPr txBox="1">
            <a:spLocks/>
          </p:cNvSpPr>
          <p:nvPr/>
        </p:nvSpPr>
        <p:spPr>
          <a:xfrm>
            <a:off x="3772961" y="1107556"/>
            <a:ext cx="3789219" cy="541941"/>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400" b="1" dirty="0">
                <a:solidFill>
                  <a:srgbClr val="FFC000"/>
                </a:solidFill>
              </a:rPr>
              <a:t>Technological Factors</a:t>
            </a:r>
          </a:p>
        </p:txBody>
      </p:sp>
      <p:pic>
        <p:nvPicPr>
          <p:cNvPr id="7170" name="Picture 2" descr="What's a Check In Day, and why do we think they're so awesome? - The  Original Visitor Management System">
            <a:extLst>
              <a:ext uri="{FF2B5EF4-FFF2-40B4-BE49-F238E27FC236}">
                <a16:creationId xmlns:a16="http://schemas.microsoft.com/office/drawing/2014/main" id="{5F3A5093-B502-4D3F-8B62-78406F594FF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73927" y="2000034"/>
            <a:ext cx="2993643" cy="199673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1293892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C723B-C13F-4E6A-90E0-F40F120D1934}"/>
              </a:ext>
            </a:extLst>
          </p:cNvPr>
          <p:cNvSpPr>
            <a:spLocks noGrp="1"/>
          </p:cNvSpPr>
          <p:nvPr>
            <p:ph type="title"/>
          </p:nvPr>
        </p:nvSpPr>
        <p:spPr>
          <a:xfrm>
            <a:off x="1640156" y="276143"/>
            <a:ext cx="8911687" cy="581235"/>
          </a:xfrm>
        </p:spPr>
        <p:txBody>
          <a:bodyPr>
            <a:noAutofit/>
          </a:bodyPr>
          <a:lstStyle/>
          <a:p>
            <a:pPr algn="ctr"/>
            <a:r>
              <a:rPr lang="en-US" b="1" dirty="0"/>
              <a:t>PESTEL ANALYSIS</a:t>
            </a:r>
          </a:p>
        </p:txBody>
      </p:sp>
      <p:sp>
        <p:nvSpPr>
          <p:cNvPr id="3" name="Content Placeholder 2">
            <a:extLst>
              <a:ext uri="{FF2B5EF4-FFF2-40B4-BE49-F238E27FC236}">
                <a16:creationId xmlns:a16="http://schemas.microsoft.com/office/drawing/2014/main" id="{271DB026-3EEF-4D70-B2A2-CBB265E6E3C3}"/>
              </a:ext>
            </a:extLst>
          </p:cNvPr>
          <p:cNvSpPr>
            <a:spLocks noGrp="1"/>
          </p:cNvSpPr>
          <p:nvPr>
            <p:ph idx="1"/>
          </p:nvPr>
        </p:nvSpPr>
        <p:spPr>
          <a:xfrm>
            <a:off x="932957" y="2161309"/>
            <a:ext cx="6742462" cy="4559040"/>
          </a:xfrm>
        </p:spPr>
        <p:txBody>
          <a:bodyPr>
            <a:normAutofit/>
          </a:bodyPr>
          <a:lstStyle/>
          <a:p>
            <a:r>
              <a:rPr lang="en-US" dirty="0"/>
              <a:t>Environmental sustainability </a:t>
            </a:r>
          </a:p>
          <a:p>
            <a:r>
              <a:rPr lang="en-US" dirty="0"/>
              <a:t>Guests willing to use environmentally friendly products and services </a:t>
            </a:r>
          </a:p>
          <a:p>
            <a:r>
              <a:rPr lang="en-US" dirty="0"/>
              <a:t>Certifications from the green certificate to prove green conscience. </a:t>
            </a:r>
          </a:p>
          <a:p>
            <a:r>
              <a:rPr lang="en-US" dirty="0"/>
              <a:t>Embracing sustainable features</a:t>
            </a:r>
          </a:p>
          <a:p>
            <a:r>
              <a:rPr lang="en-US" dirty="0"/>
              <a:t>It can also pose ways through which one can be able to cut down on costs in the future.</a:t>
            </a:r>
          </a:p>
          <a:p>
            <a:r>
              <a:rPr lang="en-US" dirty="0"/>
              <a:t>certain forms of SRI, specifically those that require large up-front investments.</a:t>
            </a:r>
          </a:p>
        </p:txBody>
      </p:sp>
      <p:pic>
        <p:nvPicPr>
          <p:cNvPr id="5" name="Picture 4">
            <a:extLst>
              <a:ext uri="{FF2B5EF4-FFF2-40B4-BE49-F238E27FC236}">
                <a16:creationId xmlns:a16="http://schemas.microsoft.com/office/drawing/2014/main" id="{FFABD076-C463-47AB-A002-5C787DAD230B}"/>
              </a:ext>
            </a:extLst>
          </p:cNvPr>
          <p:cNvPicPr>
            <a:picLocks noChangeAspect="1"/>
          </p:cNvPicPr>
          <p:nvPr/>
        </p:nvPicPr>
        <p:blipFill>
          <a:blip r:embed="rId3"/>
          <a:stretch>
            <a:fillRect/>
          </a:stretch>
        </p:blipFill>
        <p:spPr>
          <a:xfrm>
            <a:off x="7842531" y="2460195"/>
            <a:ext cx="3984581" cy="269247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itle 1">
            <a:extLst>
              <a:ext uri="{FF2B5EF4-FFF2-40B4-BE49-F238E27FC236}">
                <a16:creationId xmlns:a16="http://schemas.microsoft.com/office/drawing/2014/main" id="{02465A40-0088-4303-90D3-0FAB6A83D368}"/>
              </a:ext>
            </a:extLst>
          </p:cNvPr>
          <p:cNvSpPr txBox="1">
            <a:spLocks/>
          </p:cNvSpPr>
          <p:nvPr/>
        </p:nvSpPr>
        <p:spPr>
          <a:xfrm>
            <a:off x="4201390" y="1205605"/>
            <a:ext cx="3789219" cy="541941"/>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400" b="1" dirty="0">
                <a:solidFill>
                  <a:srgbClr val="FFC000"/>
                </a:solidFill>
              </a:rPr>
              <a:t>Environmental Factors</a:t>
            </a:r>
          </a:p>
        </p:txBody>
      </p:sp>
    </p:spTree>
    <p:extLst>
      <p:ext uri="{BB962C8B-B14F-4D97-AF65-F5344CB8AC3E}">
        <p14:creationId xmlns:p14="http://schemas.microsoft.com/office/powerpoint/2010/main" val="1222691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1DB026-3EEF-4D70-B2A2-CBB265E6E3C3}"/>
              </a:ext>
            </a:extLst>
          </p:cNvPr>
          <p:cNvSpPr>
            <a:spLocks noGrp="1"/>
          </p:cNvSpPr>
          <p:nvPr>
            <p:ph idx="1"/>
          </p:nvPr>
        </p:nvSpPr>
        <p:spPr>
          <a:xfrm>
            <a:off x="5458691" y="1981200"/>
            <a:ext cx="6433847" cy="4475018"/>
          </a:xfrm>
        </p:spPr>
        <p:txBody>
          <a:bodyPr>
            <a:normAutofit/>
          </a:bodyPr>
          <a:lstStyle/>
          <a:p>
            <a:r>
              <a:rPr lang="en-US" dirty="0"/>
              <a:t>Employment laws and policies, employment regulations, and health and safety in the UK hospitality industry. </a:t>
            </a:r>
          </a:p>
          <a:p>
            <a:r>
              <a:rPr lang="en-US" dirty="0"/>
              <a:t>Many UK hotels have provided compliance training for employees and middle-line managers </a:t>
            </a:r>
          </a:p>
          <a:p>
            <a:r>
              <a:rPr lang="en-US" dirty="0"/>
              <a:t>Help from legal counsels and HR consultants to </a:t>
            </a:r>
            <a:r>
              <a:rPr lang="en-US" dirty="0" err="1"/>
              <a:t>minimise</a:t>
            </a:r>
            <a:r>
              <a:rPr lang="en-US" dirty="0"/>
              <a:t> compliance issues and obligations.</a:t>
            </a:r>
          </a:p>
          <a:p>
            <a:r>
              <a:rPr lang="en-US" dirty="0"/>
              <a:t> 	The compliance helps avoid legal issues.</a:t>
            </a:r>
          </a:p>
          <a:p>
            <a:r>
              <a:rPr lang="en-US" dirty="0"/>
              <a:t> Protects the rights of the employee, promotes a healthy work culture and thus, lessens staff turnover rates.</a:t>
            </a:r>
          </a:p>
          <a:p>
            <a:r>
              <a:rPr lang="en-US" dirty="0"/>
              <a:t>These costs can be high.</a:t>
            </a:r>
          </a:p>
        </p:txBody>
      </p:sp>
      <p:pic>
        <p:nvPicPr>
          <p:cNvPr id="5" name="Picture 4">
            <a:extLst>
              <a:ext uri="{FF2B5EF4-FFF2-40B4-BE49-F238E27FC236}">
                <a16:creationId xmlns:a16="http://schemas.microsoft.com/office/drawing/2014/main" id="{1ED1E5AC-7F2A-41A4-8A3E-5EA02DC8B960}"/>
              </a:ext>
            </a:extLst>
          </p:cNvPr>
          <p:cNvPicPr>
            <a:picLocks noChangeAspect="1"/>
          </p:cNvPicPr>
          <p:nvPr/>
        </p:nvPicPr>
        <p:blipFill>
          <a:blip r:embed="rId3"/>
          <a:stretch>
            <a:fillRect/>
          </a:stretch>
        </p:blipFill>
        <p:spPr>
          <a:xfrm>
            <a:off x="1425127" y="3077005"/>
            <a:ext cx="3535149" cy="20334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itle 1">
            <a:extLst>
              <a:ext uri="{FF2B5EF4-FFF2-40B4-BE49-F238E27FC236}">
                <a16:creationId xmlns:a16="http://schemas.microsoft.com/office/drawing/2014/main" id="{A7C551EA-314D-4F8B-852A-AD5F9BA8741C}"/>
              </a:ext>
            </a:extLst>
          </p:cNvPr>
          <p:cNvSpPr>
            <a:spLocks noGrp="1"/>
          </p:cNvSpPr>
          <p:nvPr>
            <p:ph type="title"/>
          </p:nvPr>
        </p:nvSpPr>
        <p:spPr>
          <a:xfrm>
            <a:off x="1640156" y="276143"/>
            <a:ext cx="8911687" cy="581235"/>
          </a:xfrm>
        </p:spPr>
        <p:txBody>
          <a:bodyPr>
            <a:noAutofit/>
          </a:bodyPr>
          <a:lstStyle/>
          <a:p>
            <a:pPr algn="ctr"/>
            <a:r>
              <a:rPr lang="en-US" b="1" dirty="0"/>
              <a:t>PESTEL ANALYSIS</a:t>
            </a:r>
          </a:p>
        </p:txBody>
      </p:sp>
      <p:sp>
        <p:nvSpPr>
          <p:cNvPr id="8" name="Title 1">
            <a:extLst>
              <a:ext uri="{FF2B5EF4-FFF2-40B4-BE49-F238E27FC236}">
                <a16:creationId xmlns:a16="http://schemas.microsoft.com/office/drawing/2014/main" id="{D3995549-39AA-47E3-88BA-8EC2CA6FB56D}"/>
              </a:ext>
            </a:extLst>
          </p:cNvPr>
          <p:cNvSpPr txBox="1">
            <a:spLocks/>
          </p:cNvSpPr>
          <p:nvPr/>
        </p:nvSpPr>
        <p:spPr>
          <a:xfrm>
            <a:off x="4201390" y="1205605"/>
            <a:ext cx="3789219" cy="541941"/>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400" b="1" dirty="0">
                <a:solidFill>
                  <a:srgbClr val="FFC000"/>
                </a:solidFill>
              </a:rPr>
              <a:t>Legal Factors</a:t>
            </a:r>
          </a:p>
        </p:txBody>
      </p:sp>
    </p:spTree>
    <p:extLst>
      <p:ext uri="{BB962C8B-B14F-4D97-AF65-F5344CB8AC3E}">
        <p14:creationId xmlns:p14="http://schemas.microsoft.com/office/powerpoint/2010/main" val="23780205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2CC9233-F0E4-4240-8B53-910DC8904F2D}"/>
              </a:ext>
            </a:extLst>
          </p:cNvPr>
          <p:cNvSpPr>
            <a:spLocks noGrp="1"/>
          </p:cNvSpPr>
          <p:nvPr>
            <p:ph type="title"/>
          </p:nvPr>
        </p:nvSpPr>
        <p:spPr>
          <a:xfrm>
            <a:off x="1640156" y="515492"/>
            <a:ext cx="8911687" cy="678217"/>
          </a:xfrm>
        </p:spPr>
        <p:txBody>
          <a:bodyPr>
            <a:normAutofit/>
          </a:bodyPr>
          <a:lstStyle/>
          <a:p>
            <a:pPr algn="ctr"/>
            <a:r>
              <a:rPr lang="en-US" sz="2700" b="1" dirty="0"/>
              <a:t>Future Policy and Management Options</a:t>
            </a:r>
            <a:endParaRPr lang="en-US" dirty="0"/>
          </a:p>
        </p:txBody>
      </p:sp>
      <p:sp>
        <p:nvSpPr>
          <p:cNvPr id="3" name="Content Placeholder 2">
            <a:extLst>
              <a:ext uri="{FF2B5EF4-FFF2-40B4-BE49-F238E27FC236}">
                <a16:creationId xmlns:a16="http://schemas.microsoft.com/office/drawing/2014/main" id="{271DB026-3EEF-4D70-B2A2-CBB265E6E3C3}"/>
              </a:ext>
            </a:extLst>
          </p:cNvPr>
          <p:cNvSpPr>
            <a:spLocks noGrp="1"/>
          </p:cNvSpPr>
          <p:nvPr>
            <p:ph idx="1"/>
          </p:nvPr>
        </p:nvSpPr>
        <p:spPr>
          <a:xfrm>
            <a:off x="900544" y="1579419"/>
            <a:ext cx="6082147" cy="4955192"/>
          </a:xfrm>
        </p:spPr>
        <p:txBody>
          <a:bodyPr>
            <a:normAutofit fontScale="92500" lnSpcReduction="10000"/>
          </a:bodyPr>
          <a:lstStyle/>
          <a:p>
            <a:pPr>
              <a:lnSpc>
                <a:spcPct val="150000"/>
              </a:lnSpc>
            </a:pPr>
            <a:r>
              <a:rPr lang="en-US" dirty="0"/>
              <a:t>Lobby for separate visa categories for hospitality workers. </a:t>
            </a:r>
          </a:p>
          <a:p>
            <a:pPr>
              <a:lnSpc>
                <a:spcPct val="150000"/>
              </a:lnSpc>
            </a:pPr>
            <a:r>
              <a:rPr lang="en-US" dirty="0"/>
              <a:t>Boosting wages and other standards of working </a:t>
            </a:r>
          </a:p>
          <a:p>
            <a:pPr>
              <a:lnSpc>
                <a:spcPct val="150000"/>
              </a:lnSpc>
            </a:pPr>
            <a:r>
              <a:rPr lang="en-US" dirty="0"/>
              <a:t>Efficient and strategic investment in training and development programs.</a:t>
            </a:r>
          </a:p>
          <a:p>
            <a:pPr>
              <a:lnSpc>
                <a:spcPct val="150000"/>
              </a:lnSpc>
            </a:pPr>
            <a:r>
              <a:rPr lang="en-US" dirty="0"/>
              <a:t>Continuous professional development</a:t>
            </a:r>
          </a:p>
          <a:p>
            <a:pPr>
              <a:lnSpc>
                <a:spcPct val="150000"/>
              </a:lnSpc>
            </a:pPr>
            <a:r>
              <a:rPr lang="en-US" dirty="0"/>
              <a:t>Technological adoption</a:t>
            </a:r>
          </a:p>
          <a:p>
            <a:pPr>
              <a:lnSpc>
                <a:spcPct val="150000"/>
              </a:lnSpc>
            </a:pPr>
            <a:r>
              <a:rPr lang="en-US" dirty="0"/>
              <a:t>Use of green practices, including waste, energy and supplier management strategies</a:t>
            </a:r>
          </a:p>
          <a:p>
            <a:pPr>
              <a:lnSpc>
                <a:spcPct val="150000"/>
              </a:lnSpc>
            </a:pPr>
            <a:r>
              <a:rPr lang="en-US" dirty="0"/>
              <a:t>Particular with employment laws and Health and Safety legislation</a:t>
            </a:r>
          </a:p>
        </p:txBody>
      </p:sp>
      <p:pic>
        <p:nvPicPr>
          <p:cNvPr id="8194" name="Picture 2" descr="Hospitality - HSI">
            <a:extLst>
              <a:ext uri="{FF2B5EF4-FFF2-40B4-BE49-F238E27FC236}">
                <a16:creationId xmlns:a16="http://schemas.microsoft.com/office/drawing/2014/main" id="{A1400584-E37F-4273-8D07-A7BA1B9F40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9221" y="1443241"/>
            <a:ext cx="3338369" cy="22215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196" name="Picture 4" descr="5 Hospitality Jobs That are High in Demand Right Now!">
            <a:extLst>
              <a:ext uri="{FF2B5EF4-FFF2-40B4-BE49-F238E27FC236}">
                <a16:creationId xmlns:a16="http://schemas.microsoft.com/office/drawing/2014/main" id="{1C74BC04-7BC4-4736-85C4-36661BED1B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87491" y="4115549"/>
            <a:ext cx="3628592" cy="241906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268563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2CC9233-F0E4-4240-8B53-910DC8904F2D}"/>
              </a:ext>
            </a:extLst>
          </p:cNvPr>
          <p:cNvSpPr>
            <a:spLocks noGrp="1"/>
          </p:cNvSpPr>
          <p:nvPr>
            <p:ph type="title"/>
          </p:nvPr>
        </p:nvSpPr>
        <p:spPr>
          <a:xfrm>
            <a:off x="1881725" y="509810"/>
            <a:ext cx="8911687" cy="917208"/>
          </a:xfrm>
        </p:spPr>
        <p:txBody>
          <a:bodyPr>
            <a:normAutofit/>
          </a:bodyPr>
          <a:lstStyle/>
          <a:p>
            <a:pPr algn="ctr"/>
            <a:r>
              <a:rPr lang="en-US" b="1" dirty="0"/>
              <a:t>Conclusion</a:t>
            </a:r>
            <a:endParaRPr lang="en-US" dirty="0"/>
          </a:p>
        </p:txBody>
      </p:sp>
      <p:sp>
        <p:nvSpPr>
          <p:cNvPr id="3" name="Content Placeholder 2">
            <a:extLst>
              <a:ext uri="{FF2B5EF4-FFF2-40B4-BE49-F238E27FC236}">
                <a16:creationId xmlns:a16="http://schemas.microsoft.com/office/drawing/2014/main" id="{271DB026-3EEF-4D70-B2A2-CBB265E6E3C3}"/>
              </a:ext>
            </a:extLst>
          </p:cNvPr>
          <p:cNvSpPr>
            <a:spLocks noGrp="1"/>
          </p:cNvSpPr>
          <p:nvPr>
            <p:ph idx="1"/>
          </p:nvPr>
        </p:nvSpPr>
        <p:spPr>
          <a:xfrm>
            <a:off x="1638300" y="1873828"/>
            <a:ext cx="8915400" cy="3777622"/>
          </a:xfrm>
        </p:spPr>
        <p:txBody>
          <a:bodyPr>
            <a:normAutofit fontScale="62500" lnSpcReduction="20000"/>
          </a:bodyPr>
          <a:lstStyle/>
          <a:p>
            <a:pPr>
              <a:lnSpc>
                <a:spcPct val="150000"/>
              </a:lnSpc>
            </a:pPr>
            <a:r>
              <a:rPr lang="en-US" sz="2900" dirty="0"/>
              <a:t>The UK hospitality industry has concerns in terms of attracting and maintaining human capital.</a:t>
            </a:r>
          </a:p>
          <a:p>
            <a:pPr>
              <a:lnSpc>
                <a:spcPct val="150000"/>
              </a:lnSpc>
            </a:pPr>
            <a:r>
              <a:rPr lang="en-US" sz="2900" dirty="0"/>
              <a:t>Lack of people results in decreased service quality and availability and risks associated with short-term business shutdowns –</a:t>
            </a:r>
          </a:p>
          <a:p>
            <a:pPr>
              <a:lnSpc>
                <a:spcPct val="150000"/>
              </a:lnSpc>
            </a:pPr>
            <a:r>
              <a:rPr lang="en-US" sz="2900" dirty="0"/>
              <a:t>Increasing the compensation standard for the workers </a:t>
            </a:r>
          </a:p>
          <a:p>
            <a:pPr>
              <a:lnSpc>
                <a:spcPct val="150000"/>
              </a:lnSpc>
            </a:pPr>
            <a:r>
              <a:rPr lang="en-US" sz="2900" dirty="0"/>
              <a:t>Training and developing domestic human resources </a:t>
            </a:r>
          </a:p>
          <a:p>
            <a:pPr>
              <a:lnSpc>
                <a:spcPct val="150000"/>
              </a:lnSpc>
            </a:pPr>
            <a:r>
              <a:rPr lang="en-US" sz="2900" dirty="0"/>
              <a:t>Promoting and maintaining sustainability as well as following </a:t>
            </a:r>
            <a:r>
              <a:rPr lang="en-US" sz="2900" dirty="0" err="1"/>
              <a:t>labour</a:t>
            </a:r>
            <a:r>
              <a:rPr lang="en-US" sz="2900" dirty="0"/>
              <a:t> laws.</a:t>
            </a:r>
          </a:p>
          <a:p>
            <a:pPr>
              <a:lnSpc>
                <a:spcPct val="150000"/>
              </a:lnSpc>
            </a:pPr>
            <a:r>
              <a:rPr lang="en-US" sz="2900" dirty="0"/>
              <a:t> This way, the </a:t>
            </a:r>
            <a:r>
              <a:rPr lang="en-US" sz="2900" dirty="0" err="1"/>
              <a:t>labour</a:t>
            </a:r>
            <a:r>
              <a:rPr lang="en-US" sz="2900" dirty="0"/>
              <a:t> problems will be reduced, </a:t>
            </a:r>
          </a:p>
          <a:p>
            <a:pPr>
              <a:lnSpc>
                <a:spcPct val="150000"/>
              </a:lnSpc>
            </a:pPr>
            <a:endParaRPr lang="en-US" dirty="0"/>
          </a:p>
        </p:txBody>
      </p:sp>
    </p:spTree>
    <p:extLst>
      <p:ext uri="{BB962C8B-B14F-4D97-AF65-F5344CB8AC3E}">
        <p14:creationId xmlns:p14="http://schemas.microsoft.com/office/powerpoint/2010/main" val="1687653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E2BEC-E910-4891-8E24-67C8244D604D}"/>
              </a:ext>
            </a:extLst>
          </p:cNvPr>
          <p:cNvSpPr>
            <a:spLocks noGrp="1"/>
          </p:cNvSpPr>
          <p:nvPr>
            <p:ph type="title"/>
          </p:nvPr>
        </p:nvSpPr>
        <p:spPr>
          <a:xfrm>
            <a:off x="4407872" y="304800"/>
            <a:ext cx="2824202" cy="777533"/>
          </a:xfrm>
        </p:spPr>
        <p:txBody>
          <a:bodyPr/>
          <a:lstStyle/>
          <a:p>
            <a:pPr algn="ctr"/>
            <a:r>
              <a:rPr lang="en-US" b="1" dirty="0"/>
              <a:t>References</a:t>
            </a:r>
          </a:p>
        </p:txBody>
      </p:sp>
      <p:sp>
        <p:nvSpPr>
          <p:cNvPr id="3" name="Content Placeholder 2">
            <a:extLst>
              <a:ext uri="{FF2B5EF4-FFF2-40B4-BE49-F238E27FC236}">
                <a16:creationId xmlns:a16="http://schemas.microsoft.com/office/drawing/2014/main" id="{B3002250-89C3-44B7-AFAF-7385831E7E15}"/>
              </a:ext>
            </a:extLst>
          </p:cNvPr>
          <p:cNvSpPr>
            <a:spLocks noGrp="1"/>
          </p:cNvSpPr>
          <p:nvPr>
            <p:ph idx="1"/>
          </p:nvPr>
        </p:nvSpPr>
        <p:spPr>
          <a:xfrm>
            <a:off x="651164" y="1191491"/>
            <a:ext cx="11360727" cy="5541818"/>
          </a:xfrm>
        </p:spPr>
        <p:txBody>
          <a:bodyPr>
            <a:normAutofit fontScale="55000" lnSpcReduction="20000"/>
          </a:bodyPr>
          <a:lstStyle/>
          <a:p>
            <a:r>
              <a:rPr lang="en-US" dirty="0" err="1"/>
              <a:t>Ardill</a:t>
            </a:r>
            <a:r>
              <a:rPr lang="en-US" dirty="0"/>
              <a:t>, N., 2023. Work with migrant workers. In Community Work and Racism (pp. 176-185). Routledge.</a:t>
            </a:r>
          </a:p>
          <a:p>
            <a:r>
              <a:rPr lang="en-US" dirty="0"/>
              <a:t>Ashley, C., De Brine, P., Lehr, A. and Wilde, H., 2007. The role of the tourism sector in expanding economic opportunity. Cambridge, MA: John F. Kennedy School of Government, Harvard University.</a:t>
            </a:r>
          </a:p>
          <a:p>
            <a:r>
              <a:rPr lang="en-US" dirty="0"/>
              <a:t>Azizi, Z.M., Azizi, N.S.M., </a:t>
            </a:r>
            <a:r>
              <a:rPr lang="en-US" dirty="0" err="1"/>
              <a:t>Abidin</a:t>
            </a:r>
            <a:r>
              <a:rPr lang="en-US" dirty="0"/>
              <a:t>, N.Z. and </a:t>
            </a:r>
            <a:r>
              <a:rPr lang="en-US" dirty="0" err="1"/>
              <a:t>Mannakkara</a:t>
            </a:r>
            <a:r>
              <a:rPr lang="en-US" dirty="0"/>
              <a:t>, S., 2019. Making sense of energy-saving </a:t>
            </a:r>
            <a:r>
              <a:rPr lang="en-US" dirty="0" err="1"/>
              <a:t>behaviour</a:t>
            </a:r>
            <a:r>
              <a:rPr lang="en-US" dirty="0"/>
              <a:t>: a theoretical framework on strategies for </a:t>
            </a:r>
            <a:r>
              <a:rPr lang="en-US" dirty="0" err="1"/>
              <a:t>behaviour</a:t>
            </a:r>
            <a:r>
              <a:rPr lang="en-US" dirty="0"/>
              <a:t> change intervention. Procedia Computer Science, 158, pp.725-734.</a:t>
            </a:r>
          </a:p>
          <a:p>
            <a:r>
              <a:rPr lang="en-US" dirty="0"/>
              <a:t>Bashir, B. and </a:t>
            </a:r>
            <a:r>
              <a:rPr lang="en-US" dirty="0" err="1"/>
              <a:t>Gani</a:t>
            </a:r>
            <a:r>
              <a:rPr lang="en-US" dirty="0"/>
              <a:t>, A., 2020. Testing the effects of job satisfaction on organizational commitment. Journal of Management Development, 39(4), pp.525-542.</a:t>
            </a:r>
          </a:p>
          <a:p>
            <a:r>
              <a:rPr lang="en-US" dirty="0"/>
              <a:t>Baum, T., 2019. Does the hospitality industry need or deserve talent?. International Journal of Contemporary Hospitality Management, 31(10), pp.3823-3837.</a:t>
            </a:r>
          </a:p>
          <a:p>
            <a:r>
              <a:rPr lang="en-US" dirty="0" err="1"/>
              <a:t>Bazina</a:t>
            </a:r>
            <a:r>
              <a:rPr lang="en-US" dirty="0"/>
              <a:t>, A., 2023. Human resource management of the Hotel enterprise.</a:t>
            </a:r>
          </a:p>
          <a:p>
            <a:r>
              <a:rPr lang="en-US" dirty="0" err="1"/>
              <a:t>Canhoto</a:t>
            </a:r>
            <a:r>
              <a:rPr lang="en-US" dirty="0"/>
              <a:t>, A.I. and Wei, L., 2021. Stakeholders of the world, unite!: Hospitality in the time of COVID-19. International Journal of Hospitality Management, 95, p.102922.</a:t>
            </a:r>
          </a:p>
          <a:p>
            <a:r>
              <a:rPr lang="en-US" dirty="0" err="1"/>
              <a:t>Davahli</a:t>
            </a:r>
            <a:r>
              <a:rPr lang="en-US" dirty="0"/>
              <a:t>, M.R., </a:t>
            </a:r>
            <a:r>
              <a:rPr lang="en-US" dirty="0" err="1"/>
              <a:t>Karwowski</a:t>
            </a:r>
            <a:r>
              <a:rPr lang="en-US" dirty="0"/>
              <a:t>, W., </a:t>
            </a:r>
            <a:r>
              <a:rPr lang="en-US" dirty="0" err="1"/>
              <a:t>Sonmez</a:t>
            </a:r>
            <a:r>
              <a:rPr lang="en-US" dirty="0"/>
              <a:t>, S. and </a:t>
            </a:r>
            <a:r>
              <a:rPr lang="en-US" dirty="0" err="1"/>
              <a:t>Apostolopoulos</a:t>
            </a:r>
            <a:r>
              <a:rPr lang="en-US" dirty="0"/>
              <a:t>, Y., 2020. The hospitality industry in the face of the COVID-19 pandemic: Current topics and research methods. International journal of environmental research and public health, 17(20), p.7366.</a:t>
            </a:r>
          </a:p>
          <a:p>
            <a:r>
              <a:rPr lang="en-US" dirty="0"/>
              <a:t>Demir, M., </a:t>
            </a:r>
            <a:r>
              <a:rPr lang="en-US" dirty="0" err="1"/>
              <a:t>Rjoub</a:t>
            </a:r>
            <a:r>
              <a:rPr lang="en-US" dirty="0"/>
              <a:t>, H. and </a:t>
            </a:r>
            <a:r>
              <a:rPr lang="en-US" dirty="0" err="1"/>
              <a:t>Yesiltas</a:t>
            </a:r>
            <a:r>
              <a:rPr lang="en-US" dirty="0"/>
              <a:t>, M., 2021. Environmental awareness and guests’ intention to visit green hotels: The mediation role of consumption values. </a:t>
            </a:r>
            <a:r>
              <a:rPr lang="en-US" dirty="0" err="1"/>
              <a:t>Plos</a:t>
            </a:r>
            <a:r>
              <a:rPr lang="en-US" dirty="0"/>
              <a:t> one, 16(5), p.e0248815.</a:t>
            </a:r>
          </a:p>
          <a:p>
            <a:r>
              <a:rPr lang="en-US" dirty="0" err="1"/>
              <a:t>Ertuna</a:t>
            </a:r>
            <a:r>
              <a:rPr lang="en-US" dirty="0"/>
              <a:t>, B., </a:t>
            </a:r>
            <a:r>
              <a:rPr lang="en-US" dirty="0" err="1"/>
              <a:t>Karatas-Ozkan</a:t>
            </a:r>
            <a:r>
              <a:rPr lang="en-US" dirty="0"/>
              <a:t>, M. and </a:t>
            </a:r>
            <a:r>
              <a:rPr lang="en-US" dirty="0" err="1"/>
              <a:t>Yamak</a:t>
            </a:r>
            <a:r>
              <a:rPr lang="en-US" dirty="0"/>
              <a:t>, S., 2019. Diffusion of sustainability and CSR discourse in hospitality industry: Dynamics of local context. </a:t>
            </a:r>
            <a:r>
              <a:rPr lang="en-US" i="1" dirty="0"/>
              <a:t>International Journal of Contemporary Hospitality Management</a:t>
            </a:r>
            <a:r>
              <a:rPr lang="en-US" dirty="0"/>
              <a:t>, </a:t>
            </a:r>
            <a:r>
              <a:rPr lang="en-US" i="1" dirty="0"/>
              <a:t>31</a:t>
            </a:r>
            <a:r>
              <a:rPr lang="en-US" dirty="0"/>
              <a:t>(6), pp.2564-2581.</a:t>
            </a:r>
          </a:p>
          <a:p>
            <a:r>
              <a:rPr lang="en-US" i="1" dirty="0"/>
              <a:t>GOV.UK</a:t>
            </a:r>
            <a:r>
              <a:rPr lang="en-US" dirty="0"/>
              <a:t>. (2023). </a:t>
            </a:r>
            <a:r>
              <a:rPr lang="en-US" i="1" dirty="0"/>
              <a:t>Hospitality strategy: reopening, recovery, resilience</a:t>
            </a:r>
            <a:r>
              <a:rPr lang="en-US" dirty="0"/>
              <a:t> (no date) Available at: https://www.gov.uk/government/publications/hospitality-strategy-reopening-recovery-resilience/hospitality-strategy-reopening-recovery-resilience (Accessed: 22 May 2024).</a:t>
            </a:r>
          </a:p>
          <a:p>
            <a:r>
              <a:rPr lang="en-US" dirty="0" err="1"/>
              <a:t>Hamouche</a:t>
            </a:r>
            <a:r>
              <a:rPr lang="en-US" dirty="0"/>
              <a:t>, S. and </a:t>
            </a:r>
            <a:r>
              <a:rPr lang="en-US" dirty="0" err="1"/>
              <a:t>Chabani</a:t>
            </a:r>
            <a:r>
              <a:rPr lang="en-US" dirty="0"/>
              <a:t>, Z., 2021. COVID-19 and the new forms of employment relationship: implications and insights for human resource development. </a:t>
            </a:r>
            <a:r>
              <a:rPr lang="en-US" i="1" dirty="0"/>
              <a:t>Industrial and Commercial Training</a:t>
            </a:r>
            <a:r>
              <a:rPr lang="en-US" dirty="0"/>
              <a:t>, </a:t>
            </a:r>
            <a:r>
              <a:rPr lang="en-US" i="1" dirty="0"/>
              <a:t>53</a:t>
            </a:r>
            <a:r>
              <a:rPr lang="en-US" dirty="0"/>
              <a:t>(4), pp.366-379.</a:t>
            </a:r>
          </a:p>
          <a:p>
            <a:r>
              <a:rPr lang="en-US" dirty="0"/>
              <a:t>Hayes, D.K., 2021. Human-resource management in the hospitality industry.</a:t>
            </a:r>
          </a:p>
          <a:p>
            <a:r>
              <a:rPr lang="en-US" dirty="0"/>
              <a:t>Hayes, D.K., Hayes, J.D. and Hayes, P.A., 2021. </a:t>
            </a:r>
            <a:r>
              <a:rPr lang="en-US" i="1" dirty="0"/>
              <a:t>Revenue management for the hospitality industry</a:t>
            </a:r>
            <a:r>
              <a:rPr lang="en-US" dirty="0"/>
              <a:t>. John Wiley &amp; Sons.</a:t>
            </a:r>
          </a:p>
          <a:p>
            <a:r>
              <a:rPr lang="en-US" dirty="0"/>
              <a:t>Indeed.com (2024) Available at: https://uk.indeed.com/cmp/The-Ritz-London/reviews (Accessed: 22 May 2024).</a:t>
            </a:r>
          </a:p>
          <a:p>
            <a:r>
              <a:rPr lang="en-US" dirty="0" err="1"/>
              <a:t>Irabor</a:t>
            </a:r>
            <a:r>
              <a:rPr lang="en-US" dirty="0"/>
              <a:t>, I.E. and </a:t>
            </a:r>
            <a:r>
              <a:rPr lang="en-US" dirty="0" err="1"/>
              <a:t>Okolie</a:t>
            </a:r>
            <a:r>
              <a:rPr lang="en-US" dirty="0"/>
              <a:t>, U.C., 2019. A review of employees’ job satisfaction and its affect on their retention. </a:t>
            </a:r>
            <a:r>
              <a:rPr lang="en-US" i="1" dirty="0"/>
              <a:t>Annals of </a:t>
            </a:r>
            <a:r>
              <a:rPr lang="en-US" i="1" dirty="0" err="1"/>
              <a:t>Spiru</a:t>
            </a:r>
            <a:r>
              <a:rPr lang="en-US" i="1" dirty="0"/>
              <a:t> </a:t>
            </a:r>
            <a:r>
              <a:rPr lang="en-US" i="1" dirty="0" err="1"/>
              <a:t>Haret</a:t>
            </a:r>
            <a:r>
              <a:rPr lang="en-US" i="1" dirty="0"/>
              <a:t> University. Economic Series</a:t>
            </a:r>
            <a:r>
              <a:rPr lang="en-US" dirty="0"/>
              <a:t>, </a:t>
            </a:r>
            <a:r>
              <a:rPr lang="en-US" i="1" dirty="0"/>
              <a:t>19</a:t>
            </a:r>
            <a:r>
              <a:rPr lang="en-US" dirty="0"/>
              <a:t>(2), pp.93-114.</a:t>
            </a:r>
          </a:p>
          <a:p>
            <a:r>
              <a:rPr lang="en-US" dirty="0" err="1"/>
              <a:t>Jabeen</a:t>
            </a:r>
            <a:r>
              <a:rPr lang="en-US" dirty="0"/>
              <a:t>, F., Al Zaidi, S. and Al </a:t>
            </a:r>
            <a:r>
              <a:rPr lang="en-US" dirty="0" err="1"/>
              <a:t>Dhaheri</a:t>
            </a:r>
            <a:r>
              <a:rPr lang="en-US" dirty="0"/>
              <a:t>, M.H., 2022. Automation and artificial intelligence in hospitality and tourism. </a:t>
            </a:r>
            <a:r>
              <a:rPr lang="en-US" i="1" dirty="0"/>
              <a:t>Tourism Review</a:t>
            </a:r>
            <a:r>
              <a:rPr lang="en-US" dirty="0"/>
              <a:t>, </a:t>
            </a:r>
            <a:r>
              <a:rPr lang="en-US" i="1" dirty="0"/>
              <a:t>77</a:t>
            </a:r>
            <a:r>
              <a:rPr lang="en-US" dirty="0"/>
              <a:t>(4), pp.1043-1061.</a:t>
            </a:r>
          </a:p>
          <a:p>
            <a:r>
              <a:rPr lang="en-US" dirty="0"/>
              <a:t>Johnson, K.R., Huang, T. and Doyle, A., 2019. Mapping talent development in tourism and hospitality: a literature review. </a:t>
            </a:r>
            <a:r>
              <a:rPr lang="en-US" i="1" dirty="0"/>
              <a:t>European Journal of Training and Development</a:t>
            </a:r>
            <a:r>
              <a:rPr lang="en-US" dirty="0"/>
              <a:t>, </a:t>
            </a:r>
            <a:r>
              <a:rPr lang="en-US" i="1" dirty="0"/>
              <a:t>43</a:t>
            </a:r>
            <a:r>
              <a:rPr lang="en-US" dirty="0"/>
              <a:t>(9), pp.821-841.</a:t>
            </a:r>
          </a:p>
          <a:p>
            <a:endParaRPr lang="en-US" dirty="0"/>
          </a:p>
        </p:txBody>
      </p:sp>
    </p:spTree>
    <p:extLst>
      <p:ext uri="{BB962C8B-B14F-4D97-AF65-F5344CB8AC3E}">
        <p14:creationId xmlns:p14="http://schemas.microsoft.com/office/powerpoint/2010/main" val="130514913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4448</Words>
  <Application>Microsoft Office PowerPoint</Application>
  <PresentationFormat>Widescreen</PresentationFormat>
  <Paragraphs>143</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Wisp</vt:lpstr>
      <vt:lpstr>Conference Research Paper</vt:lpstr>
      <vt:lpstr>Introduction</vt:lpstr>
      <vt:lpstr>Overview of Literature </vt:lpstr>
      <vt:lpstr>PESTEL ANALYSIS</vt:lpstr>
      <vt:lpstr>PESTEL ANALYSIS</vt:lpstr>
      <vt:lpstr>PESTEL ANALYSIS</vt:lpstr>
      <vt:lpstr>PESTEL ANALYSIS</vt:lpstr>
      <vt:lpstr>PESTEL ANALYSIS</vt:lpstr>
      <vt:lpstr>PESTEL ANALYSIS</vt:lpstr>
      <vt:lpstr>Future Policy and Management Options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2024-05-30T15:15:02Z</dcterms:created>
  <dcterms:modified xsi:type="dcterms:W3CDTF">2024-05-31T09:20:02Z</dcterms:modified>
</cp:coreProperties>
</file>