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3" r:id="rId6"/>
    <p:sldId id="260" r:id="rId7"/>
    <p:sldId id="262" r:id="rId8"/>
    <p:sldId id="261" r:id="rId9"/>
    <p:sldId id="264" r:id="rId10"/>
    <p:sldId id="27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A3553-6002-4FE6-B718-D8CAED53B0F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C34D96-C902-4472-966D-237D978C03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0D278BF-8201-4540-B9BD-2A5682999F92}"/>
              </a:ext>
            </a:extLst>
          </p:cNvPr>
          <p:cNvSpPr>
            <a:spLocks noGrp="1"/>
          </p:cNvSpPr>
          <p:nvPr>
            <p:ph type="dt" sz="half" idx="10"/>
          </p:nvPr>
        </p:nvSpPr>
        <p:spPr/>
        <p:txBody>
          <a:bodyPr/>
          <a:lstStyle/>
          <a:p>
            <a:fld id="{E374DFE2-2177-46DA-B3EE-59C9BC5DF412}" type="datetimeFigureOut">
              <a:rPr lang="en-GB" smtClean="0"/>
              <a:t>14/01/2018</a:t>
            </a:fld>
            <a:endParaRPr lang="en-GB"/>
          </a:p>
        </p:txBody>
      </p:sp>
      <p:sp>
        <p:nvSpPr>
          <p:cNvPr id="5" name="Footer Placeholder 4">
            <a:extLst>
              <a:ext uri="{FF2B5EF4-FFF2-40B4-BE49-F238E27FC236}">
                <a16:creationId xmlns:a16="http://schemas.microsoft.com/office/drawing/2014/main" id="{72B45292-56D1-4B23-A970-0F235FEF60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404431-75DB-4DFF-A444-7D815A3B2AED}"/>
              </a:ext>
            </a:extLst>
          </p:cNvPr>
          <p:cNvSpPr>
            <a:spLocks noGrp="1"/>
          </p:cNvSpPr>
          <p:nvPr>
            <p:ph type="sldNum" sz="quarter" idx="12"/>
          </p:nvPr>
        </p:nvSpPr>
        <p:spPr/>
        <p:txBody>
          <a:bodyPr/>
          <a:lstStyle/>
          <a:p>
            <a:fld id="{643CA7CB-15CD-4020-8AEA-DEFFBC2C0E9F}" type="slidenum">
              <a:rPr lang="en-GB" smtClean="0"/>
              <a:t>‹#›</a:t>
            </a:fld>
            <a:endParaRPr lang="en-GB"/>
          </a:p>
        </p:txBody>
      </p:sp>
    </p:spTree>
    <p:extLst>
      <p:ext uri="{BB962C8B-B14F-4D97-AF65-F5344CB8AC3E}">
        <p14:creationId xmlns:p14="http://schemas.microsoft.com/office/powerpoint/2010/main" val="1967602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5E13D-A82B-429C-B674-8B0E68E7A8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50E908-8EFC-487C-8795-0CB53D1FA6E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4D37E8-D05A-4087-A272-D842D0089A0B}"/>
              </a:ext>
            </a:extLst>
          </p:cNvPr>
          <p:cNvSpPr>
            <a:spLocks noGrp="1"/>
          </p:cNvSpPr>
          <p:nvPr>
            <p:ph type="dt" sz="half" idx="10"/>
          </p:nvPr>
        </p:nvSpPr>
        <p:spPr/>
        <p:txBody>
          <a:bodyPr/>
          <a:lstStyle/>
          <a:p>
            <a:fld id="{E374DFE2-2177-46DA-B3EE-59C9BC5DF412}" type="datetimeFigureOut">
              <a:rPr lang="en-GB" smtClean="0"/>
              <a:t>14/01/2018</a:t>
            </a:fld>
            <a:endParaRPr lang="en-GB"/>
          </a:p>
        </p:txBody>
      </p:sp>
      <p:sp>
        <p:nvSpPr>
          <p:cNvPr id="5" name="Footer Placeholder 4">
            <a:extLst>
              <a:ext uri="{FF2B5EF4-FFF2-40B4-BE49-F238E27FC236}">
                <a16:creationId xmlns:a16="http://schemas.microsoft.com/office/drawing/2014/main" id="{AC17BB21-7D80-4612-BD54-40BB1BA84B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AF4C5C-06C7-4AF0-B582-63FC36E6332E}"/>
              </a:ext>
            </a:extLst>
          </p:cNvPr>
          <p:cNvSpPr>
            <a:spLocks noGrp="1"/>
          </p:cNvSpPr>
          <p:nvPr>
            <p:ph type="sldNum" sz="quarter" idx="12"/>
          </p:nvPr>
        </p:nvSpPr>
        <p:spPr/>
        <p:txBody>
          <a:bodyPr/>
          <a:lstStyle/>
          <a:p>
            <a:fld id="{643CA7CB-15CD-4020-8AEA-DEFFBC2C0E9F}" type="slidenum">
              <a:rPr lang="en-GB" smtClean="0"/>
              <a:t>‹#›</a:t>
            </a:fld>
            <a:endParaRPr lang="en-GB"/>
          </a:p>
        </p:txBody>
      </p:sp>
    </p:spTree>
    <p:extLst>
      <p:ext uri="{BB962C8B-B14F-4D97-AF65-F5344CB8AC3E}">
        <p14:creationId xmlns:p14="http://schemas.microsoft.com/office/powerpoint/2010/main" val="3599854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953F2-929A-4A63-A50D-CFB4CFC416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497FA4-EB7A-434F-9254-0B9ABC9CEB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082BAB5-251C-4E80-96CE-E45788EA6C4F}"/>
              </a:ext>
            </a:extLst>
          </p:cNvPr>
          <p:cNvSpPr>
            <a:spLocks noGrp="1"/>
          </p:cNvSpPr>
          <p:nvPr>
            <p:ph type="dt" sz="half" idx="10"/>
          </p:nvPr>
        </p:nvSpPr>
        <p:spPr/>
        <p:txBody>
          <a:bodyPr/>
          <a:lstStyle/>
          <a:p>
            <a:fld id="{E374DFE2-2177-46DA-B3EE-59C9BC5DF412}" type="datetimeFigureOut">
              <a:rPr lang="en-GB" smtClean="0"/>
              <a:t>14/01/2018</a:t>
            </a:fld>
            <a:endParaRPr lang="en-GB"/>
          </a:p>
        </p:txBody>
      </p:sp>
      <p:sp>
        <p:nvSpPr>
          <p:cNvPr id="5" name="Footer Placeholder 4">
            <a:extLst>
              <a:ext uri="{FF2B5EF4-FFF2-40B4-BE49-F238E27FC236}">
                <a16:creationId xmlns:a16="http://schemas.microsoft.com/office/drawing/2014/main" id="{8F04AB9F-3E84-4DF3-99DD-9FE7A3A97A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6F14E2-6175-497F-895C-699DD5CC33FF}"/>
              </a:ext>
            </a:extLst>
          </p:cNvPr>
          <p:cNvSpPr>
            <a:spLocks noGrp="1"/>
          </p:cNvSpPr>
          <p:nvPr>
            <p:ph type="sldNum" sz="quarter" idx="12"/>
          </p:nvPr>
        </p:nvSpPr>
        <p:spPr/>
        <p:txBody>
          <a:bodyPr/>
          <a:lstStyle/>
          <a:p>
            <a:fld id="{643CA7CB-15CD-4020-8AEA-DEFFBC2C0E9F}" type="slidenum">
              <a:rPr lang="en-GB" smtClean="0"/>
              <a:t>‹#›</a:t>
            </a:fld>
            <a:endParaRPr lang="en-GB"/>
          </a:p>
        </p:txBody>
      </p:sp>
    </p:spTree>
    <p:extLst>
      <p:ext uri="{BB962C8B-B14F-4D97-AF65-F5344CB8AC3E}">
        <p14:creationId xmlns:p14="http://schemas.microsoft.com/office/powerpoint/2010/main" val="390240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A2967-6773-46B1-93C4-F6AF7164A6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493B06-66D6-461C-92F1-2949E9A5B90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11B1DE-8C6F-47A3-837A-D364E6A798A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41483DC-3DF2-49EC-B017-FCDE8D9664AA}"/>
              </a:ext>
            </a:extLst>
          </p:cNvPr>
          <p:cNvSpPr>
            <a:spLocks noGrp="1"/>
          </p:cNvSpPr>
          <p:nvPr>
            <p:ph type="dt" sz="half" idx="10"/>
          </p:nvPr>
        </p:nvSpPr>
        <p:spPr/>
        <p:txBody>
          <a:bodyPr/>
          <a:lstStyle/>
          <a:p>
            <a:fld id="{E374DFE2-2177-46DA-B3EE-59C9BC5DF412}" type="datetimeFigureOut">
              <a:rPr lang="en-GB" smtClean="0"/>
              <a:t>14/01/2018</a:t>
            </a:fld>
            <a:endParaRPr lang="en-GB"/>
          </a:p>
        </p:txBody>
      </p:sp>
      <p:sp>
        <p:nvSpPr>
          <p:cNvPr id="6" name="Footer Placeholder 5">
            <a:extLst>
              <a:ext uri="{FF2B5EF4-FFF2-40B4-BE49-F238E27FC236}">
                <a16:creationId xmlns:a16="http://schemas.microsoft.com/office/drawing/2014/main" id="{092431F9-C09A-49E2-B548-93E54DFBDF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493075-A2F2-45D6-A68E-11C0DD14A42F}"/>
              </a:ext>
            </a:extLst>
          </p:cNvPr>
          <p:cNvSpPr>
            <a:spLocks noGrp="1"/>
          </p:cNvSpPr>
          <p:nvPr>
            <p:ph type="sldNum" sz="quarter" idx="12"/>
          </p:nvPr>
        </p:nvSpPr>
        <p:spPr/>
        <p:txBody>
          <a:bodyPr/>
          <a:lstStyle/>
          <a:p>
            <a:fld id="{643CA7CB-15CD-4020-8AEA-DEFFBC2C0E9F}" type="slidenum">
              <a:rPr lang="en-GB" smtClean="0"/>
              <a:t>‹#›</a:t>
            </a:fld>
            <a:endParaRPr lang="en-GB"/>
          </a:p>
        </p:txBody>
      </p:sp>
    </p:spTree>
    <p:extLst>
      <p:ext uri="{BB962C8B-B14F-4D97-AF65-F5344CB8AC3E}">
        <p14:creationId xmlns:p14="http://schemas.microsoft.com/office/powerpoint/2010/main" val="262842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77522-7286-4F53-80AC-CF3D42F4F2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A2CAF2-F840-43D0-8904-577364EF60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727B5A0-9E0F-4821-8095-23F53ABDC67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778DCE9-1ABA-4768-BAC4-6522DDDA6B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387435D-AE17-4542-BB27-80EEF7A7C3D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B952554-F501-4639-AE1A-E022EDB0F25E}"/>
              </a:ext>
            </a:extLst>
          </p:cNvPr>
          <p:cNvSpPr>
            <a:spLocks noGrp="1"/>
          </p:cNvSpPr>
          <p:nvPr>
            <p:ph type="dt" sz="half" idx="10"/>
          </p:nvPr>
        </p:nvSpPr>
        <p:spPr/>
        <p:txBody>
          <a:bodyPr/>
          <a:lstStyle/>
          <a:p>
            <a:fld id="{E374DFE2-2177-46DA-B3EE-59C9BC5DF412}" type="datetimeFigureOut">
              <a:rPr lang="en-GB" smtClean="0"/>
              <a:t>14/01/2018</a:t>
            </a:fld>
            <a:endParaRPr lang="en-GB"/>
          </a:p>
        </p:txBody>
      </p:sp>
      <p:sp>
        <p:nvSpPr>
          <p:cNvPr id="8" name="Footer Placeholder 7">
            <a:extLst>
              <a:ext uri="{FF2B5EF4-FFF2-40B4-BE49-F238E27FC236}">
                <a16:creationId xmlns:a16="http://schemas.microsoft.com/office/drawing/2014/main" id="{C714C685-B629-4B95-9F68-80852F890BE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DED4624-6CCC-40AD-AAC4-D167FCCC9E6B}"/>
              </a:ext>
            </a:extLst>
          </p:cNvPr>
          <p:cNvSpPr>
            <a:spLocks noGrp="1"/>
          </p:cNvSpPr>
          <p:nvPr>
            <p:ph type="sldNum" sz="quarter" idx="12"/>
          </p:nvPr>
        </p:nvSpPr>
        <p:spPr/>
        <p:txBody>
          <a:bodyPr/>
          <a:lstStyle/>
          <a:p>
            <a:fld id="{643CA7CB-15CD-4020-8AEA-DEFFBC2C0E9F}" type="slidenum">
              <a:rPr lang="en-GB" smtClean="0"/>
              <a:t>‹#›</a:t>
            </a:fld>
            <a:endParaRPr lang="en-GB"/>
          </a:p>
        </p:txBody>
      </p:sp>
    </p:spTree>
    <p:extLst>
      <p:ext uri="{BB962C8B-B14F-4D97-AF65-F5344CB8AC3E}">
        <p14:creationId xmlns:p14="http://schemas.microsoft.com/office/powerpoint/2010/main" val="2024258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61A3D-7457-470F-A07F-F45A5D24A75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B32041-ABE7-4F96-ADFC-00413011CF0A}"/>
              </a:ext>
            </a:extLst>
          </p:cNvPr>
          <p:cNvSpPr>
            <a:spLocks noGrp="1"/>
          </p:cNvSpPr>
          <p:nvPr>
            <p:ph type="dt" sz="half" idx="10"/>
          </p:nvPr>
        </p:nvSpPr>
        <p:spPr/>
        <p:txBody>
          <a:bodyPr/>
          <a:lstStyle/>
          <a:p>
            <a:fld id="{E374DFE2-2177-46DA-B3EE-59C9BC5DF412}" type="datetimeFigureOut">
              <a:rPr lang="en-GB" smtClean="0"/>
              <a:t>14/01/2018</a:t>
            </a:fld>
            <a:endParaRPr lang="en-GB"/>
          </a:p>
        </p:txBody>
      </p:sp>
      <p:sp>
        <p:nvSpPr>
          <p:cNvPr id="4" name="Footer Placeholder 3">
            <a:extLst>
              <a:ext uri="{FF2B5EF4-FFF2-40B4-BE49-F238E27FC236}">
                <a16:creationId xmlns:a16="http://schemas.microsoft.com/office/drawing/2014/main" id="{98E290BF-9C22-48E1-A6B0-8F2EF66B00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D87ABB7-E50A-4106-9F4D-F8FAB2EF5EEF}"/>
              </a:ext>
            </a:extLst>
          </p:cNvPr>
          <p:cNvSpPr>
            <a:spLocks noGrp="1"/>
          </p:cNvSpPr>
          <p:nvPr>
            <p:ph type="sldNum" sz="quarter" idx="12"/>
          </p:nvPr>
        </p:nvSpPr>
        <p:spPr/>
        <p:txBody>
          <a:bodyPr/>
          <a:lstStyle/>
          <a:p>
            <a:fld id="{643CA7CB-15CD-4020-8AEA-DEFFBC2C0E9F}" type="slidenum">
              <a:rPr lang="en-GB" smtClean="0"/>
              <a:t>‹#›</a:t>
            </a:fld>
            <a:endParaRPr lang="en-GB"/>
          </a:p>
        </p:txBody>
      </p:sp>
    </p:spTree>
    <p:extLst>
      <p:ext uri="{BB962C8B-B14F-4D97-AF65-F5344CB8AC3E}">
        <p14:creationId xmlns:p14="http://schemas.microsoft.com/office/powerpoint/2010/main" val="157343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B04B51-F020-4377-8A27-A358C25A25AE}"/>
              </a:ext>
            </a:extLst>
          </p:cNvPr>
          <p:cNvSpPr>
            <a:spLocks noGrp="1"/>
          </p:cNvSpPr>
          <p:nvPr>
            <p:ph type="dt" sz="half" idx="10"/>
          </p:nvPr>
        </p:nvSpPr>
        <p:spPr/>
        <p:txBody>
          <a:bodyPr/>
          <a:lstStyle/>
          <a:p>
            <a:fld id="{E374DFE2-2177-46DA-B3EE-59C9BC5DF412}" type="datetimeFigureOut">
              <a:rPr lang="en-GB" smtClean="0"/>
              <a:t>14/01/2018</a:t>
            </a:fld>
            <a:endParaRPr lang="en-GB"/>
          </a:p>
        </p:txBody>
      </p:sp>
      <p:sp>
        <p:nvSpPr>
          <p:cNvPr id="3" name="Footer Placeholder 2">
            <a:extLst>
              <a:ext uri="{FF2B5EF4-FFF2-40B4-BE49-F238E27FC236}">
                <a16:creationId xmlns:a16="http://schemas.microsoft.com/office/drawing/2014/main" id="{0161113D-CB82-492A-A050-00761A9BA2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D0C0DA1-A9B5-43C3-8CBA-4FD34BBD6605}"/>
              </a:ext>
            </a:extLst>
          </p:cNvPr>
          <p:cNvSpPr>
            <a:spLocks noGrp="1"/>
          </p:cNvSpPr>
          <p:nvPr>
            <p:ph type="sldNum" sz="quarter" idx="12"/>
          </p:nvPr>
        </p:nvSpPr>
        <p:spPr/>
        <p:txBody>
          <a:bodyPr/>
          <a:lstStyle/>
          <a:p>
            <a:fld id="{643CA7CB-15CD-4020-8AEA-DEFFBC2C0E9F}" type="slidenum">
              <a:rPr lang="en-GB" smtClean="0"/>
              <a:t>‹#›</a:t>
            </a:fld>
            <a:endParaRPr lang="en-GB"/>
          </a:p>
        </p:txBody>
      </p:sp>
    </p:spTree>
    <p:extLst>
      <p:ext uri="{BB962C8B-B14F-4D97-AF65-F5344CB8AC3E}">
        <p14:creationId xmlns:p14="http://schemas.microsoft.com/office/powerpoint/2010/main" val="3045354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971E5-E16D-403C-B47A-1CC41E5B20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7BDAC6-A9AF-431A-9890-126177673C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3A2D5E0-EA63-43F0-8F08-9669E2F8CB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15CDD6C-3941-418E-AD5B-1984DDF43601}"/>
              </a:ext>
            </a:extLst>
          </p:cNvPr>
          <p:cNvSpPr>
            <a:spLocks noGrp="1"/>
          </p:cNvSpPr>
          <p:nvPr>
            <p:ph type="dt" sz="half" idx="10"/>
          </p:nvPr>
        </p:nvSpPr>
        <p:spPr/>
        <p:txBody>
          <a:bodyPr/>
          <a:lstStyle/>
          <a:p>
            <a:fld id="{E374DFE2-2177-46DA-B3EE-59C9BC5DF412}" type="datetimeFigureOut">
              <a:rPr lang="en-GB" smtClean="0"/>
              <a:t>14/01/2018</a:t>
            </a:fld>
            <a:endParaRPr lang="en-GB"/>
          </a:p>
        </p:txBody>
      </p:sp>
      <p:sp>
        <p:nvSpPr>
          <p:cNvPr id="6" name="Footer Placeholder 5">
            <a:extLst>
              <a:ext uri="{FF2B5EF4-FFF2-40B4-BE49-F238E27FC236}">
                <a16:creationId xmlns:a16="http://schemas.microsoft.com/office/drawing/2014/main" id="{6E658B6A-6A80-4A9D-B331-D24D21D1E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02AF72-5C97-40AC-A6F5-38FEDA4FD08E}"/>
              </a:ext>
            </a:extLst>
          </p:cNvPr>
          <p:cNvSpPr>
            <a:spLocks noGrp="1"/>
          </p:cNvSpPr>
          <p:nvPr>
            <p:ph type="sldNum" sz="quarter" idx="12"/>
          </p:nvPr>
        </p:nvSpPr>
        <p:spPr/>
        <p:txBody>
          <a:bodyPr/>
          <a:lstStyle/>
          <a:p>
            <a:fld id="{643CA7CB-15CD-4020-8AEA-DEFFBC2C0E9F}" type="slidenum">
              <a:rPr lang="en-GB" smtClean="0"/>
              <a:t>‹#›</a:t>
            </a:fld>
            <a:endParaRPr lang="en-GB"/>
          </a:p>
        </p:txBody>
      </p:sp>
    </p:spTree>
    <p:extLst>
      <p:ext uri="{BB962C8B-B14F-4D97-AF65-F5344CB8AC3E}">
        <p14:creationId xmlns:p14="http://schemas.microsoft.com/office/powerpoint/2010/main" val="900884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CA296-FA0E-4B9F-8D95-945F86889B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C250DC-03F5-498B-A036-EFAE975501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CC6ECB2-106B-4EDC-9283-C4D274ACDC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0E16AFE-67F0-47B8-B0A5-4D22BF0B094B}"/>
              </a:ext>
            </a:extLst>
          </p:cNvPr>
          <p:cNvSpPr>
            <a:spLocks noGrp="1"/>
          </p:cNvSpPr>
          <p:nvPr>
            <p:ph type="dt" sz="half" idx="10"/>
          </p:nvPr>
        </p:nvSpPr>
        <p:spPr/>
        <p:txBody>
          <a:bodyPr/>
          <a:lstStyle/>
          <a:p>
            <a:fld id="{E374DFE2-2177-46DA-B3EE-59C9BC5DF412}" type="datetimeFigureOut">
              <a:rPr lang="en-GB" smtClean="0"/>
              <a:t>14/01/2018</a:t>
            </a:fld>
            <a:endParaRPr lang="en-GB"/>
          </a:p>
        </p:txBody>
      </p:sp>
      <p:sp>
        <p:nvSpPr>
          <p:cNvPr id="6" name="Footer Placeholder 5">
            <a:extLst>
              <a:ext uri="{FF2B5EF4-FFF2-40B4-BE49-F238E27FC236}">
                <a16:creationId xmlns:a16="http://schemas.microsoft.com/office/drawing/2014/main" id="{DB49C55D-571A-43FB-89EF-B31857346B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6D6BC4-36A2-4194-8246-24473C1659ED}"/>
              </a:ext>
            </a:extLst>
          </p:cNvPr>
          <p:cNvSpPr>
            <a:spLocks noGrp="1"/>
          </p:cNvSpPr>
          <p:nvPr>
            <p:ph type="sldNum" sz="quarter" idx="12"/>
          </p:nvPr>
        </p:nvSpPr>
        <p:spPr/>
        <p:txBody>
          <a:bodyPr/>
          <a:lstStyle/>
          <a:p>
            <a:fld id="{643CA7CB-15CD-4020-8AEA-DEFFBC2C0E9F}" type="slidenum">
              <a:rPr lang="en-GB" smtClean="0"/>
              <a:t>‹#›</a:t>
            </a:fld>
            <a:endParaRPr lang="en-GB"/>
          </a:p>
        </p:txBody>
      </p:sp>
    </p:spTree>
    <p:extLst>
      <p:ext uri="{BB962C8B-B14F-4D97-AF65-F5344CB8AC3E}">
        <p14:creationId xmlns:p14="http://schemas.microsoft.com/office/powerpoint/2010/main" val="1120572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076F5-EE21-4DF7-8166-724A1FC9AB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48D36A-7ECC-4AB5-ADBC-6104CEF36C3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23AE51-34FC-4B98-976F-D99DB3E65A56}"/>
              </a:ext>
            </a:extLst>
          </p:cNvPr>
          <p:cNvSpPr>
            <a:spLocks noGrp="1"/>
          </p:cNvSpPr>
          <p:nvPr>
            <p:ph type="dt" sz="half" idx="10"/>
          </p:nvPr>
        </p:nvSpPr>
        <p:spPr/>
        <p:txBody>
          <a:bodyPr/>
          <a:lstStyle/>
          <a:p>
            <a:fld id="{E374DFE2-2177-46DA-B3EE-59C9BC5DF412}" type="datetimeFigureOut">
              <a:rPr lang="en-GB" smtClean="0"/>
              <a:t>14/01/2018</a:t>
            </a:fld>
            <a:endParaRPr lang="en-GB"/>
          </a:p>
        </p:txBody>
      </p:sp>
      <p:sp>
        <p:nvSpPr>
          <p:cNvPr id="5" name="Footer Placeholder 4">
            <a:extLst>
              <a:ext uri="{FF2B5EF4-FFF2-40B4-BE49-F238E27FC236}">
                <a16:creationId xmlns:a16="http://schemas.microsoft.com/office/drawing/2014/main" id="{745C256E-7C94-4B05-965E-FBC0548D32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B02E3F-D4C4-4494-95F2-DF0890950AA7}"/>
              </a:ext>
            </a:extLst>
          </p:cNvPr>
          <p:cNvSpPr>
            <a:spLocks noGrp="1"/>
          </p:cNvSpPr>
          <p:nvPr>
            <p:ph type="sldNum" sz="quarter" idx="12"/>
          </p:nvPr>
        </p:nvSpPr>
        <p:spPr/>
        <p:txBody>
          <a:bodyPr/>
          <a:lstStyle/>
          <a:p>
            <a:fld id="{643CA7CB-15CD-4020-8AEA-DEFFBC2C0E9F}" type="slidenum">
              <a:rPr lang="en-GB" smtClean="0"/>
              <a:t>‹#›</a:t>
            </a:fld>
            <a:endParaRPr lang="en-GB"/>
          </a:p>
        </p:txBody>
      </p:sp>
    </p:spTree>
    <p:extLst>
      <p:ext uri="{BB962C8B-B14F-4D97-AF65-F5344CB8AC3E}">
        <p14:creationId xmlns:p14="http://schemas.microsoft.com/office/powerpoint/2010/main" val="562914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062022-8C88-44EC-AF30-3FFB8CBE0A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E88CF3-AF1A-40C2-9F09-B763177CAB1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320B9-75DD-4655-AC8D-E0ECE48CD0B4}"/>
              </a:ext>
            </a:extLst>
          </p:cNvPr>
          <p:cNvSpPr>
            <a:spLocks noGrp="1"/>
          </p:cNvSpPr>
          <p:nvPr>
            <p:ph type="dt" sz="half" idx="10"/>
          </p:nvPr>
        </p:nvSpPr>
        <p:spPr/>
        <p:txBody>
          <a:bodyPr/>
          <a:lstStyle/>
          <a:p>
            <a:fld id="{E374DFE2-2177-46DA-B3EE-59C9BC5DF412}" type="datetimeFigureOut">
              <a:rPr lang="en-GB" smtClean="0"/>
              <a:t>14/01/2018</a:t>
            </a:fld>
            <a:endParaRPr lang="en-GB"/>
          </a:p>
        </p:txBody>
      </p:sp>
      <p:sp>
        <p:nvSpPr>
          <p:cNvPr id="5" name="Footer Placeholder 4">
            <a:extLst>
              <a:ext uri="{FF2B5EF4-FFF2-40B4-BE49-F238E27FC236}">
                <a16:creationId xmlns:a16="http://schemas.microsoft.com/office/drawing/2014/main" id="{A7BD133C-3AAE-486E-B404-644979E17F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7809E3-17B9-4B35-8A19-51010723A214}"/>
              </a:ext>
            </a:extLst>
          </p:cNvPr>
          <p:cNvSpPr>
            <a:spLocks noGrp="1"/>
          </p:cNvSpPr>
          <p:nvPr>
            <p:ph type="sldNum" sz="quarter" idx="12"/>
          </p:nvPr>
        </p:nvSpPr>
        <p:spPr/>
        <p:txBody>
          <a:bodyPr/>
          <a:lstStyle/>
          <a:p>
            <a:fld id="{643CA7CB-15CD-4020-8AEA-DEFFBC2C0E9F}" type="slidenum">
              <a:rPr lang="en-GB" smtClean="0"/>
              <a:t>‹#›</a:t>
            </a:fld>
            <a:endParaRPr lang="en-GB"/>
          </a:p>
        </p:txBody>
      </p:sp>
    </p:spTree>
    <p:extLst>
      <p:ext uri="{BB962C8B-B14F-4D97-AF65-F5344CB8AC3E}">
        <p14:creationId xmlns:p14="http://schemas.microsoft.com/office/powerpoint/2010/main" val="2650560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00DEE3-FB2B-4A24-A75E-5F6F99E3C2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7264C1-9016-4A90-9922-69E756A9BB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AA7A82-FD2E-4BB2-B5A2-5679F45278F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74DFE2-2177-46DA-B3EE-59C9BC5DF412}" type="datetimeFigureOut">
              <a:rPr lang="en-GB" smtClean="0"/>
              <a:t>14/01/2018</a:t>
            </a:fld>
            <a:endParaRPr lang="en-GB"/>
          </a:p>
        </p:txBody>
      </p:sp>
      <p:sp>
        <p:nvSpPr>
          <p:cNvPr id="5" name="Footer Placeholder 4">
            <a:extLst>
              <a:ext uri="{FF2B5EF4-FFF2-40B4-BE49-F238E27FC236}">
                <a16:creationId xmlns:a16="http://schemas.microsoft.com/office/drawing/2014/main" id="{C57E04C2-CD80-4459-9834-65959A415D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D647244-9C5A-46FA-8EA0-411CC6A9CF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3CA7CB-15CD-4020-8AEA-DEFFBC2C0E9F}" type="slidenum">
              <a:rPr lang="en-GB" smtClean="0"/>
              <a:t>‹#›</a:t>
            </a:fld>
            <a:endParaRPr lang="en-GB"/>
          </a:p>
        </p:txBody>
      </p:sp>
    </p:spTree>
    <p:extLst>
      <p:ext uri="{BB962C8B-B14F-4D97-AF65-F5344CB8AC3E}">
        <p14:creationId xmlns:p14="http://schemas.microsoft.com/office/powerpoint/2010/main" val="2847977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52ED5-3FAE-494F-A2D1-DC6EA47628B1}"/>
              </a:ext>
            </a:extLst>
          </p:cNvPr>
          <p:cNvSpPr>
            <a:spLocks noGrp="1"/>
          </p:cNvSpPr>
          <p:nvPr>
            <p:ph type="ctrTitle"/>
          </p:nvPr>
        </p:nvSpPr>
        <p:spPr>
          <a:xfrm>
            <a:off x="0" y="0"/>
            <a:ext cx="12192000" cy="2387600"/>
          </a:xfrm>
        </p:spPr>
        <p:txBody>
          <a:bodyPr/>
          <a:lstStyle/>
          <a:p>
            <a:r>
              <a:rPr lang="en-GB" dirty="0"/>
              <a:t>My Dissertation on Guerrilla Warfare 1948-68 &amp; 1968-</a:t>
            </a:r>
          </a:p>
        </p:txBody>
      </p:sp>
      <p:sp>
        <p:nvSpPr>
          <p:cNvPr id="3" name="Subtitle 2">
            <a:extLst>
              <a:ext uri="{FF2B5EF4-FFF2-40B4-BE49-F238E27FC236}">
                <a16:creationId xmlns:a16="http://schemas.microsoft.com/office/drawing/2014/main" id="{E2A6FC8C-2EAF-4178-A240-987E89CA7FC7}"/>
              </a:ext>
            </a:extLst>
          </p:cNvPr>
          <p:cNvSpPr>
            <a:spLocks noGrp="1"/>
          </p:cNvSpPr>
          <p:nvPr>
            <p:ph type="subTitle" idx="1"/>
          </p:nvPr>
        </p:nvSpPr>
        <p:spPr>
          <a:xfrm>
            <a:off x="1722781" y="5666064"/>
            <a:ext cx="9144000" cy="800997"/>
          </a:xfrm>
        </p:spPr>
        <p:txBody>
          <a:bodyPr/>
          <a:lstStyle/>
          <a:p>
            <a:r>
              <a:rPr lang="en-GB" dirty="0"/>
              <a:t>By Graham Davies</a:t>
            </a:r>
          </a:p>
        </p:txBody>
      </p:sp>
      <p:sp>
        <p:nvSpPr>
          <p:cNvPr id="4" name="TextBox 3">
            <a:extLst>
              <a:ext uri="{FF2B5EF4-FFF2-40B4-BE49-F238E27FC236}">
                <a16:creationId xmlns:a16="http://schemas.microsoft.com/office/drawing/2014/main" id="{99A1F49E-2A34-45A2-9590-2861F22E54A6}"/>
              </a:ext>
            </a:extLst>
          </p:cNvPr>
          <p:cNvSpPr txBox="1"/>
          <p:nvPr/>
        </p:nvSpPr>
        <p:spPr>
          <a:xfrm>
            <a:off x="1199320" y="3242002"/>
            <a:ext cx="10190921" cy="1569660"/>
          </a:xfrm>
          <a:prstGeom prst="rect">
            <a:avLst/>
          </a:prstGeom>
          <a:noFill/>
        </p:spPr>
        <p:txBody>
          <a:bodyPr wrap="square" rtlCol="0">
            <a:spAutoFit/>
          </a:bodyPr>
          <a:lstStyle/>
          <a:p>
            <a:pPr algn="ctr"/>
            <a:r>
              <a:rPr lang="en-GB" sz="3200" dirty="0"/>
              <a:t>Guerrilla Warfare and Counterinsurgency</a:t>
            </a:r>
          </a:p>
          <a:p>
            <a:pPr algn="ctr"/>
            <a:r>
              <a:rPr lang="en-GB" sz="3200" dirty="0"/>
              <a:t>Pre and Post 1968 with Harold Wilson’s East of Suez Declaration of January 1968</a:t>
            </a:r>
          </a:p>
        </p:txBody>
      </p:sp>
    </p:spTree>
    <p:extLst>
      <p:ext uri="{BB962C8B-B14F-4D97-AF65-F5344CB8AC3E}">
        <p14:creationId xmlns:p14="http://schemas.microsoft.com/office/powerpoint/2010/main" val="21068715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E2182-A137-4AED-8319-B6FDE2BE1909}"/>
              </a:ext>
            </a:extLst>
          </p:cNvPr>
          <p:cNvSpPr>
            <a:spLocks noGrp="1"/>
          </p:cNvSpPr>
          <p:nvPr>
            <p:ph type="title"/>
          </p:nvPr>
        </p:nvSpPr>
        <p:spPr>
          <a:xfrm>
            <a:off x="838200" y="0"/>
            <a:ext cx="10515600" cy="1325563"/>
          </a:xfrm>
        </p:spPr>
        <p:txBody>
          <a:bodyPr/>
          <a:lstStyle/>
          <a:p>
            <a:r>
              <a:rPr lang="en-GB" dirty="0"/>
              <a:t>Structure</a:t>
            </a:r>
          </a:p>
        </p:txBody>
      </p:sp>
      <p:sp>
        <p:nvSpPr>
          <p:cNvPr id="3" name="Content Placeholder 2">
            <a:extLst>
              <a:ext uri="{FF2B5EF4-FFF2-40B4-BE49-F238E27FC236}">
                <a16:creationId xmlns:a16="http://schemas.microsoft.com/office/drawing/2014/main" id="{EF6DE2EE-6F01-46A9-8B32-20B606E595FD}"/>
              </a:ext>
            </a:extLst>
          </p:cNvPr>
          <p:cNvSpPr>
            <a:spLocks noGrp="1"/>
          </p:cNvSpPr>
          <p:nvPr>
            <p:ph idx="1"/>
          </p:nvPr>
        </p:nvSpPr>
        <p:spPr>
          <a:xfrm>
            <a:off x="838200" y="1325563"/>
            <a:ext cx="10515600" cy="4351338"/>
          </a:xfrm>
        </p:spPr>
        <p:txBody>
          <a:bodyPr/>
          <a:lstStyle/>
          <a:p>
            <a:pPr marL="0" indent="0">
              <a:buNone/>
            </a:pPr>
            <a:r>
              <a:rPr lang="en-GB" dirty="0"/>
              <a:t>Definitions</a:t>
            </a:r>
          </a:p>
          <a:p>
            <a:pPr marL="0" indent="0">
              <a:buNone/>
            </a:pPr>
            <a:r>
              <a:rPr lang="en-GB" dirty="0"/>
              <a:t>What was Harold Wilson’s East of Suez Declaration?</a:t>
            </a:r>
          </a:p>
          <a:p>
            <a:pPr marL="0" indent="0">
              <a:buNone/>
            </a:pPr>
            <a:r>
              <a:rPr lang="en-GB" dirty="0"/>
              <a:t>Leading Questions</a:t>
            </a:r>
          </a:p>
          <a:p>
            <a:pPr marL="0" indent="0">
              <a:buNone/>
            </a:pPr>
            <a:r>
              <a:rPr lang="en-GB" dirty="0"/>
              <a:t>Sources</a:t>
            </a:r>
          </a:p>
          <a:p>
            <a:pPr marL="0" indent="0">
              <a:buNone/>
            </a:pPr>
            <a:r>
              <a:rPr lang="en-GB" dirty="0"/>
              <a:t>Ideology</a:t>
            </a:r>
          </a:p>
          <a:p>
            <a:pPr marL="0" indent="0">
              <a:buNone/>
            </a:pPr>
            <a:r>
              <a:rPr lang="en-GB" dirty="0"/>
              <a:t>Methodology</a:t>
            </a:r>
          </a:p>
          <a:p>
            <a:pPr marL="0" indent="0">
              <a:buNone/>
            </a:pPr>
            <a:r>
              <a:rPr lang="en-GB" dirty="0"/>
              <a:t>Conclusions</a:t>
            </a:r>
          </a:p>
          <a:p>
            <a:pPr marL="0" indent="0">
              <a:buNone/>
            </a:pPr>
            <a:r>
              <a:rPr lang="en-GB" dirty="0"/>
              <a:t>Bibliography</a:t>
            </a:r>
          </a:p>
        </p:txBody>
      </p:sp>
      <p:pic>
        <p:nvPicPr>
          <p:cNvPr id="5" name="Picture 4">
            <a:extLst>
              <a:ext uri="{FF2B5EF4-FFF2-40B4-BE49-F238E27FC236}">
                <a16:creationId xmlns:a16="http://schemas.microsoft.com/office/drawing/2014/main" id="{002CFC93-93DE-4E04-AFCC-30B0DB9056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53670" y="4361069"/>
            <a:ext cx="3154777" cy="2103185"/>
          </a:xfrm>
          <a:prstGeom prst="rect">
            <a:avLst/>
          </a:prstGeom>
        </p:spPr>
      </p:pic>
      <p:sp>
        <p:nvSpPr>
          <p:cNvPr id="6" name="Rectangle 5">
            <a:extLst>
              <a:ext uri="{FF2B5EF4-FFF2-40B4-BE49-F238E27FC236}">
                <a16:creationId xmlns:a16="http://schemas.microsoft.com/office/drawing/2014/main" id="{2E432CB6-F814-4461-8F03-8A05B3D5600B}"/>
              </a:ext>
            </a:extLst>
          </p:cNvPr>
          <p:cNvSpPr/>
          <p:nvPr/>
        </p:nvSpPr>
        <p:spPr>
          <a:xfrm>
            <a:off x="8786571" y="3375122"/>
            <a:ext cx="2888974" cy="646331"/>
          </a:xfrm>
          <a:prstGeom prst="rect">
            <a:avLst/>
          </a:prstGeom>
        </p:spPr>
        <p:txBody>
          <a:bodyPr wrap="square">
            <a:spAutoFit/>
          </a:bodyPr>
          <a:lstStyle/>
          <a:p>
            <a:r>
              <a:rPr lang="en-GB" sz="1200" dirty="0"/>
              <a:t>EOKA Logo, DeviantArt, [online]. Available: https://hellenicfighter.deviantart.com/art/EOKA-Hellas-Cyprus-Flag-668430143 </a:t>
            </a:r>
          </a:p>
        </p:txBody>
      </p:sp>
      <p:pic>
        <p:nvPicPr>
          <p:cNvPr id="8" name="Picture 7">
            <a:extLst>
              <a:ext uri="{FF2B5EF4-FFF2-40B4-BE49-F238E27FC236}">
                <a16:creationId xmlns:a16="http://schemas.microsoft.com/office/drawing/2014/main" id="{F1B1B729-B42E-418C-BD75-121C9427F34C}"/>
              </a:ext>
            </a:extLst>
          </p:cNvPr>
          <p:cNvPicPr>
            <a:picLocks noChangeAspect="1"/>
          </p:cNvPicPr>
          <p:nvPr/>
        </p:nvPicPr>
        <p:blipFill>
          <a:blip r:embed="rId3"/>
          <a:stretch>
            <a:fillRect/>
          </a:stretch>
        </p:blipFill>
        <p:spPr>
          <a:xfrm>
            <a:off x="4505737" y="4361069"/>
            <a:ext cx="3164569" cy="2103185"/>
          </a:xfrm>
          <a:prstGeom prst="rect">
            <a:avLst/>
          </a:prstGeom>
        </p:spPr>
      </p:pic>
      <p:sp>
        <p:nvSpPr>
          <p:cNvPr id="9" name="Rectangle 8">
            <a:extLst>
              <a:ext uri="{FF2B5EF4-FFF2-40B4-BE49-F238E27FC236}">
                <a16:creationId xmlns:a16="http://schemas.microsoft.com/office/drawing/2014/main" id="{85B8FF58-ACEC-42DE-BC77-7CAAA1E31337}"/>
              </a:ext>
            </a:extLst>
          </p:cNvPr>
          <p:cNvSpPr/>
          <p:nvPr/>
        </p:nvSpPr>
        <p:spPr>
          <a:xfrm>
            <a:off x="4505737" y="3375122"/>
            <a:ext cx="2650435" cy="830997"/>
          </a:xfrm>
          <a:prstGeom prst="rect">
            <a:avLst/>
          </a:prstGeom>
        </p:spPr>
        <p:txBody>
          <a:bodyPr wrap="square">
            <a:spAutoFit/>
          </a:bodyPr>
          <a:lstStyle/>
          <a:p>
            <a:r>
              <a:rPr lang="en-GB" sz="1200" dirty="0"/>
              <a:t>Malayan People’s Anti-Japanese Army Flag, British Empire, [online]. Available: http://www.britishempire.co.uk/article/mpajaflag.htm </a:t>
            </a:r>
          </a:p>
        </p:txBody>
      </p:sp>
    </p:spTree>
    <p:extLst>
      <p:ext uri="{BB962C8B-B14F-4D97-AF65-F5344CB8AC3E}">
        <p14:creationId xmlns:p14="http://schemas.microsoft.com/office/powerpoint/2010/main" val="3426995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6E908-0B32-4F88-B5E5-28866CED93D8}"/>
              </a:ext>
            </a:extLst>
          </p:cNvPr>
          <p:cNvSpPr>
            <a:spLocks noGrp="1"/>
          </p:cNvSpPr>
          <p:nvPr>
            <p:ph type="title"/>
          </p:nvPr>
        </p:nvSpPr>
        <p:spPr>
          <a:xfrm>
            <a:off x="0" y="0"/>
            <a:ext cx="12192000" cy="980661"/>
          </a:xfrm>
        </p:spPr>
        <p:txBody>
          <a:bodyPr/>
          <a:lstStyle/>
          <a:p>
            <a:r>
              <a:rPr lang="en-GB" dirty="0"/>
              <a:t>Guerrilla Warfare &amp; Counterinsurgency</a:t>
            </a:r>
          </a:p>
        </p:txBody>
      </p:sp>
      <p:sp>
        <p:nvSpPr>
          <p:cNvPr id="3" name="Content Placeholder 2">
            <a:extLst>
              <a:ext uri="{FF2B5EF4-FFF2-40B4-BE49-F238E27FC236}">
                <a16:creationId xmlns:a16="http://schemas.microsoft.com/office/drawing/2014/main" id="{C873D9E3-AF64-46B8-A547-A383FAE50F67}"/>
              </a:ext>
            </a:extLst>
          </p:cNvPr>
          <p:cNvSpPr>
            <a:spLocks noGrp="1"/>
          </p:cNvSpPr>
          <p:nvPr>
            <p:ph idx="1"/>
          </p:nvPr>
        </p:nvSpPr>
        <p:spPr>
          <a:xfrm>
            <a:off x="0" y="768626"/>
            <a:ext cx="12192000" cy="6089374"/>
          </a:xfrm>
        </p:spPr>
        <p:txBody>
          <a:bodyPr>
            <a:noAutofit/>
          </a:bodyPr>
          <a:lstStyle/>
          <a:p>
            <a:pPr marL="0" indent="0">
              <a:buNone/>
            </a:pPr>
            <a:r>
              <a:rPr lang="en-GB" sz="2200" b="1" dirty="0"/>
              <a:t>Guerrillas: </a:t>
            </a:r>
            <a:r>
              <a:rPr lang="en-GB" sz="2200" dirty="0"/>
              <a:t>A means of fighting that pits a small outnumbered, ill-equipped, in-experienced force against a superior enemy. E.g. Mau Mau, Viet Minh / Cong</a:t>
            </a:r>
          </a:p>
          <a:p>
            <a:pPr marL="0" indent="0">
              <a:buNone/>
            </a:pPr>
            <a:endParaRPr lang="en-GB" sz="2200" dirty="0"/>
          </a:p>
          <a:p>
            <a:pPr marL="0" indent="0">
              <a:buNone/>
            </a:pPr>
            <a:r>
              <a:rPr lang="en-GB" sz="2200" b="1" dirty="0"/>
              <a:t>Insurgencies:</a:t>
            </a:r>
            <a:r>
              <a:rPr lang="en-GB" sz="2200" dirty="0"/>
              <a:t> The lawful or unlawful attempt to stir up sentiments towards an individual, regime or a community by revolt. E.g. EOKA, FLN, </a:t>
            </a:r>
            <a:r>
              <a:rPr lang="en-GB" sz="2200" dirty="0">
                <a:solidFill>
                  <a:prstClr val="black"/>
                </a:solidFill>
              </a:rPr>
              <a:t>NLF, </a:t>
            </a:r>
            <a:r>
              <a:rPr lang="en-GB" sz="2200" dirty="0"/>
              <a:t>FLOSY</a:t>
            </a:r>
          </a:p>
          <a:p>
            <a:pPr marL="0" indent="0">
              <a:buNone/>
            </a:pPr>
            <a:endParaRPr lang="en-GB" sz="2200" dirty="0"/>
          </a:p>
          <a:p>
            <a:pPr marL="0" indent="0">
              <a:buNone/>
            </a:pPr>
            <a:r>
              <a:rPr lang="en-GB" sz="2200" b="1" dirty="0"/>
              <a:t>Terrorism:</a:t>
            </a:r>
            <a:r>
              <a:rPr lang="en-GB" sz="2200" dirty="0"/>
              <a:t> An organisation’s or an individual’s attempt to force a government or people into a specific way of thinking by force for political, religious or ideological gain by violence against innocents. E.g. IRA, RAF (Baader-Meinhof), Black September</a:t>
            </a:r>
          </a:p>
          <a:p>
            <a:pPr marL="0" indent="0">
              <a:buNone/>
            </a:pPr>
            <a:endParaRPr lang="en-GB" sz="2200" dirty="0"/>
          </a:p>
          <a:p>
            <a:pPr marL="0" indent="0">
              <a:buNone/>
            </a:pPr>
            <a:r>
              <a:rPr lang="en-GB" sz="2200" b="1" dirty="0"/>
              <a:t>Counterinsurgency / Terrorism: </a:t>
            </a:r>
            <a:r>
              <a:rPr lang="en-GB" sz="2200" dirty="0"/>
              <a:t>The use of Law-Enforcement / Military power to try to prevent Terrorists / Insurgencies  from taking hold and gaining support. E.g. Operation Banner</a:t>
            </a:r>
          </a:p>
          <a:p>
            <a:pPr marL="0" indent="0">
              <a:buNone/>
            </a:pPr>
            <a:endParaRPr lang="en-GB" sz="2200" dirty="0"/>
          </a:p>
          <a:p>
            <a:pPr marL="0" indent="0">
              <a:buNone/>
            </a:pPr>
            <a:r>
              <a:rPr lang="en-GB" sz="2200" dirty="0"/>
              <a:t>Groups / Individuals can however, fit into one or more definitions depending on individual perception “One Man’s Terrorist is another Man’s Freedom Fighter” and one can be the by-product of another</a:t>
            </a:r>
          </a:p>
        </p:txBody>
      </p:sp>
    </p:spTree>
    <p:extLst>
      <p:ext uri="{BB962C8B-B14F-4D97-AF65-F5344CB8AC3E}">
        <p14:creationId xmlns:p14="http://schemas.microsoft.com/office/powerpoint/2010/main" val="275455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CA74C-7943-494D-9602-A07658BE4317}"/>
              </a:ext>
            </a:extLst>
          </p:cNvPr>
          <p:cNvSpPr>
            <a:spLocks noGrp="1"/>
          </p:cNvSpPr>
          <p:nvPr>
            <p:ph type="title"/>
          </p:nvPr>
        </p:nvSpPr>
        <p:spPr>
          <a:xfrm>
            <a:off x="838200" y="0"/>
            <a:ext cx="10515600" cy="1325563"/>
          </a:xfrm>
        </p:spPr>
        <p:txBody>
          <a:bodyPr/>
          <a:lstStyle/>
          <a:p>
            <a:r>
              <a:rPr lang="en-GB" dirty="0"/>
              <a:t>Harold Wilson’s East of Suez Declaration</a:t>
            </a:r>
          </a:p>
        </p:txBody>
      </p:sp>
      <p:sp>
        <p:nvSpPr>
          <p:cNvPr id="3" name="Content Placeholder 2">
            <a:extLst>
              <a:ext uri="{FF2B5EF4-FFF2-40B4-BE49-F238E27FC236}">
                <a16:creationId xmlns:a16="http://schemas.microsoft.com/office/drawing/2014/main" id="{B9C9FB17-5DF3-4016-80DB-B83F0869DF04}"/>
              </a:ext>
            </a:extLst>
          </p:cNvPr>
          <p:cNvSpPr>
            <a:spLocks noGrp="1"/>
          </p:cNvSpPr>
          <p:nvPr>
            <p:ph idx="1"/>
          </p:nvPr>
        </p:nvSpPr>
        <p:spPr>
          <a:xfrm>
            <a:off x="838200" y="1123260"/>
            <a:ext cx="10515600" cy="4351338"/>
          </a:xfrm>
        </p:spPr>
        <p:txBody>
          <a:bodyPr/>
          <a:lstStyle/>
          <a:p>
            <a:pPr marL="0" indent="0">
              <a:buNone/>
            </a:pPr>
            <a:r>
              <a:rPr lang="en-GB" dirty="0"/>
              <a:t>January 1968</a:t>
            </a:r>
          </a:p>
          <a:p>
            <a:pPr marL="0" indent="0">
              <a:buNone/>
            </a:pPr>
            <a:r>
              <a:rPr lang="en-GB" dirty="0"/>
              <a:t>Just after our retreat from Aden</a:t>
            </a:r>
          </a:p>
          <a:p>
            <a:pPr marL="0" indent="0">
              <a:buNone/>
            </a:pPr>
            <a:r>
              <a:rPr lang="en-GB" dirty="0"/>
              <a:t>Made by Harold Wilson (PM) and Denis Healey (SoS for Defence)</a:t>
            </a:r>
          </a:p>
          <a:p>
            <a:pPr marL="0" indent="0">
              <a:buNone/>
            </a:pPr>
            <a:r>
              <a:rPr lang="en-GB" dirty="0"/>
              <a:t>Withdrew British Military commitments East of the Suez Canal i.e. Brunei, Hong Kong, Singapore etc (along with then justifiable military spending cuts due to lack of overseas deployments east of the Suez Canal)</a:t>
            </a:r>
          </a:p>
          <a:p>
            <a:pPr marL="0" indent="0">
              <a:buNone/>
            </a:pPr>
            <a:r>
              <a:rPr lang="en-GB" dirty="0"/>
              <a:t>Garrisons were in place in Hong Kong and still are in Brunei but very small </a:t>
            </a:r>
          </a:p>
        </p:txBody>
      </p:sp>
      <p:pic>
        <p:nvPicPr>
          <p:cNvPr id="4" name="Picture 3">
            <a:extLst>
              <a:ext uri="{FF2B5EF4-FFF2-40B4-BE49-F238E27FC236}">
                <a16:creationId xmlns:a16="http://schemas.microsoft.com/office/drawing/2014/main" id="{E99C9AF3-53BA-4C23-9231-80EAFD557100}"/>
              </a:ext>
            </a:extLst>
          </p:cNvPr>
          <p:cNvPicPr>
            <a:picLocks noChangeAspect="1"/>
          </p:cNvPicPr>
          <p:nvPr/>
        </p:nvPicPr>
        <p:blipFill>
          <a:blip r:embed="rId2"/>
          <a:stretch>
            <a:fillRect/>
          </a:stretch>
        </p:blipFill>
        <p:spPr>
          <a:xfrm>
            <a:off x="2160105" y="5069718"/>
            <a:ext cx="1528140" cy="1528140"/>
          </a:xfrm>
          <a:prstGeom prst="rect">
            <a:avLst/>
          </a:prstGeom>
        </p:spPr>
      </p:pic>
      <p:pic>
        <p:nvPicPr>
          <p:cNvPr id="5" name="Picture 4">
            <a:extLst>
              <a:ext uri="{FF2B5EF4-FFF2-40B4-BE49-F238E27FC236}">
                <a16:creationId xmlns:a16="http://schemas.microsoft.com/office/drawing/2014/main" id="{BE131316-FF92-4493-B2B4-4C6C82FE93AE}"/>
              </a:ext>
            </a:extLst>
          </p:cNvPr>
          <p:cNvPicPr>
            <a:picLocks noChangeAspect="1"/>
          </p:cNvPicPr>
          <p:nvPr/>
        </p:nvPicPr>
        <p:blipFill rotWithShape="1">
          <a:blip r:embed="rId3"/>
          <a:srcRect l="37291" r="20792"/>
          <a:stretch/>
        </p:blipFill>
        <p:spPr>
          <a:xfrm>
            <a:off x="7625842" y="4809576"/>
            <a:ext cx="1332628" cy="1788282"/>
          </a:xfrm>
          <a:prstGeom prst="rect">
            <a:avLst/>
          </a:prstGeom>
        </p:spPr>
      </p:pic>
      <p:sp>
        <p:nvSpPr>
          <p:cNvPr id="6" name="Rectangle 5">
            <a:extLst>
              <a:ext uri="{FF2B5EF4-FFF2-40B4-BE49-F238E27FC236}">
                <a16:creationId xmlns:a16="http://schemas.microsoft.com/office/drawing/2014/main" id="{FD2788BF-BBC3-4B1F-AE7B-1FF1708F6395}"/>
              </a:ext>
            </a:extLst>
          </p:cNvPr>
          <p:cNvSpPr/>
          <p:nvPr/>
        </p:nvSpPr>
        <p:spPr>
          <a:xfrm>
            <a:off x="3688245" y="5112898"/>
            <a:ext cx="2805320" cy="1384995"/>
          </a:xfrm>
          <a:prstGeom prst="rect">
            <a:avLst/>
          </a:prstGeom>
        </p:spPr>
        <p:txBody>
          <a:bodyPr wrap="square">
            <a:spAutoFit/>
          </a:bodyPr>
          <a:lstStyle/>
          <a:p>
            <a:r>
              <a:rPr lang="en-GB" sz="1400" dirty="0"/>
              <a:t>Harold Wilson, Parliament, [online]. Available: http://www.parliament.uk/about/art-in-parliament/online-exhibitions/parliamentarians/harold-wilson/image-1/ </a:t>
            </a:r>
          </a:p>
        </p:txBody>
      </p:sp>
      <p:sp>
        <p:nvSpPr>
          <p:cNvPr id="7" name="Rectangle 6">
            <a:extLst>
              <a:ext uri="{FF2B5EF4-FFF2-40B4-BE49-F238E27FC236}">
                <a16:creationId xmlns:a16="http://schemas.microsoft.com/office/drawing/2014/main" id="{9BD0BBA5-ADF1-437D-B581-F9865A1563D0}"/>
              </a:ext>
            </a:extLst>
          </p:cNvPr>
          <p:cNvSpPr/>
          <p:nvPr/>
        </p:nvSpPr>
        <p:spPr>
          <a:xfrm>
            <a:off x="9066515" y="5328341"/>
            <a:ext cx="2287285" cy="954107"/>
          </a:xfrm>
          <a:prstGeom prst="rect">
            <a:avLst/>
          </a:prstGeom>
        </p:spPr>
        <p:txBody>
          <a:bodyPr wrap="square">
            <a:spAutoFit/>
          </a:bodyPr>
          <a:lstStyle/>
          <a:p>
            <a:r>
              <a:rPr lang="en-GB" sz="1400" dirty="0"/>
              <a:t>Denis Healey, BBC, [online]. Available: http://www.bbc.co.uk/news/uk-politics-13858316 </a:t>
            </a:r>
          </a:p>
        </p:txBody>
      </p:sp>
    </p:spTree>
    <p:extLst>
      <p:ext uri="{BB962C8B-B14F-4D97-AF65-F5344CB8AC3E}">
        <p14:creationId xmlns:p14="http://schemas.microsoft.com/office/powerpoint/2010/main" val="1034645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6BB0F-C140-4074-9FD1-2BC995999E91}"/>
              </a:ext>
            </a:extLst>
          </p:cNvPr>
          <p:cNvSpPr>
            <a:spLocks noGrp="1"/>
          </p:cNvSpPr>
          <p:nvPr>
            <p:ph type="title"/>
          </p:nvPr>
        </p:nvSpPr>
        <p:spPr>
          <a:xfrm>
            <a:off x="838200" y="0"/>
            <a:ext cx="10515600" cy="1325563"/>
          </a:xfrm>
        </p:spPr>
        <p:txBody>
          <a:bodyPr/>
          <a:lstStyle/>
          <a:p>
            <a:r>
              <a:rPr lang="en-GB" dirty="0"/>
              <a:t>Leading Questions</a:t>
            </a:r>
          </a:p>
        </p:txBody>
      </p:sp>
      <p:sp>
        <p:nvSpPr>
          <p:cNvPr id="3" name="Content Placeholder 2">
            <a:extLst>
              <a:ext uri="{FF2B5EF4-FFF2-40B4-BE49-F238E27FC236}">
                <a16:creationId xmlns:a16="http://schemas.microsoft.com/office/drawing/2014/main" id="{0ADA5954-8076-4036-88C6-1C6B39F7B0CA}"/>
              </a:ext>
            </a:extLst>
          </p:cNvPr>
          <p:cNvSpPr>
            <a:spLocks noGrp="1"/>
          </p:cNvSpPr>
          <p:nvPr>
            <p:ph idx="1"/>
          </p:nvPr>
        </p:nvSpPr>
        <p:spPr>
          <a:xfrm>
            <a:off x="0" y="1086679"/>
            <a:ext cx="12192000" cy="5406886"/>
          </a:xfrm>
        </p:spPr>
        <p:txBody>
          <a:bodyPr>
            <a:normAutofit/>
          </a:bodyPr>
          <a:lstStyle/>
          <a:p>
            <a:pPr marL="0" indent="0">
              <a:buNone/>
            </a:pPr>
            <a:r>
              <a:rPr lang="en-GB" dirty="0"/>
              <a:t>Was the 1968 East of Suez Declaration a pivotal point for change in COIN warfare?</a:t>
            </a:r>
          </a:p>
          <a:p>
            <a:pPr marL="0" indent="0">
              <a:buNone/>
            </a:pPr>
            <a:endParaRPr lang="en-GB" dirty="0"/>
          </a:p>
          <a:p>
            <a:pPr marL="0" indent="0">
              <a:buNone/>
            </a:pPr>
            <a:r>
              <a:rPr lang="en-GB" dirty="0"/>
              <a:t>Was de-colonialization post 1948 an international issue or just a UK issue? Especially with the increase of UN et al power in an Anglo-centric scholarship?</a:t>
            </a:r>
          </a:p>
          <a:p>
            <a:pPr marL="0" indent="0">
              <a:buNone/>
            </a:pPr>
            <a:endParaRPr lang="en-GB" dirty="0"/>
          </a:p>
          <a:p>
            <a:pPr marL="0" indent="0">
              <a:buNone/>
            </a:pPr>
            <a:r>
              <a:rPr lang="en-GB" dirty="0"/>
              <a:t>How have International Coalitions (be they UN, NATO or EU led) changed the way COIN works practically?</a:t>
            </a:r>
          </a:p>
          <a:p>
            <a:pPr marL="0" indent="0">
              <a:buNone/>
            </a:pPr>
            <a:endParaRPr lang="en-GB" dirty="0"/>
          </a:p>
          <a:p>
            <a:pPr marL="0" indent="0">
              <a:buNone/>
            </a:pPr>
            <a:r>
              <a:rPr lang="en-GB" dirty="0"/>
              <a:t>Are Insurgencies, Guerrillas and Terrorism independent entities or derivatives of each other?</a:t>
            </a:r>
          </a:p>
          <a:p>
            <a:pPr marL="0" indent="0">
              <a:buNone/>
            </a:pPr>
            <a:endParaRPr lang="en-GB" dirty="0"/>
          </a:p>
        </p:txBody>
      </p:sp>
    </p:spTree>
    <p:extLst>
      <p:ext uri="{BB962C8B-B14F-4D97-AF65-F5344CB8AC3E}">
        <p14:creationId xmlns:p14="http://schemas.microsoft.com/office/powerpoint/2010/main" val="2884615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8558-9200-4B49-8A5E-FDBA61F54191}"/>
              </a:ext>
            </a:extLst>
          </p:cNvPr>
          <p:cNvSpPr>
            <a:spLocks noGrp="1"/>
          </p:cNvSpPr>
          <p:nvPr>
            <p:ph type="title"/>
          </p:nvPr>
        </p:nvSpPr>
        <p:spPr>
          <a:xfrm>
            <a:off x="0" y="1"/>
            <a:ext cx="12192000" cy="609600"/>
          </a:xfrm>
        </p:spPr>
        <p:txBody>
          <a:bodyPr>
            <a:normAutofit fontScale="90000"/>
          </a:bodyPr>
          <a:lstStyle/>
          <a:p>
            <a:r>
              <a:rPr lang="en-GB" dirty="0"/>
              <a:t>My Sources</a:t>
            </a:r>
          </a:p>
        </p:txBody>
      </p:sp>
      <p:sp>
        <p:nvSpPr>
          <p:cNvPr id="3" name="Content Placeholder 2">
            <a:extLst>
              <a:ext uri="{FF2B5EF4-FFF2-40B4-BE49-F238E27FC236}">
                <a16:creationId xmlns:a16="http://schemas.microsoft.com/office/drawing/2014/main" id="{42A47F1B-1B36-444E-A249-E7EA53C29F6D}"/>
              </a:ext>
            </a:extLst>
          </p:cNvPr>
          <p:cNvSpPr>
            <a:spLocks noGrp="1"/>
          </p:cNvSpPr>
          <p:nvPr>
            <p:ph idx="1"/>
          </p:nvPr>
        </p:nvSpPr>
        <p:spPr>
          <a:xfrm>
            <a:off x="0" y="609602"/>
            <a:ext cx="12192000" cy="4969563"/>
          </a:xfrm>
        </p:spPr>
        <p:txBody>
          <a:bodyPr>
            <a:normAutofit lnSpcReduction="10000"/>
          </a:bodyPr>
          <a:lstStyle/>
          <a:p>
            <a:pPr marL="0" indent="0">
              <a:buNone/>
            </a:pPr>
            <a:r>
              <a:rPr lang="en-GB" sz="2400" b="1" dirty="0"/>
              <a:t>Biographies: </a:t>
            </a:r>
            <a:r>
              <a:rPr lang="en-GB" sz="2400" dirty="0"/>
              <a:t>allow for third party opinions on leading figures. E.g. Johnathon Riley’s biographies on Hugh Stockwell and Anthony Farrar-Hockley.</a:t>
            </a:r>
          </a:p>
          <a:p>
            <a:pPr marL="0" indent="0">
              <a:buNone/>
            </a:pPr>
            <a:endParaRPr lang="en-GB" sz="2400" dirty="0"/>
          </a:p>
          <a:p>
            <a:pPr marL="0" indent="0">
              <a:buNone/>
            </a:pPr>
            <a:r>
              <a:rPr lang="en-GB" sz="2400" b="1" dirty="0"/>
              <a:t>Autobiographies: </a:t>
            </a:r>
            <a:r>
              <a:rPr lang="en-GB" sz="2400" dirty="0"/>
              <a:t>allow for self-reflection, personal opinions form leading figures. E.g. Colin ‘Mad Mitch’ Mitchell and Peter de la Billère</a:t>
            </a:r>
          </a:p>
          <a:p>
            <a:pPr marL="0" indent="0">
              <a:buNone/>
            </a:pPr>
            <a:endParaRPr lang="en-GB" sz="2400" dirty="0"/>
          </a:p>
          <a:p>
            <a:pPr marL="0" indent="0">
              <a:buNone/>
            </a:pPr>
            <a:r>
              <a:rPr lang="en-GB" sz="2400" b="1" dirty="0"/>
              <a:t>Memoirs: </a:t>
            </a:r>
            <a:r>
              <a:rPr lang="en-GB" sz="2400" dirty="0"/>
              <a:t>allow for the reflection of ideas in academia. E.g. Frank Kitson and Rupert Smith.</a:t>
            </a:r>
          </a:p>
          <a:p>
            <a:pPr marL="0" indent="0">
              <a:buNone/>
            </a:pPr>
            <a:endParaRPr lang="en-GB" sz="2400" dirty="0"/>
          </a:p>
          <a:p>
            <a:pPr marL="0" indent="0">
              <a:buNone/>
            </a:pPr>
            <a:r>
              <a:rPr lang="en-GB" sz="2400" b="1" dirty="0"/>
              <a:t>Scholarship: </a:t>
            </a:r>
            <a:r>
              <a:rPr lang="en-GB" sz="2400" dirty="0"/>
              <a:t>contemporary and current allow for serious academic argument. E.g. Victoria Nolan and Douglas Porch. </a:t>
            </a:r>
          </a:p>
          <a:p>
            <a:pPr marL="0" indent="0">
              <a:buNone/>
            </a:pPr>
            <a:endParaRPr lang="en-GB" sz="2400" dirty="0"/>
          </a:p>
          <a:p>
            <a:pPr marL="0" indent="0">
              <a:buNone/>
            </a:pPr>
            <a:r>
              <a:rPr lang="en-GB" sz="2400" b="1" dirty="0"/>
              <a:t>Military Theorists: </a:t>
            </a:r>
            <a:r>
              <a:rPr lang="en-GB" sz="2400" dirty="0"/>
              <a:t>allow for the understanding of the foundation of ideas. E.g. Sun Tzu, Giap and Clausewitz.</a:t>
            </a:r>
            <a:endParaRPr lang="en-GB" dirty="0"/>
          </a:p>
          <a:p>
            <a:pPr marL="0" indent="0">
              <a:buNone/>
            </a:pPr>
            <a:endParaRPr lang="en-GB" dirty="0"/>
          </a:p>
        </p:txBody>
      </p:sp>
      <p:pic>
        <p:nvPicPr>
          <p:cNvPr id="4" name="Picture 3">
            <a:extLst>
              <a:ext uri="{FF2B5EF4-FFF2-40B4-BE49-F238E27FC236}">
                <a16:creationId xmlns:a16="http://schemas.microsoft.com/office/drawing/2014/main" id="{CCE0C243-A9EE-4323-AAAA-FD9EC524E817}"/>
              </a:ext>
            </a:extLst>
          </p:cNvPr>
          <p:cNvPicPr>
            <a:picLocks noChangeAspect="1"/>
          </p:cNvPicPr>
          <p:nvPr/>
        </p:nvPicPr>
        <p:blipFill rotWithShape="1">
          <a:blip r:embed="rId2"/>
          <a:srcRect l="10248" r="16417"/>
          <a:stretch/>
        </p:blipFill>
        <p:spPr>
          <a:xfrm>
            <a:off x="371063" y="5543927"/>
            <a:ext cx="1179445" cy="1204246"/>
          </a:xfrm>
          <a:prstGeom prst="rect">
            <a:avLst/>
          </a:prstGeom>
        </p:spPr>
      </p:pic>
      <p:sp>
        <p:nvSpPr>
          <p:cNvPr id="5" name="Rectangle 4">
            <a:extLst>
              <a:ext uri="{FF2B5EF4-FFF2-40B4-BE49-F238E27FC236}">
                <a16:creationId xmlns:a16="http://schemas.microsoft.com/office/drawing/2014/main" id="{19F9178F-9294-4459-BD3E-B20BEEE8FC1A}"/>
              </a:ext>
            </a:extLst>
          </p:cNvPr>
          <p:cNvSpPr/>
          <p:nvPr/>
        </p:nvSpPr>
        <p:spPr>
          <a:xfrm>
            <a:off x="1755915" y="5543927"/>
            <a:ext cx="2027583" cy="1169551"/>
          </a:xfrm>
          <a:prstGeom prst="rect">
            <a:avLst/>
          </a:prstGeom>
        </p:spPr>
        <p:txBody>
          <a:bodyPr wrap="square">
            <a:spAutoFit/>
          </a:bodyPr>
          <a:lstStyle/>
          <a:p>
            <a:r>
              <a:rPr lang="en-GB" sz="1400" dirty="0"/>
              <a:t>Colin ‘Mad Mitch’ Mitchell, BBC, [online]. Available: http://news.bbc.co.uk/1/hi/scotland/7111303.stm </a:t>
            </a:r>
          </a:p>
        </p:txBody>
      </p:sp>
      <p:sp>
        <p:nvSpPr>
          <p:cNvPr id="6" name="Rectangle 5">
            <a:extLst>
              <a:ext uri="{FF2B5EF4-FFF2-40B4-BE49-F238E27FC236}">
                <a16:creationId xmlns:a16="http://schemas.microsoft.com/office/drawing/2014/main" id="{BD335B4F-0F1A-47B9-819C-6CA6C11C7A33}"/>
              </a:ext>
            </a:extLst>
          </p:cNvPr>
          <p:cNvSpPr/>
          <p:nvPr/>
        </p:nvSpPr>
        <p:spPr>
          <a:xfrm>
            <a:off x="5618922" y="5363178"/>
            <a:ext cx="2491408" cy="1384995"/>
          </a:xfrm>
          <a:prstGeom prst="rect">
            <a:avLst/>
          </a:prstGeom>
        </p:spPr>
        <p:txBody>
          <a:bodyPr wrap="square">
            <a:spAutoFit/>
          </a:bodyPr>
          <a:lstStyle/>
          <a:p>
            <a:r>
              <a:rPr lang="en-GB" sz="1400" dirty="0"/>
              <a:t>Frank Kitson, Telegraph, [online]. Available: http://www.telegraph.co.uk/news/uknews/northernireland/11566363/Army-general-sued-over-1973-loyalist-murder.html </a:t>
            </a:r>
          </a:p>
        </p:txBody>
      </p:sp>
      <p:pic>
        <p:nvPicPr>
          <p:cNvPr id="7" name="Picture 6">
            <a:extLst>
              <a:ext uri="{FF2B5EF4-FFF2-40B4-BE49-F238E27FC236}">
                <a16:creationId xmlns:a16="http://schemas.microsoft.com/office/drawing/2014/main" id="{41862FF2-5571-4F79-BD2C-969059CA69CC}"/>
              </a:ext>
            </a:extLst>
          </p:cNvPr>
          <p:cNvPicPr>
            <a:picLocks noChangeAspect="1"/>
          </p:cNvPicPr>
          <p:nvPr/>
        </p:nvPicPr>
        <p:blipFill rotWithShape="1">
          <a:blip r:embed="rId3"/>
          <a:srcRect l="14993" r="20154" b="14645"/>
          <a:stretch/>
        </p:blipFill>
        <p:spPr>
          <a:xfrm>
            <a:off x="3932584" y="5293220"/>
            <a:ext cx="1537252" cy="1488050"/>
          </a:xfrm>
          <a:prstGeom prst="rect">
            <a:avLst/>
          </a:prstGeom>
        </p:spPr>
      </p:pic>
      <p:pic>
        <p:nvPicPr>
          <p:cNvPr id="8" name="Picture 7">
            <a:extLst>
              <a:ext uri="{FF2B5EF4-FFF2-40B4-BE49-F238E27FC236}">
                <a16:creationId xmlns:a16="http://schemas.microsoft.com/office/drawing/2014/main" id="{71C6CFB4-AFCE-4008-8288-E7E21630ED45}"/>
              </a:ext>
            </a:extLst>
          </p:cNvPr>
          <p:cNvPicPr>
            <a:picLocks noChangeAspect="1"/>
          </p:cNvPicPr>
          <p:nvPr/>
        </p:nvPicPr>
        <p:blipFill>
          <a:blip r:embed="rId4"/>
          <a:stretch>
            <a:fillRect/>
          </a:stretch>
        </p:blipFill>
        <p:spPr>
          <a:xfrm>
            <a:off x="8259416" y="5227873"/>
            <a:ext cx="1086678" cy="1545498"/>
          </a:xfrm>
          <a:prstGeom prst="rect">
            <a:avLst/>
          </a:prstGeom>
        </p:spPr>
      </p:pic>
      <p:sp>
        <p:nvSpPr>
          <p:cNvPr id="9" name="Rectangle 8">
            <a:extLst>
              <a:ext uri="{FF2B5EF4-FFF2-40B4-BE49-F238E27FC236}">
                <a16:creationId xmlns:a16="http://schemas.microsoft.com/office/drawing/2014/main" id="{97C11CF1-0C51-4AE5-B94B-F1DDBAA58173}"/>
              </a:ext>
            </a:extLst>
          </p:cNvPr>
          <p:cNvSpPr/>
          <p:nvPr/>
        </p:nvSpPr>
        <p:spPr>
          <a:xfrm>
            <a:off x="9448802" y="5328483"/>
            <a:ext cx="2686872" cy="1384995"/>
          </a:xfrm>
          <a:prstGeom prst="rect">
            <a:avLst/>
          </a:prstGeom>
        </p:spPr>
        <p:txBody>
          <a:bodyPr wrap="square">
            <a:spAutoFit/>
          </a:bodyPr>
          <a:lstStyle/>
          <a:p>
            <a:r>
              <a:rPr lang="en-GB" sz="1400" dirty="0"/>
              <a:t>Rupert Smith, NATO, [online]. Available: https://www.nato.int/docu/review/2001/Peacekeeping-Challenge/Rupert-Smith-DSACEUR/EN/index.htm </a:t>
            </a:r>
          </a:p>
        </p:txBody>
      </p:sp>
    </p:spTree>
    <p:extLst>
      <p:ext uri="{BB962C8B-B14F-4D97-AF65-F5344CB8AC3E}">
        <p14:creationId xmlns:p14="http://schemas.microsoft.com/office/powerpoint/2010/main" val="1169139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1A9A5-EF00-440B-9AA8-E15D0BFA7C82}"/>
              </a:ext>
            </a:extLst>
          </p:cNvPr>
          <p:cNvSpPr>
            <a:spLocks noGrp="1"/>
          </p:cNvSpPr>
          <p:nvPr>
            <p:ph type="title"/>
          </p:nvPr>
        </p:nvSpPr>
        <p:spPr>
          <a:xfrm>
            <a:off x="838200" y="0"/>
            <a:ext cx="10515600" cy="848139"/>
          </a:xfrm>
        </p:spPr>
        <p:txBody>
          <a:bodyPr/>
          <a:lstStyle/>
          <a:p>
            <a:r>
              <a:rPr lang="en-GB" dirty="0"/>
              <a:t>Theoretical Positioning</a:t>
            </a:r>
          </a:p>
        </p:txBody>
      </p:sp>
      <p:sp>
        <p:nvSpPr>
          <p:cNvPr id="3" name="Content Placeholder 2">
            <a:extLst>
              <a:ext uri="{FF2B5EF4-FFF2-40B4-BE49-F238E27FC236}">
                <a16:creationId xmlns:a16="http://schemas.microsoft.com/office/drawing/2014/main" id="{CFDF8937-79FB-4DAE-BCF6-D6B097273CA7}"/>
              </a:ext>
            </a:extLst>
          </p:cNvPr>
          <p:cNvSpPr>
            <a:spLocks noGrp="1"/>
          </p:cNvSpPr>
          <p:nvPr>
            <p:ph idx="1"/>
          </p:nvPr>
        </p:nvSpPr>
        <p:spPr>
          <a:xfrm>
            <a:off x="0" y="729215"/>
            <a:ext cx="12192000" cy="4351338"/>
          </a:xfrm>
        </p:spPr>
        <p:txBody>
          <a:bodyPr>
            <a:normAutofit/>
          </a:bodyPr>
          <a:lstStyle/>
          <a:p>
            <a:pPr marL="0" indent="0">
              <a:buNone/>
            </a:pPr>
            <a:r>
              <a:rPr lang="en-GB" b="1" dirty="0"/>
              <a:t>Marxism: </a:t>
            </a:r>
            <a:r>
              <a:rPr lang="en-GB" dirty="0"/>
              <a:t>Guerrilla organisations in SE Asia were Marxist backed or orientated. E.g. Mao Tse Tung, Chin Peng (MPAJA - MRLA), Ho Chi Minh (Viet Minh – Viet Cong)</a:t>
            </a:r>
          </a:p>
          <a:p>
            <a:pPr marL="0" indent="0">
              <a:buNone/>
            </a:pPr>
            <a:endParaRPr lang="en-GB" dirty="0"/>
          </a:p>
          <a:p>
            <a:pPr marL="0" indent="0">
              <a:buNone/>
            </a:pPr>
            <a:r>
              <a:rPr lang="en-GB" b="1" dirty="0"/>
              <a:t>Nationalism: </a:t>
            </a:r>
            <a:r>
              <a:rPr lang="en-GB" dirty="0"/>
              <a:t>Arab guerrillas were backed by Gaddafi and / or Nassar in light of Pan-Arabism. E.g. FLOSY, NLF, FLN. Former Yugoslavia Wars were nationalistic in outlook. E.g. KLA</a:t>
            </a:r>
          </a:p>
          <a:p>
            <a:pPr marL="0" indent="0">
              <a:buNone/>
            </a:pPr>
            <a:endParaRPr lang="en-GB" dirty="0"/>
          </a:p>
          <a:p>
            <a:pPr marL="0" indent="0">
              <a:buNone/>
            </a:pPr>
            <a:r>
              <a:rPr lang="en-GB" b="1" dirty="0"/>
              <a:t>De-colonialization: </a:t>
            </a:r>
            <a:r>
              <a:rPr lang="en-GB" dirty="0"/>
              <a:t>decline of colonial empires (British, French, Dutch, Portuguese, Belgian) by political and military means</a:t>
            </a:r>
          </a:p>
        </p:txBody>
      </p:sp>
      <p:pic>
        <p:nvPicPr>
          <p:cNvPr id="5" name="Picture 4">
            <a:extLst>
              <a:ext uri="{FF2B5EF4-FFF2-40B4-BE49-F238E27FC236}">
                <a16:creationId xmlns:a16="http://schemas.microsoft.com/office/drawing/2014/main" id="{CA5EBB89-B459-4120-B834-581DC02930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52522" y="4398593"/>
            <a:ext cx="4076148" cy="2400851"/>
          </a:xfrm>
          <a:prstGeom prst="rect">
            <a:avLst/>
          </a:prstGeom>
        </p:spPr>
      </p:pic>
      <p:sp>
        <p:nvSpPr>
          <p:cNvPr id="6" name="Rectangle 5">
            <a:extLst>
              <a:ext uri="{FF2B5EF4-FFF2-40B4-BE49-F238E27FC236}">
                <a16:creationId xmlns:a16="http://schemas.microsoft.com/office/drawing/2014/main" id="{88A435F0-358C-471B-9521-5AA8B25DF3F6}"/>
              </a:ext>
            </a:extLst>
          </p:cNvPr>
          <p:cNvSpPr/>
          <p:nvPr/>
        </p:nvSpPr>
        <p:spPr>
          <a:xfrm>
            <a:off x="4512365" y="5570666"/>
            <a:ext cx="3167270" cy="738664"/>
          </a:xfrm>
          <a:prstGeom prst="rect">
            <a:avLst/>
          </a:prstGeom>
        </p:spPr>
        <p:txBody>
          <a:bodyPr wrap="square">
            <a:spAutoFit/>
          </a:bodyPr>
          <a:lstStyle/>
          <a:p>
            <a:r>
              <a:rPr lang="en-GB" sz="1400" dirty="0"/>
              <a:t>Trans-National Movements, Freeman, [online]. Available: http://www.freeman-pedia.com/contemporary-1900-present</a:t>
            </a:r>
          </a:p>
        </p:txBody>
      </p:sp>
    </p:spTree>
    <p:extLst>
      <p:ext uri="{BB962C8B-B14F-4D97-AF65-F5344CB8AC3E}">
        <p14:creationId xmlns:p14="http://schemas.microsoft.com/office/powerpoint/2010/main" val="2030994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E4F2-73B6-4847-AAD8-09A97D27ABAB}"/>
              </a:ext>
            </a:extLst>
          </p:cNvPr>
          <p:cNvSpPr>
            <a:spLocks noGrp="1"/>
          </p:cNvSpPr>
          <p:nvPr>
            <p:ph type="title"/>
          </p:nvPr>
        </p:nvSpPr>
        <p:spPr>
          <a:xfrm>
            <a:off x="838200" y="0"/>
            <a:ext cx="10515600" cy="1325563"/>
          </a:xfrm>
        </p:spPr>
        <p:txBody>
          <a:bodyPr/>
          <a:lstStyle/>
          <a:p>
            <a:r>
              <a:rPr lang="en-GB" dirty="0"/>
              <a:t>Methodology</a:t>
            </a:r>
          </a:p>
        </p:txBody>
      </p:sp>
      <p:sp>
        <p:nvSpPr>
          <p:cNvPr id="3" name="Content Placeholder 2">
            <a:extLst>
              <a:ext uri="{FF2B5EF4-FFF2-40B4-BE49-F238E27FC236}">
                <a16:creationId xmlns:a16="http://schemas.microsoft.com/office/drawing/2014/main" id="{B942E7B0-2110-4916-8BEF-5997482227B0}"/>
              </a:ext>
            </a:extLst>
          </p:cNvPr>
          <p:cNvSpPr>
            <a:spLocks noGrp="1"/>
          </p:cNvSpPr>
          <p:nvPr>
            <p:ph idx="1"/>
          </p:nvPr>
        </p:nvSpPr>
        <p:spPr>
          <a:xfrm>
            <a:off x="0" y="993912"/>
            <a:ext cx="12192000" cy="5864087"/>
          </a:xfrm>
        </p:spPr>
        <p:txBody>
          <a:bodyPr>
            <a:normAutofit/>
          </a:bodyPr>
          <a:lstStyle/>
          <a:p>
            <a:pPr marL="0" indent="0">
              <a:buNone/>
            </a:pPr>
            <a:r>
              <a:rPr lang="en-GB" b="1" dirty="0"/>
              <a:t>Pre 1968 warfare: </a:t>
            </a:r>
            <a:r>
              <a:rPr lang="en-GB" dirty="0"/>
              <a:t>covering Malaya, Kenya (Mau Mau), Borneo, Aden et al</a:t>
            </a:r>
          </a:p>
          <a:p>
            <a:pPr marL="0" indent="0">
              <a:buNone/>
            </a:pPr>
            <a:endParaRPr lang="en-GB" dirty="0"/>
          </a:p>
          <a:p>
            <a:pPr marL="0" indent="0">
              <a:buNone/>
            </a:pPr>
            <a:r>
              <a:rPr lang="en-GB" b="1" dirty="0"/>
              <a:t>Post 1968 warfare: </a:t>
            </a:r>
            <a:r>
              <a:rPr lang="en-GB" dirty="0"/>
              <a:t>covering Northern Ireland, Coalition Warfare involving COIN i.e. UNPROFOR, IFOR, SFOR, KFOR, ISAF et al</a:t>
            </a:r>
          </a:p>
          <a:p>
            <a:pPr marL="0" indent="0">
              <a:buNone/>
            </a:pPr>
            <a:endParaRPr lang="en-GB" dirty="0"/>
          </a:p>
          <a:p>
            <a:pPr marL="0" indent="0">
              <a:buNone/>
            </a:pPr>
            <a:r>
              <a:rPr lang="en-GB" b="1" dirty="0"/>
              <a:t>Compare and contrast: </a:t>
            </a:r>
            <a:r>
              <a:rPr lang="en-GB" dirty="0"/>
              <a:t>Military left to their own to deal with insurgencies pre 1960 i.e. Field Marshals Templar &amp; Harding, post 1960 political interference was commonplace i.e. Aden, Northern Ireland</a:t>
            </a:r>
          </a:p>
          <a:p>
            <a:pPr marL="0" indent="0">
              <a:buNone/>
            </a:pPr>
            <a:endParaRPr lang="en-GB" dirty="0"/>
          </a:p>
          <a:p>
            <a:pPr marL="0" indent="0">
              <a:buNone/>
            </a:pPr>
            <a:r>
              <a:rPr lang="en-GB" dirty="0"/>
              <a:t>Mostly focussing on British COIN however, French, Portuguese and other non-UK COIN operations will be brought in where relevant to create argument and illustrate key points</a:t>
            </a:r>
          </a:p>
        </p:txBody>
      </p:sp>
    </p:spTree>
    <p:extLst>
      <p:ext uri="{BB962C8B-B14F-4D97-AF65-F5344CB8AC3E}">
        <p14:creationId xmlns:p14="http://schemas.microsoft.com/office/powerpoint/2010/main" val="550501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38F45-AB4A-494E-B8E7-CEFF7544DCC6}"/>
              </a:ext>
            </a:extLst>
          </p:cNvPr>
          <p:cNvSpPr>
            <a:spLocks noGrp="1"/>
          </p:cNvSpPr>
          <p:nvPr>
            <p:ph type="title"/>
          </p:nvPr>
        </p:nvSpPr>
        <p:spPr>
          <a:xfrm>
            <a:off x="838200" y="0"/>
            <a:ext cx="10515600" cy="675861"/>
          </a:xfrm>
        </p:spPr>
        <p:txBody>
          <a:bodyPr>
            <a:normAutofit fontScale="90000"/>
          </a:bodyPr>
          <a:lstStyle/>
          <a:p>
            <a:r>
              <a:rPr lang="en-GB" dirty="0"/>
              <a:t>Conclusions</a:t>
            </a:r>
          </a:p>
        </p:txBody>
      </p:sp>
      <p:sp>
        <p:nvSpPr>
          <p:cNvPr id="3" name="Content Placeholder 2">
            <a:extLst>
              <a:ext uri="{FF2B5EF4-FFF2-40B4-BE49-F238E27FC236}">
                <a16:creationId xmlns:a16="http://schemas.microsoft.com/office/drawing/2014/main" id="{A5875B34-1A65-4DE9-A1EE-525673720FD0}"/>
              </a:ext>
            </a:extLst>
          </p:cNvPr>
          <p:cNvSpPr>
            <a:spLocks noGrp="1"/>
          </p:cNvSpPr>
          <p:nvPr>
            <p:ph idx="1"/>
          </p:nvPr>
        </p:nvSpPr>
        <p:spPr>
          <a:xfrm>
            <a:off x="0" y="675861"/>
            <a:ext cx="12192000" cy="4751084"/>
          </a:xfrm>
        </p:spPr>
        <p:txBody>
          <a:bodyPr/>
          <a:lstStyle/>
          <a:p>
            <a:pPr marL="0" indent="0">
              <a:buNone/>
            </a:pPr>
            <a:r>
              <a:rPr lang="en-GB" dirty="0"/>
              <a:t>Coalitions (be they UN, NATO or EU led) have ultimately changed how COIN functions for better and for worse.</a:t>
            </a:r>
          </a:p>
          <a:p>
            <a:pPr marL="0" indent="0">
              <a:buNone/>
            </a:pPr>
            <a:endParaRPr lang="en-GB" dirty="0"/>
          </a:p>
          <a:p>
            <a:pPr marL="0" indent="0">
              <a:buNone/>
            </a:pPr>
            <a:r>
              <a:rPr lang="en-GB" dirty="0"/>
              <a:t>1968 East of Suez declaration created many an issue for the British Military.</a:t>
            </a:r>
          </a:p>
          <a:p>
            <a:pPr marL="0" indent="0">
              <a:buNone/>
            </a:pPr>
            <a:endParaRPr lang="en-GB" dirty="0"/>
          </a:p>
          <a:p>
            <a:pPr marL="0" indent="0">
              <a:buNone/>
            </a:pPr>
            <a:r>
              <a:rPr lang="en-GB" dirty="0"/>
              <a:t>Political centralisation is good and bad (as is the issue of International / National Law in COIN operations).</a:t>
            </a:r>
          </a:p>
          <a:p>
            <a:pPr marL="0" indent="0">
              <a:buNone/>
            </a:pPr>
            <a:endParaRPr lang="en-GB" dirty="0"/>
          </a:p>
          <a:p>
            <a:pPr marL="0" indent="0">
              <a:buNone/>
            </a:pPr>
            <a:r>
              <a:rPr lang="en-GB" dirty="0"/>
              <a:t>De-colonization was inevitable and was a global issue (despite many scholars seeing it through a national lens only).</a:t>
            </a:r>
          </a:p>
        </p:txBody>
      </p:sp>
      <p:pic>
        <p:nvPicPr>
          <p:cNvPr id="4" name="Picture 3">
            <a:extLst>
              <a:ext uri="{FF2B5EF4-FFF2-40B4-BE49-F238E27FC236}">
                <a16:creationId xmlns:a16="http://schemas.microsoft.com/office/drawing/2014/main" id="{287F10CA-6898-4095-987D-93F99E423E8A}"/>
              </a:ext>
            </a:extLst>
          </p:cNvPr>
          <p:cNvPicPr>
            <a:picLocks noChangeAspect="1"/>
          </p:cNvPicPr>
          <p:nvPr/>
        </p:nvPicPr>
        <p:blipFill>
          <a:blip r:embed="rId2"/>
          <a:stretch>
            <a:fillRect/>
          </a:stretch>
        </p:blipFill>
        <p:spPr>
          <a:xfrm>
            <a:off x="189376" y="5368314"/>
            <a:ext cx="1417982" cy="1190092"/>
          </a:xfrm>
          <a:prstGeom prst="rect">
            <a:avLst/>
          </a:prstGeom>
        </p:spPr>
      </p:pic>
      <p:sp>
        <p:nvSpPr>
          <p:cNvPr id="6" name="Rectangle 5">
            <a:extLst>
              <a:ext uri="{FF2B5EF4-FFF2-40B4-BE49-F238E27FC236}">
                <a16:creationId xmlns:a16="http://schemas.microsoft.com/office/drawing/2014/main" id="{9EEE8847-299D-4233-A5B5-99CF3A6D7908}"/>
              </a:ext>
            </a:extLst>
          </p:cNvPr>
          <p:cNvSpPr/>
          <p:nvPr/>
        </p:nvSpPr>
        <p:spPr>
          <a:xfrm>
            <a:off x="1796734" y="5319578"/>
            <a:ext cx="1736034" cy="1384995"/>
          </a:xfrm>
          <a:prstGeom prst="rect">
            <a:avLst/>
          </a:prstGeom>
        </p:spPr>
        <p:txBody>
          <a:bodyPr wrap="square">
            <a:spAutoFit/>
          </a:bodyPr>
          <a:lstStyle/>
          <a:p>
            <a:r>
              <a:rPr lang="en-GB" sz="1400" dirty="0"/>
              <a:t>United Nations Logo, United Nations, [online]. Available: http://www.un.org/en/sections/about-un/un-logo-and-flag/ </a:t>
            </a:r>
          </a:p>
        </p:txBody>
      </p:sp>
      <p:pic>
        <p:nvPicPr>
          <p:cNvPr id="7" name="Picture 6">
            <a:extLst>
              <a:ext uri="{FF2B5EF4-FFF2-40B4-BE49-F238E27FC236}">
                <a16:creationId xmlns:a16="http://schemas.microsoft.com/office/drawing/2014/main" id="{318A01A4-1B61-4F30-BCD6-C23815138559}"/>
              </a:ext>
            </a:extLst>
          </p:cNvPr>
          <p:cNvPicPr>
            <a:picLocks noChangeAspect="1"/>
          </p:cNvPicPr>
          <p:nvPr/>
        </p:nvPicPr>
        <p:blipFill rotWithShape="1">
          <a:blip r:embed="rId3"/>
          <a:srcRect r="76935"/>
          <a:stretch/>
        </p:blipFill>
        <p:spPr>
          <a:xfrm>
            <a:off x="3982065" y="5523897"/>
            <a:ext cx="2021164" cy="976356"/>
          </a:xfrm>
          <a:prstGeom prst="rect">
            <a:avLst/>
          </a:prstGeom>
        </p:spPr>
      </p:pic>
      <p:sp>
        <p:nvSpPr>
          <p:cNvPr id="8" name="Rectangle 7">
            <a:extLst>
              <a:ext uri="{FF2B5EF4-FFF2-40B4-BE49-F238E27FC236}">
                <a16:creationId xmlns:a16="http://schemas.microsoft.com/office/drawing/2014/main" id="{16C4D4A5-6797-4308-9345-20E4ADA57137}"/>
              </a:ext>
            </a:extLst>
          </p:cNvPr>
          <p:cNvSpPr/>
          <p:nvPr/>
        </p:nvSpPr>
        <p:spPr>
          <a:xfrm>
            <a:off x="6189187" y="5104135"/>
            <a:ext cx="2133602" cy="1600438"/>
          </a:xfrm>
          <a:prstGeom prst="rect">
            <a:avLst/>
          </a:prstGeom>
        </p:spPr>
        <p:txBody>
          <a:bodyPr wrap="square">
            <a:spAutoFit/>
          </a:bodyPr>
          <a:lstStyle/>
          <a:p>
            <a:r>
              <a:rPr lang="en-GB" sz="1400" dirty="0"/>
              <a:t>North Atlantic Treaty Organisation Logo, North Atlantic Treaty Organisation, [online]. Available: https://www.nato.int/cps/su/natohq/129138.htm </a:t>
            </a:r>
          </a:p>
        </p:txBody>
      </p:sp>
      <p:pic>
        <p:nvPicPr>
          <p:cNvPr id="9" name="Picture 8">
            <a:extLst>
              <a:ext uri="{FF2B5EF4-FFF2-40B4-BE49-F238E27FC236}">
                <a16:creationId xmlns:a16="http://schemas.microsoft.com/office/drawing/2014/main" id="{338D8DA6-3C9C-4632-9947-71C668BD88AC}"/>
              </a:ext>
            </a:extLst>
          </p:cNvPr>
          <p:cNvPicPr>
            <a:picLocks noChangeAspect="1"/>
          </p:cNvPicPr>
          <p:nvPr/>
        </p:nvPicPr>
        <p:blipFill>
          <a:blip r:embed="rId4"/>
          <a:stretch>
            <a:fillRect/>
          </a:stretch>
        </p:blipFill>
        <p:spPr>
          <a:xfrm>
            <a:off x="8322789" y="5497434"/>
            <a:ext cx="1217714" cy="813839"/>
          </a:xfrm>
          <a:prstGeom prst="rect">
            <a:avLst/>
          </a:prstGeom>
        </p:spPr>
      </p:pic>
      <p:sp>
        <p:nvSpPr>
          <p:cNvPr id="10" name="Rectangle 9">
            <a:extLst>
              <a:ext uri="{FF2B5EF4-FFF2-40B4-BE49-F238E27FC236}">
                <a16:creationId xmlns:a16="http://schemas.microsoft.com/office/drawing/2014/main" id="{2B0671B3-A086-4F66-B244-CC77B230CA49}"/>
              </a:ext>
            </a:extLst>
          </p:cNvPr>
          <p:cNvSpPr/>
          <p:nvPr/>
        </p:nvSpPr>
        <p:spPr>
          <a:xfrm>
            <a:off x="9643948" y="5319577"/>
            <a:ext cx="2415530" cy="1384995"/>
          </a:xfrm>
          <a:prstGeom prst="rect">
            <a:avLst/>
          </a:prstGeom>
        </p:spPr>
        <p:txBody>
          <a:bodyPr wrap="square">
            <a:spAutoFit/>
          </a:bodyPr>
          <a:lstStyle/>
          <a:p>
            <a:r>
              <a:rPr lang="en-GB" sz="1400" dirty="0"/>
              <a:t>European Union Logo, European Union, [online]. Available: https://europa.eu/european-union/about-eu/symbols/flag_en</a:t>
            </a:r>
          </a:p>
        </p:txBody>
      </p:sp>
    </p:spTree>
    <p:extLst>
      <p:ext uri="{BB962C8B-B14F-4D97-AF65-F5344CB8AC3E}">
        <p14:creationId xmlns:p14="http://schemas.microsoft.com/office/powerpoint/2010/main" val="3493732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E7BC2-8E2C-43C1-9AA9-97782F0F70A8}"/>
              </a:ext>
            </a:extLst>
          </p:cNvPr>
          <p:cNvSpPr>
            <a:spLocks noGrp="1"/>
          </p:cNvSpPr>
          <p:nvPr>
            <p:ph type="title"/>
          </p:nvPr>
        </p:nvSpPr>
        <p:spPr>
          <a:xfrm>
            <a:off x="0" y="1"/>
            <a:ext cx="12192000" cy="609599"/>
          </a:xfrm>
        </p:spPr>
        <p:txBody>
          <a:bodyPr>
            <a:normAutofit fontScale="90000"/>
          </a:bodyPr>
          <a:lstStyle/>
          <a:p>
            <a:r>
              <a:rPr lang="en-GB" dirty="0"/>
              <a:t>Bibliography</a:t>
            </a:r>
          </a:p>
        </p:txBody>
      </p:sp>
      <p:sp>
        <p:nvSpPr>
          <p:cNvPr id="3" name="Content Placeholder 2">
            <a:extLst>
              <a:ext uri="{FF2B5EF4-FFF2-40B4-BE49-F238E27FC236}">
                <a16:creationId xmlns:a16="http://schemas.microsoft.com/office/drawing/2014/main" id="{AEA05193-D782-4596-A09D-69C212F50387}"/>
              </a:ext>
            </a:extLst>
          </p:cNvPr>
          <p:cNvSpPr>
            <a:spLocks noGrp="1"/>
          </p:cNvSpPr>
          <p:nvPr>
            <p:ph idx="1"/>
          </p:nvPr>
        </p:nvSpPr>
        <p:spPr>
          <a:xfrm>
            <a:off x="0" y="609600"/>
            <a:ext cx="6361043" cy="5552661"/>
          </a:xfrm>
        </p:spPr>
        <p:txBody>
          <a:bodyPr>
            <a:normAutofit/>
          </a:bodyPr>
          <a:lstStyle/>
          <a:p>
            <a:pPr marL="0" lvl="0" indent="0">
              <a:lnSpc>
                <a:spcPct val="100000"/>
              </a:lnSpc>
              <a:spcAft>
                <a:spcPts val="800"/>
              </a:spcAft>
              <a:buNone/>
            </a:pPr>
            <a:r>
              <a:rPr lang="en-GB" sz="1200" dirty="0">
                <a:solidFill>
                  <a:prstClr val="black"/>
                </a:solidFill>
                <a:ea typeface="Calibri" panose="020F0502020204030204" pitchFamily="34" charset="0"/>
                <a:cs typeface="Times New Roman" panose="02020603050405020304" pitchFamily="18" charset="0"/>
              </a:rPr>
              <a:t>Clausewitz, C. von </a:t>
            </a:r>
            <a:r>
              <a:rPr lang="en-GB" sz="1200" i="1" dirty="0">
                <a:solidFill>
                  <a:prstClr val="black"/>
                </a:solidFill>
                <a:ea typeface="Calibri" panose="020F0502020204030204" pitchFamily="34" charset="0"/>
                <a:cs typeface="Times New Roman" panose="02020603050405020304" pitchFamily="18" charset="0"/>
              </a:rPr>
              <a:t>On War </a:t>
            </a:r>
            <a:r>
              <a:rPr lang="en-GB" sz="1200" dirty="0">
                <a:solidFill>
                  <a:prstClr val="black"/>
                </a:solidFill>
                <a:ea typeface="Calibri" panose="020F0502020204030204" pitchFamily="34" charset="0"/>
                <a:cs typeface="Times New Roman" panose="02020603050405020304" pitchFamily="18" charset="0"/>
              </a:rPr>
              <a:t>Translated by J. J. Graham. (Hertfordshire: Wordsworth, 1997).</a:t>
            </a:r>
            <a:endParaRPr lang="en-GB" sz="1200" dirty="0">
              <a:ea typeface="Calibri" panose="020F0502020204030204" pitchFamily="34" charset="0"/>
              <a:cs typeface="Times New Roman" panose="02020603050405020304" pitchFamily="18" charset="0"/>
            </a:endParaRPr>
          </a:p>
          <a:p>
            <a:pPr marL="0" indent="0">
              <a:lnSpc>
                <a:spcPct val="100000"/>
              </a:lnSpc>
              <a:spcAft>
                <a:spcPts val="800"/>
              </a:spcAft>
              <a:buNone/>
            </a:pPr>
            <a:r>
              <a:rPr lang="en-GB" sz="1200" dirty="0">
                <a:ea typeface="Calibri" panose="020F0502020204030204" pitchFamily="34" charset="0"/>
                <a:cs typeface="Times New Roman" panose="02020603050405020304" pitchFamily="18" charset="0"/>
              </a:rPr>
              <a:t>de la Billière, P. General Sir DSO, MC &amp; Bar </a:t>
            </a:r>
            <a:r>
              <a:rPr lang="en-GB" sz="1200" i="1" dirty="0">
                <a:ea typeface="Calibri" panose="020F0502020204030204" pitchFamily="34" charset="0"/>
                <a:cs typeface="Times New Roman" panose="02020603050405020304" pitchFamily="18" charset="0"/>
              </a:rPr>
              <a:t>Looking for Trouble: SAS to Gulf Command The Autobiography </a:t>
            </a:r>
            <a:r>
              <a:rPr lang="en-GB" sz="1200" dirty="0">
                <a:ea typeface="Calibri" panose="020F0502020204030204" pitchFamily="34" charset="0"/>
                <a:cs typeface="Times New Roman" panose="02020603050405020304" pitchFamily="18" charset="0"/>
              </a:rPr>
              <a:t>(London: Harper Collins, 1995).</a:t>
            </a:r>
          </a:p>
          <a:p>
            <a:pPr marL="0" indent="0">
              <a:lnSpc>
                <a:spcPct val="100000"/>
              </a:lnSpc>
              <a:spcAft>
                <a:spcPts val="800"/>
              </a:spcAft>
              <a:buNone/>
            </a:pPr>
            <a:r>
              <a:rPr lang="en-GB" sz="1200" dirty="0">
                <a:ea typeface="Calibri" panose="020F0502020204030204" pitchFamily="34" charset="0"/>
                <a:cs typeface="Times New Roman" panose="02020603050405020304" pitchFamily="18" charset="0"/>
              </a:rPr>
              <a:t>Giap, V. N. General </a:t>
            </a:r>
            <a:r>
              <a:rPr lang="en-GB" sz="1200" i="1" dirty="0">
                <a:ea typeface="Calibri" panose="020F0502020204030204" pitchFamily="34" charset="0"/>
                <a:cs typeface="Times New Roman" panose="02020603050405020304" pitchFamily="18" charset="0"/>
              </a:rPr>
              <a:t>The Military Art of People’s War: Selected Writings of General Vo Nguyen Giap </a:t>
            </a:r>
            <a:r>
              <a:rPr lang="en-GB" sz="1200" dirty="0">
                <a:ea typeface="Calibri" panose="020F0502020204030204" pitchFamily="34" charset="0"/>
                <a:cs typeface="Times New Roman" panose="02020603050405020304" pitchFamily="18" charset="0"/>
              </a:rPr>
              <a:t>(New York: Monthly Review, 1971).</a:t>
            </a:r>
          </a:p>
          <a:p>
            <a:pPr marL="0" indent="0">
              <a:lnSpc>
                <a:spcPct val="100000"/>
              </a:lnSpc>
              <a:spcAft>
                <a:spcPts val="800"/>
              </a:spcAft>
              <a:buNone/>
            </a:pPr>
            <a:r>
              <a:rPr lang="en-GB" sz="1200" dirty="0">
                <a:ea typeface="Calibri" panose="020F0502020204030204" pitchFamily="34" charset="0"/>
                <a:cs typeface="Times New Roman" panose="02020603050405020304" pitchFamily="18" charset="0"/>
              </a:rPr>
              <a:t>Giap, V. N. General </a:t>
            </a:r>
            <a:r>
              <a:rPr lang="en-GB" sz="1200" i="1" dirty="0">
                <a:ea typeface="Calibri" panose="020F0502020204030204" pitchFamily="34" charset="0"/>
                <a:cs typeface="Times New Roman" panose="02020603050405020304" pitchFamily="18" charset="0"/>
              </a:rPr>
              <a:t>People’s War People’s Army: The Viet Cong Insurrection Manual for Underdeveloped Countries </a:t>
            </a:r>
            <a:r>
              <a:rPr lang="en-GB" sz="1200" dirty="0">
                <a:ea typeface="Calibri" panose="020F0502020204030204" pitchFamily="34" charset="0"/>
                <a:cs typeface="Times New Roman" panose="02020603050405020304" pitchFamily="18" charset="0"/>
              </a:rPr>
              <a:t>(Hawaii: University Press of the Pacific, 2001).</a:t>
            </a:r>
          </a:p>
          <a:p>
            <a:pPr marL="0" indent="0">
              <a:lnSpc>
                <a:spcPct val="100000"/>
              </a:lnSpc>
              <a:spcAft>
                <a:spcPts val="800"/>
              </a:spcAft>
              <a:buNone/>
            </a:pPr>
            <a:r>
              <a:rPr lang="en-GB" sz="1200" dirty="0">
                <a:ea typeface="Calibri" panose="020F0502020204030204" pitchFamily="34" charset="0"/>
                <a:cs typeface="Times New Roman" panose="02020603050405020304" pitchFamily="18" charset="0"/>
              </a:rPr>
              <a:t>Kitson, F. General Sir MC &amp; Bar </a:t>
            </a:r>
            <a:r>
              <a:rPr lang="en-GB" sz="1200" i="1" dirty="0">
                <a:ea typeface="Calibri" panose="020F0502020204030204" pitchFamily="34" charset="0"/>
                <a:cs typeface="Times New Roman" panose="02020603050405020304" pitchFamily="18" charset="0"/>
              </a:rPr>
              <a:t>Bunch of Five </a:t>
            </a:r>
            <a:r>
              <a:rPr lang="en-GB" sz="1200" dirty="0">
                <a:ea typeface="Calibri" panose="020F0502020204030204" pitchFamily="34" charset="0"/>
                <a:cs typeface="Times New Roman" panose="02020603050405020304" pitchFamily="18" charset="0"/>
              </a:rPr>
              <a:t>(London: Faber &amp; Faber, 2010). </a:t>
            </a:r>
            <a:r>
              <a:rPr lang="en-GB" sz="1200" i="1" dirty="0">
                <a:ea typeface="Calibri" panose="020F0502020204030204" pitchFamily="34" charset="0"/>
                <a:cs typeface="Times New Roman" panose="02020603050405020304" pitchFamily="18" charset="0"/>
              </a:rPr>
              <a:t>Directing Operations </a:t>
            </a:r>
            <a:r>
              <a:rPr lang="en-GB" sz="1200" dirty="0">
                <a:ea typeface="Calibri" panose="020F0502020204030204" pitchFamily="34" charset="0"/>
                <a:cs typeface="Times New Roman" panose="02020603050405020304" pitchFamily="18" charset="0"/>
              </a:rPr>
              <a:t>(London: Faber &amp; Faber, 2010). </a:t>
            </a:r>
            <a:r>
              <a:rPr lang="en-GB" sz="1200" i="1" dirty="0">
                <a:ea typeface="Calibri" panose="020F0502020204030204" pitchFamily="34" charset="0"/>
                <a:cs typeface="Times New Roman" panose="02020603050405020304" pitchFamily="18" charset="0"/>
              </a:rPr>
              <a:t>Gangs and Counter Gangs </a:t>
            </a:r>
            <a:r>
              <a:rPr lang="en-GB" sz="1200" dirty="0">
                <a:ea typeface="Calibri" panose="020F0502020204030204" pitchFamily="34" charset="0"/>
                <a:cs typeface="Times New Roman" panose="02020603050405020304" pitchFamily="18" charset="0"/>
              </a:rPr>
              <a:t>(London: Barrie &amp; Rockliff, 1960). </a:t>
            </a:r>
            <a:r>
              <a:rPr lang="en-GB" sz="1200" i="1" dirty="0">
                <a:ea typeface="Calibri" panose="020F0502020204030204" pitchFamily="34" charset="0"/>
                <a:cs typeface="Times New Roman" panose="02020603050405020304" pitchFamily="18" charset="0"/>
              </a:rPr>
              <a:t>Low Intensity Operations: Subversion, Insurgency and Peacekeeping </a:t>
            </a:r>
            <a:r>
              <a:rPr lang="en-GB" sz="1200" dirty="0">
                <a:ea typeface="Calibri" panose="020F0502020204030204" pitchFamily="34" charset="0"/>
                <a:cs typeface="Times New Roman" panose="02020603050405020304" pitchFamily="18" charset="0"/>
              </a:rPr>
              <a:t>(London: Faber &amp; Faber, 2010). </a:t>
            </a:r>
            <a:r>
              <a:rPr lang="en-GB" sz="1200" i="1" dirty="0">
                <a:ea typeface="Calibri" panose="020F0502020204030204" pitchFamily="34" charset="0"/>
                <a:cs typeface="Times New Roman" panose="02020603050405020304" pitchFamily="18" charset="0"/>
              </a:rPr>
              <a:t>Warfare as a Whole </a:t>
            </a:r>
            <a:r>
              <a:rPr lang="en-GB" sz="1200" dirty="0">
                <a:ea typeface="Calibri" panose="020F0502020204030204" pitchFamily="34" charset="0"/>
                <a:cs typeface="Times New Roman" panose="02020603050405020304" pitchFamily="18" charset="0"/>
              </a:rPr>
              <a:t>(London: Faber &amp; Faber, 1987). </a:t>
            </a:r>
          </a:p>
          <a:p>
            <a:pPr marL="0" indent="0">
              <a:lnSpc>
                <a:spcPct val="100000"/>
              </a:lnSpc>
              <a:spcAft>
                <a:spcPts val="800"/>
              </a:spcAft>
              <a:buNone/>
            </a:pPr>
            <a:r>
              <a:rPr lang="en-GB" sz="1200" dirty="0">
                <a:ea typeface="Calibri" panose="020F0502020204030204" pitchFamily="34" charset="0"/>
                <a:cs typeface="Times New Roman" panose="02020603050405020304" pitchFamily="18" charset="0"/>
              </a:rPr>
              <a:t>Mitchell, C. Lieutenant Colonel ‘Mad Mitch’ </a:t>
            </a:r>
            <a:r>
              <a:rPr lang="en-GB" sz="1200" i="1" dirty="0">
                <a:ea typeface="Calibri" panose="020F0502020204030204" pitchFamily="34" charset="0"/>
                <a:cs typeface="Times New Roman" panose="02020603050405020304" pitchFamily="18" charset="0"/>
              </a:rPr>
              <a:t>Having Been a Soldier </a:t>
            </a:r>
            <a:r>
              <a:rPr lang="en-GB" sz="1200" dirty="0">
                <a:ea typeface="Calibri" panose="020F0502020204030204" pitchFamily="34" charset="0"/>
                <a:cs typeface="Times New Roman" panose="02020603050405020304" pitchFamily="18" charset="0"/>
              </a:rPr>
              <a:t>(London: Mayflower, 1970).</a:t>
            </a:r>
          </a:p>
          <a:p>
            <a:pPr marL="0" indent="0">
              <a:lnSpc>
                <a:spcPct val="100000"/>
              </a:lnSpc>
              <a:spcAft>
                <a:spcPts val="800"/>
              </a:spcAft>
              <a:buNone/>
            </a:pPr>
            <a:r>
              <a:rPr lang="en-GB" sz="1200" dirty="0">
                <a:ea typeface="Calibri" panose="020F0502020204030204" pitchFamily="34" charset="0"/>
                <a:cs typeface="Times New Roman" panose="02020603050405020304" pitchFamily="18" charset="0"/>
              </a:rPr>
              <a:t>Riley, J. Lieutenant General DSO </a:t>
            </a:r>
            <a:r>
              <a:rPr lang="en-GB" sz="1200" i="1" dirty="0">
                <a:ea typeface="Calibri" panose="020F0502020204030204" pitchFamily="34" charset="0"/>
                <a:cs typeface="Times New Roman" panose="02020603050405020304" pitchFamily="18" charset="0"/>
              </a:rPr>
              <a:t>The Life and Campaigns of General Hughie Stockwell DSO &amp; Bar: From Norway Through Burma to Suez </a:t>
            </a:r>
            <a:r>
              <a:rPr lang="en-GB" sz="1200" dirty="0">
                <a:ea typeface="Calibri" panose="020F0502020204030204" pitchFamily="34" charset="0"/>
                <a:cs typeface="Times New Roman" panose="02020603050405020304" pitchFamily="18" charset="0"/>
              </a:rPr>
              <a:t>(South Yorkshire: Pen &amp; Sword, 2006). </a:t>
            </a:r>
            <a:r>
              <a:rPr lang="en-GB" sz="1200" i="1" dirty="0">
                <a:ea typeface="Calibri" panose="020F0502020204030204" pitchFamily="34" charset="0"/>
                <a:cs typeface="Times New Roman" panose="02020603050405020304" pitchFamily="18" charset="0"/>
              </a:rPr>
              <a:t>Oft in Danger: The Life and Campaigns of General Sir Anthony Farrar-Hockley DSO &amp; Bar, MC </a:t>
            </a:r>
            <a:r>
              <a:rPr lang="en-GB" sz="1200" dirty="0">
                <a:ea typeface="Calibri" panose="020F0502020204030204" pitchFamily="34" charset="0"/>
                <a:cs typeface="Times New Roman" panose="02020603050405020304" pitchFamily="18" charset="0"/>
              </a:rPr>
              <a:t>(West Midlands: Helion &amp; Company, 2015).</a:t>
            </a:r>
          </a:p>
          <a:p>
            <a:pPr marL="0" indent="0">
              <a:lnSpc>
                <a:spcPct val="100000"/>
              </a:lnSpc>
              <a:spcAft>
                <a:spcPts val="800"/>
              </a:spcAft>
              <a:buNone/>
            </a:pPr>
            <a:r>
              <a:rPr lang="en-GB" sz="1200" dirty="0">
                <a:ea typeface="Calibri" panose="020F0502020204030204" pitchFamily="34" charset="0"/>
                <a:cs typeface="Times New Roman" panose="02020603050405020304" pitchFamily="18" charset="0"/>
              </a:rPr>
              <a:t>Smith, R. General Sir DSO &amp; Bar, QGM </a:t>
            </a:r>
            <a:r>
              <a:rPr lang="en-GB" sz="1200" i="1" dirty="0">
                <a:ea typeface="Calibri" panose="020F0502020204030204" pitchFamily="34" charset="0"/>
                <a:cs typeface="Times New Roman" panose="02020603050405020304" pitchFamily="18" charset="0"/>
              </a:rPr>
              <a:t>The Utility of Force: The Art of War in the Modern World </a:t>
            </a:r>
            <a:r>
              <a:rPr lang="en-GB" sz="1200" dirty="0">
                <a:ea typeface="Calibri" panose="020F0502020204030204" pitchFamily="34" charset="0"/>
                <a:cs typeface="Times New Roman" panose="02020603050405020304" pitchFamily="18" charset="0"/>
              </a:rPr>
              <a:t>(London: Penguin, 2006). </a:t>
            </a:r>
          </a:p>
        </p:txBody>
      </p:sp>
      <p:sp>
        <p:nvSpPr>
          <p:cNvPr id="4" name="Rectangle 3">
            <a:extLst>
              <a:ext uri="{FF2B5EF4-FFF2-40B4-BE49-F238E27FC236}">
                <a16:creationId xmlns:a16="http://schemas.microsoft.com/office/drawing/2014/main" id="{E1C41444-DBE1-4CF0-9EAD-454D6F28ACF6}"/>
              </a:ext>
            </a:extLst>
          </p:cNvPr>
          <p:cNvSpPr/>
          <p:nvPr/>
        </p:nvSpPr>
        <p:spPr>
          <a:xfrm>
            <a:off x="6361043" y="117693"/>
            <a:ext cx="5608044" cy="6740307"/>
          </a:xfrm>
          <a:prstGeom prst="rect">
            <a:avLst/>
          </a:prstGeom>
        </p:spPr>
        <p:txBody>
          <a:bodyPr wrap="square">
            <a:spAutoFit/>
          </a:bodyPr>
          <a:lstStyle/>
          <a:p>
            <a:r>
              <a:rPr lang="en-GB" sz="1200" dirty="0"/>
              <a:t>Colin ‘Mad Mitch’ Mitchell, BBC, [online]. Available: http://news.bbc.co.uk/1/hi/scotland/7111303.stm (accessed: 27/12/2017).</a:t>
            </a:r>
          </a:p>
          <a:p>
            <a:endParaRPr lang="en-GB" sz="1200" dirty="0"/>
          </a:p>
          <a:p>
            <a:r>
              <a:rPr lang="en-GB" sz="1200" dirty="0"/>
              <a:t>Denis Healey, BBC, [online]. Available: http://www.bbc.co.uk/news/uk-politics-13858316 (accessed: 24/12/2017).</a:t>
            </a:r>
          </a:p>
          <a:p>
            <a:endParaRPr lang="en-GB" sz="1200" dirty="0"/>
          </a:p>
          <a:p>
            <a:r>
              <a:rPr lang="en-GB" sz="1200" dirty="0"/>
              <a:t>EOKA Logo, DeviantArt, [online]. Available: https://hellenicfighter.deviantart.com/art/EOKA-Hellas-Cyprus-Flag-668430143 (accessed: 06/01/2018).</a:t>
            </a:r>
          </a:p>
          <a:p>
            <a:endParaRPr lang="en-GB" sz="1200" dirty="0"/>
          </a:p>
          <a:p>
            <a:r>
              <a:rPr lang="en-GB" sz="1200" dirty="0"/>
              <a:t>European Union Logo, European Union, [online]. Available: https://europa.eu/european-union/about-eu/symbols/flag_en (accessed: 27/12/2017).</a:t>
            </a:r>
          </a:p>
          <a:p>
            <a:endParaRPr lang="en-GB" sz="1200" dirty="0"/>
          </a:p>
          <a:p>
            <a:r>
              <a:rPr lang="en-GB" sz="1200" dirty="0"/>
              <a:t>Frank Kitson, Telegraph, [online]. Available: http://www.telegraph.co.uk/news/uknews/northernireland/11566363/Army-general-sued-over-1973-loyalist-murder.html (accessed: 27/12/2017).</a:t>
            </a:r>
          </a:p>
          <a:p>
            <a:endParaRPr lang="en-GB" sz="1200" dirty="0"/>
          </a:p>
          <a:p>
            <a:r>
              <a:rPr lang="en-GB" sz="1200" dirty="0"/>
              <a:t>Harold Wilson, Parliament, [online]. Available: http://www.parliament.uk/about/art-in-parliament/online-exhibitions/parliamentarians/harold-wilson/image-1/ (accessed: 24/12/2017).</a:t>
            </a:r>
          </a:p>
          <a:p>
            <a:endParaRPr lang="en-GB" sz="1200" dirty="0"/>
          </a:p>
          <a:p>
            <a:r>
              <a:rPr lang="en-GB" sz="1200" dirty="0"/>
              <a:t>Malayan People’s Anti-Japanese Army Flag, British Empire, [online]. Available: http://www.britishempire.co.uk/article/mpajaflag.htm (accessed: 06/01/2018).</a:t>
            </a:r>
          </a:p>
          <a:p>
            <a:endParaRPr lang="en-GB" sz="1200" dirty="0"/>
          </a:p>
          <a:p>
            <a:r>
              <a:rPr lang="en-GB" sz="1200" dirty="0"/>
              <a:t>North Atlantic Treaty Organisation Logo, North Atlantic Treaty Organisation, [online]. Available: https://www.nato.int/cps/su/natohq/129138.htm (accessed: 27/12/2017). </a:t>
            </a:r>
          </a:p>
          <a:p>
            <a:endParaRPr lang="en-GB" sz="1200" dirty="0"/>
          </a:p>
          <a:p>
            <a:r>
              <a:rPr lang="en-GB" sz="1200" dirty="0"/>
              <a:t>Rupert Smith, NATO, [online]. Available: https://www.nato.int/docu/review/2001/Peacekeeping-Challenge/Rupert-Smith-DSACEUR/EN/index.htm (accessed: 27/12/2017).</a:t>
            </a:r>
          </a:p>
          <a:p>
            <a:endParaRPr lang="en-GB" sz="1200" dirty="0"/>
          </a:p>
          <a:p>
            <a:r>
              <a:rPr lang="en-GB" sz="1200" dirty="0"/>
              <a:t>Trans-National Movements, Freeman, [online]. Available: http://www.freeman-pedia.com/contemporary-1900-present/ (accessed:27/12/2017). </a:t>
            </a:r>
          </a:p>
          <a:p>
            <a:endParaRPr lang="en-GB" sz="1200" dirty="0"/>
          </a:p>
          <a:p>
            <a:r>
              <a:rPr lang="en-GB" sz="1200" dirty="0"/>
              <a:t>United Nations Logo, United Nations, [online]. Available: http://www.un.org/en/sections/about-un/un-logo-and-flag/ (accessed: 27/12/2017).</a:t>
            </a:r>
          </a:p>
        </p:txBody>
      </p:sp>
    </p:spTree>
    <p:extLst>
      <p:ext uri="{BB962C8B-B14F-4D97-AF65-F5344CB8AC3E}">
        <p14:creationId xmlns:p14="http://schemas.microsoft.com/office/powerpoint/2010/main" val="42302842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794</TotalTime>
  <Words>1779</Words>
  <Application>Microsoft Office PowerPoint</Application>
  <PresentationFormat>Widescreen</PresentationFormat>
  <Paragraphs>110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My Dissertation on Guerrilla Warfare 1948-68 &amp; 1968-</vt:lpstr>
      <vt:lpstr>Structure</vt:lpstr>
      <vt:lpstr>Guerrilla Warfare &amp; Counterinsurgency</vt:lpstr>
      <vt:lpstr>Harold Wilson’s East of Suez Declaration</vt:lpstr>
      <vt:lpstr>Leading Questions</vt:lpstr>
      <vt:lpstr>My Sources</vt:lpstr>
      <vt:lpstr>Theoretical Positioning</vt:lpstr>
      <vt:lpstr>Methodology</vt:lpstr>
      <vt:lpstr>Conclusions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Dissertation on Guerrilla Warfare 1948-68 &amp; 1968-</dc:title>
  <dc:creator>Graham Davies (1500990)</dc:creator>
  <cp:lastModifiedBy>Graham Davies (1500990)</cp:lastModifiedBy>
  <cp:revision>42</cp:revision>
  <dcterms:created xsi:type="dcterms:W3CDTF">2017-11-10T11:36:31Z</dcterms:created>
  <dcterms:modified xsi:type="dcterms:W3CDTF">2018-01-14T13:23:33Z</dcterms:modified>
</cp:coreProperties>
</file>